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64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76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6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50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4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9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09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38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83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4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40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0ED7-C3EC-4A5F-B91C-2DD66D4F729D}" type="datetimeFigureOut">
              <a:rPr lang="cs-CZ" smtClean="0"/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7B7BE-DB02-400C-8444-EC2679DAD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44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" descr="Obrázek">
            <a:extLst>
              <a:ext uri="{FF2B5EF4-FFF2-40B4-BE49-F238E27FC236}">
                <a16:creationId xmlns:a16="http://schemas.microsoft.com/office/drawing/2014/main" id="{287E96D2-835E-7642-9806-EAF0D307D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45392"/>
            <a:ext cx="2880000" cy="13522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nohoúhelník"/>
          <p:cNvSpPr/>
          <p:nvPr/>
        </p:nvSpPr>
        <p:spPr>
          <a:xfrm rot="19800000">
            <a:off x="826664" y="2390998"/>
            <a:ext cx="1956760" cy="2259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152400">
            <a:solidFill>
              <a:srgbClr val="9BD2AF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3200" spc="64">
                <a:solidFill>
                  <a:srgbClr val="5E5E5E"/>
                </a:solidFill>
              </a:defRPr>
            </a:pPr>
            <a:endParaRPr sz="1200"/>
          </a:p>
        </p:txBody>
      </p:sp>
      <p:sp>
        <p:nvSpPr>
          <p:cNvPr id="6" name="Obdélník"/>
          <p:cNvSpPr/>
          <p:nvPr/>
        </p:nvSpPr>
        <p:spPr>
          <a:xfrm>
            <a:off x="2176800" y="2787774"/>
            <a:ext cx="1040414" cy="146592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defRPr sz="3200" spc="64">
                <a:solidFill>
                  <a:srgbClr val="5E5E5E"/>
                </a:solidFill>
              </a:defRPr>
            </a:pPr>
            <a:endParaRPr sz="1200"/>
          </a:p>
        </p:txBody>
      </p:sp>
      <p:sp>
        <p:nvSpPr>
          <p:cNvPr id="7" name="TITLE of presentation"/>
          <p:cNvSpPr txBox="1"/>
          <p:nvPr/>
        </p:nvSpPr>
        <p:spPr>
          <a:xfrm>
            <a:off x="1805044" y="2947500"/>
            <a:ext cx="4034518" cy="114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0" b="1" cap="all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3600" dirty="0"/>
              <a:t>PŘEDSTAVENÍ</a:t>
            </a:r>
          </a:p>
          <a:p>
            <a:r>
              <a:rPr lang="cs-CZ" sz="3600" dirty="0"/>
              <a:t>SPOLEČNOSTI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0535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701762" y="123478"/>
            <a:ext cx="374051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EPC PROJEKTY</a:t>
            </a:r>
          </a:p>
        </p:txBody>
      </p:sp>
      <p:pic>
        <p:nvPicPr>
          <p:cNvPr id="4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véPole 5"/>
          <p:cNvSpPr txBox="1"/>
          <p:nvPr/>
        </p:nvSpPr>
        <p:spPr>
          <a:xfrm>
            <a:off x="263610" y="699542"/>
            <a:ext cx="862887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Výstavba PE3 – OSBL: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Zákazník: 		</a:t>
            </a:r>
            <a:r>
              <a:rPr lang="cs-CZ" sz="1500" b="1" i="1" dirty="0">
                <a:solidFill>
                  <a:srgbClr val="9BD2AF"/>
                </a:solidFill>
              </a:rPr>
              <a:t>Unipetrol RPA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Termíny realizace:  	09/2016 – 12/2019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Obrat: 		270 mil. CZK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Rozsah </a:t>
            </a:r>
            <a:r>
              <a:rPr lang="sk-SK" sz="1500" dirty="0" err="1"/>
              <a:t>díla</a:t>
            </a:r>
            <a:r>
              <a:rPr lang="sk-SK" sz="1500" dirty="0"/>
              <a:t>:  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/>
              <a:t>Detail design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S</a:t>
            </a:r>
            <a:r>
              <a:rPr lang="fr-FR" sz="1500" dirty="0" err="1"/>
              <a:t>tavební</a:t>
            </a:r>
            <a:r>
              <a:rPr lang="fr-FR" sz="1500" dirty="0"/>
              <a:t> práce (rozvodna čerpací stanice, výkopy, základy…)</a:t>
            </a:r>
            <a:endParaRPr lang="cs-CZ" sz="1500" dirty="0"/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pl-PL" sz="1500" dirty="0"/>
              <a:t>Potrubní rozvody (až do DN 1200)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P</a:t>
            </a:r>
            <a:r>
              <a:rPr lang="fr-FR" sz="1500" dirty="0" err="1"/>
              <a:t>rovedení</a:t>
            </a:r>
            <a:r>
              <a:rPr lang="fr-FR" sz="1500" dirty="0"/>
              <a:t> napojovacích bodů (hot tap)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E</a:t>
            </a:r>
            <a:r>
              <a:rPr lang="fr-FR" sz="1500" dirty="0" err="1"/>
              <a:t>lektromontážní</a:t>
            </a:r>
            <a:r>
              <a:rPr lang="fr-FR" sz="1500" dirty="0"/>
              <a:t> práce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V</a:t>
            </a:r>
            <a:r>
              <a:rPr lang="fr-FR" sz="1500" dirty="0" err="1"/>
              <a:t>zduchotechnika</a:t>
            </a:r>
            <a:endParaRPr lang="fr-FR" sz="1500" dirty="0"/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V</a:t>
            </a:r>
            <a:r>
              <a:rPr lang="fr-FR" sz="1500" dirty="0" err="1"/>
              <a:t>ýroba</a:t>
            </a:r>
            <a:r>
              <a:rPr lang="fr-FR" sz="1500" dirty="0"/>
              <a:t> a </a:t>
            </a:r>
            <a:r>
              <a:rPr lang="fr-FR" sz="1500" dirty="0" err="1"/>
              <a:t>montáž</a:t>
            </a:r>
            <a:r>
              <a:rPr lang="fr-FR" sz="1500" dirty="0"/>
              <a:t> 300t ocelové konstrukce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M</a:t>
            </a:r>
            <a:r>
              <a:rPr lang="fr-FR" sz="1500" dirty="0" err="1"/>
              <a:t>ontáž</a:t>
            </a:r>
            <a:r>
              <a:rPr lang="fr-FR" sz="1500" dirty="0"/>
              <a:t> čerpací stanice a uvedení do provozu</a:t>
            </a:r>
          </a:p>
        </p:txBody>
      </p:sp>
    </p:spTree>
    <p:extLst>
      <p:ext uri="{BB962C8B-B14F-4D97-AF65-F5344CB8AC3E}">
        <p14:creationId xmlns:p14="http://schemas.microsoft.com/office/powerpoint/2010/main" val="135286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701762" y="123478"/>
            <a:ext cx="374051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EPC PROJEKTY</a:t>
            </a:r>
          </a:p>
        </p:txBody>
      </p:sp>
      <p:pic>
        <p:nvPicPr>
          <p:cNvPr id="3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véPole 4"/>
          <p:cNvSpPr txBox="1"/>
          <p:nvPr/>
        </p:nvSpPr>
        <p:spPr>
          <a:xfrm>
            <a:off x="263610" y="627534"/>
            <a:ext cx="86288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 err="1"/>
              <a:t>Flérový</a:t>
            </a:r>
            <a:r>
              <a:rPr lang="cs-CZ" sz="1500" b="1" dirty="0"/>
              <a:t> systém PE3 – stavební část: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Zákazník: 		</a:t>
            </a:r>
            <a:r>
              <a:rPr lang="cs-CZ" sz="1500" b="1" i="1" dirty="0" err="1">
                <a:solidFill>
                  <a:srgbClr val="9BD2AF"/>
                </a:solidFill>
              </a:rPr>
              <a:t>Kovoprojekta</a:t>
            </a:r>
            <a:r>
              <a:rPr lang="cs-CZ" sz="1500" b="1" i="1" dirty="0">
                <a:solidFill>
                  <a:srgbClr val="9BD2AF"/>
                </a:solidFill>
              </a:rPr>
              <a:t>, a.s.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Termíny realizace:  	04/2017 – 10/2019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Obrat: 		42 mil. CZK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Rozsah </a:t>
            </a:r>
            <a:r>
              <a:rPr lang="sk-SK" sz="1500" dirty="0" err="1"/>
              <a:t>díla</a:t>
            </a:r>
            <a:r>
              <a:rPr lang="sk-SK" sz="1500" dirty="0"/>
              <a:t>:  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/>
              <a:t>Stavební práce, stavba komunikací, pilotáže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V</a:t>
            </a:r>
            <a:r>
              <a:rPr lang="fr-FR" sz="1500" dirty="0" err="1"/>
              <a:t>ýstavba</a:t>
            </a:r>
            <a:r>
              <a:rPr lang="fr-FR" sz="1500" dirty="0"/>
              <a:t> potrubních mostů</a:t>
            </a:r>
            <a:endParaRPr lang="cs-CZ" sz="1500" dirty="0"/>
          </a:p>
          <a:p>
            <a:pPr marL="1085850" lvl="3"/>
            <a:endParaRPr lang="cs-CZ" sz="1500" dirty="0"/>
          </a:p>
          <a:p>
            <a:pPr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Potrubí ST páry: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Zákazník: 		</a:t>
            </a:r>
            <a:r>
              <a:rPr lang="cs-CZ" sz="1500" b="1" i="1" dirty="0">
                <a:solidFill>
                  <a:srgbClr val="9BD2AF"/>
                </a:solidFill>
              </a:rPr>
              <a:t>G-TEAM, a.s.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Termíny realizace:  	04/2017 – 03/2020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Obrat: 		20 mil. CZK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Rozsah </a:t>
            </a:r>
            <a:r>
              <a:rPr lang="sk-SK" sz="1500" dirty="0" err="1"/>
              <a:t>díla</a:t>
            </a:r>
            <a:r>
              <a:rPr lang="sk-SK" sz="1500" dirty="0"/>
              <a:t>:  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/>
              <a:t>Prováděcí dokumentace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I</a:t>
            </a:r>
            <a:r>
              <a:rPr lang="fr-FR" sz="1500" dirty="0" err="1"/>
              <a:t>nstalace</a:t>
            </a:r>
            <a:r>
              <a:rPr lang="fr-FR" sz="1500" dirty="0"/>
              <a:t> OK</a:t>
            </a:r>
            <a:r>
              <a:rPr lang="cs-CZ" sz="1500" dirty="0"/>
              <a:t> a</a:t>
            </a:r>
            <a:r>
              <a:rPr lang="fr-FR" sz="1500" dirty="0"/>
              <a:t> POK</a:t>
            </a:r>
            <a:r>
              <a:rPr lang="cs-CZ" sz="1500" dirty="0"/>
              <a:t>, </a:t>
            </a:r>
            <a:r>
              <a:rPr lang="cs-CZ" sz="1600" dirty="0"/>
              <a:t>potrubní rozvody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P</a:t>
            </a:r>
            <a:r>
              <a:rPr lang="fr-FR" sz="1500" dirty="0" err="1"/>
              <a:t>rovedení</a:t>
            </a:r>
            <a:r>
              <a:rPr lang="fr-FR" sz="1500" dirty="0"/>
              <a:t> napojovacích bodů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cs-CZ" sz="1500" dirty="0"/>
              <a:t>S</a:t>
            </a:r>
            <a:r>
              <a:rPr lang="fr-FR" sz="1500" dirty="0" err="1"/>
              <a:t>tavební</a:t>
            </a:r>
            <a:r>
              <a:rPr lang="fr-FR" sz="1500" dirty="0"/>
              <a:t> práce</a:t>
            </a:r>
          </a:p>
        </p:txBody>
      </p:sp>
    </p:spTree>
    <p:extLst>
      <p:ext uri="{BB962C8B-B14F-4D97-AF65-F5344CB8AC3E}">
        <p14:creationId xmlns:p14="http://schemas.microsoft.com/office/powerpoint/2010/main" val="2687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701762" y="123478"/>
            <a:ext cx="3740511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EPC PROJEKTY</a:t>
            </a:r>
          </a:p>
        </p:txBody>
      </p:sp>
      <p:pic>
        <p:nvPicPr>
          <p:cNvPr id="3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 descr="Obsah obrázku kouř, exteriér, vlak, obloha&#10;&#10;Popis byl vytvořen automaticky">
            <a:extLst>
              <a:ext uri="{FF2B5EF4-FFF2-40B4-BE49-F238E27FC236}">
                <a16:creationId xmlns:a16="http://schemas.microsoft.com/office/drawing/2014/main" id="{B3111CCE-21F8-FB40-9754-3B20B8889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1" y="1174430"/>
            <a:ext cx="2868168" cy="1613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 descr="Obsah obrázku nákladní auto, továrna, doprava, exteriér&#10;&#10;Popis byl vytvořen automaticky">
            <a:extLst>
              <a:ext uri="{FF2B5EF4-FFF2-40B4-BE49-F238E27FC236}">
                <a16:creationId xmlns:a16="http://schemas.microsoft.com/office/drawing/2014/main" id="{26CCF67D-0AD6-8641-A9AE-63646D6098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77349"/>
            <a:ext cx="2868166" cy="1613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Obsah obrázku obloha, exteriér, budova&#10;&#10;Popis byl vytvořen automaticky">
            <a:extLst>
              <a:ext uri="{FF2B5EF4-FFF2-40B4-BE49-F238E27FC236}">
                <a16:creationId xmlns:a16="http://schemas.microsoft.com/office/drawing/2014/main" id="{EC5C2A4E-D87C-6344-AD4E-2A33299D1E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7349"/>
            <a:ext cx="3684221" cy="1613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obloha, exteriér, budova, továrna&#10;&#10;Popis byl vytvořen automaticky">
            <a:extLst>
              <a:ext uri="{FF2B5EF4-FFF2-40B4-BE49-F238E27FC236}">
                <a16:creationId xmlns:a16="http://schemas.microsoft.com/office/drawing/2014/main" id="{17172E77-59E1-4B48-A334-CAC12B24AA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15" y="1175179"/>
            <a:ext cx="3682513" cy="1612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487746" y="699542"/>
            <a:ext cx="61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BD2AF"/>
              </a:buClr>
            </a:pPr>
            <a:r>
              <a:rPr lang="cs-CZ" sz="1400" b="1" dirty="0"/>
              <a:t>Nová jednotka PE3 (výrobna polyetylenu) v Unipetrolu RPA v Litvínově</a:t>
            </a:r>
          </a:p>
        </p:txBody>
      </p:sp>
    </p:spTree>
    <p:extLst>
      <p:ext uri="{BB962C8B-B14F-4D97-AF65-F5344CB8AC3E}">
        <p14:creationId xmlns:p14="http://schemas.microsoft.com/office/powerpoint/2010/main" val="34991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90017" y="123478"/>
            <a:ext cx="3164008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PROČ CHEMINVEST?</a:t>
            </a:r>
          </a:p>
        </p:txBody>
      </p:sp>
      <p:pic>
        <p:nvPicPr>
          <p:cNvPr id="3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0A2A4D-53AD-0340-8754-28C1A0D2956C}"/>
              </a:ext>
            </a:extLst>
          </p:cNvPr>
          <p:cNvSpPr txBox="1"/>
          <p:nvPr/>
        </p:nvSpPr>
        <p:spPr>
          <a:xfrm>
            <a:off x="251520" y="585630"/>
            <a:ext cx="8563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CHEMINVEST</a:t>
            </a:r>
            <a:r>
              <a:rPr lang="cs-CZ" sz="1500" dirty="0"/>
              <a:t> participoval na všech zásadních rafinérsko-petrochemických projektech v ČR v novodobé historii</a:t>
            </a:r>
          </a:p>
          <a:p>
            <a:pPr marL="285750"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Za svoji historii se </a:t>
            </a:r>
            <a:r>
              <a:rPr lang="cs-CZ" sz="1500" b="1" dirty="0"/>
              <a:t>CHEMINVEST</a:t>
            </a:r>
            <a:r>
              <a:rPr lang="cs-CZ" sz="1500" dirty="0"/>
              <a:t> podílel na přípravě  a realizaci několika stovek projektů v celkové hodnotě několika miliard USD</a:t>
            </a:r>
          </a:p>
          <a:p>
            <a:pPr marL="285750"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CHEMINVEST</a:t>
            </a:r>
            <a:r>
              <a:rPr lang="cs-CZ" sz="1500" dirty="0"/>
              <a:t> má vlastní a roky ověřené know-how, díky kterému je schopen zajistit zkušený projektový tým pro velké, komplexní a strategické projekty v mezinárodním prostředí</a:t>
            </a:r>
          </a:p>
          <a:p>
            <a:pPr marL="285750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endParaRPr lang="cs-CZ" sz="1500" b="1"/>
          </a:p>
          <a:p>
            <a:pPr marL="285750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/>
              <a:t>Práce </a:t>
            </a:r>
            <a:r>
              <a:rPr lang="cs-CZ" sz="1500" b="1" dirty="0"/>
              <a:t>s moderními postupy: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ISO 9001, 14001, 45001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3D skener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Projektování ve 3D CAD</a:t>
            </a:r>
          </a:p>
          <a:p>
            <a:pPr lvl="1" algn="just">
              <a:buClr>
                <a:srgbClr val="9BD2AF"/>
              </a:buClr>
            </a:pPr>
            <a:endParaRPr lang="cs-CZ" sz="1500" dirty="0"/>
          </a:p>
          <a:p>
            <a:pPr marL="285750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Stabilní zaměstnavatel, řada zaměstnaneckých benefitů: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Týden dovolené navíc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 err="1"/>
              <a:t>Stravenkový</a:t>
            </a:r>
            <a:r>
              <a:rPr lang="cs-CZ" sz="1500" dirty="0"/>
              <a:t> paušál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Příspěvek na penzijní připojištění, </a:t>
            </a:r>
            <a:r>
              <a:rPr lang="cs-CZ" sz="1500" dirty="0" err="1"/>
              <a:t>Mulstisport</a:t>
            </a:r>
            <a:r>
              <a:rPr lang="cs-CZ" sz="1500" dirty="0"/>
              <a:t> karta</a:t>
            </a:r>
          </a:p>
          <a:p>
            <a:pPr marL="742950" lvl="1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dirty="0"/>
              <a:t>Rozvoj zaměstnanců na pracovišti včetně výuky anglického jazyka</a:t>
            </a:r>
          </a:p>
          <a:p>
            <a:pPr marL="285750" indent="-285750" algn="just">
              <a:buClr>
                <a:srgbClr val="9BD2AF"/>
              </a:buClr>
              <a:buFont typeface="Wingdings" panose="05000000000000000000" pitchFamily="2" charset="2"/>
              <a:buChar char="§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2836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3117459" y="123478"/>
            <a:ext cx="2909130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KONTAKTNÍ ÚDAJE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957865" y="877415"/>
            <a:ext cx="3228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Sídlo společnosti:</a:t>
            </a:r>
            <a:endParaRPr lang="cs-CZ" sz="1600" dirty="0"/>
          </a:p>
          <a:p>
            <a:pPr algn="ctr"/>
            <a:r>
              <a:rPr lang="cs-CZ" sz="1600" dirty="0"/>
              <a:t>CHEMINVEST s.r.o.</a:t>
            </a:r>
          </a:p>
          <a:p>
            <a:pPr algn="ctr"/>
            <a:r>
              <a:rPr lang="cs-CZ" sz="1600" dirty="0"/>
              <a:t>Gorkého 1613, Horní Litvínov</a:t>
            </a:r>
          </a:p>
          <a:p>
            <a:pPr algn="ctr"/>
            <a:r>
              <a:rPr lang="cs-CZ" sz="1600" dirty="0"/>
              <a:t>436 01 Litvínov</a:t>
            </a:r>
          </a:p>
          <a:p>
            <a:pPr algn="ctr"/>
            <a:endParaRPr lang="cs-CZ" sz="1600" dirty="0"/>
          </a:p>
          <a:p>
            <a:pPr algn="ctr"/>
            <a:r>
              <a:rPr lang="cs-CZ" sz="1600" b="1" dirty="0"/>
              <a:t>Kontaktní telefon:</a:t>
            </a:r>
          </a:p>
          <a:p>
            <a:pPr algn="ctr"/>
            <a:r>
              <a:rPr lang="cs-CZ" sz="1600" dirty="0"/>
              <a:t>+420 417 639 739</a:t>
            </a:r>
          </a:p>
          <a:p>
            <a:pPr algn="ctr"/>
            <a:endParaRPr lang="cs-CZ" sz="1600" dirty="0"/>
          </a:p>
          <a:p>
            <a:pPr algn="ctr"/>
            <a:r>
              <a:rPr lang="cs-CZ" sz="1600" b="1" dirty="0"/>
              <a:t>E-mail:</a:t>
            </a:r>
          </a:p>
          <a:p>
            <a:pPr algn="ctr"/>
            <a:r>
              <a:rPr lang="cs-CZ" sz="1600" dirty="0"/>
              <a:t>management@cheminvest.cz</a:t>
            </a:r>
          </a:p>
        </p:txBody>
      </p:sp>
      <p:pic>
        <p:nvPicPr>
          <p:cNvPr id="4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véPole 5"/>
          <p:cNvSpPr txBox="1"/>
          <p:nvPr/>
        </p:nvSpPr>
        <p:spPr>
          <a:xfrm>
            <a:off x="3205760" y="3828885"/>
            <a:ext cx="273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9BD2AF"/>
                </a:solidFill>
              </a:rPr>
              <a:t>www.cheminvest.cz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0550"/>
            <a:ext cx="720080" cy="7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4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Introduction"/>
          <p:cNvSpPr txBox="1"/>
          <p:nvPr/>
        </p:nvSpPr>
        <p:spPr>
          <a:xfrm>
            <a:off x="3755625" y="123478"/>
            <a:ext cx="1632755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dirty="0"/>
              <a:t>ÚVOD</a:t>
            </a:r>
            <a:endParaRPr sz="27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771550"/>
            <a:ext cx="85118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b="1" dirty="0">
                <a:cs typeface="Arial" pitchFamily="34" charset="0"/>
              </a:rPr>
              <a:t>CHEMINVEST s.r.o. je projekční, inženýrská a dodavatelská společnost s 25letou historií. </a:t>
            </a:r>
            <a:endParaRPr lang="cs-CZ" dirty="0"/>
          </a:p>
          <a:p>
            <a:pPr marL="285750" indent="-285750">
              <a:spcBef>
                <a:spcPts val="1200"/>
              </a:spcBef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Předmět činnosti:</a:t>
            </a:r>
          </a:p>
          <a:p>
            <a:pPr>
              <a:buClr>
                <a:srgbClr val="9BD2AF"/>
              </a:buClr>
              <a:buFont typeface="Wingdings" panose="05000000000000000000" pitchFamily="2" charset="2"/>
              <a:buChar char="§"/>
            </a:pPr>
            <a:endParaRPr lang="cs-CZ" sz="1500" b="1" dirty="0"/>
          </a:p>
          <a:p>
            <a:pPr lvl="2" indent="-285750">
              <a:lnSpc>
                <a:spcPct val="100000"/>
              </a:lnSpc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Inženýrská činnost v investiční výstavbě</a:t>
            </a:r>
          </a:p>
          <a:p>
            <a:pPr lvl="2" indent="-285750">
              <a:lnSpc>
                <a:spcPct val="100000"/>
              </a:lnSpc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Projektová činnost v investiční výstavbě</a:t>
            </a:r>
          </a:p>
          <a:p>
            <a:pPr lvl="2" indent="-285750">
              <a:lnSpc>
                <a:spcPct val="100000"/>
              </a:lnSpc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Provádění staveb, jejich změn 						 a odstraňování (EPC)</a:t>
            </a:r>
          </a:p>
          <a:p>
            <a:pPr lvl="2" indent="-285750">
              <a:lnSpc>
                <a:spcPct val="100000"/>
              </a:lnSpc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Poskytování služeb v oblasti bezpečnosti 					  a ochrany zdraví při práci</a:t>
            </a:r>
          </a:p>
        </p:txBody>
      </p:sp>
      <p:pic>
        <p:nvPicPr>
          <p:cNvPr id="2" name="01_Animace 25 let">
            <a:hlinkClick r:id="" action="ppaction://media"/>
            <a:extLst>
              <a:ext uri="{FF2B5EF4-FFF2-40B4-BE49-F238E27FC236}">
                <a16:creationId xmlns:a16="http://schemas.microsoft.com/office/drawing/2014/main" id="{CFC319D0-57C2-4B6C-9894-4599F866CB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9446" y="1131590"/>
            <a:ext cx="44804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26211" y="123478"/>
            <a:ext cx="32916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54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pic>
        <p:nvPicPr>
          <p:cNvPr id="6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ovéPole 7"/>
          <p:cNvSpPr txBox="1"/>
          <p:nvPr/>
        </p:nvSpPr>
        <p:spPr>
          <a:xfrm>
            <a:off x="263610" y="1009496"/>
            <a:ext cx="86288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Odstranění následků havárie etylenové jednotky – inženýrské služby:</a:t>
            </a:r>
          </a:p>
          <a:p>
            <a:pPr>
              <a:buClr>
                <a:srgbClr val="9BD2AF"/>
              </a:buClr>
            </a:pPr>
            <a:endParaRPr lang="cs-CZ" sz="1500" b="1" dirty="0"/>
          </a:p>
          <a:p>
            <a:pPr lvl="2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Zákazník: 		</a:t>
            </a:r>
            <a:r>
              <a:rPr lang="cs-CZ" sz="1500" b="1" i="1" dirty="0">
                <a:solidFill>
                  <a:srgbClr val="9BD2AF"/>
                </a:solidFill>
              </a:rPr>
              <a:t>Unipetrol RPA</a:t>
            </a:r>
          </a:p>
          <a:p>
            <a:pPr lvl="2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Termíny realizace:  	12/2015 – 03/2017</a:t>
            </a:r>
          </a:p>
          <a:p>
            <a:pPr lvl="2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CIN: 		1,9 mld. CZK</a:t>
            </a:r>
          </a:p>
          <a:p>
            <a:pPr lvl="2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Rozsah </a:t>
            </a:r>
            <a:r>
              <a:rPr lang="sk-SK" sz="1500" dirty="0" err="1"/>
              <a:t>díla</a:t>
            </a:r>
            <a:r>
              <a:rPr lang="sk-SK" sz="1500" dirty="0"/>
              <a:t>:  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 err="1"/>
              <a:t>Zpracování</a:t>
            </a:r>
            <a:r>
              <a:rPr lang="sk-SK" sz="1500" dirty="0"/>
              <a:t> PD </a:t>
            </a:r>
            <a:r>
              <a:rPr lang="sk-SK" sz="1500" dirty="0" err="1"/>
              <a:t>pro</a:t>
            </a:r>
            <a:r>
              <a:rPr lang="sk-SK" sz="1500" dirty="0"/>
              <a:t> územní </a:t>
            </a:r>
            <a:r>
              <a:rPr lang="sk-SK" sz="1500" dirty="0" err="1"/>
              <a:t>řízení</a:t>
            </a:r>
            <a:endParaRPr lang="sk-SK" sz="1500" dirty="0"/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 err="1"/>
              <a:t>Zpracování</a:t>
            </a:r>
            <a:r>
              <a:rPr lang="sk-SK" sz="1500" dirty="0"/>
              <a:t> </a:t>
            </a:r>
            <a:r>
              <a:rPr lang="sk-SK" sz="1500" dirty="0" err="1"/>
              <a:t>dokumentace</a:t>
            </a:r>
            <a:r>
              <a:rPr lang="sk-SK" sz="1500" dirty="0"/>
              <a:t> </a:t>
            </a:r>
            <a:r>
              <a:rPr lang="sk-SK" sz="1500" dirty="0" err="1"/>
              <a:t>pro</a:t>
            </a:r>
            <a:r>
              <a:rPr lang="sk-SK" sz="1500" dirty="0"/>
              <a:t> stavební povolení / </a:t>
            </a:r>
            <a:r>
              <a:rPr lang="sk-SK" sz="1500" dirty="0" err="1"/>
              <a:t>ohlášení</a:t>
            </a:r>
            <a:r>
              <a:rPr lang="sk-SK" sz="1500" dirty="0"/>
              <a:t> stavby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 err="1"/>
              <a:t>Zajištění</a:t>
            </a:r>
            <a:r>
              <a:rPr lang="sk-SK" sz="1500" dirty="0"/>
              <a:t> </a:t>
            </a:r>
            <a:r>
              <a:rPr lang="sk-SK" sz="1500" dirty="0" err="1"/>
              <a:t>projednání</a:t>
            </a:r>
            <a:r>
              <a:rPr lang="sk-SK" sz="1500" dirty="0"/>
              <a:t> stavby s orgány </a:t>
            </a:r>
            <a:r>
              <a:rPr lang="sk-SK" sz="1500" dirty="0" err="1"/>
              <a:t>státní</a:t>
            </a:r>
            <a:r>
              <a:rPr lang="sk-SK" sz="1500" dirty="0"/>
              <a:t> správy </a:t>
            </a:r>
            <a:r>
              <a:rPr lang="sk-SK" sz="1500" dirty="0" err="1"/>
              <a:t>pro</a:t>
            </a:r>
            <a:r>
              <a:rPr lang="sk-SK" sz="1500" dirty="0"/>
              <a:t> účely </a:t>
            </a:r>
            <a:r>
              <a:rPr lang="sk-SK" sz="1500" dirty="0" err="1"/>
              <a:t>demoličního</a:t>
            </a:r>
            <a:r>
              <a:rPr lang="sk-SK" sz="1500" dirty="0"/>
              <a:t> </a:t>
            </a:r>
            <a:r>
              <a:rPr lang="sk-SK" sz="1500" dirty="0" err="1"/>
              <a:t>výměru</a:t>
            </a:r>
            <a:r>
              <a:rPr lang="sk-SK" sz="1500" dirty="0"/>
              <a:t> a </a:t>
            </a:r>
            <a:r>
              <a:rPr lang="sk-SK" sz="1500" dirty="0" err="1"/>
              <a:t>stavebního</a:t>
            </a:r>
            <a:r>
              <a:rPr lang="sk-SK" sz="1500" dirty="0"/>
              <a:t> povolení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 err="1"/>
              <a:t>Zajištění</a:t>
            </a:r>
            <a:r>
              <a:rPr lang="sk-SK" sz="1500" dirty="0"/>
              <a:t> </a:t>
            </a:r>
            <a:r>
              <a:rPr lang="sk-SK" sz="1500" dirty="0" err="1"/>
              <a:t>souhlasu</a:t>
            </a:r>
            <a:r>
              <a:rPr lang="sk-SK" sz="1500" dirty="0"/>
              <a:t> s uvedením stavby do </a:t>
            </a:r>
            <a:r>
              <a:rPr lang="sk-SK" sz="1500" dirty="0" err="1"/>
              <a:t>zkušebního</a:t>
            </a:r>
            <a:r>
              <a:rPr lang="sk-SK" sz="1500" dirty="0"/>
              <a:t> </a:t>
            </a:r>
            <a:r>
              <a:rPr lang="sk-SK" sz="1500" dirty="0" err="1"/>
              <a:t>provozu</a:t>
            </a:r>
            <a:endParaRPr lang="sk-SK" sz="1500" dirty="0"/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/>
              <a:t>Projektový </a:t>
            </a:r>
            <a:r>
              <a:rPr lang="sk-SK" sz="1500" dirty="0" err="1"/>
              <a:t>management</a:t>
            </a:r>
            <a:r>
              <a:rPr lang="sk-SK" sz="1500" dirty="0"/>
              <a:t> a </a:t>
            </a:r>
            <a:r>
              <a:rPr lang="sk-SK" sz="1500" dirty="0" err="1"/>
              <a:t>administrace</a:t>
            </a:r>
            <a:r>
              <a:rPr lang="sk-SK" sz="1500" dirty="0"/>
              <a:t> projektu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/>
              <a:t>TDI v oblastech – stavební, technologie, elektro a MaR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 err="1"/>
              <a:t>Inženýrské</a:t>
            </a:r>
            <a:r>
              <a:rPr lang="sk-SK" sz="1500" dirty="0"/>
              <a:t> služby </a:t>
            </a:r>
            <a:r>
              <a:rPr lang="sk-SK" sz="1500" dirty="0" err="1"/>
              <a:t>pro</a:t>
            </a:r>
            <a:r>
              <a:rPr lang="sk-SK" sz="1500" dirty="0"/>
              <a:t> </a:t>
            </a:r>
            <a:r>
              <a:rPr lang="sk-SK" sz="1500" dirty="0" err="1"/>
              <a:t>přípravu</a:t>
            </a:r>
            <a:r>
              <a:rPr lang="sk-SK" sz="1500" dirty="0"/>
              <a:t> </a:t>
            </a:r>
            <a:r>
              <a:rPr lang="sk-SK" sz="1500" dirty="0" err="1"/>
              <a:t>zařazení</a:t>
            </a:r>
            <a:r>
              <a:rPr lang="sk-SK" sz="1500" dirty="0"/>
              <a:t> stavby do </a:t>
            </a:r>
            <a:r>
              <a:rPr lang="sk-SK" sz="1500" dirty="0" err="1"/>
              <a:t>dlouhodobého</a:t>
            </a:r>
            <a:r>
              <a:rPr lang="sk-SK" sz="1500" dirty="0"/>
              <a:t> majetku zákazníka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54844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26211" y="123478"/>
            <a:ext cx="32916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400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pic>
        <p:nvPicPr>
          <p:cNvPr id="4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ovéPole 6"/>
          <p:cNvSpPr txBox="1"/>
          <p:nvPr/>
        </p:nvSpPr>
        <p:spPr>
          <a:xfrm>
            <a:off x="1475656" y="1131590"/>
            <a:ext cx="61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BD2AF"/>
              </a:buClr>
            </a:pPr>
            <a:r>
              <a:rPr lang="cs-CZ" sz="1400" b="1" dirty="0"/>
              <a:t>Odstranění následků havárie etylenové jednotky – inženýrské služby</a:t>
            </a:r>
          </a:p>
        </p:txBody>
      </p:sp>
      <p:pic>
        <p:nvPicPr>
          <p:cNvPr id="9" name="Obrázek 8" descr="Obsah obrázku hora, exteriér, příroda, obloha&#10;&#10;Popis byl vytvořen automaticky">
            <a:extLst>
              <a:ext uri="{FF2B5EF4-FFF2-40B4-BE49-F238E27FC236}">
                <a16:creationId xmlns:a16="http://schemas.microsoft.com/office/drawing/2014/main" id="{FA788592-E1B1-EA40-A990-F2EA798ED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82" y="1563638"/>
            <a:ext cx="3860726" cy="2874456"/>
          </a:xfrm>
          <a:prstGeom prst="rect">
            <a:avLst/>
          </a:prstGeom>
          <a:ln>
            <a:noFill/>
          </a:ln>
          <a:effectLst>
            <a:outerShdw blurRad="50800" dist="38100" dir="2700000" sx="101000" sy="101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0" name="Elipsa 8">
            <a:extLst>
              <a:ext uri="{FF2B5EF4-FFF2-40B4-BE49-F238E27FC236}">
                <a16:creationId xmlns:a16="http://schemas.microsoft.com/office/drawing/2014/main" id="{3A03E41D-A3F4-0046-935C-E7F65475D8FD}"/>
              </a:ext>
            </a:extLst>
          </p:cNvPr>
          <p:cNvSpPr/>
          <p:nvPr/>
        </p:nvSpPr>
        <p:spPr>
          <a:xfrm>
            <a:off x="4357324" y="2349194"/>
            <a:ext cx="286684" cy="150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5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26211" y="123478"/>
            <a:ext cx="32916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54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131590"/>
            <a:ext cx="61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BD2AF"/>
              </a:buClr>
            </a:pPr>
            <a:r>
              <a:rPr lang="cs-CZ" sz="1400" b="1" dirty="0"/>
              <a:t>Odstranění následků havárie etylenové jednotky – inženýrské služby</a:t>
            </a:r>
          </a:p>
        </p:txBody>
      </p:sp>
      <p:pic>
        <p:nvPicPr>
          <p:cNvPr id="5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 descr="Obsah obrázku obloha, vlak, kouř, exteriér&#10;&#10;Popis byl vytvořen automaticky">
            <a:extLst>
              <a:ext uri="{FF2B5EF4-FFF2-40B4-BE49-F238E27FC236}">
                <a16:creationId xmlns:a16="http://schemas.microsoft.com/office/drawing/2014/main" id="{2FA27CAC-3A17-9A4E-B1E9-88659C32B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47" y="1629284"/>
            <a:ext cx="2736501" cy="1878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strom, exteriér, obloha, kouř&#10;&#10;Popis byl vytvořen automaticky">
            <a:extLst>
              <a:ext uri="{FF2B5EF4-FFF2-40B4-BE49-F238E27FC236}">
                <a16:creationId xmlns:a16="http://schemas.microsoft.com/office/drawing/2014/main" id="{62EE90B0-9418-4C49-9C4A-1DA042277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00" y="2571750"/>
            <a:ext cx="2736501" cy="1898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Obsah obrázku obloha, exteriér&#10;&#10;Popis byl vytvořen automaticky">
            <a:extLst>
              <a:ext uri="{FF2B5EF4-FFF2-40B4-BE49-F238E27FC236}">
                <a16:creationId xmlns:a16="http://schemas.microsoft.com/office/drawing/2014/main" id="{1B000486-73F6-D948-8F76-D76A29134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9284"/>
            <a:ext cx="2736501" cy="1878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10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26211" y="123478"/>
            <a:ext cx="32916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54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131590"/>
            <a:ext cx="61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BD2AF"/>
              </a:buClr>
            </a:pPr>
            <a:r>
              <a:rPr lang="cs-CZ" sz="1400" b="1" dirty="0"/>
              <a:t>Odstranění následků havárie etylenové jednotky – inženýrské služby</a:t>
            </a:r>
          </a:p>
        </p:txBody>
      </p:sp>
      <p:pic>
        <p:nvPicPr>
          <p:cNvPr id="5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 descr="Obsah obrázku obloha, silnice, exteriér, ulice&#10;&#10;Popis byl vytvořen automaticky">
            <a:extLst>
              <a:ext uri="{FF2B5EF4-FFF2-40B4-BE49-F238E27FC236}">
                <a16:creationId xmlns:a16="http://schemas.microsoft.com/office/drawing/2014/main" id="{216F5606-EEBC-8A46-BEB4-6B7BDCCFF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3833"/>
            <a:ext cx="2615345" cy="1740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Obsah obrázku exteriér, obloha, budova, země&#10;&#10;Popis byl vytvořen automaticky">
            <a:extLst>
              <a:ext uri="{FF2B5EF4-FFF2-40B4-BE49-F238E27FC236}">
                <a16:creationId xmlns:a16="http://schemas.microsoft.com/office/drawing/2014/main" id="{25BB4C77-BE82-5748-A43F-A461039C31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53" y="2703953"/>
            <a:ext cx="2616395" cy="1740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Obrázek 7" descr="Obsah obrázku obloha, exteriér, budova, země&#10;&#10;Popis byl vytvořen automaticky">
            <a:extLst>
              <a:ext uri="{FF2B5EF4-FFF2-40B4-BE49-F238E27FC236}">
                <a16:creationId xmlns:a16="http://schemas.microsoft.com/office/drawing/2014/main" id="{3BBFAF79-2E43-DF42-8E36-DB3C899212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5" y="1623833"/>
            <a:ext cx="2615345" cy="1740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7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26211" y="123478"/>
            <a:ext cx="32916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54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pic>
        <p:nvPicPr>
          <p:cNvPr id="4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ovéPole 5"/>
          <p:cNvSpPr txBox="1"/>
          <p:nvPr/>
        </p:nvSpPr>
        <p:spPr>
          <a:xfrm>
            <a:off x="263610" y="987574"/>
            <a:ext cx="86288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500" b="1" dirty="0"/>
              <a:t>CTR v Nelahozevsi – nový zásobník ropy – 125 000 m</a:t>
            </a:r>
            <a:r>
              <a:rPr lang="cs-CZ" sz="1500" b="1" baseline="30000" dirty="0"/>
              <a:t>3</a:t>
            </a:r>
            <a:r>
              <a:rPr lang="cs-CZ" sz="1500" b="1" dirty="0"/>
              <a:t>: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Zákazník: 		</a:t>
            </a:r>
            <a:r>
              <a:rPr lang="cs-CZ" sz="1500" b="1" i="1" dirty="0" err="1">
                <a:solidFill>
                  <a:srgbClr val="9BD2AF"/>
                </a:solidFill>
              </a:rPr>
              <a:t>Mero</a:t>
            </a:r>
            <a:r>
              <a:rPr lang="cs-CZ" sz="1500" b="1" i="1" dirty="0">
                <a:solidFill>
                  <a:srgbClr val="9BD2AF"/>
                </a:solidFill>
              </a:rPr>
              <a:t>, a.s.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500" dirty="0"/>
              <a:t>Termíny realizace:  	11/2017 – 02/2020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CIN: 		cca 450 mil. CZK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500" dirty="0"/>
              <a:t>Rozsah </a:t>
            </a:r>
            <a:r>
              <a:rPr lang="sk-SK" sz="1500" dirty="0" err="1"/>
              <a:t>díla</a:t>
            </a:r>
            <a:r>
              <a:rPr lang="sk-SK" sz="1500" dirty="0"/>
              <a:t>:  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500" dirty="0" err="1"/>
              <a:t>Inženýrské</a:t>
            </a:r>
            <a:r>
              <a:rPr lang="sk-SK" sz="1500" dirty="0"/>
              <a:t> služby</a:t>
            </a:r>
          </a:p>
          <a:p>
            <a:pPr marL="1085850" lvl="3"/>
            <a:endParaRPr lang="sk-SK" sz="1600" dirty="0"/>
          </a:p>
          <a:p>
            <a:pPr indent="-285750">
              <a:buClr>
                <a:srgbClr val="9BD2AF"/>
              </a:buClr>
              <a:buFont typeface="Wingdings" panose="05000000000000000000" pitchFamily="2" charset="2"/>
              <a:buChar char="§"/>
            </a:pPr>
            <a:r>
              <a:rPr lang="cs-CZ" sz="1600" b="1" dirty="0"/>
              <a:t>ISHK – přeložka inženýrských sítí Hořanský koridor</a:t>
            </a:r>
            <a:r>
              <a:rPr lang="cs-CZ" sz="1600" dirty="0"/>
              <a:t>:</a:t>
            </a:r>
            <a:endParaRPr lang="cs-CZ" sz="1600" b="1" dirty="0"/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Zákazník: 		</a:t>
            </a:r>
            <a:r>
              <a:rPr lang="cs-CZ" sz="1600" b="1" i="1" dirty="0" err="1">
                <a:solidFill>
                  <a:srgbClr val="9BD2AF"/>
                </a:solidFill>
              </a:rPr>
              <a:t>Vršanská</a:t>
            </a:r>
            <a:r>
              <a:rPr lang="cs-CZ" sz="1600" b="1" i="1" dirty="0">
                <a:solidFill>
                  <a:srgbClr val="9BD2AF"/>
                </a:solidFill>
              </a:rPr>
              <a:t> uhelná, a.s.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Termíny realizace:  	01/2018 – 6/2021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600" dirty="0"/>
              <a:t>CIN: 		více než 1 mld. CZK</a:t>
            </a:r>
          </a:p>
          <a:p>
            <a:pPr marL="742950" lvl="1" indent="-285750">
              <a:buClr>
                <a:srgbClr val="9BD2AF"/>
              </a:buClr>
              <a:buFont typeface="Arial" panose="020B0604020202020204" pitchFamily="34" charset="0"/>
              <a:buChar char="•"/>
            </a:pPr>
            <a:r>
              <a:rPr lang="sk-SK" sz="1600" dirty="0"/>
              <a:t>Rozsah </a:t>
            </a:r>
            <a:r>
              <a:rPr lang="sk-SK" sz="1600" dirty="0" err="1"/>
              <a:t>díla</a:t>
            </a:r>
            <a:r>
              <a:rPr lang="sk-SK" sz="1600" dirty="0"/>
              <a:t>:  </a:t>
            </a:r>
          </a:p>
          <a:p>
            <a:pPr lvl="3" indent="-285750">
              <a:buFont typeface="Arial" panose="020B0604020202020204" pitchFamily="34" charset="0"/>
              <a:buChar char="•"/>
            </a:pPr>
            <a:r>
              <a:rPr lang="sk-SK" sz="1600" dirty="0" err="1"/>
              <a:t>Inženýrské</a:t>
            </a:r>
            <a:r>
              <a:rPr lang="sk-SK" sz="1600" dirty="0"/>
              <a:t> služby</a:t>
            </a:r>
          </a:p>
          <a:p>
            <a:pPr marL="1085850" lvl="3"/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90889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86131" y="123478"/>
            <a:ext cx="3171766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54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131590"/>
            <a:ext cx="61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BD2AF"/>
              </a:buClr>
            </a:pPr>
            <a:r>
              <a:rPr lang="cs-CZ" sz="1400" b="1" dirty="0"/>
              <a:t>ISHK – přeložka inženýrských sítí Hořanský koridor</a:t>
            </a:r>
          </a:p>
        </p:txBody>
      </p:sp>
      <p:pic>
        <p:nvPicPr>
          <p:cNvPr id="5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" descr="page13image3539714192">
            <a:extLst>
              <a:ext uri="{FF2B5EF4-FFF2-40B4-BE49-F238E27FC236}">
                <a16:creationId xmlns:a16="http://schemas.microsoft.com/office/drawing/2014/main" id="{602879C2-786F-5542-B692-D1952D58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35646"/>
            <a:ext cx="1843887" cy="2592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Obsah obrázku obloha, exteriér, země&#10;&#10;Popis byl vytvořen automaticky">
            <a:extLst>
              <a:ext uri="{FF2B5EF4-FFF2-40B4-BE49-F238E27FC236}">
                <a16:creationId xmlns:a16="http://schemas.microsoft.com/office/drawing/2014/main" id="{85E2D58B-DD13-1B4B-8611-BAC1A85BD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35646"/>
            <a:ext cx="4608511" cy="259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17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roduction"/>
          <p:cNvSpPr txBox="1"/>
          <p:nvPr/>
        </p:nvSpPr>
        <p:spPr>
          <a:xfrm>
            <a:off x="2926211" y="123478"/>
            <a:ext cx="3291607" cy="453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900" b="1" cap="all" spc="97">
                <a:solidFill>
                  <a:srgbClr val="9BD2A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cs-CZ" sz="2700" cap="none" dirty="0"/>
              <a:t>KLÍČOVÉ REFERENCE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3608" y="5054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Inženýrské služby – řízení projektu na straně investora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131590"/>
            <a:ext cx="6108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BD2AF"/>
              </a:buClr>
            </a:pPr>
            <a:r>
              <a:rPr lang="cs-CZ" sz="1400" b="1" dirty="0"/>
              <a:t>CTR v Nelahozevsi – nový zásobník ropy – 125 000 m</a:t>
            </a:r>
            <a:r>
              <a:rPr lang="cs-CZ" sz="1400" b="1" baseline="30000" dirty="0"/>
              <a:t>3</a:t>
            </a:r>
          </a:p>
        </p:txBody>
      </p:sp>
      <p:pic>
        <p:nvPicPr>
          <p:cNvPr id="5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06" y="4715579"/>
            <a:ext cx="1146358" cy="241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lastev PPT zapati 1920x141.jpg" descr="Plastev PPT zapati 1920x141.jpg">
            <a:extLst>
              <a:ext uri="{FF2B5EF4-FFF2-40B4-BE49-F238E27FC236}">
                <a16:creationId xmlns:a16="http://schemas.microsoft.com/office/drawing/2014/main" id="{633B65A9-8C54-D34D-B29E-9D5090CFE0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94"/>
          <a:stretch>
            <a:fillRect/>
          </a:stretch>
        </p:blipFill>
        <p:spPr>
          <a:xfrm>
            <a:off x="0" y="4683047"/>
            <a:ext cx="4999556" cy="460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ázek 8" descr="Obsah obrázku obloha, exteriér, stůl&#10;&#10;Popis byl vytvořen automaticky">
            <a:extLst>
              <a:ext uri="{FF2B5EF4-FFF2-40B4-BE49-F238E27FC236}">
                <a16:creationId xmlns:a16="http://schemas.microsoft.com/office/drawing/2014/main" id="{6B153B7E-901D-E74A-A163-35059BA39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7654"/>
            <a:ext cx="2619230" cy="1885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C17E223-263B-D247-AEE6-A6430B04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0336" y="2570213"/>
            <a:ext cx="2619230" cy="18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Obsah obrázku patro, interiér, stůl, hudba&#10;&#10;Popis byl vytvořen automaticky">
            <a:extLst>
              <a:ext uri="{FF2B5EF4-FFF2-40B4-BE49-F238E27FC236}">
                <a16:creationId xmlns:a16="http://schemas.microsoft.com/office/drawing/2014/main" id="{1743AB00-7D41-2540-80D3-850099BA9B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42" y="1707654"/>
            <a:ext cx="2619230" cy="1885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514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696</Words>
  <Application>Microsoft Office PowerPoint</Application>
  <PresentationFormat>On-screen Show (16:9)</PresentationFormat>
  <Paragraphs>116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Motiv systému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Bronislav Kornalík</dc:creator>
  <cp:lastModifiedBy>Strunova, Silvie</cp:lastModifiedBy>
  <cp:revision>63</cp:revision>
  <dcterms:created xsi:type="dcterms:W3CDTF">2020-08-17T12:20:08Z</dcterms:created>
  <dcterms:modified xsi:type="dcterms:W3CDTF">2021-01-25T09:33:04Z</dcterms:modified>
</cp:coreProperties>
</file>