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7" r:id="rId5"/>
    <p:sldId id="275" r:id="rId6"/>
    <p:sldId id="276" r:id="rId7"/>
    <p:sldId id="259" r:id="rId8"/>
    <p:sldId id="268" r:id="rId9"/>
    <p:sldId id="269" r:id="rId10"/>
    <p:sldId id="270" r:id="rId11"/>
    <p:sldId id="271" r:id="rId12"/>
    <p:sldId id="260" r:id="rId13"/>
    <p:sldId id="279" r:id="rId14"/>
    <p:sldId id="278" r:id="rId15"/>
    <p:sldId id="266" r:id="rId16"/>
    <p:sldId id="280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slav Suchý" userId="4833137c-0d6a-4ccf-a69a-6b47979c2e0d" providerId="ADAL" clId="{C133BEEB-375E-46BB-8319-B72A1FB2FE08}"/>
    <pc:docChg chg="undo custSel modSld">
      <pc:chgData name="Jaroslav Suchý" userId="4833137c-0d6a-4ccf-a69a-6b47979c2e0d" providerId="ADAL" clId="{C133BEEB-375E-46BB-8319-B72A1FB2FE08}" dt="2023-09-18T10:20:35.014" v="161" actId="27636"/>
      <pc:docMkLst>
        <pc:docMk/>
      </pc:docMkLst>
      <pc:sldChg chg="modSp mod">
        <pc:chgData name="Jaroslav Suchý" userId="4833137c-0d6a-4ccf-a69a-6b47979c2e0d" providerId="ADAL" clId="{C133BEEB-375E-46BB-8319-B72A1FB2FE08}" dt="2023-09-18T10:14:59.704" v="86" actId="20577"/>
        <pc:sldMkLst>
          <pc:docMk/>
          <pc:sldMk cId="2004373715" sldId="272"/>
        </pc:sldMkLst>
        <pc:spChg chg="mod">
          <ac:chgData name="Jaroslav Suchý" userId="4833137c-0d6a-4ccf-a69a-6b47979c2e0d" providerId="ADAL" clId="{C133BEEB-375E-46BB-8319-B72A1FB2FE08}" dt="2023-09-18T10:14:59.704" v="86" actId="20577"/>
          <ac:spMkLst>
            <pc:docMk/>
            <pc:sldMk cId="2004373715" sldId="272"/>
            <ac:spMk id="3" creationId="{7ED5A40F-3746-2DD9-0F95-D4A3D058BBA7}"/>
          </ac:spMkLst>
        </pc:spChg>
      </pc:sldChg>
      <pc:sldChg chg="modSp mod">
        <pc:chgData name="Jaroslav Suchý" userId="4833137c-0d6a-4ccf-a69a-6b47979c2e0d" providerId="ADAL" clId="{C133BEEB-375E-46BB-8319-B72A1FB2FE08}" dt="2023-09-18T10:11:23.525" v="29" actId="20577"/>
        <pc:sldMkLst>
          <pc:docMk/>
          <pc:sldMk cId="0" sldId="273"/>
        </pc:sldMkLst>
        <pc:spChg chg="mod">
          <ac:chgData name="Jaroslav Suchý" userId="4833137c-0d6a-4ccf-a69a-6b47979c2e0d" providerId="ADAL" clId="{C133BEEB-375E-46BB-8319-B72A1FB2FE08}" dt="2023-09-18T10:09:43.869" v="1" actId="255"/>
          <ac:spMkLst>
            <pc:docMk/>
            <pc:sldMk cId="0" sldId="273"/>
            <ac:spMk id="2" creationId="{00000000-0000-0000-0000-000000000000}"/>
          </ac:spMkLst>
        </pc:spChg>
        <pc:spChg chg="mod">
          <ac:chgData name="Jaroslav Suchý" userId="4833137c-0d6a-4ccf-a69a-6b47979c2e0d" providerId="ADAL" clId="{C133BEEB-375E-46BB-8319-B72A1FB2FE08}" dt="2023-09-18T10:11:23.525" v="29" actId="20577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Jaroslav Suchý" userId="4833137c-0d6a-4ccf-a69a-6b47979c2e0d" providerId="ADAL" clId="{C133BEEB-375E-46BB-8319-B72A1FB2FE08}" dt="2023-09-18T10:20:35.014" v="161" actId="27636"/>
        <pc:sldMkLst>
          <pc:docMk/>
          <pc:sldMk cId="1248452208" sldId="274"/>
        </pc:sldMkLst>
        <pc:spChg chg="mod">
          <ac:chgData name="Jaroslav Suchý" userId="4833137c-0d6a-4ccf-a69a-6b47979c2e0d" providerId="ADAL" clId="{C133BEEB-375E-46BB-8319-B72A1FB2FE08}" dt="2023-09-18T10:20:35.014" v="161" actId="27636"/>
          <ac:spMkLst>
            <pc:docMk/>
            <pc:sldMk cId="1248452208" sldId="274"/>
            <ac:spMk id="3" creationId="{CA551F0B-8C2D-4A32-AD83-B82C01AB1824}"/>
          </ac:spMkLst>
        </pc:spChg>
        <pc:picChg chg="mod">
          <ac:chgData name="Jaroslav Suchý" userId="4833137c-0d6a-4ccf-a69a-6b47979c2e0d" providerId="ADAL" clId="{C133BEEB-375E-46BB-8319-B72A1FB2FE08}" dt="2023-09-18T10:18:41.927" v="149" actId="1076"/>
          <ac:picMkLst>
            <pc:docMk/>
            <pc:sldMk cId="1248452208" sldId="274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3762B3-6988-44C5-AD68-B0E043463988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596A1C-0364-448B-9E7C-FEEE89E14F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_Toc141090268"/><Relationship Id="rId2" Type="http://schemas.openxmlformats.org/officeDocument/2006/relationships/hyperlink" Target="#_Toc141090266"/><Relationship Id="rId1" Type="http://schemas.openxmlformats.org/officeDocument/2006/relationships/slideLayout" Target="../slideLayouts/slideLayout2.xml"/><Relationship Id="rId5" Type="http://schemas.openxmlformats.org/officeDocument/2006/relationships/hyperlink" Target="#_Toc141090269"/><Relationship Id="rId4" Type="http://schemas.openxmlformats.org/officeDocument/2006/relationships/hyperlink" Target="#_Toc141090267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ivan.soucek@schp.cz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sch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2cz.cz/cs/" TargetMode="External"/><Relationship Id="rId5" Type="http://schemas.openxmlformats.org/officeDocument/2006/relationships/hyperlink" Target="mailto:jaroslav.suchy@schpcr.cz" TargetMode="External"/><Relationship Id="rId4" Type="http://schemas.openxmlformats.org/officeDocument/2006/relationships/hyperlink" Target="mailto:ivan.soucek@schpcr.cz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ngle-market-economy.ec.europa.eu/sectors/chemicals/transition-pathway_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557733"/>
            <a:ext cx="8207375" cy="1323579"/>
          </a:xfrm>
        </p:spPr>
        <p:txBody>
          <a:bodyPr>
            <a:normAutofit/>
          </a:bodyPr>
          <a:lstStyle/>
          <a:p>
            <a:r>
              <a:rPr lang="cs-CZ" sz="3600" i="0" dirty="0">
                <a:solidFill>
                  <a:srgbClr val="333333"/>
                </a:solidFill>
                <a:effectLst/>
                <a:latin typeface="Myriad Pro"/>
              </a:rPr>
              <a:t>Cesta transformace evropského chemického průmyslu – národní plán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Chemické fórum Ústeckého kraje</a:t>
            </a:r>
          </a:p>
          <a:p>
            <a:endParaRPr lang="cs-CZ" dirty="0"/>
          </a:p>
          <a:p>
            <a:r>
              <a:rPr lang="cs-CZ" dirty="0"/>
              <a:t>Ivan Souček, Jaroslav Suchý – Svaz chemického průmyslu ČR</a:t>
            </a:r>
          </a:p>
          <a:p>
            <a:r>
              <a:rPr lang="cs-CZ" dirty="0"/>
              <a:t>19.9.2023</a:t>
            </a:r>
          </a:p>
        </p:txBody>
      </p:sp>
      <p:pic>
        <p:nvPicPr>
          <p:cNvPr id="4" name="Obrázek 3" descr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825" y="188912"/>
            <a:ext cx="2762250" cy="71913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Obrázek 4" descr="Obráze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9687" y="188912"/>
            <a:ext cx="2503488" cy="647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5A40F-3746-2DD9-0F95-D4A3D058B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Očekává se, že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chemický průmysl v EU postupně vyřadí ze spotřebních produktů ty nejškodlivější látky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(řada látek je již zakázána ve výrobcích pro spotřebitele), které nejsou pro společnost naprosto nezbytné (</a:t>
            </a:r>
            <a:r>
              <a:rPr lang="cs-CZ" sz="200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Essential</a:t>
            </a:r>
            <a:r>
              <a:rPr lang="cs-CZ" sz="20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Use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).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Bude to pro chemický průmysl znamenat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nutnost výrazného posílení výzkumných a inovačních aktivit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, aby se nadále vyvíjely a uváděly na trh jen bezpečné a udržitelné chemikálie.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S tím se pojí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riziko toho, že nové produkty plně nenahradí ty současné (např. PFAS pro hasební prostředky) a trh o část produktů přijde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, a nutnost podpořit malé a střední podniky, které často postrádají prostředky k prosazení nových produktů a procesů.</a:t>
            </a: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i="1" dirty="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Příklad reference – Doporučení Komise (EU 2022/2510), kterým se zavádí evropský rámec pro posuzování (koncepčně bezpečných a udržitelných) chemických látek a materiálů (12/2022) nebo Plán strategického výzkumu a inovací pro bezpečné a udržitelné chemické látky a materiály (10/2022)</a:t>
            </a: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128E0A-274D-3F1B-822C-7C4C035A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10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9A0BC-0BAB-3872-1539-0E25463A9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82154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+mn-lt"/>
                <a:ea typeface="+mn-ea"/>
                <a:cs typeface="+mn-cs"/>
              </a:rPr>
              <a:t>Bezpečné a udržitelné chemikálie</a:t>
            </a:r>
            <a:br>
              <a:rPr lang="cs-CZ" sz="3200" kern="100" dirty="0">
                <a:effectLst/>
                <a:latin typeface="Liberation Serif"/>
                <a:ea typeface="NSimSun" panose="02010609030101010101" pitchFamily="49" charset="-122"/>
                <a:cs typeface="Lucida Sans" panose="020B0602030504020204" pitchFamily="34" charset="0"/>
              </a:rPr>
            </a:br>
            <a:endParaRPr lang="cs-CZ" sz="30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76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5A40F-3746-2DD9-0F95-D4A3D058B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1287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EU (potažmo evropský chemický průmysl) </a:t>
            </a:r>
            <a:r>
              <a:rPr lang="cs-CZ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se má stát klimaticky neutrálním do roku 2050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Za posledních 30 let se sice podařilo snížit emise skleníkových plynů v rámci evropského chemického průmyslu o více než 60 % 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(a naplnit tak očekávání Fit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for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55), ale k dosažení klimatické neutrality </a:t>
            </a:r>
            <a:r>
              <a:rPr lang="cs-CZ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do roku 2050 budou nezbytné přijít s průlomovými inovacemi a zásadními změnami ve výrobních procesech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Pro chemický průmysl jako energeticky náročného odvětví si boj proti klimatickým změnám </a:t>
            </a:r>
            <a:r>
              <a:rPr lang="cs-CZ" sz="2000" b="1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vyžádá obrovské množství dostupné obnovitelné elektrické energie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Nezbytná bude i modernizace infrastruktury, na což se zapomíná.</a:t>
            </a:r>
            <a:endParaRPr lang="cs-CZ" sz="2000" b="1" kern="100" dirty="0">
              <a:effectLst/>
              <a:latin typeface="Calibri" panose="020F0502020204030204" pitchFamily="34" charset="0"/>
              <a:ea typeface="NSimSun" panose="0201060903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128E0A-274D-3F1B-822C-7C4C035A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11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9A0BC-0BAB-3872-1539-0E25463A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  <a:ea typeface="+mn-ea"/>
                <a:cs typeface="+mn-cs"/>
              </a:rPr>
              <a:t>Klimatická neutralita</a:t>
            </a:r>
            <a:endParaRPr lang="cs-CZ" sz="30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40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AD4DE-80FC-0BA9-F770-0E39C50FB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543800" cy="441698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SCHP ČR zahájil rozpracování dokumentu „Národní plán pro přechodovou cestu chemického průmyslu“ v souladu s očekávání Evropské komise, která vydala 27.1.2023 rámec pro zpracování národních plánů.</a:t>
            </a:r>
          </a:p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Cefic – zastřešující evropská chemická asociace vydala doporučení jak by tento plán mohl být strukturován a zajistila i konzultační podporu pro jeho zpracování s možnosti sdílení postupů mezi jednotlivými národními asociacemi.</a:t>
            </a:r>
          </a:p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SCHP ČR předpokládá návrh Národního plánu… 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vypracovat s přispěním členských organizací do konce t.r. a konzultovat jej se státní správou (MŽP a MPO) s cílem určení dalšího postupu.</a:t>
            </a:r>
            <a:endParaRPr lang="cs-CZ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96B8DA-5FB1-EE40-AB97-87E26292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12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CB98DA-7A39-6F68-DA03-8D93535E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národního plánu</a:t>
            </a:r>
          </a:p>
        </p:txBody>
      </p:sp>
    </p:spTree>
    <p:extLst>
      <p:ext uri="{BB962C8B-B14F-4D97-AF65-F5344CB8AC3E}">
        <p14:creationId xmlns:p14="http://schemas.microsoft.com/office/powerpoint/2010/main" val="57655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AD4DE-80FC-0BA9-F770-0E39C50FB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85" y="1106058"/>
            <a:ext cx="7992888" cy="5314602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První verze Dokumentu se skládá z následujících částí: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Východiska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návrhu Národního plánu přechodové cesty chemického průmyslu 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uvedena výchozí úvaha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Souhrnný úvod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bude doplněno dle zhodnocení proveditelnosti možného vývoje chemického průmyslu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chemického průmyslu ČR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převzato z podkladů poskytovaných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Cefiku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Ročenky chemického průmyslu za rok 2022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Existující klíčové národní strategické dokumenty a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roadmapy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uveden přehled aktuálních výstupů MŽP, MPO a MD, cíle jednotlivých dokumentů jsou provazovány a analyzovány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scénářů možného vývoje chemického průmyslu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detailně viz příloha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Analýza možných kroků nezbytných pro urychlení „zelené a digitální transformace“ při dosažení „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resilience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chemického průmyslu EU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zatím pouze základní úvahy s akcentem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poze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krátkodobé aktivity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Stanovení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 oblast Technologií a Inovací, Energií, Surovin a Legislativy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prozatím je převzata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Roadmapa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materiálu EK, resp. Cefic, je rozpracováno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Rozdílové aspekty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bude doplněno v dalších verzích dokumentu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96B8DA-5FB1-EE40-AB97-87E26292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13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CB98DA-7A39-6F68-DA03-8D93535E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národního plánu</a:t>
            </a:r>
          </a:p>
        </p:txBody>
      </p:sp>
    </p:spTree>
    <p:extLst>
      <p:ext uri="{BB962C8B-B14F-4D97-AF65-F5344CB8AC3E}">
        <p14:creationId xmlns:p14="http://schemas.microsoft.com/office/powerpoint/2010/main" val="3062989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AD4DE-80FC-0BA9-F770-0E39C50FB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385408" cy="5589241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Přílohou dokumentu je také </a:t>
            </a: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aktualizovaný scénář možného vývoje chemického průmyslu (ČR),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který vychází z rámce dokumentu zpracovaného před 2 lety a zahrnuje následující varianty budoucího vývoje:</a:t>
            </a:r>
          </a:p>
          <a:p>
            <a:pPr marL="1397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tabLst>
                <a:tab pos="558800" algn="l"/>
                <a:tab pos="5754370" algn="r"/>
              </a:tabLs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„UNSUSTAINABLE TRADITION“ SCENARIO</a:t>
            </a:r>
            <a:r>
              <a:rPr lang="cs-CZ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(„neudržitelná tradice“ – konzervativní přežívání)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tabLst>
                <a:tab pos="558800" algn="l"/>
                <a:tab pos="5754370" algn="r"/>
              </a:tabLs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„STAGNATION ON THE AVERAGE“ SCENARIO</a:t>
            </a:r>
            <a:r>
              <a:rPr lang="cs-CZ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(„stagnace v průměru“ – běžný rozvoj)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tabLst>
                <a:tab pos="558800" algn="l"/>
                <a:tab pos="5754370" algn="r"/>
              </a:tabLs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„THE PIONEER OF INDUSTRIAL TRANSFORMATION“ SCENARIO</a:t>
            </a:r>
            <a:r>
              <a:rPr lang="cs-CZ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(„průkopník průmyslové transformace“ – 		       inovativní rozvoj)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tabLst>
                <a:tab pos="558800" algn="l"/>
                <a:tab pos="5754370" algn="r"/>
              </a:tabLs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„AT THE TOP OF GREEN ECONOMY“ SCENARIO</a:t>
            </a:r>
            <a:r>
              <a:rPr lang="cs-CZ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(„zelená transformace“ – soulad s požadavky EU)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 Scénáře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(adaptace dokumentu zpracovaného TC Praha pro ČTP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Suschem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roce 2019) vychází z předpokládaného vývoje chemického průmyslu ve světě a EU (viz analýzy Cefic), návazností hodnotového řetězce, analýz disponibility surovin a energií (vč. jejich struktury), historického a očekávaného vývoje cen energií, klíčových surovin, emisních povolenek EU ETS a budoucí poptávky chemických produktů (dle struktury chemického průmyslu ČR).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tuto výchozí verzi dokumentu „Koncept pro zpracování Národního plánu Přechodové cesty pro chemický průmysl ČR“ bude dále navázáno s 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doplněním následujících částí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Souhrnný úvod zaměřený na posouzení proveditelnosti možného vývoje chemického průmyslu ČR 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nutné realisticky přistoupit k očekávanému vývoji trhu, legislativy a potřeb českého chemického průmyslu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Provedení kvantifikace možných kroků k dosažení uhlíkové neutrality na základě výstupů z modelu ic2050 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očekává se v září-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řijnu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 na základě součinnosti s Cefic a Deloitte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Analýza možných kroků (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krátkodobých, střednědobých, dlouhodobých v souladu s body 1 a 2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96B8DA-5FB1-EE40-AB97-87E26292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14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CB98DA-7A39-6F68-DA03-8D93535E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Příprava národního plánu</a:t>
            </a:r>
          </a:p>
        </p:txBody>
      </p:sp>
    </p:spTree>
    <p:extLst>
      <p:ext uri="{BB962C8B-B14F-4D97-AF65-F5344CB8AC3E}">
        <p14:creationId xmlns:p14="http://schemas.microsoft.com/office/powerpoint/2010/main" val="280408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AD4DE-80FC-0BA9-F770-0E39C50FB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93342"/>
            <a:ext cx="8229600" cy="5314602"/>
          </a:xfrm>
        </p:spPr>
        <p:txBody>
          <a:bodyPr>
            <a:normAutofit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 přípravě dalších verzí Dokumentu je však nezbytné přihlížet ke dvěma základním předpokladům dosažení základních cílů tranzice:</a:t>
            </a:r>
          </a:p>
          <a:p>
            <a:r>
              <a:rPr lang="cs-CZ" sz="2000" b="1" dirty="0"/>
              <a:t>Zachování konkurenceschopnosti</a:t>
            </a:r>
          </a:p>
          <a:p>
            <a:pPr marL="109728" indent="0">
              <a:buNone/>
            </a:pPr>
            <a:r>
              <a:rPr lang="cs-CZ" sz="1800" dirty="0"/>
              <a:t>Ceny evropské chemické produkce</a:t>
            </a:r>
          </a:p>
          <a:p>
            <a:pPr marL="109728" indent="0">
              <a:buNone/>
            </a:pPr>
            <a:r>
              <a:rPr lang="cs-CZ" sz="1800" dirty="0"/>
              <a:t>Pro  udržení ziskovosti jsou stále </a:t>
            </a:r>
          </a:p>
          <a:p>
            <a:pPr marL="109728" indent="0">
              <a:buNone/>
            </a:pPr>
            <a:r>
              <a:rPr lang="cs-CZ" sz="1800" dirty="0"/>
              <a:t>vysoké a  nekonkurenceschopné </a:t>
            </a:r>
          </a:p>
          <a:p>
            <a:pPr marL="109728" indent="0">
              <a:buNone/>
            </a:pPr>
            <a:r>
              <a:rPr lang="cs-CZ" sz="1800" dirty="0"/>
              <a:t>vůči importu z 3. zemí (vč. Ruska), </a:t>
            </a:r>
          </a:p>
          <a:p>
            <a:pPr marL="109728" indent="0">
              <a:buNone/>
            </a:pPr>
            <a:r>
              <a:rPr lang="cs-CZ" sz="1800" b="1" dirty="0"/>
              <a:t>dochází i k významnému poklesu </a:t>
            </a:r>
          </a:p>
          <a:p>
            <a:pPr marL="109728" indent="0">
              <a:buNone/>
            </a:pPr>
            <a:r>
              <a:rPr lang="cs-CZ" sz="1800" b="1" dirty="0"/>
              <a:t>poptávky v EU </a:t>
            </a:r>
            <a:r>
              <a:rPr lang="cs-CZ" sz="1800" dirty="0"/>
              <a:t>(viz následující slide)</a:t>
            </a:r>
            <a:endParaRPr lang="cs-CZ" sz="2000" dirty="0"/>
          </a:p>
          <a:p>
            <a:endParaRPr lang="cs-CZ" sz="2000" dirty="0"/>
          </a:p>
          <a:p>
            <a:r>
              <a:rPr lang="cs-CZ" sz="2000" b="1" dirty="0"/>
              <a:t>Přijatelné energetické vstupy:</a:t>
            </a:r>
          </a:p>
          <a:p>
            <a:pPr marL="109728" indent="0">
              <a:buNone/>
            </a:pPr>
            <a:r>
              <a:rPr lang="cs-CZ" sz="1800" b="1" dirty="0"/>
              <a:t>Cena zemního plynu je 4x dražší </a:t>
            </a:r>
          </a:p>
          <a:p>
            <a:pPr marL="109728" indent="0">
              <a:buNone/>
            </a:pPr>
            <a:r>
              <a:rPr lang="cs-CZ" sz="1800" b="1" dirty="0"/>
              <a:t>než v USA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96B8DA-5FB1-EE40-AB97-87E26292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15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CB98DA-7A39-6F68-DA03-8D93535E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národního plánu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3BD1800C-EE3A-8B7E-2466-12B976E32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259" y="4487145"/>
            <a:ext cx="3785773" cy="237085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1CF4C92-B3BD-6063-B192-99662D6B1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259" y="1887653"/>
            <a:ext cx="3785773" cy="261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5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96B8DA-5FB1-EE40-AB97-87E26292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16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CB98DA-7A39-6F68-DA03-8D93535E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národního plánu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64B623A1-7F55-2C69-BBF2-4AFEE6ACE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9903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8355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5811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Výzkum a inovace pro zavádění bezpečných a udržitelných chemických látek a materiálů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ntegrace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klimaticky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neutrální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energie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prostřednictvím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přímé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nepřímé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elektrifikace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elektrifikace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tepla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páry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elektrifikace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chemických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procesů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prostřednictvím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elektrochemických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procesů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alternativní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energie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plazma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fotony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Používání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alternativních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uhlíkových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vstupních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surovin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Výroba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vodíku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sníženou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uhlíkovou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stopou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stávající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očekávané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vyšší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budoucí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využití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to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buď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chemická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surovina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budoucnu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nosič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energie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procesů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včetně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intenzifikace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procesů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pokročilých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Zachycování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využití/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ukládání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uhlíku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(CCU/CCS)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Tyto priority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vyžadují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nové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procesní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technologie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jejich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kombinace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bude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zásadní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dosažení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klimatické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neutrality EU do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roku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2050.</a:t>
            </a:r>
          </a:p>
          <a:p>
            <a:pPr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872208"/>
          </a:xfrm>
        </p:spPr>
        <p:txBody>
          <a:bodyPr>
            <a:noAutofit/>
          </a:bodyPr>
          <a:lstStyle/>
          <a:p>
            <a:r>
              <a:rPr lang="cs-CZ" sz="2600" dirty="0"/>
              <a:t>Hlavní priority výzkumu a inovací pro snížení emisí skleníkových plynů, zvýšení účinnosti zdrojů a </a:t>
            </a:r>
            <a:r>
              <a:rPr lang="cs-CZ" sz="2600" dirty="0" err="1"/>
              <a:t>oběhovosti</a:t>
            </a:r>
            <a:r>
              <a:rPr lang="cs-CZ" sz="2600" dirty="0"/>
              <a:t>, bezpečnost v chemickém průmyslu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5A40F-3746-2DD9-0F95-D4A3D058B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689504" cy="567464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Svaz vnímá cestu přechodu jako důležitý a strategický evropský dokument, vycházejíce z požadavku jeho rozpracování na národní úroveň.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této „cestě přechodu“ se budeme spolu se svými členy mimo jiné podílet tím, že se aktivně zapojíme do rozkladu navržených opatření do konkrétních cílových úkolů v rámci ČR (k tomu připravuje několik pracovních setkání, mj. v průběhu května jak na MPO, tak i MŽP) tak, aby návrhy připravované na úrovni „MS“ byly proveditelné a přijatelné i na úrovni „Průmyslu“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zejména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respektování základních vizí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representace EU podporované národními vládami MS směřujících ke všem dimenzím definovaných v Zelené dohodě pro Evropu (EGD):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AutoNum type="arabicPeriod"/>
            </a:pPr>
            <a:r>
              <a:rPr lang="cs-CZ" sz="2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Udržitelnost</a:t>
            </a:r>
            <a:r>
              <a:rPr lang="cs-CZ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(ekonomiky a životní úrovně EU)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cs-CZ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Konkurenceschopnost</a:t>
            </a:r>
            <a:r>
              <a:rPr lang="cs-CZ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(celé EU vůči třetím zemím, zejména USA a Číně)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cs-CZ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Resilience</a:t>
            </a:r>
            <a:r>
              <a:rPr lang="cs-CZ" sz="2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(soběstačnosti v základních energiích a surovinách a jejich přijatelných nákladech)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cs-CZ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Vytvoření časového a dostatečného programového rámce pro </a:t>
            </a:r>
            <a:r>
              <a:rPr lang="cs-CZ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vývoj a zavádění nezbytných technologií </a:t>
            </a:r>
            <a:r>
              <a:rPr lang="cs-CZ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(nutnost zavádění nikoliv restriktivních (EU ETS, revize REACH) ale motivačních opatření - viz „Anti</a:t>
            </a:r>
            <a:r>
              <a:rPr lang="cs-CZ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cs-CZ" sz="21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inflation</a:t>
            </a:r>
            <a:r>
              <a:rPr lang="cs-CZ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</a:t>
            </a:r>
            <a:r>
              <a:rPr lang="cs-CZ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 - USA a návrh EC „Net-</a:t>
            </a:r>
            <a:r>
              <a:rPr lang="cs-CZ" sz="21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zero</a:t>
            </a:r>
            <a:r>
              <a:rPr lang="cs-CZ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Industry </a:t>
            </a:r>
            <a:r>
              <a:rPr lang="cs-CZ" sz="21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</a:t>
            </a:r>
            <a:r>
              <a:rPr lang="cs-CZ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“).</a:t>
            </a:r>
            <a:endParaRPr lang="cs-CZ" sz="2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AutoNum type="arabicPeriod"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	…při naplnění cílů v klíčových oblastech: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Cirkulární ekonomiky,  			Předvídatelnosti a dlouhodobé platnosti regulatorního rámce, 			Digitalizace a 	vybudování znalostí/schopností, Zajištění 			výroby bezpečných a udržitelných 	chemikálií a Klimatické 			neutrality.</a:t>
            </a:r>
          </a:p>
          <a:p>
            <a:pPr algn="just">
              <a:spcBef>
                <a:spcPts val="0"/>
              </a:spcBef>
              <a:buNone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AutoNum type="arabicPeriod"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128E0A-274D-3F1B-822C-7C4C035A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18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9A0BC-0BAB-3872-1539-0E25463A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+mn-lt"/>
                <a:ea typeface="+mn-ea"/>
                <a:cs typeface="+mn-cs"/>
              </a:rPr>
              <a:t>Závěry</a:t>
            </a:r>
            <a:br>
              <a:rPr lang="cs-CZ" sz="3200" kern="100" dirty="0">
                <a:effectLst/>
                <a:latin typeface="Liberation Serif"/>
                <a:ea typeface="NSimSun" panose="02010609030101010101" pitchFamily="49" charset="-122"/>
                <a:cs typeface="Lucida Sans" panose="020B0602030504020204" pitchFamily="34" charset="0"/>
              </a:rPr>
            </a:br>
            <a:endParaRPr lang="cs-CZ" sz="30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373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551F0B-8C2D-4A32-AD83-B82C01AB1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268760"/>
            <a:ext cx="7847172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000"/>
              </a:spcBef>
              <a:buClr>
                <a:srgbClr val="002060"/>
              </a:buClr>
              <a:buNone/>
            </a:pPr>
            <a:r>
              <a:rPr lang="cs-CZ" sz="2400" b="1" dirty="0"/>
              <a:t>Kontakt: </a:t>
            </a:r>
            <a:r>
              <a:rPr lang="cs-CZ" sz="2000" b="1" dirty="0"/>
              <a:t>	</a:t>
            </a:r>
            <a:r>
              <a:rPr lang="cs-CZ" sz="2000" b="1" dirty="0">
                <a:solidFill>
                  <a:srgbClr val="0070C0"/>
                </a:solidFill>
              </a:rPr>
              <a:t>	</a:t>
            </a:r>
            <a:r>
              <a:rPr lang="cs-CZ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cs-CZ" sz="2400" b="1" dirty="0" err="1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schp.cz</a:t>
            </a:r>
            <a:endParaRPr lang="cs-CZ" sz="2400" b="1" dirty="0">
              <a:solidFill>
                <a:srgbClr val="0070C0"/>
              </a:solidFill>
            </a:endParaRPr>
          </a:p>
          <a:p>
            <a:pPr marL="0" indent="0">
              <a:spcBef>
                <a:spcPts val="1000"/>
              </a:spcBef>
              <a:buClr>
                <a:srgbClr val="002060"/>
              </a:buClr>
              <a:buNone/>
            </a:pPr>
            <a:endParaRPr lang="cs-CZ" sz="2400" b="1" dirty="0">
              <a:hlinkClick r:id="rId3"/>
            </a:endParaRPr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r>
              <a:rPr lang="cs-CZ" sz="2400" b="1" dirty="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ivan.soucek@schpcr.cz</a:t>
            </a:r>
            <a:endParaRPr lang="cs-CZ" sz="2400" b="1" dirty="0">
              <a:solidFill>
                <a:schemeClr val="accent4"/>
              </a:solidFill>
            </a:endParaRPr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r>
              <a:rPr lang="cs-CZ" sz="2400" b="1" dirty="0">
                <a:solidFill>
                  <a:schemeClr val="accent4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jaroslav.suchy@schpcr.cz</a:t>
            </a:r>
            <a:endParaRPr lang="cs-CZ" sz="2400" b="1" dirty="0">
              <a:solidFill>
                <a:schemeClr val="accent4"/>
              </a:solidFill>
            </a:endParaRPr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endParaRPr lang="cs-CZ" sz="2000" b="1" dirty="0"/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endParaRPr lang="cs-CZ" sz="2000" b="1" dirty="0"/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endParaRPr lang="cs-CZ" sz="2000" b="1" dirty="0"/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endParaRPr lang="cs-CZ" sz="2000" b="1" dirty="0"/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endParaRPr lang="cs-CZ" sz="2000" b="1" dirty="0"/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endParaRPr lang="pl-PL" sz="2000" dirty="0">
              <a:solidFill>
                <a:srgbClr val="FF8119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endParaRPr lang="pl-PL" sz="2000" dirty="0">
              <a:solidFill>
                <a:srgbClr val="FF8119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r>
              <a:rPr lang="pl-PL" sz="2400" b="1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CO2CZ - CO2 Czech Solution Group</a:t>
            </a:r>
            <a:endParaRPr lang="pl-PL" sz="2400" b="1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1000"/>
              </a:spcBef>
              <a:buClr>
                <a:srgbClr val="002060"/>
              </a:buClr>
              <a:buNone/>
            </a:pPr>
            <a:r>
              <a:rPr lang="cs-CZ" sz="2000" b="1" dirty="0"/>
              <a:t> </a:t>
            </a:r>
          </a:p>
          <a:p>
            <a:pPr marL="0" indent="0">
              <a:spcBef>
                <a:spcPts val="1000"/>
              </a:spcBef>
              <a:buClr>
                <a:srgbClr val="002060"/>
              </a:buClr>
              <a:buNone/>
            </a:pPr>
            <a:endParaRPr lang="cs-CZ" sz="2000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cs-CZ" sz="20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A59889-7F8D-4601-A2EF-666C89C6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19</a:t>
            </a:fld>
            <a:endParaRPr lang="cs-CZ" altLang="en-US"/>
          </a:p>
        </p:txBody>
      </p:sp>
      <p:pic>
        <p:nvPicPr>
          <p:cNvPr id="5" name="Obrázek 3" descr="Obrázek 3"/>
          <p:cNvPicPr>
            <a:picLocks noChangeAspect="1"/>
          </p:cNvPicPr>
          <p:nvPr/>
        </p:nvPicPr>
        <p:blipFill>
          <a:blip r:embed="rId7" cstate="print"/>
          <a:srcRect l="2288" r="3872"/>
          <a:stretch>
            <a:fillRect/>
          </a:stretch>
        </p:blipFill>
        <p:spPr>
          <a:xfrm>
            <a:off x="1979712" y="3212976"/>
            <a:ext cx="5184576" cy="2170517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Obrázek 5" descr="Obrázek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0825" y="188912"/>
            <a:ext cx="2762250" cy="71913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Obrázek 6" descr="Obrázek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89687" y="188912"/>
            <a:ext cx="2503488" cy="6477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4845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051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cílem urychlit souběžnou (digitální a zelenou) transformaci Evropské komise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roce 2021 navrhla aktualizovanou průmyslovou strategii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zaměřenou na 14 průmyslových ekosystémů. </a:t>
            </a:r>
          </a:p>
          <a:p>
            <a:pPr marL="0" indent="0" algn="just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Tyto záměry transformace by měly nabídnout "lepší pochopení rozsahu,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nákladů, dlouhodobých přínosů a podmínek požadovaných opatření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která doprovázejí souběžnou transformaci" pro nejvýznamnější průmyslové ekosystémy, což (dle Komise) povede k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„proveditelnému plánu ve prospěch udržitelné konkurenceschopnosti"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…čemuž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nezbývá než věřit a aktivně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vzoru jiných zemí EU)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do procesu zapojit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 indent="0" algn="just"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Jedním ze 14 zmíněných průmyslových odvětví je Chemický průmysl.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27. ledna 2023 zveřejnila Evropská komise dokument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„Přechodová cesta pro chemický průmysl“,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viz </a:t>
            </a:r>
            <a:r>
              <a:rPr lang="cs-CZ" sz="2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https://single-market-economy.ec.europa.eu/sectors/chemicals/transition-pathway_en</a:t>
            </a:r>
            <a:r>
              <a:rPr lang="cs-CZ" sz="2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Přechodová cesta pro chemický průmysl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– národní hledisko: </a:t>
            </a:r>
          </a:p>
          <a:p>
            <a:pPr algn="just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 tomto akčním plánu, jehož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hlavním cílem je zrychlení ekologické a digitální transformace chemického průmyslu a tím zvýšení jeho odolnosti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spolupracovala komise společně se členskými zeměmi EU, zúčastněnými stranami z chemického průmyslu, nevládními organizacemi a dalšími zainteresovanými stranami. </a:t>
            </a:r>
          </a:p>
          <a:p>
            <a:pPr algn="just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Výsledkem je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seznam  téměř 200 opatření rozdělených do 8 „stavebních bloků“ a  26 témat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která mají dotčené zúčastněné strany provést v dohodnutém časovém rámci a rozpracovat na národní úrovni. </a:t>
            </a:r>
          </a:p>
          <a:p>
            <a:pPr algn="just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 této „přechodové cestě“ se bude Svaz spolu se svými členy mimo jiné podílet tím, že se aktivně zapojí do rozpadu navržených opatření do konkrétních cílených úkolů v rámci České republiky.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Východiska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Téma1: Mezinárodní konkurenceschopnost </a:t>
            </a:r>
          </a:p>
          <a:p>
            <a:pPr>
              <a:buNone/>
            </a:pP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2: Snížení neudržitelných závislostí a zranitelnosti dodavatelského řetězce </a:t>
            </a:r>
          </a:p>
          <a:p>
            <a:pPr>
              <a:buNone/>
            </a:pPr>
            <a:r>
              <a:rPr lang="cs-CZ" sz="2400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3: Bezpečnost a udržitelnost </a:t>
            </a:r>
          </a:p>
          <a:p>
            <a:pPr>
              <a:buNone/>
            </a:pP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4: Inovace a růst malých a středních podniků </a:t>
            </a:r>
          </a:p>
          <a:p>
            <a:pPr>
              <a:buNone/>
            </a:pP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5: Nové synergie </a:t>
            </a:r>
          </a:p>
          <a:p>
            <a:pPr>
              <a:buNone/>
            </a:pPr>
            <a:r>
              <a:rPr lang="cs-CZ" sz="2400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6: Fond pro zelené  investice </a:t>
            </a:r>
          </a:p>
          <a:p>
            <a:pP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Téma 7: Přístup k financování </a:t>
            </a:r>
          </a:p>
          <a:p>
            <a:pPr>
              <a:buNone/>
            </a:pP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8: Lepší </a:t>
            </a:r>
            <a:r>
              <a:rPr lang="cs-CZ" sz="2400" dirty="0" err="1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konceptualizace</a:t>
            </a: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nových technik a technických řešení (TRL 1 až 5) </a:t>
            </a:r>
          </a:p>
          <a:p>
            <a:pPr>
              <a:buNone/>
            </a:pP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9: Vývoj nových technik a technologických řešení (TRL 6 až 7)</a:t>
            </a:r>
          </a:p>
          <a:p>
            <a:pPr>
              <a:buNone/>
            </a:pPr>
            <a:r>
              <a:rPr lang="cs-CZ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10: Nasazování nových technik a technologických řešení (TRL 8 až 9) </a:t>
            </a:r>
          </a:p>
          <a:p>
            <a:pP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Téma 11: Efektivnější a předvídatelnější legislativa </a:t>
            </a:r>
          </a:p>
          <a:p>
            <a:pP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Téma 12: Vertikálně a horizontálně soudržná legislativa </a:t>
            </a:r>
          </a:p>
          <a:p>
            <a:pP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Téma 13: Efektivní a účinné  vymáhání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26 témat pro „Přechodovou cestu“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14: Předvídat dlouhodobé potřeby dodávek energie a zdrojů surovin </a:t>
            </a:r>
          </a:p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15: Ekonomicky životaschopné nákupy čisté energie </a:t>
            </a:r>
          </a:p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16: Náhrada surovin </a:t>
            </a:r>
          </a:p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17: Efektivita procesů a zdrojů </a:t>
            </a:r>
          </a:p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18: Rozsáhlá  elektrická a vodíková infrastruktura</a:t>
            </a:r>
          </a:p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19: Vývoj  nových a udržitelných výrobních zařízení </a:t>
            </a:r>
          </a:p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20: Udržitelná přeprava surovin a chemických výrobků </a:t>
            </a:r>
          </a:p>
          <a:p>
            <a:pPr>
              <a:buNone/>
            </a:pPr>
            <a:r>
              <a:rPr lang="cs-CZ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21: Nasazování digitálních technologií </a:t>
            </a:r>
          </a:p>
          <a:p>
            <a:pPr>
              <a:buNone/>
            </a:pPr>
            <a:r>
              <a:rPr lang="cs-CZ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Téma 22: </a:t>
            </a:r>
            <a:r>
              <a:rPr lang="cs-CZ" dirty="0" err="1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Oběhovost</a:t>
            </a:r>
            <a:r>
              <a:rPr lang="cs-CZ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: recyklace a opětovné použití infrastruktury 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Téma 23: Vzdělávání (rekvalifikace/zvyšování kvalifikace pracovní síly) 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Téma 24: Dostatečná nabídka pracovních míst na technické úrovni 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Téma 25: Dopad na pracovníky a spotřebitele 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Téma 26: Zlepšit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genderovou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rozmanitost a rovnost v sektoru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26 témat pro „Přechodovou cestu“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Diagram, schematic&#10;&#10;Description automatically generated">
            <a:extLst>
              <a:ext uri="{FF2B5EF4-FFF2-40B4-BE49-F238E27FC236}">
                <a16:creationId xmlns:a16="http://schemas.microsoft.com/office/drawing/2014/main" id="{2A6469C5-A938-BD16-5314-60967AB3E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01376" cy="288750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Stavební bloky „Přechodové cesty“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4725144"/>
            <a:ext cx="392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Hlavní oblasti řešení</a:t>
            </a:r>
          </a:p>
          <a:p>
            <a:r>
              <a:rPr lang="cs-CZ" sz="2400" dirty="0"/>
              <a:t>k</a:t>
            </a:r>
            <a:r>
              <a:rPr lang="cs-CZ" sz="2400" dirty="0">
                <a:latin typeface="+mn-lt"/>
                <a:ea typeface="+mn-ea"/>
                <a:cs typeface="+mn-cs"/>
              </a:rPr>
              <a:t>e klimatické  neutralitě</a:t>
            </a:r>
            <a:r>
              <a:rPr lang="cs-CZ" sz="2400" b="1" dirty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90350" y="4725144"/>
            <a:ext cx="5321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 err="1"/>
              <a:t>Cirkularita</a:t>
            </a:r>
            <a:r>
              <a:rPr lang="cs-CZ" sz="2400" b="1" dirty="0"/>
              <a:t>/</a:t>
            </a:r>
            <a:r>
              <a:rPr lang="cs-CZ" sz="2400" b="1" dirty="0" err="1"/>
              <a:t>Oběhovost</a:t>
            </a:r>
            <a:r>
              <a:rPr lang="cs-CZ" sz="2400" b="1" dirty="0"/>
              <a:t>/Přístup k surovinám a energiím</a:t>
            </a:r>
          </a:p>
          <a:p>
            <a:pPr marL="342900" indent="-342900">
              <a:buAutoNum type="arabicPeriod"/>
            </a:pPr>
            <a:r>
              <a:rPr lang="cs-CZ" sz="2400" b="1" dirty="0"/>
              <a:t>Digitalizace</a:t>
            </a:r>
          </a:p>
          <a:p>
            <a:pPr marL="342900" indent="-342900">
              <a:buAutoNum type="arabicPeriod"/>
            </a:pPr>
            <a:r>
              <a:rPr lang="cs-CZ" sz="2400" b="1" dirty="0">
                <a:latin typeface="+mn-lt"/>
                <a:ea typeface="+mn-ea"/>
                <a:cs typeface="+mn-cs"/>
              </a:rPr>
              <a:t>Bezpečné a udržitelné chemikálie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5A40F-3746-2DD9-0F95-D4A3D058B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72" y="1288330"/>
            <a:ext cx="8229600" cy="4660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cs-CZ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Chemický průmysl bude muset </a:t>
            </a:r>
            <a:r>
              <a:rPr lang="cs-CZ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omezit používání neobnovitelných zdrojů a zajistit, aby materiály, které vyrábí, bylo možné recyklovat</a:t>
            </a:r>
            <a:r>
              <a:rPr lang="cs-CZ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cs-CZ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Zvláštní akcent zaměřit na </a:t>
            </a:r>
            <a:r>
              <a:rPr lang="cs-CZ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využívání zdrojů EU</a:t>
            </a:r>
            <a:r>
              <a:rPr lang="cs-CZ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cs-CZ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Zároveň bude nutné </a:t>
            </a:r>
            <a:r>
              <a:rPr lang="cs-CZ" sz="2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urychlit recyklaci odpadu</a:t>
            </a:r>
            <a:r>
              <a:rPr lang="cs-CZ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, aby bylo možné vyrábět chemické produkty, </a:t>
            </a:r>
            <a:r>
              <a:rPr lang="cs-CZ" sz="2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zachycovat a používat CO2/CO jako surovinu</a:t>
            </a:r>
            <a:r>
              <a:rPr lang="cs-CZ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pro chemické procesy a využívat odpadní biomasu</a:t>
            </a:r>
            <a:r>
              <a:rPr lang="cs-CZ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cs-CZ" sz="2000" i="1" dirty="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Příklad reference - Návrh nařízení: „</a:t>
            </a:r>
            <a:r>
              <a:rPr lang="cs-CZ" sz="2000" i="1" dirty="0" err="1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Critical</a:t>
            </a:r>
            <a:r>
              <a:rPr lang="cs-CZ" sz="2000" i="1" dirty="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Raw</a:t>
            </a:r>
            <a:r>
              <a:rPr lang="cs-CZ" sz="2000" i="1" dirty="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Material</a:t>
            </a:r>
            <a:r>
              <a:rPr lang="cs-CZ" sz="2000" i="1" dirty="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Acts</a:t>
            </a:r>
            <a:r>
              <a:rPr lang="cs-CZ" sz="2000" i="1" dirty="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“  (EC, 03/2023) – stanovují se podmínky/požadavky pro diverzifikaci zdrojů, zajištění vlastních surovin a </a:t>
            </a:r>
            <a:r>
              <a:rPr lang="cs-CZ" sz="2000" i="1" dirty="0" err="1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cirkularitu</a:t>
            </a:r>
            <a:r>
              <a:rPr lang="cs-CZ" sz="2000" i="1" dirty="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</a:t>
            </a:r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128E0A-274D-3F1B-822C-7C4C035A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8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9A0BC-0BAB-3872-1539-0E25463A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+mn-lt"/>
                <a:ea typeface="+mn-ea"/>
                <a:cs typeface="+mn-cs"/>
              </a:rPr>
              <a:t>Cirkularita</a:t>
            </a:r>
            <a:r>
              <a:rPr lang="cs-CZ" dirty="0">
                <a:latin typeface="+mn-lt"/>
                <a:ea typeface="+mn-ea"/>
                <a:cs typeface="+mn-cs"/>
              </a:rPr>
              <a:t>/</a:t>
            </a:r>
            <a:r>
              <a:rPr lang="cs-CZ" dirty="0" err="1">
                <a:latin typeface="+mn-lt"/>
                <a:ea typeface="+mn-ea"/>
                <a:cs typeface="+mn-cs"/>
              </a:rPr>
              <a:t>Oběhovost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5A40F-3746-2DD9-0F95-D4A3D058B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Nasazení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digitálních technologií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, jako jsou big data, umělá inteligence, robotika a blockchain, ale i podpora inovací může všechny procesy učinit transparentnějšími a efektivnějšími.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Již dnes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mnoho chemických společností používá pokročilé senzory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ke sledování výrobních parametrů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pro větší energetickou účinnost a efektivitu zdrojů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, nasazuje blockchain k předávání informací o chemikáliích v hodnotových řetězcích, aby informovaly o cirkulaci produktů.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Znamená to ale i mnoho výzev: od navržení společných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principů sdílení dat v celém odvětví až po rekvalifikaci a zvyšování kvalifikace pracovních sil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.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128E0A-274D-3F1B-822C-7C4C035A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3D11-5943-4F7C-B774-CE2318C78B8C}" type="slidenum">
              <a:rPr lang="cs-CZ" altLang="en-US" smtClean="0"/>
              <a:pPr>
                <a:defRPr/>
              </a:pPr>
              <a:t>9</a:t>
            </a:fld>
            <a:endParaRPr lang="cs-CZ" alt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9A0BC-0BAB-3872-1539-0E25463A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>
                <a:latin typeface="+mn-lt"/>
                <a:ea typeface="+mn-ea"/>
                <a:cs typeface="+mn-cs"/>
              </a:rPr>
              <a:t>Digitalizace</a:t>
            </a:r>
          </a:p>
        </p:txBody>
      </p:sp>
    </p:spTree>
    <p:extLst>
      <p:ext uri="{BB962C8B-B14F-4D97-AF65-F5344CB8AC3E}">
        <p14:creationId xmlns:p14="http://schemas.microsoft.com/office/powerpoint/2010/main" val="2578675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3843</TotalTime>
  <Words>2052</Words>
  <Application>Microsoft Office PowerPoint</Application>
  <PresentationFormat>Předvádění na obrazovce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9" baseType="lpstr">
      <vt:lpstr>Arial</vt:lpstr>
      <vt:lpstr>Calibri</vt:lpstr>
      <vt:lpstr>Liberation Serif</vt:lpstr>
      <vt:lpstr>Lucida Sans Unicode</vt:lpstr>
      <vt:lpstr>Myriad Pro</vt:lpstr>
      <vt:lpstr>Verdana</vt:lpstr>
      <vt:lpstr>Wingdings</vt:lpstr>
      <vt:lpstr>Wingdings 2</vt:lpstr>
      <vt:lpstr>Wingdings 3</vt:lpstr>
      <vt:lpstr>Shluk</vt:lpstr>
      <vt:lpstr>Cesta transformace evropského chemického průmyslu – národní plán</vt:lpstr>
      <vt:lpstr>Východiska</vt:lpstr>
      <vt:lpstr>Východiska</vt:lpstr>
      <vt:lpstr>Východiska </vt:lpstr>
      <vt:lpstr>26 témat pro „Přechodovou cestu“</vt:lpstr>
      <vt:lpstr>26 témat pro „Přechodovou cestu“</vt:lpstr>
      <vt:lpstr>Stavební bloky „Přechodové cesty“</vt:lpstr>
      <vt:lpstr>Cirkularita/Oběhovost</vt:lpstr>
      <vt:lpstr>Digitalizace</vt:lpstr>
      <vt:lpstr>Bezpečné a udržitelné chemikálie </vt:lpstr>
      <vt:lpstr>Klimatická neutralita</vt:lpstr>
      <vt:lpstr>Příprava národního plánu</vt:lpstr>
      <vt:lpstr>Příprava národního plánu</vt:lpstr>
      <vt:lpstr>Příprava národního plánu</vt:lpstr>
      <vt:lpstr>Příprava národního plánu</vt:lpstr>
      <vt:lpstr>Příprava národního plánu</vt:lpstr>
      <vt:lpstr>Hlavní priority výzkumu a inovací pro snížení emisí skleníkových plynů, zvýšení účinnosti zdrojů a oběhovosti, bezpečnost v chemickém průmyslu</vt:lpstr>
      <vt:lpstr>Závěry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Industry Transition Pathway – nový rámec EU, adaptace ČR</dc:title>
  <dc:creator>Windows User</dc:creator>
  <cp:lastModifiedBy>Jaroslav Suchý</cp:lastModifiedBy>
  <cp:revision>30</cp:revision>
  <dcterms:created xsi:type="dcterms:W3CDTF">2023-04-07T20:16:24Z</dcterms:created>
  <dcterms:modified xsi:type="dcterms:W3CDTF">2023-09-18T10:20:43Z</dcterms:modified>
</cp:coreProperties>
</file>