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heic" ContentType="image/jpe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7"/>
  </p:notesMasterIdLst>
  <p:sldIdLst>
    <p:sldId id="267" r:id="rId2"/>
    <p:sldId id="258" r:id="rId3"/>
    <p:sldId id="259" r:id="rId4"/>
    <p:sldId id="260" r:id="rId5"/>
    <p:sldId id="270" r:id="rId6"/>
    <p:sldId id="269" r:id="rId7"/>
    <p:sldId id="268" r:id="rId8"/>
    <p:sldId id="274" r:id="rId9"/>
    <p:sldId id="271" r:id="rId10"/>
    <p:sldId id="272" r:id="rId11"/>
    <p:sldId id="273" r:id="rId12"/>
    <p:sldId id="276" r:id="rId13"/>
    <p:sldId id="277" r:id="rId14"/>
    <p:sldId id="278" r:id="rId15"/>
    <p:sldId id="266" r:id="rId16"/>
  </p:sldIdLst>
  <p:sldSz cx="13439775" cy="7559675"/>
  <p:notesSz cx="7559675" cy="10691813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3840">
          <p15:clr>
            <a:srgbClr val="000000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notes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8" roundtripDataSignature="AMtx7mgmWvkY4sRN6fkdFzjI7u/mm+u4S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0" d="100"/>
          <a:sy n="100" d="100"/>
        </p:scale>
        <p:origin x="564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customschemas.google.com/relationships/presentationmetadata" Target="meta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17487" y="812800"/>
            <a:ext cx="7121525" cy="4006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55650" y="5078412"/>
            <a:ext cx="6046787" cy="481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" name="Google Shape;5;n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3279775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" name="Google Shape;6;n"/>
          <p:cNvSpPr txBox="1">
            <a:spLocks noGrp="1"/>
          </p:cNvSpPr>
          <p:nvPr>
            <p:ph type="dt" idx="10"/>
          </p:nvPr>
        </p:nvSpPr>
        <p:spPr>
          <a:xfrm>
            <a:off x="4278312" y="0"/>
            <a:ext cx="3279775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10156825"/>
            <a:ext cx="3279775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278312" y="10156825"/>
            <a:ext cx="3279775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403886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>
          <a:xfrm>
            <a:off x="755650" y="5078412"/>
            <a:ext cx="6046787" cy="4810125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1525" cy="4006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29325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:notes"/>
          <p:cNvSpPr txBox="1"/>
          <p:nvPr/>
        </p:nvSpPr>
        <p:spPr>
          <a:xfrm>
            <a:off x="4278312" y="10156825"/>
            <a:ext cx="3279775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fld id="{00000000-1234-1234-1234-123412341234}" type="slidenum">
              <a:rPr lang="en-US" sz="14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/>
          </a:p>
        </p:txBody>
      </p:sp>
      <p:sp>
        <p:nvSpPr>
          <p:cNvPr id="111" name="Google Shape;11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5900" y="812800"/>
            <a:ext cx="7126288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112" name="Google Shape;112;p4:notes"/>
          <p:cNvSpPr txBox="1">
            <a:spLocks noGrp="1"/>
          </p:cNvSpPr>
          <p:nvPr>
            <p:ph type="body" idx="1"/>
          </p:nvPr>
        </p:nvSpPr>
        <p:spPr>
          <a:xfrm>
            <a:off x="755650" y="5078412"/>
            <a:ext cx="6048375" cy="4811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01264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:notes"/>
          <p:cNvSpPr txBox="1">
            <a:spLocks noGrp="1"/>
          </p:cNvSpPr>
          <p:nvPr>
            <p:ph type="body" idx="1"/>
          </p:nvPr>
        </p:nvSpPr>
        <p:spPr>
          <a:xfrm>
            <a:off x="755650" y="5078412"/>
            <a:ext cx="6046787" cy="4810125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1525" cy="4006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904921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:notes"/>
          <p:cNvSpPr txBox="1">
            <a:spLocks noGrp="1"/>
          </p:cNvSpPr>
          <p:nvPr>
            <p:ph type="body" idx="1"/>
          </p:nvPr>
        </p:nvSpPr>
        <p:spPr>
          <a:xfrm>
            <a:off x="755650" y="5078412"/>
            <a:ext cx="6046787" cy="4810125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1525" cy="4006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564800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:notes"/>
          <p:cNvSpPr txBox="1">
            <a:spLocks noGrp="1"/>
          </p:cNvSpPr>
          <p:nvPr>
            <p:ph type="body" idx="1"/>
          </p:nvPr>
        </p:nvSpPr>
        <p:spPr>
          <a:xfrm>
            <a:off x="755650" y="5078412"/>
            <a:ext cx="6046787" cy="4810125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1525" cy="4006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71771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1:notes"/>
          <p:cNvSpPr txBox="1"/>
          <p:nvPr/>
        </p:nvSpPr>
        <p:spPr>
          <a:xfrm>
            <a:off x="4278312" y="10156825"/>
            <a:ext cx="3279775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fld id="{00000000-1234-1234-1234-123412341234}" type="slidenum">
              <a:rPr lang="en-US" sz="14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/>
          </a:p>
        </p:txBody>
      </p:sp>
      <p:sp>
        <p:nvSpPr>
          <p:cNvPr id="187" name="Google Shape;18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5900" y="812800"/>
            <a:ext cx="7126288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343597"/>
            <a:headEnd type="none" w="sm" len="sm"/>
            <a:tailEnd type="none" w="sm" len="sm"/>
          </a:ln>
        </p:spPr>
      </p:sp>
      <p:sp>
        <p:nvSpPr>
          <p:cNvPr id="188" name="Google Shape;188;p11:notes"/>
          <p:cNvSpPr txBox="1">
            <a:spLocks noGrp="1"/>
          </p:cNvSpPr>
          <p:nvPr>
            <p:ph type="body" idx="1"/>
          </p:nvPr>
        </p:nvSpPr>
        <p:spPr>
          <a:xfrm>
            <a:off x="755650" y="5078412"/>
            <a:ext cx="6048375" cy="4811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5651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title"/>
          </p:nvPr>
        </p:nvSpPr>
        <p:spPr>
          <a:xfrm>
            <a:off x="923925" y="403225"/>
            <a:ext cx="11591925" cy="1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body" idx="1"/>
          </p:nvPr>
        </p:nvSpPr>
        <p:spPr>
          <a:xfrm>
            <a:off x="923925" y="2012950"/>
            <a:ext cx="11591925" cy="4795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dt" idx="10"/>
          </p:nvPr>
        </p:nvSpPr>
        <p:spPr>
          <a:xfrm>
            <a:off x="923925" y="7007225"/>
            <a:ext cx="3024187" cy="401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ftr" idx="11"/>
          </p:nvPr>
        </p:nvSpPr>
        <p:spPr>
          <a:xfrm>
            <a:off x="4451350" y="7007225"/>
            <a:ext cx="4537075" cy="401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sldNum" idx="12"/>
          </p:nvPr>
        </p:nvSpPr>
        <p:spPr>
          <a:xfrm>
            <a:off x="9491662" y="7007225"/>
            <a:ext cx="3024187" cy="401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Úvodní snímek" type="title">
  <p:cSld name="TITLE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3"/>
          <p:cNvSpPr txBox="1">
            <a:spLocks noGrp="1"/>
          </p:cNvSpPr>
          <p:nvPr>
            <p:ph type="ctrTitle"/>
          </p:nvPr>
        </p:nvSpPr>
        <p:spPr>
          <a:xfrm>
            <a:off x="1679972" y="1237197"/>
            <a:ext cx="10079831" cy="2631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614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3"/>
          <p:cNvSpPr txBox="1">
            <a:spLocks noGrp="1"/>
          </p:cNvSpPr>
          <p:nvPr>
            <p:ph type="subTitle" idx="1"/>
          </p:nvPr>
        </p:nvSpPr>
        <p:spPr>
          <a:xfrm>
            <a:off x="1679972" y="3970580"/>
            <a:ext cx="10079831" cy="1825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646"/>
              <a:buNone/>
              <a:defRPr sz="2646"/>
            </a:lvl1pPr>
            <a:lvl2pPr lvl="1" algn="ctr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2205"/>
              <a:buNone/>
              <a:defRPr sz="2205"/>
            </a:lvl2pPr>
            <a:lvl3pPr lvl="2" algn="ctr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984"/>
              <a:buNone/>
              <a:defRPr sz="1984"/>
            </a:lvl3pPr>
            <a:lvl4pPr lvl="3" algn="ctr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64"/>
            </a:lvl4pPr>
            <a:lvl5pPr lvl="4" algn="ctr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64"/>
            </a:lvl5pPr>
            <a:lvl6pPr lvl="5" algn="ctr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64"/>
            </a:lvl6pPr>
            <a:lvl7pPr lvl="6" algn="ctr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64"/>
            </a:lvl7pPr>
            <a:lvl8pPr lvl="7" algn="ctr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64"/>
            </a:lvl8pPr>
            <a:lvl9pPr lvl="8" algn="ctr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64"/>
            </a:lvl9pPr>
          </a:lstStyle>
          <a:p>
            <a:endParaRPr/>
          </a:p>
        </p:txBody>
      </p:sp>
      <p:sp>
        <p:nvSpPr>
          <p:cNvPr id="81" name="Google Shape;81;p23"/>
          <p:cNvSpPr txBox="1">
            <a:spLocks noGrp="1"/>
          </p:cNvSpPr>
          <p:nvPr>
            <p:ph type="dt" idx="10"/>
          </p:nvPr>
        </p:nvSpPr>
        <p:spPr>
          <a:xfrm>
            <a:off x="923925" y="7007225"/>
            <a:ext cx="3024187" cy="401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3"/>
          <p:cNvSpPr txBox="1">
            <a:spLocks noGrp="1"/>
          </p:cNvSpPr>
          <p:nvPr>
            <p:ph type="ftr" idx="11"/>
          </p:nvPr>
        </p:nvSpPr>
        <p:spPr>
          <a:xfrm>
            <a:off x="4451350" y="7007225"/>
            <a:ext cx="4537075" cy="401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3"/>
          <p:cNvSpPr txBox="1">
            <a:spLocks noGrp="1"/>
          </p:cNvSpPr>
          <p:nvPr>
            <p:ph type="sldNum" idx="12"/>
          </p:nvPr>
        </p:nvSpPr>
        <p:spPr>
          <a:xfrm>
            <a:off x="9491662" y="7007225"/>
            <a:ext cx="3024187" cy="401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vislý nadpis a text" type="vertTitleAndTx">
  <p:cSld name="VERTICAL_TITLE_AND_VERTICAL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5"/>
          <p:cNvSpPr txBox="1">
            <a:spLocks noGrp="1"/>
          </p:cNvSpPr>
          <p:nvPr>
            <p:ph type="title"/>
          </p:nvPr>
        </p:nvSpPr>
        <p:spPr>
          <a:xfrm rot="5400000">
            <a:off x="7863577" y="2156745"/>
            <a:ext cx="6406475" cy="2897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5"/>
          <p:cNvSpPr txBox="1">
            <a:spLocks noGrp="1"/>
          </p:cNvSpPr>
          <p:nvPr>
            <p:ph type="body" idx="1"/>
          </p:nvPr>
        </p:nvSpPr>
        <p:spPr>
          <a:xfrm rot="5400000">
            <a:off x="1983676" y="-657208"/>
            <a:ext cx="6406475" cy="8525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dt" idx="10"/>
          </p:nvPr>
        </p:nvSpPr>
        <p:spPr>
          <a:xfrm>
            <a:off x="923925" y="7007225"/>
            <a:ext cx="3024187" cy="401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ftr" idx="11"/>
          </p:nvPr>
        </p:nvSpPr>
        <p:spPr>
          <a:xfrm>
            <a:off x="4451350" y="7007225"/>
            <a:ext cx="4537075" cy="401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5"/>
          <p:cNvSpPr txBox="1">
            <a:spLocks noGrp="1"/>
          </p:cNvSpPr>
          <p:nvPr>
            <p:ph type="sldNum" idx="12"/>
          </p:nvPr>
        </p:nvSpPr>
        <p:spPr>
          <a:xfrm>
            <a:off x="9491662" y="7007225"/>
            <a:ext cx="3024187" cy="401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svislý text" type="vertTx">
  <p:cSld name="VERTICAL_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6"/>
          <p:cNvSpPr txBox="1">
            <a:spLocks noGrp="1"/>
          </p:cNvSpPr>
          <p:nvPr>
            <p:ph type="title"/>
          </p:nvPr>
        </p:nvSpPr>
        <p:spPr>
          <a:xfrm>
            <a:off x="923925" y="403225"/>
            <a:ext cx="11591925" cy="1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body" idx="1"/>
          </p:nvPr>
        </p:nvSpPr>
        <p:spPr>
          <a:xfrm rot="5400000">
            <a:off x="4321969" y="-1385094"/>
            <a:ext cx="4795837" cy="11591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dt" idx="10"/>
          </p:nvPr>
        </p:nvSpPr>
        <p:spPr>
          <a:xfrm>
            <a:off x="923925" y="7007225"/>
            <a:ext cx="3024187" cy="401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ftr" idx="11"/>
          </p:nvPr>
        </p:nvSpPr>
        <p:spPr>
          <a:xfrm>
            <a:off x="4451350" y="7007225"/>
            <a:ext cx="4537075" cy="401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sldNum" idx="12"/>
          </p:nvPr>
        </p:nvSpPr>
        <p:spPr>
          <a:xfrm>
            <a:off x="9491662" y="7007225"/>
            <a:ext cx="3024187" cy="401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ek s titulkem" type="picTx">
  <p:cSld name="PICTURE_WITH_CAPTION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7"/>
          <p:cNvSpPr txBox="1">
            <a:spLocks noGrp="1"/>
          </p:cNvSpPr>
          <p:nvPr>
            <p:ph type="title"/>
          </p:nvPr>
        </p:nvSpPr>
        <p:spPr>
          <a:xfrm>
            <a:off x="925736" y="503978"/>
            <a:ext cx="4334677" cy="1763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527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>
            <a:spLocks noGrp="1"/>
          </p:cNvSpPr>
          <p:nvPr>
            <p:ph type="pic" idx="2"/>
          </p:nvPr>
        </p:nvSpPr>
        <p:spPr>
          <a:xfrm>
            <a:off x="5713655" y="1088454"/>
            <a:ext cx="6803886" cy="5372269"/>
          </a:xfrm>
          <a:prstGeom prst="rect">
            <a:avLst/>
          </a:prstGeom>
          <a:noFill/>
          <a:ln>
            <a:noFill/>
          </a:ln>
        </p:spPr>
      </p:sp>
      <p:sp>
        <p:nvSpPr>
          <p:cNvPr id="43" name="Google Shape;43;p17"/>
          <p:cNvSpPr txBox="1">
            <a:spLocks noGrp="1"/>
          </p:cNvSpPr>
          <p:nvPr>
            <p:ph type="body" idx="1"/>
          </p:nvPr>
        </p:nvSpPr>
        <p:spPr>
          <a:xfrm>
            <a:off x="925736" y="2267902"/>
            <a:ext cx="4334677" cy="420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64"/>
            </a:lvl1pPr>
            <a:lvl2pPr marL="914400" lvl="1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543"/>
              <a:buNone/>
              <a:defRPr sz="1543"/>
            </a:lvl2pPr>
            <a:lvl3pPr marL="1371600" lvl="2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323"/>
              <a:buNone/>
              <a:defRPr sz="1323"/>
            </a:lvl3pPr>
            <a:lvl4pPr marL="1828800" lvl="3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102"/>
              <a:buNone/>
              <a:defRPr sz="1102"/>
            </a:lvl4pPr>
            <a:lvl5pPr marL="2286000" lvl="4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102"/>
              <a:buNone/>
              <a:defRPr sz="1102"/>
            </a:lvl5pPr>
            <a:lvl6pPr marL="2743200" lvl="5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102"/>
              <a:buNone/>
              <a:defRPr sz="1102"/>
            </a:lvl6pPr>
            <a:lvl7pPr marL="3200400" lvl="6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102"/>
              <a:buNone/>
              <a:defRPr sz="1102"/>
            </a:lvl7pPr>
            <a:lvl8pPr marL="3657600" lvl="7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102"/>
              <a:buNone/>
              <a:defRPr sz="1102"/>
            </a:lvl8pPr>
            <a:lvl9pPr marL="4114800" lvl="8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102"/>
              <a:buNone/>
              <a:defRPr sz="1102"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dt" idx="10"/>
          </p:nvPr>
        </p:nvSpPr>
        <p:spPr>
          <a:xfrm>
            <a:off x="923925" y="7007225"/>
            <a:ext cx="3024187" cy="401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7"/>
          <p:cNvSpPr txBox="1">
            <a:spLocks noGrp="1"/>
          </p:cNvSpPr>
          <p:nvPr>
            <p:ph type="ftr" idx="11"/>
          </p:nvPr>
        </p:nvSpPr>
        <p:spPr>
          <a:xfrm>
            <a:off x="4451350" y="7007225"/>
            <a:ext cx="4537075" cy="401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7"/>
          <p:cNvSpPr txBox="1">
            <a:spLocks noGrp="1"/>
          </p:cNvSpPr>
          <p:nvPr>
            <p:ph type="sldNum" idx="12"/>
          </p:nvPr>
        </p:nvSpPr>
        <p:spPr>
          <a:xfrm>
            <a:off x="9491662" y="7007225"/>
            <a:ext cx="3024187" cy="401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ázdný" type="blank">
  <p:cSld name="BLANK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8"/>
          <p:cNvSpPr txBox="1">
            <a:spLocks noGrp="1"/>
          </p:cNvSpPr>
          <p:nvPr>
            <p:ph type="dt" idx="10"/>
          </p:nvPr>
        </p:nvSpPr>
        <p:spPr>
          <a:xfrm>
            <a:off x="923925" y="7007225"/>
            <a:ext cx="3024187" cy="401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ftr" idx="11"/>
          </p:nvPr>
        </p:nvSpPr>
        <p:spPr>
          <a:xfrm>
            <a:off x="4451350" y="7007225"/>
            <a:ext cx="4537075" cy="401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sldNum" idx="12"/>
          </p:nvPr>
        </p:nvSpPr>
        <p:spPr>
          <a:xfrm>
            <a:off x="9491662" y="7007225"/>
            <a:ext cx="3024187" cy="401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enom nadpis" type="titleOnly">
  <p:cSld name="TITLE_ONL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9"/>
          <p:cNvSpPr txBox="1">
            <a:spLocks noGrp="1"/>
          </p:cNvSpPr>
          <p:nvPr>
            <p:ph type="title"/>
          </p:nvPr>
        </p:nvSpPr>
        <p:spPr>
          <a:xfrm>
            <a:off x="923925" y="403225"/>
            <a:ext cx="11591925" cy="1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9"/>
          <p:cNvSpPr txBox="1">
            <a:spLocks noGrp="1"/>
          </p:cNvSpPr>
          <p:nvPr>
            <p:ph type="dt" idx="10"/>
          </p:nvPr>
        </p:nvSpPr>
        <p:spPr>
          <a:xfrm>
            <a:off x="923925" y="7007225"/>
            <a:ext cx="3024187" cy="401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9"/>
          <p:cNvSpPr txBox="1">
            <a:spLocks noGrp="1"/>
          </p:cNvSpPr>
          <p:nvPr>
            <p:ph type="ftr" idx="11"/>
          </p:nvPr>
        </p:nvSpPr>
        <p:spPr>
          <a:xfrm>
            <a:off x="4451350" y="7007225"/>
            <a:ext cx="4537075" cy="401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9"/>
          <p:cNvSpPr txBox="1">
            <a:spLocks noGrp="1"/>
          </p:cNvSpPr>
          <p:nvPr>
            <p:ph type="sldNum" idx="12"/>
          </p:nvPr>
        </p:nvSpPr>
        <p:spPr>
          <a:xfrm>
            <a:off x="9491662" y="7007225"/>
            <a:ext cx="3024187" cy="401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ovnání" type="twoTxTwoObj">
  <p:cSld name="TWO_OBJECTS_WITH_TEX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0"/>
          <p:cNvSpPr txBox="1">
            <a:spLocks noGrp="1"/>
          </p:cNvSpPr>
          <p:nvPr>
            <p:ph type="title"/>
          </p:nvPr>
        </p:nvSpPr>
        <p:spPr>
          <a:xfrm>
            <a:off x="925735" y="402483"/>
            <a:ext cx="11591806" cy="1461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20"/>
          <p:cNvSpPr txBox="1">
            <a:spLocks noGrp="1"/>
          </p:cNvSpPr>
          <p:nvPr>
            <p:ph type="body" idx="1"/>
          </p:nvPr>
        </p:nvSpPr>
        <p:spPr>
          <a:xfrm>
            <a:off x="925736" y="1853171"/>
            <a:ext cx="5685654" cy="908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646"/>
              <a:buNone/>
              <a:defRPr sz="2646" b="1"/>
            </a:lvl1pPr>
            <a:lvl2pPr marL="914400" lvl="1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2205"/>
              <a:buNone/>
              <a:defRPr sz="2205" b="1"/>
            </a:lvl2pPr>
            <a:lvl3pPr marL="1371600" lvl="2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984"/>
              <a:buNone/>
              <a:defRPr sz="1984" b="1"/>
            </a:lvl3pPr>
            <a:lvl4pPr marL="1828800" lvl="3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64" b="1"/>
            </a:lvl4pPr>
            <a:lvl5pPr marL="2286000" lvl="4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64" b="1"/>
            </a:lvl5pPr>
            <a:lvl6pPr marL="2743200" lvl="5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64" b="1"/>
            </a:lvl6pPr>
            <a:lvl7pPr marL="3200400" lvl="6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64" b="1"/>
            </a:lvl7pPr>
            <a:lvl8pPr marL="3657600" lvl="7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64" b="1"/>
            </a:lvl8pPr>
            <a:lvl9pPr marL="4114800" lvl="8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64" b="1"/>
            </a:lvl9pPr>
          </a:lstStyle>
          <a:p>
            <a:endParaRPr/>
          </a:p>
        </p:txBody>
      </p:sp>
      <p:sp>
        <p:nvSpPr>
          <p:cNvPr id="59" name="Google Shape;59;p20"/>
          <p:cNvSpPr txBox="1">
            <a:spLocks noGrp="1"/>
          </p:cNvSpPr>
          <p:nvPr>
            <p:ph type="body" idx="2"/>
          </p:nvPr>
        </p:nvSpPr>
        <p:spPr>
          <a:xfrm>
            <a:off x="925736" y="2761381"/>
            <a:ext cx="5685654" cy="406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body" idx="3"/>
          </p:nvPr>
        </p:nvSpPr>
        <p:spPr>
          <a:xfrm>
            <a:off x="6803886" y="1853171"/>
            <a:ext cx="5713655" cy="908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646"/>
              <a:buNone/>
              <a:defRPr sz="2646" b="1"/>
            </a:lvl1pPr>
            <a:lvl2pPr marL="914400" lvl="1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2205"/>
              <a:buNone/>
              <a:defRPr sz="2205" b="1"/>
            </a:lvl2pPr>
            <a:lvl3pPr marL="1371600" lvl="2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984"/>
              <a:buNone/>
              <a:defRPr sz="1984" b="1"/>
            </a:lvl3pPr>
            <a:lvl4pPr marL="1828800" lvl="3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64" b="1"/>
            </a:lvl4pPr>
            <a:lvl5pPr marL="2286000" lvl="4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64" b="1"/>
            </a:lvl5pPr>
            <a:lvl6pPr marL="2743200" lvl="5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64" b="1"/>
            </a:lvl6pPr>
            <a:lvl7pPr marL="3200400" lvl="6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64" b="1"/>
            </a:lvl7pPr>
            <a:lvl8pPr marL="3657600" lvl="7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64" b="1"/>
            </a:lvl8pPr>
            <a:lvl9pPr marL="4114800" lvl="8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64" b="1"/>
            </a:lvl9pPr>
          </a:lstStyle>
          <a:p>
            <a:endParaRPr/>
          </a:p>
        </p:txBody>
      </p:sp>
      <p:sp>
        <p:nvSpPr>
          <p:cNvPr id="61" name="Google Shape;61;p20"/>
          <p:cNvSpPr txBox="1">
            <a:spLocks noGrp="1"/>
          </p:cNvSpPr>
          <p:nvPr>
            <p:ph type="body" idx="4"/>
          </p:nvPr>
        </p:nvSpPr>
        <p:spPr>
          <a:xfrm>
            <a:off x="6803886" y="2761381"/>
            <a:ext cx="5713655" cy="406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dt" idx="10"/>
          </p:nvPr>
        </p:nvSpPr>
        <p:spPr>
          <a:xfrm>
            <a:off x="923925" y="7007225"/>
            <a:ext cx="3024187" cy="401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ftr" idx="11"/>
          </p:nvPr>
        </p:nvSpPr>
        <p:spPr>
          <a:xfrm>
            <a:off x="4451350" y="7007225"/>
            <a:ext cx="4537075" cy="401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sldNum" idx="12"/>
          </p:nvPr>
        </p:nvSpPr>
        <p:spPr>
          <a:xfrm>
            <a:off x="9491662" y="7007225"/>
            <a:ext cx="3024187" cy="401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a obsahy" type="twoObj">
  <p:cSld name="TWO_OBJECTS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1"/>
          <p:cNvSpPr txBox="1">
            <a:spLocks noGrp="1"/>
          </p:cNvSpPr>
          <p:nvPr>
            <p:ph type="title"/>
          </p:nvPr>
        </p:nvSpPr>
        <p:spPr>
          <a:xfrm>
            <a:off x="923925" y="403225"/>
            <a:ext cx="11591925" cy="1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1"/>
          <p:cNvSpPr txBox="1">
            <a:spLocks noGrp="1"/>
          </p:cNvSpPr>
          <p:nvPr>
            <p:ph type="body" idx="1"/>
          </p:nvPr>
        </p:nvSpPr>
        <p:spPr>
          <a:xfrm>
            <a:off x="923985" y="2012414"/>
            <a:ext cx="5711904" cy="4796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2"/>
          </p:nvPr>
        </p:nvSpPr>
        <p:spPr>
          <a:xfrm>
            <a:off x="6803886" y="2012414"/>
            <a:ext cx="5711904" cy="4796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923925" y="7007225"/>
            <a:ext cx="3024187" cy="401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4451350" y="7007225"/>
            <a:ext cx="4537075" cy="401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9491662" y="7007225"/>
            <a:ext cx="3024187" cy="401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áhlaví oddílu" type="secHead">
  <p:cSld name="SECTION_HEADER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title"/>
          </p:nvPr>
        </p:nvSpPr>
        <p:spPr>
          <a:xfrm>
            <a:off x="916985" y="1884670"/>
            <a:ext cx="11591806" cy="314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614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body" idx="1"/>
          </p:nvPr>
        </p:nvSpPr>
        <p:spPr>
          <a:xfrm>
            <a:off x="916985" y="5059034"/>
            <a:ext cx="11591806" cy="1653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888888"/>
              </a:buClr>
              <a:buSzPts val="2646"/>
              <a:buNone/>
              <a:defRPr sz="2646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rgbClr val="888888"/>
              </a:buClr>
              <a:buSzPts val="2205"/>
              <a:buNone/>
              <a:defRPr sz="2205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rgbClr val="888888"/>
              </a:buClr>
              <a:buSzPts val="1984"/>
              <a:buNone/>
              <a:defRPr sz="1984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rgbClr val="888888"/>
              </a:buClr>
              <a:buSzPts val="1764"/>
              <a:buNone/>
              <a:defRPr sz="1764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rgbClr val="888888"/>
              </a:buClr>
              <a:buSzPts val="1764"/>
              <a:buNone/>
              <a:defRPr sz="1764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rgbClr val="888888"/>
              </a:buClr>
              <a:buSzPts val="1764"/>
              <a:buNone/>
              <a:defRPr sz="1764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rgbClr val="888888"/>
              </a:buClr>
              <a:buSzPts val="1764"/>
              <a:buNone/>
              <a:defRPr sz="1764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rgbClr val="888888"/>
              </a:buClr>
              <a:buSzPts val="1764"/>
              <a:buNone/>
              <a:defRPr sz="1764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rgbClr val="888888"/>
              </a:buClr>
              <a:buSzPts val="1764"/>
              <a:buNone/>
              <a:defRPr sz="1764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dt" idx="10"/>
          </p:nvPr>
        </p:nvSpPr>
        <p:spPr>
          <a:xfrm>
            <a:off x="923925" y="7007225"/>
            <a:ext cx="3024187" cy="401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ftr" idx="11"/>
          </p:nvPr>
        </p:nvSpPr>
        <p:spPr>
          <a:xfrm>
            <a:off x="4451350" y="7007225"/>
            <a:ext cx="4537075" cy="401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sldNum" idx="12"/>
          </p:nvPr>
        </p:nvSpPr>
        <p:spPr>
          <a:xfrm>
            <a:off x="9491662" y="7007225"/>
            <a:ext cx="3024187" cy="401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923925" y="403225"/>
            <a:ext cx="11591925" cy="1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923925" y="2012950"/>
            <a:ext cx="11591925" cy="4795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191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93700" algn="l" rtl="0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68300" algn="l" rtl="0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9250" algn="l" rtl="0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9250" algn="l" rtl="0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4583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984"/>
              <a:buFont typeface="Arial"/>
              <a:buChar char="•"/>
              <a:defRPr sz="19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4583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984"/>
              <a:buFont typeface="Arial"/>
              <a:buChar char="•"/>
              <a:defRPr sz="19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4584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984"/>
              <a:buFont typeface="Arial"/>
              <a:buChar char="•"/>
              <a:defRPr sz="19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4584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984"/>
              <a:buFont typeface="Arial"/>
              <a:buChar char="•"/>
              <a:defRPr sz="19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923925" y="7007225"/>
            <a:ext cx="3024187" cy="401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4451350" y="7007225"/>
            <a:ext cx="4537075" cy="401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9491662" y="7007225"/>
            <a:ext cx="3024187" cy="401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ProgramData\OLYMPUS\LEXT-OLS50-SW\AnalysisApp\Temp\ReportExportTemp\24271124_2022062913403770831469338534832ceacf-117a-4d6e-866a-da09c2cfefcc.png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heic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42975" y="1784349"/>
            <a:ext cx="11915775" cy="2568575"/>
          </a:xfrm>
        </p:spPr>
        <p:txBody>
          <a:bodyPr/>
          <a:lstStyle/>
          <a:p>
            <a:pPr algn="ctr"/>
            <a:r>
              <a:rPr lang="cs-CZ" dirty="0"/>
              <a:t>Výzkumné a vzdělávací aktivity FSI UJEP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v </a:t>
            </a:r>
            <a:r>
              <a:rPr lang="cs-CZ" dirty="0"/>
              <a:t>oblasti energetiky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00025" y="5394325"/>
            <a:ext cx="11591925" cy="4795837"/>
          </a:xfrm>
        </p:spPr>
        <p:txBody>
          <a:bodyPr/>
          <a:lstStyle/>
          <a:p>
            <a:pPr marL="114300" indent="0">
              <a:buNone/>
            </a:pPr>
            <a:r>
              <a:rPr lang="cs-CZ" dirty="0" smtClean="0"/>
              <a:t>Chemické fórum Ústeckého kraje 2023</a:t>
            </a:r>
          </a:p>
          <a:p>
            <a:pPr marL="114300" indent="0">
              <a:buNone/>
            </a:pPr>
            <a:r>
              <a:rPr lang="cs-CZ" dirty="0" smtClean="0"/>
              <a:t>doc. Ing. Jaromír Cais, Ph.D.</a:t>
            </a:r>
          </a:p>
          <a:p>
            <a:pPr marL="11430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700846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143000"/>
            <a:ext cx="13439775" cy="2133599"/>
          </a:xfrm>
        </p:spPr>
        <p:txBody>
          <a:bodyPr/>
          <a:lstStyle/>
          <a:p>
            <a:r>
              <a:rPr lang="cs-CZ" b="1" dirty="0"/>
              <a:t>Nové metody vysokovýkonného laserového svařování kritických komponent na bázi </a:t>
            </a:r>
            <a:r>
              <a:rPr lang="cs-CZ" b="1" dirty="0" err="1"/>
              <a:t>Cu</a:t>
            </a:r>
            <a:r>
              <a:rPr lang="cs-CZ" b="1" dirty="0"/>
              <a:t>, Al, </a:t>
            </a:r>
            <a:r>
              <a:rPr lang="cs-CZ" b="1" dirty="0" err="1"/>
              <a:t>Cu</a:t>
            </a:r>
            <a:r>
              <a:rPr lang="cs-CZ" b="1" dirty="0"/>
              <a:t>-slitin a Al-slitin pro dopravní a energetický průmysl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0" y="3095624"/>
            <a:ext cx="6877049" cy="3876675"/>
          </a:xfrm>
        </p:spPr>
        <p:txBody>
          <a:bodyPr/>
          <a:lstStyle/>
          <a:p>
            <a:r>
              <a:rPr lang="cs-CZ" dirty="0" err="1" smtClean="0"/>
              <a:t>LaserTherm</a:t>
            </a:r>
            <a:r>
              <a:rPr lang="cs-CZ" dirty="0" smtClean="0"/>
              <a:t>, </a:t>
            </a:r>
            <a:r>
              <a:rPr lang="cs-CZ" dirty="0" err="1" smtClean="0"/>
              <a:t>Trumpf</a:t>
            </a:r>
            <a:r>
              <a:rPr lang="cs-CZ" dirty="0"/>
              <a:t> </a:t>
            </a:r>
            <a:r>
              <a:rPr lang="cs-CZ" dirty="0" smtClean="0"/>
              <a:t>Praha, FSI UJEP</a:t>
            </a:r>
          </a:p>
          <a:p>
            <a:r>
              <a:rPr lang="cs-CZ" dirty="0" smtClean="0"/>
              <a:t>Náhrada technologie pájení technologií laserového svařování</a:t>
            </a:r>
          </a:p>
          <a:p>
            <a:r>
              <a:rPr lang="cs-CZ" dirty="0" smtClean="0"/>
              <a:t>Zajištění těsností svarů v provozních podmínkách.</a:t>
            </a:r>
          </a:p>
          <a:p>
            <a:r>
              <a:rPr lang="cs-CZ" dirty="0" smtClean="0"/>
              <a:t>Výstupy: ověřená technologie, poloprovoz – pracoviště laserového svařování</a:t>
            </a:r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887" y="3276599"/>
            <a:ext cx="3278315" cy="2742643"/>
          </a:xfrm>
          <a:prstGeom prst="rect">
            <a:avLst/>
          </a:prstGeom>
        </p:spPr>
      </p:pic>
      <p:pic>
        <p:nvPicPr>
          <p:cNvPr id="5" name="Picture 5" descr="c:\ProgramData\OLYMPUS\LEXT-OLS50-SW\AnalysisApp\Temp\ReportExportTemp\24271124_2022062913403770831469338534832ceacf-117a-4d6e-866a-da09c2cfefcc.png"/>
          <p:cNvPicPr/>
          <p:nvPr/>
        </p:nvPicPr>
        <p:blipFill rotWithShape="1"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01" b="16216"/>
          <a:stretch/>
        </p:blipFill>
        <p:spPr bwMode="auto">
          <a:xfrm>
            <a:off x="10138600" y="3469479"/>
            <a:ext cx="3160776" cy="330993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744392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5749" y="1280445"/>
            <a:ext cx="10734676" cy="1148430"/>
          </a:xfrm>
        </p:spPr>
        <p:txBody>
          <a:bodyPr/>
          <a:lstStyle/>
          <a:p>
            <a:r>
              <a:rPr lang="cs-CZ" b="1" dirty="0"/>
              <a:t>Inovativní návrh kompaktního soustrojí Kaplanovy mikro-turbíny</a:t>
            </a:r>
            <a:endParaRPr lang="cs-CZ" b="1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42874" y="2347762"/>
            <a:ext cx="7743826" cy="4049125"/>
          </a:xfrm>
        </p:spPr>
        <p:txBody>
          <a:bodyPr/>
          <a:lstStyle/>
          <a:p>
            <a:r>
              <a:rPr lang="cs-CZ" dirty="0" smtClean="0"/>
              <a:t>FSI UJEP, FSV ČVUT, ELZACO</a:t>
            </a:r>
          </a:p>
          <a:p>
            <a:r>
              <a:rPr lang="cs-CZ" dirty="0"/>
              <a:t>Návrh a vývoj kompaktního mikro soustrojí Kaplanovy turbíny pro lokality s malým hydro energetickým </a:t>
            </a:r>
            <a:r>
              <a:rPr lang="cs-CZ" dirty="0" smtClean="0"/>
              <a:t>potenciálem – návrh lopatek, generátoru, </a:t>
            </a:r>
            <a:r>
              <a:rPr lang="cs-CZ" dirty="0" err="1" smtClean="0"/>
              <a:t>elektročásti</a:t>
            </a:r>
            <a:r>
              <a:rPr lang="cs-CZ" dirty="0" smtClean="0"/>
              <a:t>, řízení</a:t>
            </a:r>
          </a:p>
          <a:p>
            <a:r>
              <a:rPr lang="cs-CZ" dirty="0" smtClean="0"/>
              <a:t>Výstupy: Prototyp + poloprovoz Kaplanovy mikroturbíny</a:t>
            </a:r>
            <a:endParaRPr lang="cs-CZ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3551" y="1847822"/>
            <a:ext cx="3914774" cy="293767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0255" y="4477099"/>
            <a:ext cx="1622808" cy="224505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4562" y="4867624"/>
            <a:ext cx="3319463" cy="198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9312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5749" y="1280445"/>
            <a:ext cx="10734676" cy="1148430"/>
          </a:xfrm>
        </p:spPr>
        <p:txBody>
          <a:bodyPr/>
          <a:lstStyle/>
          <a:p>
            <a:r>
              <a:rPr lang="cs-CZ" b="1" dirty="0"/>
              <a:t>Energetické využití </a:t>
            </a:r>
            <a:r>
              <a:rPr lang="cs-CZ" b="1" dirty="0" err="1"/>
              <a:t>brownfieldů</a:t>
            </a:r>
            <a:r>
              <a:rPr lang="cs-CZ" b="1" dirty="0"/>
              <a:t> Ústeckého kraje</a:t>
            </a:r>
            <a:endParaRPr lang="cs-CZ" b="1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42874" y="2347762"/>
            <a:ext cx="7743826" cy="4049125"/>
          </a:xfrm>
        </p:spPr>
        <p:txBody>
          <a:bodyPr/>
          <a:lstStyle/>
          <a:p>
            <a:r>
              <a:rPr lang="cs-CZ" dirty="0" smtClean="0"/>
              <a:t>FSI UJEP, FŽP UJEP, FS ČVUT, </a:t>
            </a:r>
            <a:r>
              <a:rPr lang="cs-CZ" dirty="0" err="1" smtClean="0"/>
              <a:t>Diamo</a:t>
            </a:r>
            <a:r>
              <a:rPr lang="cs-CZ" dirty="0" smtClean="0"/>
              <a:t>, Palivový kombinát Ústí</a:t>
            </a:r>
          </a:p>
          <a:p>
            <a:r>
              <a:rPr lang="cs-CZ" dirty="0" smtClean="0"/>
              <a:t>Řešení tématu energetické transformace ÚK v souvislosti s odklonem od fosilních paliv – variantní scénáře řešení (energetická soběstačnost, stabilita, </a:t>
            </a:r>
            <a:r>
              <a:rPr lang="cs-CZ" dirty="0" err="1" smtClean="0"/>
              <a:t>nízkoemisivta</a:t>
            </a:r>
            <a:r>
              <a:rPr lang="cs-CZ" dirty="0" smtClean="0"/>
              <a:t>, ekonomika provozu)</a:t>
            </a:r>
            <a:endParaRPr lang="cs-CZ" dirty="0"/>
          </a:p>
          <a:p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2011" y="1854660"/>
            <a:ext cx="4762501" cy="2732663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5212" y="4698999"/>
            <a:ext cx="5829300" cy="218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874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5749" y="1280445"/>
            <a:ext cx="11982451" cy="1148430"/>
          </a:xfrm>
        </p:spPr>
        <p:txBody>
          <a:bodyPr/>
          <a:lstStyle/>
          <a:p>
            <a:r>
              <a:rPr lang="cs-CZ" b="1" dirty="0" smtClean="0"/>
              <a:t>Spolupráce s </a:t>
            </a:r>
            <a:r>
              <a:rPr lang="en-US" b="1" dirty="0" err="1"/>
              <a:t>Zittau</a:t>
            </a:r>
            <a:r>
              <a:rPr lang="en-US" b="1" dirty="0"/>
              <a:t>/</a:t>
            </a:r>
            <a:r>
              <a:rPr lang="en-US" b="1" dirty="0" err="1"/>
              <a:t>Görlitz</a:t>
            </a:r>
            <a:r>
              <a:rPr lang="en-US" b="1" dirty="0"/>
              <a:t> University of Applied Sciences</a:t>
            </a:r>
            <a:endParaRPr lang="cs-CZ" b="1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5724" y="2428875"/>
            <a:ext cx="7743826" cy="4049125"/>
          </a:xfrm>
        </p:spPr>
        <p:txBody>
          <a:bodyPr/>
          <a:lstStyle/>
          <a:p>
            <a:r>
              <a:rPr lang="cs-CZ" dirty="0" err="1"/>
              <a:t>Fakultät</a:t>
            </a:r>
            <a:r>
              <a:rPr lang="cs-CZ" dirty="0"/>
              <a:t> </a:t>
            </a:r>
            <a:r>
              <a:rPr lang="cs-CZ" dirty="0" err="1"/>
              <a:t>Maschinenwesen</a:t>
            </a:r>
            <a:endParaRPr lang="cs-CZ" dirty="0"/>
          </a:p>
          <a:p>
            <a:r>
              <a:rPr lang="cs-CZ" dirty="0" smtClean="0"/>
              <a:t>Témata spolupráce: </a:t>
            </a:r>
          </a:p>
          <a:p>
            <a:pPr>
              <a:buFontTx/>
              <a:buChar char="-"/>
            </a:pPr>
            <a:r>
              <a:rPr lang="cs-CZ" dirty="0" smtClean="0"/>
              <a:t>Matematické modelování v energetice</a:t>
            </a:r>
          </a:p>
          <a:p>
            <a:pPr>
              <a:buFontTx/>
              <a:buChar char="-"/>
            </a:pPr>
            <a:r>
              <a:rPr lang="cs-CZ" dirty="0" smtClean="0"/>
              <a:t>Obnovitelné zdroje energie</a:t>
            </a:r>
          </a:p>
          <a:p>
            <a:pPr>
              <a:buFontTx/>
              <a:buChar char="-"/>
            </a:pPr>
            <a:r>
              <a:rPr lang="cs-CZ" dirty="0" smtClean="0"/>
              <a:t>Uskladnění energie</a:t>
            </a:r>
          </a:p>
          <a:p>
            <a:pPr>
              <a:buFontTx/>
              <a:buChar char="-"/>
            </a:pPr>
            <a:r>
              <a:rPr lang="cs-CZ" dirty="0" smtClean="0"/>
              <a:t>Vodík</a:t>
            </a:r>
            <a:endParaRPr lang="cs-CZ" dirty="0"/>
          </a:p>
          <a:p>
            <a:r>
              <a:rPr lang="cs-CZ" dirty="0" smtClean="0"/>
              <a:t>Výměna studentů, společné řešení závěrečných prací, projektové výzvy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262" y="2198687"/>
            <a:ext cx="5557838" cy="416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7986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5749" y="1280445"/>
            <a:ext cx="12715876" cy="1148430"/>
          </a:xfrm>
        </p:spPr>
        <p:txBody>
          <a:bodyPr/>
          <a:lstStyle/>
          <a:p>
            <a:r>
              <a:rPr lang="cs-CZ" b="1" dirty="0" smtClean="0"/>
              <a:t>Green </a:t>
            </a:r>
            <a:r>
              <a:rPr lang="cs-CZ" b="1" dirty="0" err="1" smtClean="0"/>
              <a:t>Energy</a:t>
            </a:r>
            <a:r>
              <a:rPr lang="cs-CZ" b="1" dirty="0" smtClean="0"/>
              <a:t> Technologies Center </a:t>
            </a:r>
            <a:r>
              <a:rPr lang="cs-CZ" b="1" dirty="0" err="1" smtClean="0"/>
              <a:t>of</a:t>
            </a:r>
            <a:r>
              <a:rPr lang="cs-CZ" b="1" dirty="0" smtClean="0"/>
              <a:t> UJEP (GET)</a:t>
            </a:r>
            <a:endParaRPr lang="cs-CZ" b="1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42873" y="2347762"/>
            <a:ext cx="8707211" cy="4049125"/>
          </a:xfrm>
        </p:spPr>
        <p:txBody>
          <a:bodyPr/>
          <a:lstStyle/>
          <a:p>
            <a:r>
              <a:rPr lang="cs-CZ" dirty="0" smtClean="0"/>
              <a:t>OP Spravedlivá transformace (OP ST) – 2024 - 2027</a:t>
            </a:r>
          </a:p>
          <a:p>
            <a:r>
              <a:rPr lang="cs-CZ" dirty="0" smtClean="0"/>
              <a:t>FSI UJEP, VŠCHT Praha, FS ČVUT, CVŘ, UJV Řež, 7INNTECH</a:t>
            </a:r>
          </a:p>
          <a:p>
            <a:r>
              <a:rPr lang="cs-CZ" dirty="0" smtClean="0"/>
              <a:t>Komplexní energetické centrum – vývoj, výzkum, vzdělávání, popularizace</a:t>
            </a:r>
          </a:p>
          <a:p>
            <a:r>
              <a:rPr lang="cs-CZ" dirty="0" smtClean="0"/>
              <a:t>Partnerství v oblasti </a:t>
            </a:r>
            <a:r>
              <a:rPr lang="cs-CZ" dirty="0" err="1" smtClean="0"/>
              <a:t>VaV</a:t>
            </a:r>
            <a:r>
              <a:rPr lang="cs-CZ" dirty="0" smtClean="0"/>
              <a:t> – podniky, </a:t>
            </a:r>
            <a:br>
              <a:rPr lang="cs-CZ" dirty="0" smtClean="0"/>
            </a:br>
            <a:r>
              <a:rPr lang="cs-CZ" dirty="0" smtClean="0"/>
              <a:t>transfer know-how</a:t>
            </a:r>
          </a:p>
          <a:p>
            <a:endParaRPr lang="cs-CZ" dirty="0"/>
          </a:p>
        </p:txBody>
      </p:sp>
      <p:grpSp>
        <p:nvGrpSpPr>
          <p:cNvPr id="6" name="Group 11"/>
          <p:cNvGrpSpPr/>
          <p:nvPr/>
        </p:nvGrpSpPr>
        <p:grpSpPr>
          <a:xfrm>
            <a:off x="8940848" y="2347762"/>
            <a:ext cx="3806730" cy="3753195"/>
            <a:chOff x="7111299" y="1794652"/>
            <a:chExt cx="4369108" cy="4307664"/>
          </a:xfrm>
        </p:grpSpPr>
        <p:pic>
          <p:nvPicPr>
            <p:cNvPr id="7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18519" y="1794652"/>
              <a:ext cx="4361888" cy="261165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35656" y="4494941"/>
              <a:ext cx="2481447" cy="1607375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/>
            <a:srcRect r="31293"/>
            <a:stretch/>
          </p:blipFill>
          <p:spPr>
            <a:xfrm>
              <a:off x="7111299" y="4494941"/>
              <a:ext cx="1720185" cy="16073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502473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1"/>
          <p:cNvSpPr txBox="1"/>
          <p:nvPr/>
        </p:nvSpPr>
        <p:spPr>
          <a:xfrm>
            <a:off x="4098925" y="5435600"/>
            <a:ext cx="5691187" cy="1122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lang="en-US" sz="36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Pasteurova 3334/7</a:t>
            </a:r>
            <a:endParaRPr sz="36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lang="en-US" sz="36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400 01 Ústí nad Labem</a:t>
            </a:r>
            <a:endParaRPr/>
          </a:p>
        </p:txBody>
      </p:sp>
      <p:pic>
        <p:nvPicPr>
          <p:cNvPr id="191" name="Google Shape;191;p11" descr="https://lh4.googleusercontent.com/O8CUGyo4tbCu1cvaqYImUKt2b49ufG0nMIMPBzquwfRkUmiRtqb40J7kKApZQXMwmZTJWzETLXKiqi0Qm3IDUeGx0RbwpU4bEPNkZQxldb9s0KOn3gKcoX4V4Ng72oJYHbFlY_liEW2tXEhT6MSCcQ=s20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35187" y="982662"/>
            <a:ext cx="1566862" cy="1566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11" descr="https://lh3.googleusercontent.com/4LCZYb1fP5d7wXIpPRZMvyiW6k3zcxx_Mx5-y5Hvw5PvA9eWeLkMtRzt9tVWgye4kZp3Snc3EEHyEDfPc88ASvZyJ8Nui4upsDgL9k57T21FhiYztaAdClu7Hlmvc_vBX7oZlygQ9HYDiKpkx8qkKQ=s20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36762" y="5165725"/>
            <a:ext cx="1811337" cy="1811337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11"/>
          <p:cNvSpPr txBox="1"/>
          <p:nvPr/>
        </p:nvSpPr>
        <p:spPr>
          <a:xfrm>
            <a:off x="4092575" y="1416050"/>
            <a:ext cx="3878262" cy="64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600"/>
              <a:buFont typeface="Calibri"/>
              <a:buNone/>
            </a:pPr>
            <a:r>
              <a:rPr lang="en-US" sz="3600" b="0" i="0" u="sng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www.fsi.ujep.cz</a:t>
            </a:r>
            <a:endParaRPr/>
          </a:p>
        </p:txBody>
      </p:sp>
      <p:pic>
        <p:nvPicPr>
          <p:cNvPr id="194" name="Google Shape;194;p11" descr="Instagram Logo - Free social icon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28887" y="2774950"/>
            <a:ext cx="825500" cy="82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11" descr="Facebook logo - Free social icons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11425" y="4051300"/>
            <a:ext cx="814387" cy="81280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11"/>
          <p:cNvSpPr txBox="1"/>
          <p:nvPr/>
        </p:nvSpPr>
        <p:spPr>
          <a:xfrm>
            <a:off x="4092575" y="2740025"/>
            <a:ext cx="1905000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fsiujep</a:t>
            </a:r>
            <a:endParaRPr/>
          </a:p>
        </p:txBody>
      </p:sp>
      <p:sp>
        <p:nvSpPr>
          <p:cNvPr id="197" name="Google Shape;197;p11"/>
          <p:cNvSpPr txBox="1"/>
          <p:nvPr/>
        </p:nvSpPr>
        <p:spPr>
          <a:xfrm>
            <a:off x="4092575" y="4217987"/>
            <a:ext cx="7042150" cy="64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Fakulta strojního inženýrství UJEP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527050" y="1162050"/>
            <a:ext cx="11099800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</a:pPr>
            <a:r>
              <a:rPr lang="en-US" sz="4800" b="1" i="0" u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Fakulta</a:t>
            </a:r>
            <a:r>
              <a:rPr lang="en-US" sz="4800" b="1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800" b="1" i="0" u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strojního</a:t>
            </a:r>
            <a:r>
              <a:rPr lang="en-US" sz="4800" b="1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800" b="1" i="0" u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inženýrství</a:t>
            </a:r>
            <a:r>
              <a:rPr lang="cs-CZ" sz="4800" b="1" i="0" u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UJEP</a:t>
            </a:r>
            <a:endParaRPr dirty="0"/>
          </a:p>
        </p:txBody>
      </p:sp>
      <p:sp>
        <p:nvSpPr>
          <p:cNvPr id="107" name="Google Shape;107;p3"/>
          <p:cNvSpPr txBox="1">
            <a:spLocks noGrp="1"/>
          </p:cNvSpPr>
          <p:nvPr>
            <p:ph type="body" idx="1"/>
          </p:nvPr>
        </p:nvSpPr>
        <p:spPr>
          <a:xfrm>
            <a:off x="1031875" y="2573337"/>
            <a:ext cx="6696075" cy="3744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28650" marR="0" lvl="0" indent="-6286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jedna z nejmladších fakult UJEP</a:t>
            </a:r>
            <a:endParaRPr/>
          </a:p>
          <a:p>
            <a:pPr marL="628650" marR="0" lvl="0" indent="-62865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dva ústavy (ÚTM + ÚSE)</a:t>
            </a:r>
            <a:endParaRPr/>
          </a:p>
          <a:p>
            <a:pPr marL="628650" marR="0" lvl="0" indent="-62865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500 studentů</a:t>
            </a:r>
            <a:endParaRPr/>
          </a:p>
          <a:p>
            <a:pPr marL="628650" marR="0" lvl="0" indent="-62865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70 zaměstnanců</a:t>
            </a:r>
            <a:endParaRPr/>
          </a:p>
          <a:p>
            <a:pPr marL="628650" marR="0" lvl="0" indent="-62865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individuální přístup</a:t>
            </a:r>
            <a:endParaRPr/>
          </a:p>
          <a:p>
            <a:pPr marL="628650" marR="0" lvl="0" indent="-62865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studentské akce</a:t>
            </a:r>
            <a:endParaRPr/>
          </a:p>
        </p:txBody>
      </p:sp>
      <p:pic>
        <p:nvPicPr>
          <p:cNvPr id="108" name="Google Shape;108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27950" y="2759075"/>
            <a:ext cx="5062537" cy="3373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"/>
          <p:cNvSpPr txBox="1"/>
          <p:nvPr/>
        </p:nvSpPr>
        <p:spPr>
          <a:xfrm>
            <a:off x="571500" y="1406525"/>
            <a:ext cx="101805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</a:pPr>
            <a:r>
              <a:rPr lang="en-US" sz="4800" b="1" i="0" u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Fakulta</a:t>
            </a:r>
            <a:r>
              <a:rPr lang="en-US" sz="4800" b="1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800" b="1" i="0" u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strojního</a:t>
            </a:r>
            <a:r>
              <a:rPr lang="en-US" sz="4800" b="1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800" b="1" i="0" u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inženýrství</a:t>
            </a:r>
            <a:r>
              <a:rPr lang="cs-CZ" sz="4800" b="1" i="0" u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- budovy</a:t>
            </a:r>
            <a:endParaRPr dirty="0"/>
          </a:p>
        </p:txBody>
      </p:sp>
      <p:sp>
        <p:nvSpPr>
          <p:cNvPr id="115" name="Google Shape;115;p4"/>
          <p:cNvSpPr txBox="1"/>
          <p:nvPr/>
        </p:nvSpPr>
        <p:spPr>
          <a:xfrm>
            <a:off x="6432550" y="-1128712"/>
            <a:ext cx="1584325" cy="554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CEMMTECH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4032 m</a:t>
            </a:r>
            <a:r>
              <a:rPr lang="en-US" sz="1200" b="0" i="0" u="none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/>
          </a:p>
        </p:txBody>
      </p:sp>
      <p:pic>
        <p:nvPicPr>
          <p:cNvPr id="116" name="Google Shape;116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5612" y="2757487"/>
            <a:ext cx="3286125" cy="2185987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4"/>
          <p:cNvSpPr txBox="1"/>
          <p:nvPr/>
        </p:nvSpPr>
        <p:spPr>
          <a:xfrm>
            <a:off x="700087" y="5241925"/>
            <a:ext cx="2701925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Budova H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Ústav Technologií a Materiálů</a:t>
            </a:r>
            <a:endParaRPr/>
          </a:p>
        </p:txBody>
      </p:sp>
      <p:sp>
        <p:nvSpPr>
          <p:cNvPr id="118" name="Google Shape;118;p4"/>
          <p:cNvSpPr txBox="1"/>
          <p:nvPr/>
        </p:nvSpPr>
        <p:spPr>
          <a:xfrm>
            <a:off x="3875087" y="5364162"/>
            <a:ext cx="3573462" cy="830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Budova CEMMTECH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Ústav Strojů a Energetiky</a:t>
            </a:r>
            <a:endParaRPr/>
          </a:p>
        </p:txBody>
      </p:sp>
      <p:pic>
        <p:nvPicPr>
          <p:cNvPr id="119" name="Google Shape;119;p4"/>
          <p:cNvPicPr preferRelativeResize="0"/>
          <p:nvPr/>
        </p:nvPicPr>
        <p:blipFill rotWithShape="1">
          <a:blip r:embed="rId4">
            <a:alphaModFix/>
          </a:blip>
          <a:srcRect l="11268" r="2993"/>
          <a:stretch/>
        </p:blipFill>
        <p:spPr>
          <a:xfrm>
            <a:off x="7656512" y="2773362"/>
            <a:ext cx="5413375" cy="2185987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4"/>
          <p:cNvSpPr txBox="1"/>
          <p:nvPr/>
        </p:nvSpPr>
        <p:spPr>
          <a:xfrm>
            <a:off x="8097837" y="5241925"/>
            <a:ext cx="4529137" cy="830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Budova Na Okraji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Ústav Strojů a Energetiky</a:t>
            </a:r>
            <a:endParaRPr/>
          </a:p>
        </p:txBody>
      </p:sp>
      <p:pic>
        <p:nvPicPr>
          <p:cNvPr id="121" name="Google Shape;121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40187" y="2732087"/>
            <a:ext cx="3317875" cy="22113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"/>
          <p:cNvSpPr txBox="1">
            <a:spLocks noGrp="1"/>
          </p:cNvSpPr>
          <p:nvPr>
            <p:ph type="title"/>
          </p:nvPr>
        </p:nvSpPr>
        <p:spPr>
          <a:xfrm>
            <a:off x="339725" y="1016000"/>
            <a:ext cx="11871325" cy="1152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</a:pPr>
            <a:r>
              <a:rPr lang="cs-CZ" sz="4800" b="1" i="0" u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Ústav technologií a materiálů</a:t>
            </a:r>
            <a:endParaRPr dirty="0"/>
          </a:p>
        </p:txBody>
      </p:sp>
      <p:sp>
        <p:nvSpPr>
          <p:cNvPr id="127" name="Google Shape;127;p5"/>
          <p:cNvSpPr txBox="1">
            <a:spLocks noGrp="1"/>
          </p:cNvSpPr>
          <p:nvPr>
            <p:ph type="body" idx="1"/>
          </p:nvPr>
        </p:nvSpPr>
        <p:spPr>
          <a:xfrm>
            <a:off x="187325" y="2168525"/>
            <a:ext cx="7056437" cy="4468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50825" marR="0" lvl="0" indent="-25082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lang="cs-CZ" sz="3200" dirty="0" smtClean="0"/>
              <a:t>Vývoj nových slitin neželezných kovů</a:t>
            </a:r>
          </a:p>
          <a:p>
            <a:pPr marL="250825" marR="0" lvl="0" indent="-25082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lang="cs-CZ" sz="3200" dirty="0" smtClean="0"/>
              <a:t>Tepelné zpracování</a:t>
            </a:r>
          </a:p>
          <a:p>
            <a:pPr marL="250825" marR="0" lvl="0" indent="-25082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lang="cs-CZ" sz="3200" dirty="0" smtClean="0"/>
              <a:t>Mikroskopická a fraktografická analýza</a:t>
            </a:r>
          </a:p>
          <a:p>
            <a:pPr marL="250825" marR="0" lvl="0" indent="-25082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lang="cs-CZ" sz="3200" dirty="0" smtClean="0"/>
              <a:t>Vývoj funkčních povlaků a vrstev</a:t>
            </a:r>
          </a:p>
          <a:p>
            <a:pPr marL="250825" marR="0" lvl="0" indent="-25082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lang="cs-CZ" sz="3200" dirty="0" smtClean="0"/>
              <a:t>Mechanické vlastnosti materiálů</a:t>
            </a:r>
          </a:p>
          <a:p>
            <a:pPr marL="250825" marR="0" lvl="0" indent="-25082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lang="cs-CZ" sz="3200" dirty="0" smtClean="0"/>
              <a:t>Korozní odolnost</a:t>
            </a:r>
          </a:p>
          <a:p>
            <a:pPr marL="250825" marR="0" lvl="0" indent="-25082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lang="cs-CZ" sz="3200" dirty="0" smtClean="0"/>
              <a:t>Slévárenské technologie</a:t>
            </a:r>
          </a:p>
          <a:p>
            <a:pPr marL="250825" marR="0" lvl="0" indent="-25082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lang="cs-CZ" sz="3200" dirty="0" smtClean="0"/>
              <a:t>Technologie obrábění</a:t>
            </a:r>
            <a:endParaRPr sz="32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33" t="12010" r="13881" b="15343"/>
          <a:stretch/>
        </p:blipFill>
        <p:spPr>
          <a:xfrm>
            <a:off x="10373066" y="1258608"/>
            <a:ext cx="2742859" cy="2473422"/>
          </a:xfrm>
          <a:prstGeom prst="rect">
            <a:avLst/>
          </a:prstGeom>
        </p:spPr>
      </p:pic>
      <p:pic>
        <p:nvPicPr>
          <p:cNvPr id="6" name="Zástupný symbol pro obsah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737" y="4067725"/>
            <a:ext cx="3682365" cy="2445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Zástupný symbol pro obsah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5761" y="3740931"/>
            <a:ext cx="2180884" cy="3099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396" y="2060974"/>
            <a:ext cx="2371475" cy="1778607"/>
          </a:xfrm>
          <a:prstGeom prst="rect">
            <a:avLst/>
          </a:prstGeom>
        </p:spPr>
      </p:pic>
      <p:pic>
        <p:nvPicPr>
          <p:cNvPr id="9" name="Obrázek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136" y="4514699"/>
            <a:ext cx="1555914" cy="2325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"/>
          <p:cNvSpPr txBox="1">
            <a:spLocks noGrp="1"/>
          </p:cNvSpPr>
          <p:nvPr>
            <p:ph type="title"/>
          </p:nvPr>
        </p:nvSpPr>
        <p:spPr>
          <a:xfrm>
            <a:off x="339725" y="1016000"/>
            <a:ext cx="11871325" cy="1152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</a:pPr>
            <a:r>
              <a:rPr lang="cs-CZ" sz="4800" b="1" i="0" u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Ústav strojů a energetiky</a:t>
            </a:r>
            <a:endParaRPr dirty="0"/>
          </a:p>
        </p:txBody>
      </p:sp>
      <p:sp>
        <p:nvSpPr>
          <p:cNvPr id="127" name="Google Shape;127;p5"/>
          <p:cNvSpPr txBox="1">
            <a:spLocks noGrp="1"/>
          </p:cNvSpPr>
          <p:nvPr>
            <p:ph type="body" idx="1"/>
          </p:nvPr>
        </p:nvSpPr>
        <p:spPr>
          <a:xfrm>
            <a:off x="339725" y="2168525"/>
            <a:ext cx="7056437" cy="4468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50825" marR="0" lvl="0" indent="-25082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lang="cs-CZ" sz="3200" dirty="0" smtClean="0"/>
              <a:t>Automatizace výrobních systémů</a:t>
            </a:r>
          </a:p>
          <a:p>
            <a:pPr marL="250825" marR="0" lvl="0" indent="-25082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lang="cs-CZ" sz="3200" dirty="0" smtClean="0"/>
              <a:t>Robotika</a:t>
            </a:r>
          </a:p>
          <a:p>
            <a:pPr marL="250825" marR="0" lvl="0" indent="-25082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lang="cs-CZ" sz="3200" dirty="0" smtClean="0"/>
              <a:t>3D tisk</a:t>
            </a:r>
          </a:p>
          <a:p>
            <a:pPr marL="250825" marR="0" lvl="0" indent="-25082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lang="cs-CZ" sz="3200" dirty="0" smtClean="0"/>
              <a:t>Energetika</a:t>
            </a:r>
          </a:p>
          <a:p>
            <a:pPr marL="250825" marR="0" lvl="0" indent="-25082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lang="cs-CZ" sz="3200" dirty="0" smtClean="0"/>
              <a:t>Konstrukční řešení</a:t>
            </a:r>
          </a:p>
          <a:p>
            <a:pPr marL="250825" marR="0" lvl="0" indent="-25082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lang="cs-CZ" sz="3200" dirty="0" smtClean="0"/>
              <a:t>Kmitání soustav</a:t>
            </a:r>
          </a:p>
          <a:p>
            <a:pPr marL="250825" marR="0" lvl="0" indent="-25082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lang="cs-CZ" sz="3200" dirty="0" smtClean="0"/>
              <a:t>PIV analýza</a:t>
            </a:r>
            <a:endParaRPr sz="3200" dirty="0"/>
          </a:p>
        </p:txBody>
      </p:sp>
      <p:pic>
        <p:nvPicPr>
          <p:cNvPr id="4" name="Picture 2" descr="https://fsi.ujep.cz/wp-content/uploads/2020/08/autom_panely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2923" y="1304108"/>
            <a:ext cx="3928927" cy="2603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Může jít o obrázek one or more people a people standi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94" t="20217"/>
          <a:stretch/>
        </p:blipFill>
        <p:spPr bwMode="auto">
          <a:xfrm>
            <a:off x="11377537" y="1592262"/>
            <a:ext cx="2000251" cy="2797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895" y="4086381"/>
            <a:ext cx="3942534" cy="2630694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90420" y="4296216"/>
            <a:ext cx="3114812" cy="1777163"/>
          </a:xfrm>
          <a:prstGeom prst="rect">
            <a:avLst/>
          </a:prstGeom>
        </p:spPr>
      </p:pic>
      <p:pic>
        <p:nvPicPr>
          <p:cNvPr id="9" name="Picture 6" descr="https://fsi.ujep.cz/wp-content/uploads/2020/08/auto_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3" r="7287"/>
          <a:stretch/>
        </p:blipFill>
        <p:spPr bwMode="auto">
          <a:xfrm>
            <a:off x="11325224" y="4926807"/>
            <a:ext cx="2104879" cy="1950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41300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"/>
          <p:cNvSpPr txBox="1">
            <a:spLocks noGrp="1"/>
          </p:cNvSpPr>
          <p:nvPr>
            <p:ph type="title"/>
          </p:nvPr>
        </p:nvSpPr>
        <p:spPr>
          <a:xfrm>
            <a:off x="815975" y="1187450"/>
            <a:ext cx="6767512" cy="1152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</a:pPr>
            <a:r>
              <a:rPr lang="en-US" sz="4800" b="1" i="0" u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Studijní</a:t>
            </a:r>
            <a:r>
              <a:rPr lang="en-US" sz="4800" b="1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800" b="1" i="0" u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programy</a:t>
            </a:r>
            <a:endParaRPr dirty="0"/>
          </a:p>
        </p:txBody>
      </p:sp>
      <p:sp>
        <p:nvSpPr>
          <p:cNvPr id="127" name="Google Shape;127;p5"/>
          <p:cNvSpPr txBox="1">
            <a:spLocks noGrp="1"/>
          </p:cNvSpPr>
          <p:nvPr>
            <p:ph type="body" idx="1"/>
          </p:nvPr>
        </p:nvSpPr>
        <p:spPr>
          <a:xfrm>
            <a:off x="815975" y="2339975"/>
            <a:ext cx="7056437" cy="4468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50825" marR="0" lvl="0" indent="-25082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lang="en-US" sz="3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Bakalářské </a:t>
            </a:r>
            <a:endParaRPr/>
          </a:p>
          <a:p>
            <a:pPr marL="755650" marR="0" lvl="1" indent="-25082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lang="en-US"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Materiály a technologie v dopravě</a:t>
            </a:r>
            <a:endParaRPr/>
          </a:p>
          <a:p>
            <a:pPr marL="755650" marR="0" lvl="1" indent="-25082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lang="en-US"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Řízení výroby</a:t>
            </a:r>
            <a:endParaRPr/>
          </a:p>
          <a:p>
            <a:pPr marL="755650" marR="0" lvl="1" indent="-25082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lang="en-US"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Energetika</a:t>
            </a:r>
            <a:endParaRPr/>
          </a:p>
          <a:p>
            <a:pPr marL="755650" marR="0" lvl="1" indent="-25082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lang="en-US"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Konstrukce strojů a zařízení</a:t>
            </a:r>
            <a:endParaRPr/>
          </a:p>
          <a:p>
            <a:pPr marL="755650" marR="0" lvl="1" indent="-25082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lang="en-US"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Řízení jakosti</a:t>
            </a:r>
            <a:endParaRPr/>
          </a:p>
          <a:p>
            <a:pPr marL="755650" marR="0" lvl="1" indent="-25082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lang="en-US"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Materiálové vědy</a:t>
            </a:r>
            <a:endParaRPr/>
          </a:p>
          <a:p>
            <a:pPr marL="250825" marR="0" lvl="0" indent="-250825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lang="en-US" sz="3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Navazující magisterské</a:t>
            </a:r>
            <a:endParaRPr/>
          </a:p>
          <a:p>
            <a:pPr marL="250825" marR="0" lvl="0" indent="-250825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lang="en-US" sz="3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Ph.D. </a:t>
            </a:r>
            <a:r>
              <a:rPr lang="en-US"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(Strojírenská technologie)</a:t>
            </a:r>
            <a:endParaRPr/>
          </a:p>
        </p:txBody>
      </p:sp>
      <p:pic>
        <p:nvPicPr>
          <p:cNvPr id="128" name="Google Shape;128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93087" y="1331912"/>
            <a:ext cx="3889375" cy="5184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73051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5749" y="1280445"/>
            <a:ext cx="9020175" cy="1148430"/>
          </a:xfrm>
        </p:spPr>
        <p:txBody>
          <a:bodyPr/>
          <a:lstStyle/>
          <a:p>
            <a:r>
              <a:rPr lang="cs-CZ" b="1" dirty="0" smtClean="0"/>
              <a:t>Připravované studijní programy – profesně zaměřené</a:t>
            </a:r>
            <a:endParaRPr lang="cs-CZ" b="1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85749" y="2547787"/>
            <a:ext cx="11582400" cy="4049125"/>
          </a:xfrm>
        </p:spPr>
        <p:txBody>
          <a:bodyPr/>
          <a:lstStyle/>
          <a:p>
            <a:r>
              <a:rPr lang="cs-CZ" dirty="0" smtClean="0"/>
              <a:t>Příprava akreditace v rámci projektu NPO</a:t>
            </a:r>
          </a:p>
          <a:p>
            <a:r>
              <a:rPr lang="cs-CZ" dirty="0" smtClean="0"/>
              <a:t>Bc. Energetika</a:t>
            </a:r>
          </a:p>
          <a:p>
            <a:r>
              <a:rPr lang="cs-CZ" dirty="0" smtClean="0"/>
              <a:t>Bc. + </a:t>
            </a:r>
            <a:r>
              <a:rPr lang="cs-CZ" dirty="0" err="1" smtClean="0"/>
              <a:t>NMgr</a:t>
            </a:r>
            <a:r>
              <a:rPr lang="cs-CZ" dirty="0" smtClean="0"/>
              <a:t>. Management kvality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41"/>
          <a:stretch>
            <a:fillRect/>
          </a:stretch>
        </p:blipFill>
        <p:spPr bwMode="auto">
          <a:xfrm>
            <a:off x="9100386" y="1779022"/>
            <a:ext cx="4060099" cy="23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61"/>
          <a:stretch>
            <a:fillRect/>
          </a:stretch>
        </p:blipFill>
        <p:spPr bwMode="auto">
          <a:xfrm>
            <a:off x="8976561" y="4179853"/>
            <a:ext cx="4060099" cy="2410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978" y="4493376"/>
            <a:ext cx="3035222" cy="2275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https://fsi.ujep.cz/wp-content/uploads/2020/08/prus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534" y="4572350"/>
            <a:ext cx="3309302" cy="2207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53101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5724" y="1194720"/>
            <a:ext cx="10734676" cy="1148430"/>
          </a:xfrm>
        </p:spPr>
        <p:txBody>
          <a:bodyPr/>
          <a:lstStyle/>
          <a:p>
            <a:r>
              <a:rPr lang="cs-CZ" b="1" dirty="0" smtClean="0"/>
              <a:t>Řešené projekty v oblasti energetiky</a:t>
            </a:r>
            <a:endParaRPr lang="cs-CZ" b="1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90498" y="2343150"/>
            <a:ext cx="11811001" cy="4581525"/>
          </a:xfrm>
        </p:spPr>
        <p:txBody>
          <a:bodyPr/>
          <a:lstStyle/>
          <a:p>
            <a:pPr marL="114300" indent="0">
              <a:buNone/>
            </a:pPr>
            <a:r>
              <a:rPr lang="cs-CZ" b="1" u="sng" dirty="0" smtClean="0"/>
              <a:t>ÚTM:</a:t>
            </a:r>
          </a:p>
          <a:p>
            <a:r>
              <a:rPr lang="cs-CZ" dirty="0" smtClean="0"/>
              <a:t>Možnosti alternativního využití vedlejších energetických produktů</a:t>
            </a:r>
          </a:p>
          <a:p>
            <a:r>
              <a:rPr lang="cs-CZ" dirty="0"/>
              <a:t>Nové metody vysokovýkonného laserového svařování kritických komponent na bázi </a:t>
            </a:r>
            <a:r>
              <a:rPr lang="cs-CZ" dirty="0" err="1"/>
              <a:t>Cu</a:t>
            </a:r>
            <a:r>
              <a:rPr lang="cs-CZ" dirty="0"/>
              <a:t>, Al, </a:t>
            </a:r>
            <a:r>
              <a:rPr lang="cs-CZ" dirty="0" err="1"/>
              <a:t>Cu</a:t>
            </a:r>
            <a:r>
              <a:rPr lang="cs-CZ" dirty="0"/>
              <a:t>-slitin a Al-slitin pro dopravní a energetický </a:t>
            </a:r>
            <a:r>
              <a:rPr lang="cs-CZ" dirty="0" smtClean="0"/>
              <a:t>průmysl</a:t>
            </a:r>
          </a:p>
          <a:p>
            <a:pPr marL="114300" indent="0">
              <a:buNone/>
            </a:pPr>
            <a:r>
              <a:rPr lang="cs-CZ" b="1" u="sng" dirty="0" smtClean="0"/>
              <a:t>ÚSE:</a:t>
            </a:r>
          </a:p>
          <a:p>
            <a:r>
              <a:rPr lang="cs-CZ" dirty="0"/>
              <a:t>Inovativní návrh kompaktního soustrojí Kaplanovy mikro-turbíny</a:t>
            </a:r>
          </a:p>
          <a:p>
            <a:r>
              <a:rPr lang="cs-CZ" dirty="0"/>
              <a:t>Energetické využití </a:t>
            </a:r>
            <a:r>
              <a:rPr lang="cs-CZ" dirty="0" err="1"/>
              <a:t>brownfieldů</a:t>
            </a:r>
            <a:r>
              <a:rPr lang="cs-CZ" dirty="0"/>
              <a:t> Ústeckého kraje</a:t>
            </a:r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840457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5748" y="1280445"/>
            <a:ext cx="12706351" cy="1148430"/>
          </a:xfrm>
        </p:spPr>
        <p:txBody>
          <a:bodyPr/>
          <a:lstStyle/>
          <a:p>
            <a:r>
              <a:rPr lang="cs-CZ" b="1" dirty="0"/>
              <a:t>Možnosti alternativního využití vedlejších energetických </a:t>
            </a:r>
            <a:r>
              <a:rPr lang="cs-CZ" b="1" dirty="0" smtClean="0"/>
              <a:t>produktů (VEP)</a:t>
            </a:r>
            <a:endParaRPr lang="cs-CZ" b="1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85750" y="2547787"/>
            <a:ext cx="6791325" cy="4357838"/>
          </a:xfrm>
        </p:spPr>
        <p:txBody>
          <a:bodyPr/>
          <a:lstStyle/>
          <a:p>
            <a:r>
              <a:rPr lang="cs-CZ" dirty="0" smtClean="0"/>
              <a:t>VÚHU, FSI UJEP, </a:t>
            </a:r>
            <a:r>
              <a:rPr lang="cs-CZ" dirty="0" err="1" smtClean="0"/>
              <a:t>Coal</a:t>
            </a:r>
            <a:r>
              <a:rPr lang="cs-CZ" dirty="0" smtClean="0"/>
              <a:t> </a:t>
            </a:r>
            <a:r>
              <a:rPr lang="cs-CZ" dirty="0" err="1" smtClean="0"/>
              <a:t>Services</a:t>
            </a:r>
            <a:endParaRPr lang="cs-CZ" dirty="0" smtClean="0"/>
          </a:p>
          <a:p>
            <a:r>
              <a:rPr lang="cs-CZ" dirty="0" smtClean="0"/>
              <a:t>Průzkum </a:t>
            </a:r>
            <a:r>
              <a:rPr lang="cs-CZ" dirty="0"/>
              <a:t>úložišť popílků a strusky </a:t>
            </a:r>
            <a:r>
              <a:rPr lang="cs-CZ" dirty="0" smtClean="0"/>
              <a:t>dvou elektráren</a:t>
            </a:r>
          </a:p>
          <a:p>
            <a:r>
              <a:rPr lang="cs-CZ" dirty="0" smtClean="0"/>
              <a:t>Charakterizace </a:t>
            </a:r>
            <a:r>
              <a:rPr lang="cs-CZ" dirty="0" err="1" smtClean="0"/>
              <a:t>VEPů</a:t>
            </a:r>
            <a:endParaRPr lang="cs-CZ" dirty="0" smtClean="0"/>
          </a:p>
          <a:p>
            <a:r>
              <a:rPr lang="cs-CZ" dirty="0" smtClean="0"/>
              <a:t>Příprava a testování nových produktů </a:t>
            </a:r>
            <a:br>
              <a:rPr lang="cs-CZ" dirty="0" smtClean="0"/>
            </a:br>
            <a:r>
              <a:rPr lang="cs-CZ" dirty="0" smtClean="0"/>
              <a:t>z VEP</a:t>
            </a:r>
          </a:p>
          <a:p>
            <a:r>
              <a:rPr lang="cs-CZ" dirty="0" smtClean="0"/>
              <a:t>Výstupy: 2 užitné vzory (prototypové výrobky)</a:t>
            </a:r>
            <a:endParaRPr lang="cs-CZ" dirty="0"/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8" name="obrázek 8" descr="C:\Users\novotny\Documents\GroupWise\IMG_20210407_103435.jpg"/>
          <p:cNvPicPr/>
          <p:nvPr/>
        </p:nvPicPr>
        <p:blipFill>
          <a:blip r:embed="rId2" cstate="print"/>
          <a:stretch>
            <a:fillRect/>
          </a:stretch>
        </p:blipFill>
        <p:spPr bwMode="auto">
          <a:xfrm>
            <a:off x="8312148" y="1854660"/>
            <a:ext cx="4679950" cy="2160905"/>
          </a:xfrm>
          <a:prstGeom prst="rect">
            <a:avLst/>
          </a:prstGeom>
        </p:spPr>
      </p:pic>
      <p:pic>
        <p:nvPicPr>
          <p:cNvPr id="9" name="Obrázek 8" descr="C:\Users\Honza\Desktop\Patent\Foto\IMG_20230109_142324 (2)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145" y="4287201"/>
            <a:ext cx="2027555" cy="2033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ázek 9" descr="C:\Users\Honza\Desktop\Patent\Foto\IMG_20230109_142354 (3)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6236" y="4272914"/>
            <a:ext cx="2079625" cy="2061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obrázek 2" descr="C:\Users\novotny\Documents\GroupWise\IMG_20230626_132507.jpg"/>
          <p:cNvPicPr/>
          <p:nvPr/>
        </p:nvPicPr>
        <p:blipFill>
          <a:blip r:embed="rId5" cstate="print"/>
          <a:srcRect l="25620" r="33058" b="12230"/>
          <a:stretch>
            <a:fillRect/>
          </a:stretch>
        </p:blipFill>
        <p:spPr bwMode="auto">
          <a:xfrm>
            <a:off x="11455397" y="4301489"/>
            <a:ext cx="1938970" cy="2033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55711984"/>
      </p:ext>
    </p:extLst>
  </p:cSld>
  <p:clrMapOvr>
    <a:masterClrMapping/>
  </p:clrMapOvr>
</p:sld>
</file>

<file path=ppt/theme/theme1.xml><?xml version="1.0" encoding="utf-8"?>
<a:theme xmlns:a="http://schemas.openxmlformats.org/drawingml/2006/main" name="Výchozí návrh">
  <a:themeElements>
    <a:clrScheme name="Motiv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484</Words>
  <Application>Microsoft Office PowerPoint</Application>
  <PresentationFormat>Vlastní</PresentationFormat>
  <Paragraphs>95</Paragraphs>
  <Slides>15</Slides>
  <Notes>6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19" baseType="lpstr">
      <vt:lpstr>Arial</vt:lpstr>
      <vt:lpstr>Calibri</vt:lpstr>
      <vt:lpstr>Times New Roman</vt:lpstr>
      <vt:lpstr>Výchozí návrh</vt:lpstr>
      <vt:lpstr>Výzkumné a vzdělávací aktivity FSI UJEP  v oblasti energetiky</vt:lpstr>
      <vt:lpstr>Fakulta strojního inženýrství  UJEP</vt:lpstr>
      <vt:lpstr>Prezentace aplikace PowerPoint</vt:lpstr>
      <vt:lpstr>Ústav technologií a materiálů</vt:lpstr>
      <vt:lpstr>Ústav strojů a energetiky</vt:lpstr>
      <vt:lpstr>Studijní programy</vt:lpstr>
      <vt:lpstr>Připravované studijní programy – profesně zaměřené</vt:lpstr>
      <vt:lpstr>Řešené projekty v oblasti energetiky</vt:lpstr>
      <vt:lpstr>Možnosti alternativního využití vedlejších energetických produktů (VEP)</vt:lpstr>
      <vt:lpstr>Nové metody vysokovýkonného laserového svařování kritických komponent na bázi Cu, Al, Cu-slitin a Al-slitin pro dopravní a energetický průmysl</vt:lpstr>
      <vt:lpstr>Inovativní návrh kompaktního soustrojí Kaplanovy mikro-turbíny</vt:lpstr>
      <vt:lpstr>Energetické využití brownfieldů Ústeckého kraje</vt:lpstr>
      <vt:lpstr>Spolupráce s Zittau/Görlitz University of Applied Sciences</vt:lpstr>
      <vt:lpstr>Green Energy Technologies Center of UJEP (GET)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Fakulta strojního inženýrství  UJEP</dc:title>
  <dc:creator>Michal Lattner</dc:creator>
  <cp:lastModifiedBy>Cais Jaromír</cp:lastModifiedBy>
  <cp:revision>13</cp:revision>
  <dcterms:created xsi:type="dcterms:W3CDTF">2009-09-21T10:44:07Z</dcterms:created>
  <dcterms:modified xsi:type="dcterms:W3CDTF">2023-09-18T08:22:27Z</dcterms:modified>
</cp:coreProperties>
</file>