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12"/>
  </p:notesMasterIdLst>
  <p:handoutMasterIdLst>
    <p:handoutMasterId r:id="rId13"/>
  </p:handoutMasterIdLst>
  <p:sldIdLst>
    <p:sldId id="318" r:id="rId3"/>
    <p:sldId id="338" r:id="rId4"/>
    <p:sldId id="339" r:id="rId5"/>
    <p:sldId id="327" r:id="rId6"/>
    <p:sldId id="336" r:id="rId7"/>
    <p:sldId id="342" r:id="rId8"/>
    <p:sldId id="331" r:id="rId9"/>
    <p:sldId id="332" r:id="rId10"/>
    <p:sldId id="319" r:id="rId11"/>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978" userDrawn="1">
          <p15:clr>
            <a:srgbClr val="A4A3A4"/>
          </p15:clr>
        </p15:guide>
        <p15:guide id="4" pos="47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C38A36-3FFD-F51D-4C16-895BEDF3A4F7}" name="Daniel Jakub Hrtus" initials="DJH" userId="903f36d3392ffe2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rtus Daniel (UNP-CRE)" initials="HD(" lastIdx="1" clrIdx="0">
    <p:extLst>
      <p:ext uri="{19B8F6BF-5375-455C-9EA6-DF929625EA0E}">
        <p15:presenceInfo xmlns:p15="http://schemas.microsoft.com/office/powerpoint/2012/main" userId="S-1-5-21-796845957-1979792683-725345543-122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4"/>
    <a:srgbClr val="676D6F"/>
    <a:srgbClr val="AEAFAB"/>
    <a:srgbClr val="CFD6D8"/>
    <a:srgbClr val="FD998B"/>
    <a:srgbClr val="FC5842"/>
    <a:srgbClr val="E31D26"/>
    <a:srgbClr val="68737A"/>
    <a:srgbClr val="F2444C"/>
    <a:srgbClr val="232A3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13" autoAdjust="0"/>
    <p:restoredTop sz="79796" autoAdjust="0"/>
  </p:normalViewPr>
  <p:slideViewPr>
    <p:cSldViewPr>
      <p:cViewPr varScale="1">
        <p:scale>
          <a:sx n="66" d="100"/>
          <a:sy n="66" d="100"/>
        </p:scale>
        <p:origin x="1661" y="38"/>
      </p:cViewPr>
      <p:guideLst>
        <p:guide orient="horz" pos="2160"/>
        <p:guide pos="3840"/>
        <p:guide pos="2978"/>
        <p:guide pos="4702"/>
      </p:guideLst>
    </p:cSldViewPr>
  </p:slideViewPr>
  <p:notesTextViewPr>
    <p:cViewPr>
      <p:scale>
        <a:sx n="1" d="1"/>
        <a:sy n="1" d="1"/>
      </p:scale>
      <p:origin x="0" y="0"/>
    </p:cViewPr>
  </p:notesTextViewPr>
  <p:notesViewPr>
    <p:cSldViewPr>
      <p:cViewPr varScale="1">
        <p:scale>
          <a:sx n="62" d="100"/>
          <a:sy n="62" d="100"/>
        </p:scale>
        <p:origin x="315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26"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1ECBE06A-ABB3-455E-9C55-A23B7E2E1409}" type="datetimeFigureOut">
              <a:rPr lang="cs-CZ" smtClean="0"/>
              <a:t>18.09.2023</a:t>
            </a:fld>
            <a:endParaRPr lang="cs-CZ"/>
          </a:p>
        </p:txBody>
      </p:sp>
      <p:sp>
        <p:nvSpPr>
          <p:cNvPr id="4" name="Zástupný symbol pro zápatí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735C8791-975E-4E98-B864-3E23CF32C94A}" type="slidenum">
              <a:rPr lang="cs-CZ" smtClean="0"/>
              <a:t>‹#›</a:t>
            </a:fld>
            <a:endParaRPr lang="cs-CZ"/>
          </a:p>
        </p:txBody>
      </p:sp>
    </p:spTree>
    <p:extLst>
      <p:ext uri="{BB962C8B-B14F-4D97-AF65-F5344CB8AC3E}">
        <p14:creationId xmlns:p14="http://schemas.microsoft.com/office/powerpoint/2010/main" val="3444345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E5BD191-A9E9-40CD-AD5B-0E96780549F1}" type="datetimeFigureOut">
              <a:rPr lang="cs-CZ" smtClean="0"/>
              <a:t>18.09.2023</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39378A2-60B1-4B81-A81F-0D10825AD192}" type="slidenum">
              <a:rPr lang="cs-CZ" smtClean="0"/>
              <a:t>‹#›</a:t>
            </a:fld>
            <a:endParaRPr lang="cs-CZ"/>
          </a:p>
        </p:txBody>
      </p:sp>
    </p:spTree>
    <p:extLst>
      <p:ext uri="{BB962C8B-B14F-4D97-AF65-F5344CB8AC3E}">
        <p14:creationId xmlns:p14="http://schemas.microsoft.com/office/powerpoint/2010/main" val="145806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Story, </a:t>
            </a:r>
            <a:r>
              <a:rPr lang="cs-CZ" dirty="0" err="1" smtClean="0"/>
              <a:t>ktorú</a:t>
            </a:r>
            <a:r>
              <a:rPr lang="cs-CZ" dirty="0" smtClean="0"/>
              <a:t> chceme </a:t>
            </a:r>
            <a:r>
              <a:rPr lang="cs-CZ" dirty="0" err="1" smtClean="0"/>
              <a:t>povedať</a:t>
            </a:r>
            <a:r>
              <a:rPr lang="cs-CZ" dirty="0" smtClean="0"/>
              <a:t> – nebude to buď</a:t>
            </a:r>
            <a:r>
              <a:rPr lang="cs-CZ" baseline="0" dirty="0" smtClean="0"/>
              <a:t> jedno </a:t>
            </a:r>
            <a:r>
              <a:rPr lang="cs-CZ" baseline="0" dirty="0" err="1" smtClean="0"/>
              <a:t>alebo</a:t>
            </a:r>
            <a:r>
              <a:rPr lang="cs-CZ" baseline="0" dirty="0" smtClean="0"/>
              <a:t> druhé ale </a:t>
            </a:r>
            <a:r>
              <a:rPr lang="cs-CZ" b="1" baseline="0" dirty="0" smtClean="0"/>
              <a:t>jedno aj druhé (pyrolýza + </a:t>
            </a:r>
            <a:r>
              <a:rPr lang="cs-CZ" b="1" baseline="0" dirty="0" err="1" smtClean="0"/>
              <a:t>splyňovanie</a:t>
            </a:r>
            <a:r>
              <a:rPr lang="cs-CZ" b="1" baseline="0" dirty="0" smtClean="0"/>
              <a:t>)</a:t>
            </a:r>
            <a:r>
              <a:rPr lang="cs-CZ" b="0" baseline="0" dirty="0" smtClean="0"/>
              <a:t>. </a:t>
            </a:r>
          </a:p>
          <a:p>
            <a:endParaRPr lang="cs-CZ" b="0" baseline="0" dirty="0" smtClean="0"/>
          </a:p>
          <a:p>
            <a:r>
              <a:rPr lang="cs-CZ" b="0" baseline="0" dirty="0" err="1" smtClean="0"/>
              <a:t>Slide</a:t>
            </a:r>
            <a:r>
              <a:rPr lang="cs-CZ" b="0" baseline="0" dirty="0" smtClean="0"/>
              <a:t> 2 – model </a:t>
            </a:r>
            <a:r>
              <a:rPr lang="cs-CZ" b="0" baseline="0" dirty="0" err="1" smtClean="0"/>
              <a:t>cirkularity</a:t>
            </a:r>
            <a:r>
              <a:rPr lang="cs-CZ" b="0" baseline="0" dirty="0" smtClean="0"/>
              <a:t> v rámci EU 2050 – d</a:t>
            </a:r>
            <a:r>
              <a:rPr lang="sk-SK" b="0" baseline="0" dirty="0" err="1" smtClean="0"/>
              <a:t>ôraz</a:t>
            </a:r>
            <a:r>
              <a:rPr lang="sk-SK" b="0" baseline="0" dirty="0" smtClean="0"/>
              <a:t> na to, že je to možné ale s investíciami a zapojením všetkých smerov </a:t>
            </a:r>
            <a:r>
              <a:rPr lang="sk-SK" b="0" baseline="0" dirty="0" err="1" smtClean="0"/>
              <a:t>chemrec</a:t>
            </a:r>
            <a:endParaRPr lang="sk-SK" b="0" baseline="0" dirty="0" smtClean="0"/>
          </a:p>
          <a:p>
            <a:endParaRPr lang="sk-SK" b="0" baseline="0" dirty="0" smtClean="0"/>
          </a:p>
          <a:p>
            <a:r>
              <a:rPr lang="sk-SK" b="0" baseline="0" dirty="0" smtClean="0"/>
              <a:t>Slide 3 – Ideová </a:t>
            </a:r>
            <a:r>
              <a:rPr lang="sk-SK" b="0" baseline="0" dirty="0" err="1" smtClean="0"/>
              <a:t>náväznosť</a:t>
            </a:r>
            <a:r>
              <a:rPr lang="sk-SK" b="0" baseline="0" dirty="0" smtClean="0"/>
              <a:t> na slide 2 – skupina ORLEN rieši udržateľnosť (nepíšeme dekarbonizáciu, lebo pri </a:t>
            </a:r>
            <a:r>
              <a:rPr lang="sk-SK" b="0" baseline="0" dirty="0" err="1" smtClean="0"/>
              <a:t>chemrec</a:t>
            </a:r>
            <a:r>
              <a:rPr lang="sk-SK" b="0" baseline="0" dirty="0" smtClean="0"/>
              <a:t> nejde len o CO2 ale aj o spracovanie nevyužitého odpadu – tzn. skôr obecný termín udržateľnosť). Stratégia počíta so všetkými smermi </a:t>
            </a:r>
            <a:r>
              <a:rPr lang="sk-SK" b="0" baseline="0" dirty="0" err="1" smtClean="0"/>
              <a:t>chemrec</a:t>
            </a:r>
            <a:r>
              <a:rPr lang="sk-SK" b="0" baseline="0" dirty="0" smtClean="0"/>
              <a:t>, takže </a:t>
            </a:r>
            <a:r>
              <a:rPr lang="sk-SK" b="0" baseline="0" dirty="0" err="1" smtClean="0"/>
              <a:t>Pyrolýza</a:t>
            </a:r>
            <a:r>
              <a:rPr lang="sk-SK" b="0" baseline="0" dirty="0" smtClean="0"/>
              <a:t> ruka v ruke s plazmou a v rámci </a:t>
            </a:r>
            <a:r>
              <a:rPr lang="sk-SK" b="0" baseline="0" dirty="0" err="1" smtClean="0"/>
              <a:t>UniCRE</a:t>
            </a:r>
            <a:r>
              <a:rPr lang="sk-SK" b="0" baseline="0" dirty="0" smtClean="0"/>
              <a:t> </a:t>
            </a:r>
          </a:p>
          <a:p>
            <a:endParaRPr lang="sk-SK" b="0" baseline="0" dirty="0" smtClean="0"/>
          </a:p>
          <a:p>
            <a:r>
              <a:rPr lang="sk-SK" b="0" baseline="0" dirty="0" smtClean="0"/>
              <a:t>Slide 4 – </a:t>
            </a:r>
            <a:r>
              <a:rPr lang="sk-SK" b="0" baseline="0" dirty="0" err="1" smtClean="0"/>
              <a:t>Pyrolýza</a:t>
            </a:r>
            <a:r>
              <a:rPr lang="sk-SK" b="0" baseline="0" dirty="0" smtClean="0"/>
              <a:t> a plazma </a:t>
            </a:r>
            <a:r>
              <a:rPr lang="sk-SK" b="0" baseline="0" dirty="0" err="1" smtClean="0"/>
              <a:t>head</a:t>
            </a:r>
            <a:r>
              <a:rPr lang="sk-SK" b="0" baseline="0" dirty="0" smtClean="0"/>
              <a:t> to </a:t>
            </a:r>
            <a:r>
              <a:rPr lang="sk-SK" b="0" baseline="0" dirty="0" err="1" smtClean="0"/>
              <a:t>head</a:t>
            </a:r>
            <a:r>
              <a:rPr lang="sk-SK" b="0" baseline="0" dirty="0" smtClean="0"/>
              <a:t> – poukázanie na to, že technológie sú nastavené tak, že sa doplňujú </a:t>
            </a:r>
          </a:p>
          <a:p>
            <a:endParaRPr lang="sk-SK" b="0" baseline="0" dirty="0" smtClean="0"/>
          </a:p>
          <a:p>
            <a:r>
              <a:rPr lang="sk-SK" b="0" baseline="0" dirty="0" smtClean="0"/>
              <a:t>Slide 5/6/7 – Kontext dostupnosti suroviny pre obe technológie v rámci EU a/alebo ČR. Stále skládkujeme dosť a recyklujeme málo. Legislatíva tlačí na zmenu a chemická recyklácia je </a:t>
            </a:r>
            <a:r>
              <a:rPr lang="sk-SK" b="0" baseline="0" dirty="0" err="1" smtClean="0"/>
              <a:t>driver</a:t>
            </a:r>
            <a:r>
              <a:rPr lang="sk-SK" b="0" baseline="0" dirty="0" smtClean="0"/>
              <a:t> tejto zmeny.</a:t>
            </a:r>
          </a:p>
          <a:p>
            <a:endParaRPr lang="sk-SK" b="0" baseline="0" dirty="0" smtClean="0"/>
          </a:p>
          <a:p>
            <a:r>
              <a:rPr lang="sk-SK" b="0" baseline="0" dirty="0" smtClean="0"/>
              <a:t>Slide 8 – priblíženie preferovanej cesty W2Chemicals cez </a:t>
            </a:r>
            <a:r>
              <a:rPr lang="sk-SK" b="0" baseline="0" dirty="0" err="1" smtClean="0"/>
              <a:t>pyrolýzu</a:t>
            </a:r>
            <a:r>
              <a:rPr lang="sk-SK" b="0" baseline="0" dirty="0" smtClean="0"/>
              <a:t> a momentálne výzvy 4 kľúčových pilierov tejto cesty</a:t>
            </a:r>
          </a:p>
          <a:p>
            <a:endParaRPr lang="sk-SK" b="0" baseline="0" dirty="0" smtClean="0"/>
          </a:p>
          <a:p>
            <a:r>
              <a:rPr lang="sk-SK" b="0" baseline="0" dirty="0" smtClean="0"/>
              <a:t>Slide 9 – priblíženie možností plazmového splyňovania – dôraz na flexibilitu</a:t>
            </a:r>
          </a:p>
          <a:p>
            <a:endParaRPr lang="sk-SK" b="0" baseline="0" dirty="0" smtClean="0"/>
          </a:p>
          <a:p>
            <a:r>
              <a:rPr lang="sk-SK" b="0" baseline="0" dirty="0" smtClean="0"/>
              <a:t>Slide 10 – na základe feedbacku od minuloročného publika </a:t>
            </a:r>
            <a:r>
              <a:rPr lang="sk-SK" b="0" baseline="0" dirty="0" err="1" smtClean="0"/>
              <a:t>śú</a:t>
            </a:r>
            <a:r>
              <a:rPr lang="sk-SK" b="0" baseline="0" dirty="0" smtClean="0"/>
              <a:t> uvedené konkrétne príklady fungujúcich technológií</a:t>
            </a:r>
          </a:p>
          <a:p>
            <a:endParaRPr lang="sk-SK" b="0" baseline="0" dirty="0" smtClean="0"/>
          </a:p>
          <a:p>
            <a:r>
              <a:rPr lang="sk-SK" b="0" baseline="0" dirty="0" smtClean="0"/>
              <a:t>Slide 11 – porovnanie energetických ciest – toto by som možno vynechal, nech prízvukujeme naozaj tú plazmu</a:t>
            </a:r>
          </a:p>
        </p:txBody>
      </p:sp>
      <p:sp>
        <p:nvSpPr>
          <p:cNvPr id="4" name="Slide Number Placeholder 3"/>
          <p:cNvSpPr>
            <a:spLocks noGrp="1"/>
          </p:cNvSpPr>
          <p:nvPr>
            <p:ph type="sldNum" sz="quarter" idx="5"/>
          </p:nvPr>
        </p:nvSpPr>
        <p:spPr/>
        <p:txBody>
          <a:bodyPr/>
          <a:lstStyle/>
          <a:p>
            <a:fld id="{339378A2-60B1-4B81-A81F-0D10825AD192}" type="slidenum">
              <a:rPr lang="cs-CZ" smtClean="0"/>
              <a:t>1</a:t>
            </a:fld>
            <a:endParaRPr lang="cs-CZ"/>
          </a:p>
        </p:txBody>
      </p:sp>
    </p:spTree>
    <p:extLst>
      <p:ext uri="{BB962C8B-B14F-4D97-AF65-F5344CB8AC3E}">
        <p14:creationId xmlns:p14="http://schemas.microsoft.com/office/powerpoint/2010/main" val="13137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Na </a:t>
            </a:r>
            <a:r>
              <a:rPr lang="cs-CZ" dirty="0" err="1" smtClean="0"/>
              <a:t>minulej</a:t>
            </a:r>
            <a:r>
              <a:rPr lang="cs-CZ" dirty="0" smtClean="0"/>
              <a:t> </a:t>
            </a:r>
            <a:r>
              <a:rPr lang="cs-CZ" dirty="0" err="1" smtClean="0"/>
              <a:t>prednáške</a:t>
            </a:r>
            <a:r>
              <a:rPr lang="cs-CZ" dirty="0" smtClean="0"/>
              <a:t> </a:t>
            </a:r>
            <a:r>
              <a:rPr lang="cs-CZ" dirty="0" err="1" smtClean="0"/>
              <a:t>sme</a:t>
            </a:r>
            <a:r>
              <a:rPr lang="cs-CZ" dirty="0" smtClean="0"/>
              <a:t> použili</a:t>
            </a:r>
            <a:r>
              <a:rPr lang="cs-CZ" baseline="0" dirty="0" smtClean="0"/>
              <a:t> graf z </a:t>
            </a:r>
            <a:r>
              <a:rPr lang="cs-CZ" baseline="0" dirty="0" err="1" smtClean="0"/>
              <a:t>tejto</a:t>
            </a:r>
            <a:r>
              <a:rPr lang="cs-CZ" baseline="0" dirty="0" smtClean="0"/>
              <a:t> </a:t>
            </a:r>
            <a:r>
              <a:rPr lang="cs-CZ" baseline="0" dirty="0" err="1" smtClean="0"/>
              <a:t>štúdie</a:t>
            </a:r>
            <a:r>
              <a:rPr lang="cs-CZ" baseline="0" dirty="0" smtClean="0"/>
              <a:t> ale status quo k 2022. Toto je </a:t>
            </a:r>
            <a:r>
              <a:rPr lang="cs-CZ" baseline="0" dirty="0" err="1" smtClean="0"/>
              <a:t>cirkulárny</a:t>
            </a:r>
            <a:r>
              <a:rPr lang="cs-CZ" baseline="0" dirty="0" smtClean="0"/>
              <a:t> model k roku 2050 a sedí nám do toho </a:t>
            </a:r>
            <a:r>
              <a:rPr lang="cs-CZ" baseline="0" dirty="0" err="1" smtClean="0"/>
              <a:t>naratívu</a:t>
            </a:r>
            <a:r>
              <a:rPr lang="cs-CZ" baseline="0" dirty="0" smtClean="0"/>
              <a:t>, že na </a:t>
            </a:r>
            <a:r>
              <a:rPr lang="cs-CZ" baseline="0" dirty="0" err="1" smtClean="0"/>
              <a:t>dosiahnutie</a:t>
            </a:r>
            <a:r>
              <a:rPr lang="cs-CZ" baseline="0" dirty="0" smtClean="0"/>
              <a:t> tohoto sú </a:t>
            </a:r>
            <a:r>
              <a:rPr lang="cs-CZ" baseline="0" dirty="0" err="1" smtClean="0"/>
              <a:t>potrebné</a:t>
            </a:r>
            <a:r>
              <a:rPr lang="cs-CZ" baseline="0" dirty="0" smtClean="0"/>
              <a:t> </a:t>
            </a:r>
            <a:r>
              <a:rPr lang="sk-SK" baseline="0" dirty="0" smtClean="0"/>
              <a:t>veľké</a:t>
            </a:r>
            <a:r>
              <a:rPr lang="cs-CZ" baseline="0" dirty="0" smtClean="0"/>
              <a:t> </a:t>
            </a:r>
            <a:r>
              <a:rPr lang="cs-CZ" baseline="0" dirty="0" err="1" smtClean="0"/>
              <a:t>investície</a:t>
            </a:r>
            <a:r>
              <a:rPr lang="cs-CZ" baseline="0" dirty="0" smtClean="0"/>
              <a:t> (v publiku </a:t>
            </a:r>
            <a:r>
              <a:rPr lang="cs-CZ" baseline="0" dirty="0" err="1" smtClean="0"/>
              <a:t>ľudia</a:t>
            </a:r>
            <a:r>
              <a:rPr lang="cs-CZ" baseline="0" dirty="0" smtClean="0"/>
              <a:t>, </a:t>
            </a:r>
            <a:r>
              <a:rPr lang="cs-CZ" baseline="0" dirty="0" err="1" smtClean="0"/>
              <a:t>ktorí</a:t>
            </a:r>
            <a:r>
              <a:rPr lang="cs-CZ" baseline="0" dirty="0" smtClean="0"/>
              <a:t> o public </a:t>
            </a:r>
            <a:r>
              <a:rPr lang="cs-CZ" baseline="0" dirty="0" err="1" smtClean="0"/>
              <a:t>fundingu</a:t>
            </a:r>
            <a:r>
              <a:rPr lang="cs-CZ" baseline="0" dirty="0" smtClean="0"/>
              <a:t> </a:t>
            </a:r>
            <a:r>
              <a:rPr lang="cs-CZ" baseline="0" dirty="0" err="1" smtClean="0"/>
              <a:t>rozhodujú</a:t>
            </a:r>
            <a:r>
              <a:rPr lang="cs-CZ" baseline="0" dirty="0" smtClean="0"/>
              <a:t>) + </a:t>
            </a:r>
            <a:r>
              <a:rPr lang="cs-CZ" baseline="0" dirty="0" err="1" smtClean="0"/>
              <a:t>zapojenie</a:t>
            </a:r>
            <a:r>
              <a:rPr lang="cs-CZ" baseline="0" dirty="0" smtClean="0"/>
              <a:t> </a:t>
            </a:r>
            <a:r>
              <a:rPr lang="cs-CZ" baseline="0" dirty="0" err="1" smtClean="0"/>
              <a:t>všetkých</a:t>
            </a:r>
            <a:r>
              <a:rPr lang="cs-CZ" baseline="0" dirty="0" smtClean="0"/>
              <a:t> </a:t>
            </a:r>
            <a:r>
              <a:rPr lang="cs-CZ" baseline="0" dirty="0" err="1" smtClean="0"/>
              <a:t>metód</a:t>
            </a:r>
            <a:r>
              <a:rPr lang="cs-CZ" baseline="0" dirty="0" smtClean="0"/>
              <a:t> </a:t>
            </a:r>
            <a:r>
              <a:rPr lang="cs-CZ" baseline="0" dirty="0" err="1" smtClean="0"/>
              <a:t>chemrec</a:t>
            </a:r>
            <a:r>
              <a:rPr lang="cs-CZ" baseline="0" dirty="0" smtClean="0"/>
              <a:t>. Je tu </a:t>
            </a:r>
            <a:r>
              <a:rPr lang="cs-CZ" baseline="0" dirty="0" err="1" smtClean="0"/>
              <a:t>zvýraznenie</a:t>
            </a:r>
            <a:r>
              <a:rPr lang="cs-CZ" baseline="0" dirty="0" smtClean="0"/>
              <a:t> </a:t>
            </a:r>
            <a:r>
              <a:rPr lang="cs-CZ" baseline="0" dirty="0" err="1" smtClean="0"/>
              <a:t>potreby</a:t>
            </a:r>
            <a:r>
              <a:rPr lang="cs-CZ" baseline="0" dirty="0" smtClean="0"/>
              <a:t> </a:t>
            </a:r>
            <a:r>
              <a:rPr lang="cs-CZ" baseline="0" dirty="0" err="1" smtClean="0"/>
              <a:t>zapojenia</a:t>
            </a:r>
            <a:r>
              <a:rPr lang="cs-CZ" baseline="0" dirty="0" smtClean="0"/>
              <a:t> pyrolýzy aj </a:t>
            </a:r>
            <a:r>
              <a:rPr lang="cs-CZ" baseline="0" dirty="0" err="1" smtClean="0"/>
              <a:t>gasifikácie</a:t>
            </a:r>
            <a:r>
              <a:rPr lang="cs-CZ" baseline="0" dirty="0" smtClean="0"/>
              <a:t>, s </a:t>
            </a:r>
            <a:r>
              <a:rPr lang="cs-CZ" baseline="0" dirty="0" err="1" smtClean="0"/>
              <a:t>ktorou</a:t>
            </a:r>
            <a:r>
              <a:rPr lang="cs-CZ" baseline="0" dirty="0" smtClean="0"/>
              <a:t> skupina v </a:t>
            </a:r>
            <a:r>
              <a:rPr lang="cs-CZ" baseline="0" dirty="0" err="1" smtClean="0"/>
              <a:t>súlade</a:t>
            </a:r>
            <a:r>
              <a:rPr lang="cs-CZ" baseline="0" dirty="0" smtClean="0"/>
              <a:t> s touto </a:t>
            </a:r>
            <a:r>
              <a:rPr lang="cs-CZ" baseline="0" dirty="0" err="1" smtClean="0"/>
              <a:t>projekciou</a:t>
            </a:r>
            <a:r>
              <a:rPr lang="cs-CZ" baseline="0" dirty="0" smtClean="0"/>
              <a:t> </a:t>
            </a:r>
            <a:r>
              <a:rPr lang="cs-CZ" baseline="0" dirty="0" err="1" smtClean="0"/>
              <a:t>počíta</a:t>
            </a:r>
            <a:r>
              <a:rPr lang="cs-CZ" baseline="0" dirty="0" smtClean="0"/>
              <a:t>. </a:t>
            </a:r>
          </a:p>
          <a:p>
            <a:endParaRPr lang="cs-CZ" baseline="0" dirty="0" smtClean="0"/>
          </a:p>
          <a:p>
            <a:r>
              <a:rPr lang="cs-CZ" baseline="0" dirty="0" smtClean="0"/>
              <a:t>Na grafe </a:t>
            </a:r>
            <a:r>
              <a:rPr lang="cs-CZ" baseline="0" dirty="0" err="1" smtClean="0"/>
              <a:t>sa</a:t>
            </a:r>
            <a:r>
              <a:rPr lang="cs-CZ" baseline="0" dirty="0" smtClean="0"/>
              <a:t> dá </a:t>
            </a:r>
            <a:r>
              <a:rPr lang="cs-CZ" baseline="0" dirty="0" err="1" smtClean="0"/>
              <a:t>vyzdvihnúť</a:t>
            </a:r>
            <a:r>
              <a:rPr lang="cs-CZ" baseline="0" dirty="0" smtClean="0"/>
              <a:t>, že chemická </a:t>
            </a:r>
            <a:r>
              <a:rPr lang="cs-CZ" baseline="0" dirty="0" err="1" smtClean="0"/>
              <a:t>recyklácia</a:t>
            </a:r>
            <a:r>
              <a:rPr lang="cs-CZ" baseline="0" dirty="0" smtClean="0"/>
              <a:t> </a:t>
            </a:r>
            <a:r>
              <a:rPr lang="cs-CZ" baseline="0" dirty="0" err="1" smtClean="0"/>
              <a:t>sa</a:t>
            </a:r>
            <a:r>
              <a:rPr lang="cs-CZ" baseline="0" dirty="0" smtClean="0"/>
              <a:t> na </a:t>
            </a:r>
            <a:r>
              <a:rPr lang="cs-CZ" baseline="0" dirty="0" err="1" smtClean="0"/>
              <a:t>cirkularite</a:t>
            </a:r>
            <a:r>
              <a:rPr lang="cs-CZ" baseline="0" dirty="0" smtClean="0"/>
              <a:t> </a:t>
            </a:r>
            <a:r>
              <a:rPr lang="cs-CZ" baseline="0" dirty="0" err="1" smtClean="0"/>
              <a:t>podieľa</a:t>
            </a:r>
            <a:r>
              <a:rPr lang="cs-CZ" baseline="0" dirty="0" smtClean="0"/>
              <a:t> výrazným </a:t>
            </a:r>
            <a:r>
              <a:rPr lang="cs-CZ" baseline="0" dirty="0" err="1" smtClean="0"/>
              <a:t>spôsobom</a:t>
            </a:r>
            <a:r>
              <a:rPr lang="cs-CZ" baseline="0" dirty="0" smtClean="0"/>
              <a:t>. V </a:t>
            </a:r>
            <a:r>
              <a:rPr lang="cs-CZ" baseline="0" dirty="0" err="1" smtClean="0"/>
              <a:t>spodnej</a:t>
            </a:r>
            <a:r>
              <a:rPr lang="cs-CZ" baseline="0" dirty="0" smtClean="0"/>
              <a:t> časti </a:t>
            </a:r>
            <a:r>
              <a:rPr lang="cs-CZ" baseline="0" dirty="0" err="1" smtClean="0"/>
              <a:t>vidieť</a:t>
            </a:r>
            <a:r>
              <a:rPr lang="cs-CZ" baseline="0" dirty="0" smtClean="0"/>
              <a:t> výrazné </a:t>
            </a:r>
            <a:r>
              <a:rPr lang="cs-CZ" baseline="0" dirty="0" err="1" smtClean="0"/>
              <a:t>zníženie</a:t>
            </a:r>
            <a:r>
              <a:rPr lang="cs-CZ" baseline="0" dirty="0" smtClean="0"/>
              <a:t> </a:t>
            </a:r>
            <a:r>
              <a:rPr lang="cs-CZ" baseline="0" dirty="0" err="1" smtClean="0"/>
              <a:t>skládkovania</a:t>
            </a:r>
            <a:r>
              <a:rPr lang="cs-CZ" baseline="0" dirty="0" smtClean="0"/>
              <a:t> (driver je legislativa – </a:t>
            </a:r>
            <a:r>
              <a:rPr lang="cs-CZ" baseline="0" dirty="0" err="1" smtClean="0"/>
              <a:t>gasifikácia</a:t>
            </a:r>
            <a:r>
              <a:rPr lang="cs-CZ" baseline="0" dirty="0" smtClean="0"/>
              <a:t> </a:t>
            </a:r>
            <a:r>
              <a:rPr lang="cs-CZ" baseline="0" dirty="0" err="1" smtClean="0"/>
              <a:t>sa</a:t>
            </a:r>
            <a:r>
              <a:rPr lang="cs-CZ" baseline="0" dirty="0" smtClean="0"/>
              <a:t> na tomto </a:t>
            </a:r>
            <a:r>
              <a:rPr lang="cs-CZ" baseline="0" dirty="0" err="1" smtClean="0"/>
              <a:t>podieľa</a:t>
            </a:r>
            <a:r>
              <a:rPr lang="cs-CZ" baseline="0" dirty="0" smtClean="0"/>
              <a:t> </a:t>
            </a:r>
            <a:r>
              <a:rPr lang="cs-CZ" baseline="0" dirty="0" err="1" smtClean="0"/>
              <a:t>značne</a:t>
            </a:r>
            <a:r>
              <a:rPr lang="cs-CZ" baseline="0" dirty="0" smtClean="0"/>
              <a:t>, kdeže </a:t>
            </a:r>
            <a:r>
              <a:rPr lang="cs-CZ" baseline="0" dirty="0" err="1" smtClean="0"/>
              <a:t>spracúva</a:t>
            </a:r>
            <a:r>
              <a:rPr lang="cs-CZ" baseline="0" dirty="0" smtClean="0"/>
              <a:t> </a:t>
            </a:r>
            <a:r>
              <a:rPr lang="cs-CZ" baseline="0" dirty="0" err="1" smtClean="0"/>
              <a:t>zložitý</a:t>
            </a:r>
            <a:r>
              <a:rPr lang="cs-CZ" baseline="0" dirty="0" smtClean="0"/>
              <a:t> </a:t>
            </a:r>
            <a:r>
              <a:rPr lang="cs-CZ" baseline="0" dirty="0" err="1" smtClean="0"/>
              <a:t>feedstock</a:t>
            </a:r>
            <a:r>
              <a:rPr lang="cs-CZ" baseline="0" dirty="0" smtClean="0"/>
              <a:t>). </a:t>
            </a:r>
            <a:endParaRPr lang="en-US" dirty="0"/>
          </a:p>
        </p:txBody>
      </p:sp>
      <p:sp>
        <p:nvSpPr>
          <p:cNvPr id="4" name="Slide Number Placeholder 3"/>
          <p:cNvSpPr>
            <a:spLocks noGrp="1"/>
          </p:cNvSpPr>
          <p:nvPr>
            <p:ph type="sldNum" sz="quarter" idx="10"/>
          </p:nvPr>
        </p:nvSpPr>
        <p:spPr/>
        <p:txBody>
          <a:bodyPr/>
          <a:lstStyle/>
          <a:p>
            <a:fld id="{339378A2-60B1-4B81-A81F-0D10825AD192}" type="slidenum">
              <a:rPr lang="cs-CZ" smtClean="0"/>
              <a:t>2</a:t>
            </a:fld>
            <a:endParaRPr lang="cs-CZ"/>
          </a:p>
        </p:txBody>
      </p:sp>
    </p:spTree>
    <p:extLst>
      <p:ext uri="{BB962C8B-B14F-4D97-AF65-F5344CB8AC3E}">
        <p14:creationId xmlns:p14="http://schemas.microsoft.com/office/powerpoint/2010/main" val="284606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smtClean="0"/>
              <a:t>Vytiahnuté z verejne dostupného</a:t>
            </a:r>
            <a:r>
              <a:rPr lang="sk-SK" baseline="0" dirty="0" smtClean="0"/>
              <a:t> dokumentu o stratégii – slide by mal samozrejme spraviť trochu </a:t>
            </a:r>
            <a:r>
              <a:rPr lang="sk-SK" baseline="0" dirty="0" err="1" smtClean="0"/>
              <a:t>promo</a:t>
            </a:r>
            <a:r>
              <a:rPr lang="sk-SK" baseline="0" dirty="0" smtClean="0"/>
              <a:t> stratégii a poukázať na to, že ideme cestou viacerých technológií, máme konkrétne naplánované čísla a ako R&amp;D inštitúcia výrazne prispejeme k plneniu </a:t>
            </a:r>
            <a:r>
              <a:rPr lang="sk-SK" baseline="0" dirty="0" err="1" smtClean="0"/>
              <a:t>týhto</a:t>
            </a:r>
            <a:r>
              <a:rPr lang="sk-SK" baseline="0" dirty="0" smtClean="0"/>
              <a:t> cieľov. Dá sa naviazať a spomenúť, že plazma a </a:t>
            </a:r>
            <a:r>
              <a:rPr lang="sk-SK" baseline="0" dirty="0" err="1" smtClean="0"/>
              <a:t>chemrec</a:t>
            </a:r>
            <a:r>
              <a:rPr lang="sk-SK" baseline="0" dirty="0" smtClean="0"/>
              <a:t> u nás majú separátne oddelenie tzn. každému smeru sa venuje tím výskumníkov – riešime ako výskum tak aj vývoj a ˇaj na základe našich výstupov sa v </a:t>
            </a:r>
            <a:r>
              <a:rPr lang="sk-SK" baseline="0" dirty="0" err="1" smtClean="0"/>
              <a:t>Unipetrole</a:t>
            </a:r>
            <a:r>
              <a:rPr lang="sk-SK" baseline="0" dirty="0" smtClean="0"/>
              <a:t> rozhoduje o ďalšom smerovaní. </a:t>
            </a:r>
            <a:endParaRPr lang="en-US" dirty="0"/>
          </a:p>
        </p:txBody>
      </p:sp>
      <p:sp>
        <p:nvSpPr>
          <p:cNvPr id="4" name="Slide Number Placeholder 3"/>
          <p:cNvSpPr>
            <a:spLocks noGrp="1"/>
          </p:cNvSpPr>
          <p:nvPr>
            <p:ph type="sldNum" sz="quarter" idx="10"/>
          </p:nvPr>
        </p:nvSpPr>
        <p:spPr/>
        <p:txBody>
          <a:bodyPr/>
          <a:lstStyle/>
          <a:p>
            <a:fld id="{339378A2-60B1-4B81-A81F-0D10825AD192}" type="slidenum">
              <a:rPr lang="cs-CZ" smtClean="0"/>
              <a:t>3</a:t>
            </a:fld>
            <a:endParaRPr lang="cs-CZ"/>
          </a:p>
        </p:txBody>
      </p:sp>
    </p:spTree>
    <p:extLst>
      <p:ext uri="{BB962C8B-B14F-4D97-AF65-F5344CB8AC3E}">
        <p14:creationId xmlns:p14="http://schemas.microsoft.com/office/powerpoint/2010/main" val="386764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smtClean="0"/>
              <a:t>Slide by mal vymenovať rozdiely medzi 2 smermi a poukázať na to, že sa skôr </a:t>
            </a:r>
            <a:r>
              <a:rPr lang="sk-SK" dirty="0" err="1" smtClean="0"/>
              <a:t>dolňujú</a:t>
            </a:r>
            <a:r>
              <a:rPr lang="sk-SK" dirty="0" smtClean="0"/>
              <a:t> ako</a:t>
            </a:r>
            <a:r>
              <a:rPr lang="sk-SK" baseline="0" dirty="0" smtClean="0"/>
              <a:t> súperia. Slide bude graficky doladený</a:t>
            </a:r>
            <a:endParaRPr lang="en-US" dirty="0"/>
          </a:p>
        </p:txBody>
      </p:sp>
      <p:sp>
        <p:nvSpPr>
          <p:cNvPr id="4" name="Slide Number Placeholder 3"/>
          <p:cNvSpPr>
            <a:spLocks noGrp="1"/>
          </p:cNvSpPr>
          <p:nvPr>
            <p:ph type="sldNum" sz="quarter" idx="10"/>
          </p:nvPr>
        </p:nvSpPr>
        <p:spPr/>
        <p:txBody>
          <a:bodyPr/>
          <a:lstStyle/>
          <a:p>
            <a:fld id="{339378A2-60B1-4B81-A81F-0D10825AD192}" type="slidenum">
              <a:rPr lang="cs-CZ" smtClean="0"/>
              <a:t>4</a:t>
            </a:fld>
            <a:endParaRPr lang="cs-CZ"/>
          </a:p>
        </p:txBody>
      </p:sp>
    </p:spTree>
    <p:extLst>
      <p:ext uri="{BB962C8B-B14F-4D97-AF65-F5344CB8AC3E}">
        <p14:creationId xmlns:p14="http://schemas.microsoft.com/office/powerpoint/2010/main" val="14751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smtClean="0"/>
          </a:p>
        </p:txBody>
      </p:sp>
      <p:sp>
        <p:nvSpPr>
          <p:cNvPr id="4" name="Slide Number Placeholder 3"/>
          <p:cNvSpPr>
            <a:spLocks noGrp="1"/>
          </p:cNvSpPr>
          <p:nvPr>
            <p:ph type="sldNum" sz="quarter" idx="10"/>
          </p:nvPr>
        </p:nvSpPr>
        <p:spPr/>
        <p:txBody>
          <a:bodyPr/>
          <a:lstStyle/>
          <a:p>
            <a:fld id="{339378A2-60B1-4B81-A81F-0D10825AD192}" type="slidenum">
              <a:rPr lang="cs-CZ" smtClean="0"/>
              <a:t>5</a:t>
            </a:fld>
            <a:endParaRPr lang="cs-CZ"/>
          </a:p>
        </p:txBody>
      </p:sp>
    </p:spTree>
    <p:extLst>
      <p:ext uri="{BB962C8B-B14F-4D97-AF65-F5344CB8AC3E}">
        <p14:creationId xmlns:p14="http://schemas.microsoft.com/office/powerpoint/2010/main" val="428174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arenR"/>
            </a:pPr>
            <a:r>
              <a:rPr lang="cs-CZ" b="0" dirty="0" smtClean="0"/>
              <a:t>PO – </a:t>
            </a:r>
            <a:r>
              <a:rPr lang="cs-CZ" b="0" dirty="0" err="1" smtClean="0"/>
              <a:t>polyolefinický</a:t>
            </a:r>
            <a:endParaRPr lang="cs-CZ" b="0" dirty="0" smtClean="0"/>
          </a:p>
          <a:p>
            <a:pPr marL="228600" indent="-228600">
              <a:buAutoNum type="arabicParenR"/>
            </a:pPr>
            <a:endParaRPr lang="cs-CZ" b="0" dirty="0" smtClean="0"/>
          </a:p>
          <a:p>
            <a:pPr marL="228600" indent="-228600">
              <a:buAutoNum type="arabicParenR"/>
            </a:pPr>
            <a:r>
              <a:rPr lang="cs-CZ" b="0" dirty="0" smtClean="0"/>
              <a:t>OMV</a:t>
            </a:r>
            <a:r>
              <a:rPr lang="cs-CZ" b="0" baseline="0" dirty="0" smtClean="0"/>
              <a:t> běží</a:t>
            </a:r>
          </a:p>
          <a:p>
            <a:pPr marL="228600" indent="-228600">
              <a:buAutoNum type="arabicParenR"/>
            </a:pPr>
            <a:r>
              <a:rPr lang="cs-CZ" b="0" baseline="0" dirty="0" smtClean="0"/>
              <a:t>TOTAL → plánovaný 2024 start</a:t>
            </a:r>
          </a:p>
          <a:p>
            <a:pPr marL="228600" indent="-228600">
              <a:buAutoNum type="arabicParenR"/>
            </a:pPr>
            <a:r>
              <a:rPr lang="cs-CZ" b="0" baseline="0" dirty="0" err="1" smtClean="0"/>
              <a:t>Honeywell</a:t>
            </a:r>
            <a:r>
              <a:rPr lang="cs-CZ" b="0" baseline="0" dirty="0" smtClean="0"/>
              <a:t> → plánovaný 2023 start</a:t>
            </a:r>
          </a:p>
        </p:txBody>
      </p:sp>
      <p:sp>
        <p:nvSpPr>
          <p:cNvPr id="4" name="Zástupný symbol pro číslo snímku 3"/>
          <p:cNvSpPr>
            <a:spLocks noGrp="1"/>
          </p:cNvSpPr>
          <p:nvPr>
            <p:ph type="sldNum" sz="quarter" idx="10"/>
          </p:nvPr>
        </p:nvSpPr>
        <p:spPr/>
        <p:txBody>
          <a:bodyPr/>
          <a:lstStyle/>
          <a:p>
            <a:fld id="{2FED8948-BD9F-480E-A79A-A4D0DBC0E3B1}" type="slidenum">
              <a:rPr lang="cs-CZ" smtClean="0"/>
              <a:t>6</a:t>
            </a:fld>
            <a:endParaRPr lang="cs-CZ"/>
          </a:p>
        </p:txBody>
      </p:sp>
    </p:spTree>
    <p:extLst>
      <p:ext uri="{BB962C8B-B14F-4D97-AF65-F5344CB8AC3E}">
        <p14:creationId xmlns:p14="http://schemas.microsoft.com/office/powerpoint/2010/main" val="6380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b="0" dirty="0" err="1" smtClean="0"/>
              <a:t>Slide</a:t>
            </a:r>
            <a:r>
              <a:rPr lang="cs-CZ" b="0" baseline="0" dirty="0" smtClean="0"/>
              <a:t> by </a:t>
            </a:r>
            <a:r>
              <a:rPr lang="cs-CZ" b="0" baseline="0" dirty="0" err="1" smtClean="0"/>
              <a:t>mal</a:t>
            </a:r>
            <a:r>
              <a:rPr lang="cs-CZ" b="0" baseline="0" dirty="0" smtClean="0"/>
              <a:t> </a:t>
            </a:r>
            <a:r>
              <a:rPr lang="cs-CZ" b="0" baseline="0" dirty="0" err="1" smtClean="0"/>
              <a:t>poukázať</a:t>
            </a:r>
            <a:r>
              <a:rPr lang="cs-CZ" b="0" baseline="0" dirty="0" smtClean="0"/>
              <a:t> na </a:t>
            </a:r>
            <a:r>
              <a:rPr lang="cs-CZ" b="0" baseline="0" dirty="0" err="1" smtClean="0"/>
              <a:t>veľkú</a:t>
            </a:r>
            <a:r>
              <a:rPr lang="cs-CZ" b="0" baseline="0" dirty="0" smtClean="0"/>
              <a:t> flexibilitu plazmového </a:t>
            </a:r>
            <a:r>
              <a:rPr lang="cs-CZ" b="0" baseline="0" dirty="0" err="1" smtClean="0"/>
              <a:t>splyňovania</a:t>
            </a:r>
            <a:r>
              <a:rPr lang="cs-CZ" b="0" baseline="0" dirty="0" smtClean="0"/>
              <a:t> jednak na </a:t>
            </a:r>
            <a:r>
              <a:rPr lang="cs-CZ" b="0" baseline="0" dirty="0" err="1" smtClean="0"/>
              <a:t>strane</a:t>
            </a:r>
            <a:r>
              <a:rPr lang="cs-CZ" b="0" baseline="0" dirty="0" smtClean="0"/>
              <a:t> suroviny (aj v </a:t>
            </a:r>
            <a:r>
              <a:rPr lang="cs-CZ" b="0" baseline="0" dirty="0" err="1" smtClean="0"/>
              <a:t>kombinácii</a:t>
            </a:r>
            <a:r>
              <a:rPr lang="cs-CZ" b="0" baseline="0" dirty="0" smtClean="0"/>
              <a:t> s </a:t>
            </a:r>
            <a:r>
              <a:rPr lang="cs-CZ" b="0" baseline="0" dirty="0" err="1" smtClean="0"/>
              <a:t>pyrolýznym</a:t>
            </a:r>
            <a:r>
              <a:rPr lang="cs-CZ" b="0" baseline="0" dirty="0" smtClean="0"/>
              <a:t> </a:t>
            </a:r>
            <a:r>
              <a:rPr lang="cs-CZ" b="0" baseline="0" dirty="0" err="1" smtClean="0"/>
              <a:t>zbytkom</a:t>
            </a:r>
            <a:r>
              <a:rPr lang="cs-CZ" b="0" baseline="0" dirty="0" smtClean="0"/>
              <a:t>) a </a:t>
            </a:r>
            <a:r>
              <a:rPr lang="cs-CZ" b="0" baseline="0" dirty="0" err="1" smtClean="0"/>
              <a:t>tiež</a:t>
            </a:r>
            <a:r>
              <a:rPr lang="cs-CZ" b="0" baseline="0" dirty="0" smtClean="0"/>
              <a:t> na </a:t>
            </a:r>
            <a:r>
              <a:rPr lang="cs-CZ" b="0" baseline="0" dirty="0" err="1" smtClean="0"/>
              <a:t>strane</a:t>
            </a:r>
            <a:r>
              <a:rPr lang="cs-CZ" b="0" baseline="0" dirty="0" smtClean="0"/>
              <a:t> </a:t>
            </a:r>
            <a:r>
              <a:rPr lang="cs-CZ" b="0" baseline="0" dirty="0" err="1" smtClean="0"/>
              <a:t>využitia</a:t>
            </a:r>
            <a:r>
              <a:rPr lang="cs-CZ" b="0" baseline="0" dirty="0" smtClean="0"/>
              <a:t> </a:t>
            </a:r>
            <a:r>
              <a:rPr lang="cs-CZ" b="0" baseline="0" dirty="0" err="1" smtClean="0"/>
              <a:t>koproduktov</a:t>
            </a:r>
            <a:r>
              <a:rPr lang="cs-CZ" b="0" baseline="0" dirty="0" smtClean="0"/>
              <a:t> a </a:t>
            </a:r>
            <a:r>
              <a:rPr lang="cs-CZ" b="0" baseline="0" dirty="0" err="1" smtClean="0"/>
              <a:t>produktov</a:t>
            </a:r>
            <a:r>
              <a:rPr lang="cs-CZ" b="0" baseline="0" dirty="0" smtClean="0"/>
              <a:t>. Je možné </a:t>
            </a:r>
            <a:r>
              <a:rPr lang="cs-CZ" b="0" baseline="0" dirty="0" err="1" smtClean="0"/>
              <a:t>ísť</a:t>
            </a:r>
            <a:r>
              <a:rPr lang="cs-CZ" b="0" baseline="0" dirty="0" smtClean="0"/>
              <a:t> cestou W2E jako aj W2Chem. </a:t>
            </a:r>
            <a:endParaRPr lang="cs-CZ" b="0" dirty="0" smtClean="0"/>
          </a:p>
          <a:p>
            <a:pPr algn="just"/>
            <a:endParaRPr lang="cs-CZ" b="1" dirty="0" smtClean="0"/>
          </a:p>
          <a:p>
            <a:pPr algn="just"/>
            <a:r>
              <a:rPr lang="cs-CZ" b="1" dirty="0" smtClean="0"/>
              <a:t>Odpady s vysokým podílem organické složky: </a:t>
            </a:r>
            <a:r>
              <a:rPr lang="cs-CZ" dirty="0" smtClean="0"/>
              <a:t>Odpady s vysokou </a:t>
            </a:r>
            <a:r>
              <a:rPr lang="cs-CZ" dirty="0" err="1" smtClean="0"/>
              <a:t>kalorifickou</a:t>
            </a:r>
            <a:r>
              <a:rPr lang="cs-CZ" dirty="0" smtClean="0"/>
              <a:t> hodnotou. Produkce tepla z využití SynGas a termálního plazma je vysoce lukrativní možností.</a:t>
            </a:r>
          </a:p>
          <a:p>
            <a:pPr algn="just"/>
            <a:r>
              <a:rPr lang="cs-CZ" b="1" dirty="0" smtClean="0"/>
              <a:t>Odpady s vysokým obsahem halogenů: </a:t>
            </a:r>
            <a:r>
              <a:rPr lang="cs-CZ" dirty="0" smtClean="0"/>
              <a:t>Tyto odpady také obsahují široké spektrum plastových materiálů, vyžadujících zpracování za vyšších teplot a vysokou míru kvenčování, může být složité získat prodejný co-produkt. </a:t>
            </a:r>
          </a:p>
          <a:p>
            <a:pPr algn="just"/>
            <a:r>
              <a:rPr lang="cs-CZ" b="1" dirty="0" smtClean="0"/>
              <a:t>Odpady s vysokým podílem anorganické složky: </a:t>
            </a:r>
            <a:r>
              <a:rPr lang="cs-CZ" dirty="0" smtClean="0"/>
              <a:t>Část tohoto podílu je získávána jako hodnotná komponenta. K redukci zbylého materiálu dojde pomocí tavení. Tento zbytek může být zoxidován a vyloučen ve formě nevyluhovatelné strusky(</a:t>
            </a:r>
            <a:r>
              <a:rPr lang="cs-CZ" dirty="0" err="1" smtClean="0"/>
              <a:t>vitrifikátu</a:t>
            </a:r>
            <a:r>
              <a:rPr lang="cs-CZ" dirty="0" smtClean="0"/>
              <a:t>). </a:t>
            </a:r>
          </a:p>
          <a:p>
            <a:pPr algn="just"/>
            <a:endParaRPr lang="cs-CZ" b="1" dirty="0" smtClean="0"/>
          </a:p>
          <a:p>
            <a:pPr algn="just"/>
            <a:r>
              <a:rPr lang="cs-CZ" b="1" dirty="0" smtClean="0"/>
              <a:t>Směsný komunální odpad (SKO):  </a:t>
            </a:r>
            <a:r>
              <a:rPr lang="cs-CZ" dirty="0" smtClean="0"/>
              <a:t>Hlavní odpadní materiál ve všech státech často s nízkou mírou kontaminace. V současné době je nejčastější formou likvidace skládkováním. V současné době legislativní a veřejné tlaky vedou k poptávce na snižování objemů skládkovaných odpadů a případně jejich spalování. Do popředí se v současné době dostává i plazmové zpracování SKO.</a:t>
            </a:r>
            <a:endParaRPr lang="cs-CZ" b="1" dirty="0" smtClean="0"/>
          </a:p>
          <a:p>
            <a:pPr algn="just"/>
            <a:r>
              <a:rPr lang="cs-CZ" b="1" dirty="0" smtClean="0"/>
              <a:t>Zdravotnický odpad (ZO): </a:t>
            </a:r>
            <a:r>
              <a:rPr lang="cs-CZ" dirty="0" smtClean="0"/>
              <a:t>Obsahuje široké spektrum kontaminovaného materiálu s vysokou </a:t>
            </a:r>
            <a:r>
              <a:rPr lang="cs-CZ" dirty="0" err="1" smtClean="0"/>
              <a:t>kalorifickou</a:t>
            </a:r>
            <a:r>
              <a:rPr lang="cs-CZ" dirty="0" smtClean="0"/>
              <a:t> hodnotou. Současně zpracováván spalováním. V případě plazmového zpracování dochází k redukci spalin až na 10% hodnotu ve srovnání se spalováním. </a:t>
            </a:r>
          </a:p>
          <a:p>
            <a:pPr algn="just"/>
            <a:r>
              <a:rPr lang="cs-CZ" b="1" dirty="0" smtClean="0"/>
              <a:t>Nebezpečné kapaliny a plyny: </a:t>
            </a:r>
            <a:r>
              <a:rPr lang="cs-CZ" dirty="0" smtClean="0"/>
              <a:t>Zahrnují často používaná rozpouštědla, oleje obsahující PCB (polychlorované bifenyly) a CFC (chlor-fluorované uhlovodíky). Mají (krom CFC) vysokou </a:t>
            </a:r>
            <a:r>
              <a:rPr lang="cs-CZ" dirty="0" err="1" smtClean="0"/>
              <a:t>kalorifickou</a:t>
            </a:r>
            <a:r>
              <a:rPr lang="cs-CZ" dirty="0" smtClean="0"/>
              <a:t> hodnotu, ale nemohou být zpracovány spalováním z důvodu vysokého podílu halogenů, které při spalování vedou ke vzniku jedovatých sloučenin.</a:t>
            </a:r>
          </a:p>
          <a:p>
            <a:pPr algn="just"/>
            <a:r>
              <a:rPr lang="cs-CZ" b="1" dirty="0" smtClean="0"/>
              <a:t>Zbytky ze spalování: </a:t>
            </a:r>
            <a:r>
              <a:rPr lang="cs-CZ" dirty="0" smtClean="0"/>
              <a:t>Hlavně složené z popelu a polétavých popílků. Spalování odpadů (SKO, ZO </a:t>
            </a:r>
            <a:r>
              <a:rPr lang="cs-CZ" dirty="0" err="1" smtClean="0"/>
              <a:t>etc</a:t>
            </a:r>
            <a:r>
              <a:rPr lang="cs-CZ" dirty="0" smtClean="0"/>
              <a:t>.) které je využíváno v mnoha zemích, obzvláště v těch kde je vysoká míra regulace skládkování (Japonsko, Švédsko). Například v Japonsku je spalováno až 70 % vyprodukovaného SKO po spálení zůstává 15-30 % popelů a poletavých popílků. Polétavé popílky obsahují vysoké množství těžkých kovů a mohou být součástí exhalací. Součástí Evropské legislativy je zpřísnění týkající se polétavého popílku. Zpracování zbytků ze spaloven pomocí plazmy je častou variantou díky několika výhodám jako je snížení objemu o 50 % a </a:t>
            </a:r>
            <a:r>
              <a:rPr lang="cs-CZ" dirty="0" err="1" smtClean="0"/>
              <a:t>inertizace</a:t>
            </a:r>
            <a:r>
              <a:rPr lang="cs-CZ" dirty="0" smtClean="0"/>
              <a:t> těžkých kovů v nevyluhovatelném </a:t>
            </a:r>
            <a:r>
              <a:rPr lang="cs-CZ" dirty="0" err="1" smtClean="0"/>
              <a:t>vitrifikátu</a:t>
            </a:r>
            <a:r>
              <a:rPr lang="cs-CZ" dirty="0" smtClean="0"/>
              <a:t>. </a:t>
            </a:r>
          </a:p>
          <a:p>
            <a:pPr algn="just"/>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2FED8948-BD9F-480E-A79A-A4D0DBC0E3B1}" type="slidenum">
              <a:rPr lang="cs-CZ" smtClean="0"/>
              <a:t>7</a:t>
            </a:fld>
            <a:endParaRPr lang="cs-CZ"/>
          </a:p>
        </p:txBody>
      </p:sp>
    </p:spTree>
    <p:extLst>
      <p:ext uri="{BB962C8B-B14F-4D97-AF65-F5344CB8AC3E}">
        <p14:creationId xmlns:p14="http://schemas.microsoft.com/office/powerpoint/2010/main" val="711383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smtClean="0"/>
              <a:t>Kontext </a:t>
            </a:r>
            <a:r>
              <a:rPr lang="cs-CZ" sz="1200" b="1" dirty="0" err="1" smtClean="0"/>
              <a:t>slidu</a:t>
            </a:r>
            <a:r>
              <a:rPr lang="cs-CZ" sz="1200" b="1" dirty="0" smtClean="0"/>
              <a:t> – </a:t>
            </a:r>
            <a:r>
              <a:rPr lang="cs-CZ" sz="1200" b="0" dirty="0" err="1" smtClean="0"/>
              <a:t>počas</a:t>
            </a:r>
            <a:r>
              <a:rPr lang="cs-CZ" sz="1200" b="0" baseline="0" dirty="0" smtClean="0"/>
              <a:t> minulého </a:t>
            </a:r>
            <a:r>
              <a:rPr lang="cs-CZ" sz="1200" b="0" baseline="0" dirty="0" err="1" smtClean="0"/>
              <a:t>ročníka</a:t>
            </a:r>
            <a:r>
              <a:rPr lang="cs-CZ" sz="1200" b="0" baseline="0" dirty="0" smtClean="0"/>
              <a:t> padla otázka při </a:t>
            </a:r>
            <a:r>
              <a:rPr lang="cs-CZ" sz="1200" b="0" baseline="0" dirty="0" err="1" smtClean="0"/>
              <a:t>panelovej</a:t>
            </a:r>
            <a:r>
              <a:rPr lang="cs-CZ" sz="1200" b="0" baseline="0" dirty="0" smtClean="0"/>
              <a:t> </a:t>
            </a:r>
            <a:r>
              <a:rPr lang="cs-CZ" sz="1200" b="0" baseline="0" dirty="0" err="1" smtClean="0"/>
              <a:t>diskusii</a:t>
            </a:r>
            <a:r>
              <a:rPr lang="cs-CZ" sz="1200" b="0" baseline="0" dirty="0" smtClean="0"/>
              <a:t> na </a:t>
            </a:r>
            <a:r>
              <a:rPr lang="cs-CZ" sz="1200" b="0" baseline="0" dirty="0" err="1" smtClean="0"/>
              <a:t>reálne</a:t>
            </a:r>
            <a:r>
              <a:rPr lang="cs-CZ" sz="1200" b="0" baseline="0" dirty="0" smtClean="0"/>
              <a:t> projekty </a:t>
            </a:r>
            <a:r>
              <a:rPr lang="cs-CZ" sz="1200" b="0" baseline="0" dirty="0" err="1" smtClean="0"/>
              <a:t>vo</a:t>
            </a:r>
            <a:r>
              <a:rPr lang="cs-CZ" sz="1200" b="0" baseline="0" dirty="0" smtClean="0"/>
              <a:t> </a:t>
            </a:r>
            <a:r>
              <a:rPr lang="cs-CZ" sz="1200" b="0" baseline="0" dirty="0" err="1" smtClean="0"/>
              <a:t>svete</a:t>
            </a:r>
            <a:r>
              <a:rPr lang="cs-CZ" sz="1200" b="0" baseline="0" dirty="0" smtClean="0"/>
              <a:t> – sentiment, </a:t>
            </a:r>
            <a:r>
              <a:rPr lang="cs-CZ" sz="1200" b="0" baseline="0" dirty="0" err="1" smtClean="0"/>
              <a:t>ktorý</a:t>
            </a:r>
            <a:r>
              <a:rPr lang="cs-CZ" sz="1200" b="0" baseline="0" dirty="0" smtClean="0"/>
              <a:t> </a:t>
            </a:r>
            <a:r>
              <a:rPr lang="cs-CZ" sz="1200" b="0" baseline="0" dirty="0" err="1" smtClean="0"/>
              <a:t>vnímame</a:t>
            </a:r>
            <a:r>
              <a:rPr lang="cs-CZ" sz="1200" b="0" baseline="0" dirty="0" smtClean="0"/>
              <a:t> je ten, že o </a:t>
            </a:r>
            <a:r>
              <a:rPr lang="cs-CZ" sz="1200" b="0" baseline="0" dirty="0" err="1" smtClean="0"/>
              <a:t>technológiách</a:t>
            </a:r>
            <a:r>
              <a:rPr lang="cs-CZ" sz="1200" b="0" baseline="0" dirty="0" smtClean="0"/>
              <a:t> </a:t>
            </a:r>
            <a:r>
              <a:rPr lang="cs-CZ" sz="1200" b="0" baseline="0" dirty="0" err="1" smtClean="0"/>
              <a:t>ľudia</a:t>
            </a:r>
            <a:r>
              <a:rPr lang="cs-CZ" sz="1200" b="0" baseline="0" dirty="0" smtClean="0"/>
              <a:t> stále </a:t>
            </a:r>
            <a:r>
              <a:rPr lang="cs-CZ" sz="1200" b="0" baseline="0" dirty="0" err="1" smtClean="0"/>
              <a:t>počúvajú</a:t>
            </a:r>
            <a:r>
              <a:rPr lang="cs-CZ" sz="1200" b="0" baseline="0" dirty="0" smtClean="0"/>
              <a:t> ale </a:t>
            </a:r>
            <a:r>
              <a:rPr lang="cs-CZ" sz="1200" b="0" baseline="0" dirty="0" err="1" smtClean="0"/>
              <a:t>potrebujú</a:t>
            </a:r>
            <a:r>
              <a:rPr lang="cs-CZ" sz="1200" b="0" baseline="0" dirty="0" smtClean="0"/>
              <a:t> </a:t>
            </a:r>
            <a:r>
              <a:rPr lang="cs-CZ" sz="1200" b="0" baseline="0" dirty="0" err="1" smtClean="0"/>
              <a:t>vidieť</a:t>
            </a:r>
            <a:r>
              <a:rPr lang="cs-CZ" sz="1200" b="0" baseline="0" dirty="0" smtClean="0"/>
              <a:t> </a:t>
            </a:r>
            <a:r>
              <a:rPr lang="cs-CZ" sz="1200" b="0" baseline="0" dirty="0" err="1" smtClean="0"/>
              <a:t>reálne</a:t>
            </a:r>
            <a:r>
              <a:rPr lang="cs-CZ" sz="1200" b="0" baseline="0" dirty="0" smtClean="0"/>
              <a:t> projekty v </a:t>
            </a:r>
            <a:r>
              <a:rPr lang="cs-CZ" sz="1200" b="0" baseline="0" dirty="0" err="1" smtClean="0"/>
              <a:t>priemyselnom</a:t>
            </a:r>
            <a:r>
              <a:rPr lang="cs-CZ" sz="1200" b="0" baseline="0" dirty="0" smtClean="0"/>
              <a:t> </a:t>
            </a:r>
            <a:r>
              <a:rPr lang="cs-CZ" sz="1200" b="0" baseline="0" dirty="0" err="1" smtClean="0"/>
              <a:t>merítku</a:t>
            </a:r>
            <a:r>
              <a:rPr lang="cs-CZ" sz="1200" b="0" baseline="0" dirty="0" smtClean="0"/>
              <a:t>. Na to by </a:t>
            </a:r>
            <a:r>
              <a:rPr lang="cs-CZ" sz="1200" b="0" baseline="0" dirty="0" err="1" smtClean="0"/>
              <a:t>malo</a:t>
            </a:r>
            <a:r>
              <a:rPr lang="cs-CZ" sz="1200" b="0" baseline="0" dirty="0" smtClean="0"/>
              <a:t> </a:t>
            </a:r>
            <a:r>
              <a:rPr lang="cs-CZ" sz="1200" b="0" baseline="0" dirty="0" err="1" smtClean="0"/>
              <a:t>slúžiť</a:t>
            </a:r>
            <a:r>
              <a:rPr lang="cs-CZ" sz="1200" b="0" baseline="0" dirty="0" smtClean="0"/>
              <a:t> těchto pár </a:t>
            </a:r>
            <a:r>
              <a:rPr lang="cs-CZ" sz="1200" b="0" baseline="0" dirty="0" err="1" smtClean="0"/>
              <a:t>príkladov</a:t>
            </a:r>
            <a:r>
              <a:rPr lang="cs-CZ" sz="1200" b="0" baseline="0" dirty="0" smtClean="0"/>
              <a:t> – důležité je to, že sú implementované po </a:t>
            </a:r>
            <a:r>
              <a:rPr lang="cs-CZ" sz="1200" b="0" baseline="0" dirty="0" err="1" smtClean="0"/>
              <a:t>celom</a:t>
            </a:r>
            <a:r>
              <a:rPr lang="cs-CZ" sz="1200" b="0" baseline="0" dirty="0" smtClean="0"/>
              <a:t> </a:t>
            </a:r>
            <a:r>
              <a:rPr lang="cs-CZ" sz="1200" b="0" baseline="0" dirty="0" err="1" smtClean="0"/>
              <a:t>svete</a:t>
            </a:r>
            <a:r>
              <a:rPr lang="cs-CZ" sz="1200" b="0" baseline="0" dirty="0" smtClean="0"/>
              <a:t> a </a:t>
            </a:r>
            <a:r>
              <a:rPr lang="cs-CZ" sz="1200" b="0" baseline="0" dirty="0" err="1" smtClean="0"/>
              <a:t>samozrejme</a:t>
            </a:r>
            <a:r>
              <a:rPr lang="cs-CZ" sz="1200" b="0" baseline="0" dirty="0" smtClean="0"/>
              <a:t> aj </a:t>
            </a:r>
            <a:r>
              <a:rPr lang="cs-CZ" sz="1200" b="0" baseline="0" dirty="0" err="1" smtClean="0"/>
              <a:t>tie</a:t>
            </a:r>
            <a:r>
              <a:rPr lang="cs-CZ" sz="1200" b="0" baseline="0" dirty="0" smtClean="0"/>
              <a:t> kapacity. </a:t>
            </a:r>
            <a:r>
              <a:rPr lang="cs-CZ" sz="1200" b="0" baseline="0" dirty="0" err="1" smtClean="0"/>
              <a:t>Čo</a:t>
            </a:r>
            <a:r>
              <a:rPr lang="cs-CZ" sz="1200" b="0" baseline="0" dirty="0" smtClean="0"/>
              <a:t> trochu </a:t>
            </a:r>
            <a:r>
              <a:rPr lang="cs-CZ" sz="1200" b="0" baseline="0" dirty="0" err="1" smtClean="0"/>
              <a:t>chýba</a:t>
            </a:r>
            <a:r>
              <a:rPr lang="cs-CZ" sz="1200" b="0" baseline="0" dirty="0" smtClean="0"/>
              <a:t> je </a:t>
            </a:r>
            <a:r>
              <a:rPr lang="cs-CZ" sz="1200" b="0" baseline="0" dirty="0" err="1" smtClean="0"/>
              <a:t>nejaký</a:t>
            </a:r>
            <a:r>
              <a:rPr lang="cs-CZ" sz="1200" b="0" baseline="0" dirty="0" smtClean="0"/>
              <a:t> </a:t>
            </a:r>
            <a:r>
              <a:rPr lang="cs-CZ" sz="1200" b="0" baseline="0" dirty="0" err="1" smtClean="0"/>
              <a:t>európsky</a:t>
            </a:r>
            <a:r>
              <a:rPr lang="cs-CZ" sz="1200" b="0" baseline="0" dirty="0" smtClean="0"/>
              <a:t> projekt – </a:t>
            </a:r>
            <a:r>
              <a:rPr lang="cs-CZ" sz="1200" b="0" baseline="0" dirty="0" err="1" smtClean="0"/>
              <a:t>skúsime</a:t>
            </a:r>
            <a:r>
              <a:rPr lang="cs-CZ" sz="1200" b="0" baseline="0" dirty="0" smtClean="0"/>
              <a:t> </a:t>
            </a:r>
            <a:r>
              <a:rPr lang="cs-CZ" sz="1200" b="0" baseline="0" dirty="0" err="1" smtClean="0"/>
              <a:t>doplniť</a:t>
            </a:r>
            <a:r>
              <a:rPr lang="cs-CZ" sz="1200" b="0" baseline="0" dirty="0" smtClean="0"/>
              <a:t>.</a:t>
            </a:r>
            <a:endParaRPr lang="cs-CZ" sz="1200" b="1"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cs-CZ" sz="1200" b="1"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cs-CZ" sz="1200" b="1"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cs-CZ" sz="1200" b="1" dirty="0" err="1" smtClean="0"/>
              <a:t>Wuhan</a:t>
            </a:r>
            <a:r>
              <a:rPr lang="cs-CZ" sz="1200" b="1" dirty="0" smtClean="0"/>
              <a:t>, Čína (</a:t>
            </a:r>
            <a:r>
              <a:rPr lang="cs-CZ" sz="1200" b="1" dirty="0" err="1" smtClean="0"/>
              <a:t>Wuhan</a:t>
            </a:r>
            <a:r>
              <a:rPr lang="cs-CZ" sz="1200" b="1" dirty="0" smtClean="0"/>
              <a:t> </a:t>
            </a:r>
            <a:r>
              <a:rPr lang="cs-CZ" sz="1200" b="1" dirty="0" err="1" smtClean="0"/>
              <a:t>Kaidi</a:t>
            </a:r>
            <a:r>
              <a:rPr lang="cs-CZ" sz="1200" b="1" dirty="0" smtClean="0"/>
              <a:t>/Alter NRG, demonstrační provoz):</a:t>
            </a:r>
            <a:r>
              <a:rPr lang="cs-CZ" sz="1050" b="0" baseline="0" dirty="0" smtClean="0"/>
              <a:t> </a:t>
            </a:r>
            <a:r>
              <a:rPr lang="cs-CZ" dirty="0" smtClean="0"/>
              <a:t>V lednu 2013 spustila společnost Alter NRG plazmovou zplyňovací jednotku od společnosti </a:t>
            </a:r>
            <a:r>
              <a:rPr lang="cs-CZ" dirty="0" err="1" smtClean="0"/>
              <a:t>Westinghouse</a:t>
            </a:r>
            <a:r>
              <a:rPr lang="cs-CZ" dirty="0" smtClean="0"/>
              <a:t> v demonstračním zařízení v </a:t>
            </a:r>
            <a:r>
              <a:rPr lang="cs-CZ" dirty="0" err="1" smtClean="0"/>
              <a:t>Wuhanu</a:t>
            </a:r>
            <a:r>
              <a:rPr lang="cs-CZ" dirty="0" smtClean="0"/>
              <a:t>. </a:t>
            </a:r>
            <a:r>
              <a:rPr lang="cs-CZ" sz="1200" dirty="0" smtClean="0"/>
              <a:t>Plazmová zplyňovací jednotka byla navržena k zpracování přibližně 100 tun biomasy denně a přeměnu této biomasy na čistý syngas. Syngas je poté přeměňován na dieselové palivo a další dopravní paliva ve zařízení </a:t>
            </a:r>
            <a:r>
              <a:rPr lang="cs-CZ" sz="1200" dirty="0" err="1" smtClean="0"/>
              <a:t>Kaidi</a:t>
            </a:r>
            <a:r>
              <a:rPr lang="cs-CZ" sz="1200" dirty="0" smtClean="0"/>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cs-CZ" sz="1200" b="1" dirty="0" err="1" smtClean="0"/>
              <a:t>Maháráštra</a:t>
            </a:r>
            <a:r>
              <a:rPr lang="cs-CZ" sz="1200" b="1" dirty="0" smtClean="0"/>
              <a:t>, Indie (</a:t>
            </a:r>
            <a:r>
              <a:rPr lang="cs-CZ" sz="1200" b="1" dirty="0" err="1" smtClean="0"/>
              <a:t>Maháráštra</a:t>
            </a:r>
            <a:r>
              <a:rPr lang="cs-CZ" sz="1200" b="1" dirty="0" smtClean="0"/>
              <a:t> </a:t>
            </a:r>
            <a:r>
              <a:rPr lang="cs-CZ" sz="1200" b="1" dirty="0" err="1" smtClean="0"/>
              <a:t>Enviro</a:t>
            </a:r>
            <a:r>
              <a:rPr lang="cs-CZ" sz="1200" b="1" dirty="0" smtClean="0"/>
              <a:t> Power Limited): </a:t>
            </a:r>
            <a:r>
              <a:rPr lang="cs-CZ" sz="1200" dirty="0" smtClean="0"/>
              <a:t>Zařízení bylo založeno na plazmové technologii a návrhu reaktorové nádoby od společnosti </a:t>
            </a:r>
            <a:r>
              <a:rPr lang="cs-CZ" sz="1200" dirty="0" err="1" smtClean="0"/>
              <a:t>Westinghouse</a:t>
            </a:r>
            <a:r>
              <a:rPr lang="cs-CZ" sz="1200" dirty="0" smtClean="0"/>
              <a:t> Plasma </a:t>
            </a:r>
            <a:r>
              <a:rPr lang="cs-CZ" sz="1200" dirty="0" err="1" smtClean="0"/>
              <a:t>Corporation</a:t>
            </a:r>
            <a:r>
              <a:rPr lang="cs-CZ" sz="1200" dirty="0" smtClean="0"/>
              <a:t>. V roce 2008 bylo spuštěno plazmové zařízení na zpracování nebezpečného odpadu s kapacitou 72 tun denně, nacházející se v městě Puna. Vyprodukovaný plyn měl být okamžitě spalován v párovém kotli pohánějícím parní turbínu, což by mělo vytvářet až 1,6 MW  elektřiny. Nicméně využití </a:t>
            </a:r>
            <a:r>
              <a:rPr lang="cs-CZ" sz="1200" dirty="0" err="1" smtClean="0"/>
              <a:t>syngasu</a:t>
            </a:r>
            <a:r>
              <a:rPr lang="cs-CZ" sz="1200" dirty="0" smtClean="0"/>
              <a:t> nikdy nefungovalo a kvůli technickým problémům v tomto zařízení žádná elektřina nebyla vyrobena.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dirty="0" smtClean="0"/>
              <a:t>Mihama-</a:t>
            </a:r>
            <a:r>
              <a:rPr lang="en-US" sz="1200" b="1" dirty="0" err="1" smtClean="0"/>
              <a:t>Mikata</a:t>
            </a:r>
            <a:r>
              <a:rPr lang="en-US" sz="1200" b="1" dirty="0" smtClean="0"/>
              <a:t>, </a:t>
            </a:r>
            <a:r>
              <a:rPr lang="en-US" sz="1200" b="1" dirty="0" err="1" smtClean="0"/>
              <a:t>Japonsko</a:t>
            </a:r>
            <a:r>
              <a:rPr lang="en-US" sz="1200" b="1" dirty="0" smtClean="0"/>
              <a:t> (Hitachi Metals Ltd.)</a:t>
            </a:r>
            <a:r>
              <a:rPr lang="cs-CZ" sz="1200" b="1" dirty="0" smtClean="0"/>
              <a:t>: </a:t>
            </a:r>
            <a:r>
              <a:rPr lang="cs-CZ" sz="1200" dirty="0" smtClean="0"/>
              <a:t>B</a:t>
            </a:r>
            <a:r>
              <a:rPr lang="en-US" sz="1200" dirty="0" err="1" smtClean="0"/>
              <a:t>ylo</a:t>
            </a:r>
            <a:r>
              <a:rPr lang="en-US" sz="1200" dirty="0" smtClean="0"/>
              <a:t> </a:t>
            </a:r>
            <a:r>
              <a:rPr lang="en-US" sz="1200" dirty="0" err="1" smtClean="0"/>
              <a:t>společně</a:t>
            </a:r>
            <a:r>
              <a:rPr lang="en-US" sz="1200" dirty="0" smtClean="0"/>
              <a:t> </a:t>
            </a:r>
            <a:r>
              <a:rPr lang="en-US" sz="1200" dirty="0" err="1" smtClean="0"/>
              <a:t>vyvinuto</a:t>
            </a:r>
            <a:r>
              <a:rPr lang="en-US" sz="1200" dirty="0" smtClean="0"/>
              <a:t> </a:t>
            </a:r>
            <a:r>
              <a:rPr lang="en-US" sz="1200" dirty="0" err="1" smtClean="0"/>
              <a:t>společnostmi</a:t>
            </a:r>
            <a:r>
              <a:rPr lang="en-US" sz="1200" dirty="0" smtClean="0"/>
              <a:t> Hitachi Metals Ltd. a Westinghouse Plasma. V </a:t>
            </a:r>
            <a:r>
              <a:rPr lang="en-US" sz="1200" dirty="0" err="1" smtClean="0"/>
              <a:t>roce</a:t>
            </a:r>
            <a:r>
              <a:rPr lang="en-US" sz="1200" dirty="0" smtClean="0"/>
              <a:t> 1999 </a:t>
            </a:r>
            <a:r>
              <a:rPr lang="en-US" sz="1200" dirty="0" err="1" smtClean="0"/>
              <a:t>byla</a:t>
            </a:r>
            <a:r>
              <a:rPr lang="en-US" sz="1200" dirty="0" smtClean="0"/>
              <a:t> </a:t>
            </a:r>
            <a:r>
              <a:rPr lang="en-US" sz="1200" dirty="0" err="1" smtClean="0"/>
              <a:t>postaven</a:t>
            </a:r>
            <a:r>
              <a:rPr lang="cs-CZ" sz="1200" dirty="0" smtClean="0"/>
              <a:t>o</a:t>
            </a:r>
            <a:r>
              <a:rPr lang="en-US" sz="1200" dirty="0" smtClean="0"/>
              <a:t> </a:t>
            </a:r>
            <a:r>
              <a:rPr lang="en-US" sz="1200" dirty="0" err="1" smtClean="0"/>
              <a:t>pilotní</a:t>
            </a:r>
            <a:r>
              <a:rPr lang="en-US" sz="1200" dirty="0" smtClean="0"/>
              <a:t> </a:t>
            </a:r>
            <a:r>
              <a:rPr lang="en-US" sz="1200" dirty="0" err="1" smtClean="0"/>
              <a:t>zařízení</a:t>
            </a:r>
            <a:r>
              <a:rPr lang="en-US" sz="1200" dirty="0" smtClean="0"/>
              <a:t> s </a:t>
            </a:r>
            <a:r>
              <a:rPr lang="en-US" sz="1200" dirty="0" err="1" smtClean="0"/>
              <a:t>kapacitou</a:t>
            </a:r>
            <a:r>
              <a:rPr lang="en-US" sz="1200" dirty="0" smtClean="0"/>
              <a:t> 151 t </a:t>
            </a:r>
            <a:r>
              <a:rPr lang="en-US" sz="1200" dirty="0" err="1" smtClean="0"/>
              <a:t>denně</a:t>
            </a:r>
            <a:r>
              <a:rPr lang="en-US" sz="1200" dirty="0" smtClean="0"/>
              <a:t> v </a:t>
            </a:r>
            <a:r>
              <a:rPr lang="en-US" sz="1200" dirty="0" err="1" smtClean="0"/>
              <a:t>místě</a:t>
            </a:r>
            <a:r>
              <a:rPr lang="en-US" sz="1200" dirty="0" smtClean="0"/>
              <a:t> Yoshii</a:t>
            </a:r>
            <a:r>
              <a:rPr lang="cs-CZ" sz="1200" dirty="0" smtClean="0"/>
              <a:t>. </a:t>
            </a:r>
            <a:r>
              <a:rPr lang="en-US" sz="1200" dirty="0" smtClean="0"/>
              <a:t>Po </a:t>
            </a:r>
            <a:r>
              <a:rPr lang="en-US" sz="1200" dirty="0" err="1" smtClean="0"/>
              <a:t>ukázkovém</a:t>
            </a:r>
            <a:r>
              <a:rPr lang="en-US" sz="1200" dirty="0" smtClean="0"/>
              <a:t> </a:t>
            </a:r>
            <a:r>
              <a:rPr lang="en-US" sz="1200" dirty="0" err="1" smtClean="0"/>
              <a:t>provozu</a:t>
            </a:r>
            <a:r>
              <a:rPr lang="en-US" sz="1200" dirty="0" smtClean="0"/>
              <a:t> v </a:t>
            </a:r>
            <a:r>
              <a:rPr lang="en-US" sz="1200" dirty="0" err="1" smtClean="0"/>
              <a:t>letech</a:t>
            </a:r>
            <a:r>
              <a:rPr lang="en-US" sz="1200" dirty="0" smtClean="0"/>
              <a:t> 1999–2000 </a:t>
            </a:r>
            <a:r>
              <a:rPr lang="en-US" sz="1200" dirty="0" err="1" smtClean="0"/>
              <a:t>bylo</a:t>
            </a:r>
            <a:r>
              <a:rPr lang="en-US" sz="1200" dirty="0" smtClean="0"/>
              <a:t> </a:t>
            </a:r>
            <a:r>
              <a:rPr lang="en-US" sz="1200" dirty="0" err="1" smtClean="0"/>
              <a:t>toto</a:t>
            </a:r>
            <a:r>
              <a:rPr lang="en-US" sz="1200" dirty="0" smtClean="0"/>
              <a:t> </a:t>
            </a:r>
            <a:r>
              <a:rPr lang="en-US" sz="1200" dirty="0" err="1" smtClean="0"/>
              <a:t>zařízení</a:t>
            </a:r>
            <a:r>
              <a:rPr lang="en-US" sz="1200" dirty="0" smtClean="0"/>
              <a:t> </a:t>
            </a:r>
            <a:r>
              <a:rPr lang="en-US" sz="1200" dirty="0" err="1" smtClean="0"/>
              <a:t>certifikováno</a:t>
            </a:r>
            <a:r>
              <a:rPr lang="en-US" sz="1200" dirty="0" smtClean="0"/>
              <a:t>. </a:t>
            </a:r>
            <a:r>
              <a:rPr lang="en-US" sz="1200" dirty="0" err="1" smtClean="0"/>
              <a:t>Pilotní</a:t>
            </a:r>
            <a:r>
              <a:rPr lang="en-US" sz="1200" dirty="0" smtClean="0"/>
              <a:t> </a:t>
            </a:r>
            <a:r>
              <a:rPr lang="en-US" sz="1200" dirty="0" err="1" smtClean="0"/>
              <a:t>zařízení</a:t>
            </a:r>
            <a:r>
              <a:rPr lang="en-US" sz="1200" dirty="0" smtClean="0"/>
              <a:t> v Yoshii </a:t>
            </a:r>
            <a:r>
              <a:rPr lang="en-US" sz="1200" dirty="0" err="1" smtClean="0"/>
              <a:t>bylo</a:t>
            </a:r>
            <a:r>
              <a:rPr lang="en-US" sz="1200" dirty="0" smtClean="0"/>
              <a:t> </a:t>
            </a:r>
            <a:r>
              <a:rPr lang="en-US" sz="1200" dirty="0" err="1" smtClean="0"/>
              <a:t>vyřazeno</a:t>
            </a:r>
            <a:r>
              <a:rPr lang="en-US" sz="1200" dirty="0" smtClean="0"/>
              <a:t> </a:t>
            </a:r>
            <a:r>
              <a:rPr lang="en-US" sz="1200" dirty="0" err="1" smtClean="0"/>
              <a:t>po</a:t>
            </a:r>
            <a:r>
              <a:rPr lang="en-US" sz="1200" dirty="0" smtClean="0"/>
              <a:t> </a:t>
            </a:r>
            <a:r>
              <a:rPr lang="en-US" sz="1200" dirty="0" err="1" smtClean="0"/>
              <a:t>skončení</a:t>
            </a:r>
            <a:r>
              <a:rPr lang="en-US" sz="1200" dirty="0" smtClean="0"/>
              <a:t> </a:t>
            </a:r>
            <a:r>
              <a:rPr lang="en-US" sz="1200" dirty="0" err="1" smtClean="0"/>
              <a:t>pilotního</a:t>
            </a:r>
            <a:r>
              <a:rPr lang="en-US" sz="1200" dirty="0" smtClean="0"/>
              <a:t> </a:t>
            </a:r>
            <a:r>
              <a:rPr lang="en-US" sz="1200" dirty="0" err="1" smtClean="0"/>
              <a:t>programu</a:t>
            </a:r>
            <a:r>
              <a:rPr lang="en-US" sz="1200" dirty="0" smtClean="0"/>
              <a:t> v </a:t>
            </a:r>
            <a:r>
              <a:rPr lang="en-US" sz="1200" dirty="0" err="1" smtClean="0"/>
              <a:t>roce</a:t>
            </a:r>
            <a:r>
              <a:rPr lang="en-US" sz="1200" dirty="0" smtClean="0"/>
              <a:t> 2004.</a:t>
            </a:r>
            <a:r>
              <a:rPr lang="cs-CZ" sz="1200" dirty="0" smtClean="0"/>
              <a:t> </a:t>
            </a:r>
            <a:r>
              <a:rPr lang="en-US" sz="1200" dirty="0" smtClean="0"/>
              <a:t>V </a:t>
            </a:r>
            <a:r>
              <a:rPr lang="en-US" sz="1200" dirty="0" err="1" smtClean="0"/>
              <a:t>roce</a:t>
            </a:r>
            <a:r>
              <a:rPr lang="en-US" sz="1200" dirty="0" smtClean="0"/>
              <a:t> 2002 </a:t>
            </a:r>
            <a:r>
              <a:rPr lang="en-US" sz="1200" dirty="0" err="1" smtClean="0"/>
              <a:t>bylo</a:t>
            </a:r>
            <a:r>
              <a:rPr lang="en-US" sz="1200" dirty="0" smtClean="0"/>
              <a:t> </a:t>
            </a:r>
            <a:r>
              <a:rPr lang="en-US" sz="1200" dirty="0" err="1" smtClean="0"/>
              <a:t>dokončeno</a:t>
            </a:r>
            <a:r>
              <a:rPr lang="en-US" sz="1200" dirty="0" smtClean="0"/>
              <a:t> </a:t>
            </a:r>
            <a:r>
              <a:rPr lang="en-US" sz="1200" dirty="0" err="1" smtClean="0"/>
              <a:t>zařízení</a:t>
            </a:r>
            <a:r>
              <a:rPr lang="en-US" sz="1200" dirty="0" smtClean="0"/>
              <a:t> s </a:t>
            </a:r>
            <a:r>
              <a:rPr lang="en-US" sz="1200" dirty="0" err="1" smtClean="0"/>
              <a:t>kapacitou</a:t>
            </a:r>
            <a:r>
              <a:rPr lang="en-US" sz="1200" dirty="0" smtClean="0"/>
              <a:t> 150 t </a:t>
            </a:r>
            <a:r>
              <a:rPr lang="en-US" sz="1200" dirty="0" err="1" smtClean="0"/>
              <a:t>denně</a:t>
            </a:r>
            <a:r>
              <a:rPr lang="en-US" sz="1200" dirty="0" smtClean="0"/>
              <a:t> </a:t>
            </a:r>
            <a:r>
              <a:rPr lang="en-US" sz="1200" dirty="0" err="1" smtClean="0"/>
              <a:t>ve</a:t>
            </a:r>
            <a:r>
              <a:rPr lang="en-US" sz="1200" dirty="0" smtClean="0"/>
              <a:t> </a:t>
            </a:r>
            <a:r>
              <a:rPr lang="en-US" sz="1200" dirty="0" err="1" smtClean="0"/>
              <a:t>městě</a:t>
            </a:r>
            <a:r>
              <a:rPr lang="en-US" sz="1200" dirty="0" smtClean="0"/>
              <a:t> </a:t>
            </a:r>
            <a:r>
              <a:rPr lang="en-US" sz="1200" dirty="0" err="1" smtClean="0"/>
              <a:t>Utashinai</a:t>
            </a:r>
            <a:r>
              <a:rPr lang="en-US" sz="1200" dirty="0" smtClean="0"/>
              <a:t>. Jeho </a:t>
            </a:r>
            <a:r>
              <a:rPr lang="en-US" sz="1200" dirty="0" err="1" smtClean="0"/>
              <a:t>spuštění</a:t>
            </a:r>
            <a:r>
              <a:rPr lang="en-US" sz="1200" dirty="0" smtClean="0"/>
              <a:t> </a:t>
            </a:r>
            <a:r>
              <a:rPr lang="en-US" sz="1200" dirty="0" err="1" smtClean="0"/>
              <a:t>trvalo</a:t>
            </a:r>
            <a:r>
              <a:rPr lang="en-US" sz="1200" dirty="0" smtClean="0"/>
              <a:t> </a:t>
            </a:r>
            <a:r>
              <a:rPr lang="en-US" sz="1200" dirty="0" err="1" smtClean="0"/>
              <a:t>více</a:t>
            </a:r>
            <a:r>
              <a:rPr lang="en-US" sz="1200" dirty="0" smtClean="0"/>
              <a:t> </a:t>
            </a:r>
            <a:r>
              <a:rPr lang="en-US" sz="1200" dirty="0" err="1" smtClean="0"/>
              <a:t>než</a:t>
            </a:r>
            <a:r>
              <a:rPr lang="en-US" sz="1200" dirty="0" smtClean="0"/>
              <a:t> </a:t>
            </a:r>
            <a:r>
              <a:rPr lang="en-US" sz="1200" dirty="0" err="1" smtClean="0"/>
              <a:t>pět</a:t>
            </a:r>
            <a:r>
              <a:rPr lang="en-US" sz="1200" dirty="0" smtClean="0"/>
              <a:t> let </a:t>
            </a:r>
            <a:r>
              <a:rPr lang="en-US" sz="1200" dirty="0" err="1" smtClean="0"/>
              <a:t>kvůli</a:t>
            </a:r>
            <a:r>
              <a:rPr lang="en-US" sz="1200" dirty="0" smtClean="0"/>
              <a:t> </a:t>
            </a:r>
            <a:r>
              <a:rPr lang="en-US" sz="1200" dirty="0" err="1" smtClean="0"/>
              <a:t>problémům</a:t>
            </a:r>
            <a:r>
              <a:rPr lang="en-US" sz="1200" dirty="0" smtClean="0"/>
              <a:t> s </a:t>
            </a:r>
            <a:r>
              <a:rPr lang="en-US" sz="1200" dirty="0" err="1" smtClean="0"/>
              <a:t>velikostí</a:t>
            </a:r>
            <a:r>
              <a:rPr lang="en-US" sz="1200" dirty="0" smtClean="0"/>
              <a:t> </a:t>
            </a:r>
            <a:r>
              <a:rPr lang="en-US" sz="1200" dirty="0" err="1" smtClean="0"/>
              <a:t>dna</a:t>
            </a:r>
            <a:r>
              <a:rPr lang="en-US" sz="1200" dirty="0" smtClean="0"/>
              <a:t> </a:t>
            </a:r>
            <a:r>
              <a:rPr lang="en-US" sz="1200" dirty="0" err="1" smtClean="0"/>
              <a:t>reaktoru</a:t>
            </a:r>
            <a:r>
              <a:rPr lang="en-US" sz="1200" dirty="0" smtClean="0"/>
              <a:t>, </a:t>
            </a:r>
            <a:r>
              <a:rPr lang="en-US" sz="1200" dirty="0" err="1" smtClean="0"/>
              <a:t>přenesením</a:t>
            </a:r>
            <a:r>
              <a:rPr lang="en-US" sz="1200" dirty="0" smtClean="0"/>
              <a:t> </a:t>
            </a:r>
            <a:r>
              <a:rPr lang="en-US" sz="1200" dirty="0" err="1" smtClean="0"/>
              <a:t>lepkavých</a:t>
            </a:r>
            <a:r>
              <a:rPr lang="en-US" sz="1200" dirty="0" smtClean="0"/>
              <a:t> </a:t>
            </a:r>
            <a:r>
              <a:rPr lang="en-US" sz="1200" dirty="0" err="1" smtClean="0"/>
              <a:t>částic</a:t>
            </a:r>
            <a:r>
              <a:rPr lang="en-US" sz="1200" dirty="0" smtClean="0"/>
              <a:t> a </a:t>
            </a:r>
            <a:r>
              <a:rPr lang="en-US" sz="1200" dirty="0" err="1" smtClean="0"/>
              <a:t>nesprávným</a:t>
            </a:r>
            <a:r>
              <a:rPr lang="en-US" sz="1200" dirty="0" smtClean="0"/>
              <a:t> </a:t>
            </a:r>
            <a:r>
              <a:rPr lang="en-US" sz="1200" dirty="0" err="1" smtClean="0"/>
              <a:t>výběrem</a:t>
            </a:r>
            <a:r>
              <a:rPr lang="en-US" sz="1200" dirty="0" smtClean="0"/>
              <a:t> </a:t>
            </a:r>
            <a:r>
              <a:rPr lang="en-US" sz="1200" dirty="0" err="1" smtClean="0"/>
              <a:t>žáruvzdorného</a:t>
            </a:r>
            <a:r>
              <a:rPr lang="en-US" sz="1200" dirty="0" smtClean="0"/>
              <a:t> </a:t>
            </a:r>
            <a:r>
              <a:rPr lang="en-US" sz="1200" dirty="0" err="1" smtClean="0"/>
              <a:t>materiálu</a:t>
            </a:r>
            <a:r>
              <a:rPr lang="en-US" sz="1200" dirty="0" smtClean="0"/>
              <a:t>. V </a:t>
            </a:r>
            <a:r>
              <a:rPr lang="en-US" sz="1200" dirty="0" err="1" smtClean="0"/>
              <a:t>důsledku</a:t>
            </a:r>
            <a:r>
              <a:rPr lang="en-US" sz="1200" dirty="0" smtClean="0"/>
              <a:t> </a:t>
            </a:r>
            <a:r>
              <a:rPr lang="en-US" sz="1200" dirty="0" err="1" smtClean="0"/>
              <a:t>toho</a:t>
            </a:r>
            <a:r>
              <a:rPr lang="en-US" sz="1200" dirty="0" smtClean="0"/>
              <a:t> </a:t>
            </a:r>
            <a:r>
              <a:rPr lang="en-US" sz="1200" dirty="0" err="1" smtClean="0"/>
              <a:t>zařízení</a:t>
            </a:r>
            <a:r>
              <a:rPr lang="en-US" sz="1200" dirty="0" smtClean="0"/>
              <a:t> </a:t>
            </a:r>
            <a:r>
              <a:rPr lang="en-US" sz="1200" dirty="0" err="1" smtClean="0"/>
              <a:t>ztratilo</a:t>
            </a:r>
            <a:r>
              <a:rPr lang="en-US" sz="1200" dirty="0" smtClean="0"/>
              <a:t> </a:t>
            </a:r>
            <a:r>
              <a:rPr lang="en-US" sz="1200" dirty="0" err="1" smtClean="0"/>
              <a:t>smlouvy</a:t>
            </a:r>
            <a:r>
              <a:rPr lang="en-US" sz="1200" dirty="0" smtClean="0"/>
              <a:t> </a:t>
            </a:r>
            <a:r>
              <a:rPr lang="en-US" sz="1200" dirty="0" err="1" smtClean="0"/>
              <a:t>na</a:t>
            </a:r>
            <a:r>
              <a:rPr lang="en-US" sz="1200" dirty="0" smtClean="0"/>
              <a:t> </a:t>
            </a:r>
            <a:r>
              <a:rPr lang="en-US" sz="1200" dirty="0" err="1" smtClean="0"/>
              <a:t>zpracování</a:t>
            </a:r>
            <a:r>
              <a:rPr lang="en-US" sz="1200" dirty="0" smtClean="0"/>
              <a:t> </a:t>
            </a:r>
            <a:r>
              <a:rPr lang="en-US" sz="1200" dirty="0" err="1" smtClean="0"/>
              <a:t>odpadu</a:t>
            </a:r>
            <a:r>
              <a:rPr lang="en-US" sz="1200" dirty="0" smtClean="0"/>
              <a:t> a </a:t>
            </a:r>
            <a:r>
              <a:rPr lang="en-US" sz="1200" dirty="0" err="1" smtClean="0"/>
              <a:t>nedosáhlo</a:t>
            </a:r>
            <a:r>
              <a:rPr lang="en-US" sz="1200" dirty="0" smtClean="0"/>
              <a:t> </a:t>
            </a:r>
            <a:r>
              <a:rPr lang="en-US" sz="1200" dirty="0" err="1" smtClean="0"/>
              <a:t>své</a:t>
            </a:r>
            <a:r>
              <a:rPr lang="en-US" sz="1200" dirty="0" smtClean="0"/>
              <a:t> n</a:t>
            </a:r>
            <a:r>
              <a:rPr lang="cs-CZ" sz="1200" dirty="0" err="1" smtClean="0"/>
              <a:t>avrhované</a:t>
            </a:r>
            <a:r>
              <a:rPr lang="en-US" sz="1200" dirty="0" smtClean="0"/>
              <a:t> </a:t>
            </a:r>
            <a:r>
              <a:rPr lang="en-US" sz="1200" dirty="0" err="1" smtClean="0"/>
              <a:t>tepelné</a:t>
            </a:r>
            <a:r>
              <a:rPr lang="en-US" sz="1200" dirty="0" smtClean="0"/>
              <a:t> a </a:t>
            </a:r>
            <a:r>
              <a:rPr lang="en-US" sz="1200" dirty="0" err="1" smtClean="0"/>
              <a:t>materiálové</a:t>
            </a:r>
            <a:r>
              <a:rPr lang="en-US" sz="1200" dirty="0" smtClean="0"/>
              <a:t> </a:t>
            </a:r>
            <a:r>
              <a:rPr lang="en-US" sz="1200" dirty="0" err="1" smtClean="0"/>
              <a:t>bilance</a:t>
            </a:r>
            <a:r>
              <a:rPr lang="en-US" sz="1200" dirty="0" smtClean="0"/>
              <a:t>, v </a:t>
            </a:r>
            <a:r>
              <a:rPr lang="en-US" sz="1200" dirty="0" err="1" smtClean="0"/>
              <a:t>roce</a:t>
            </a:r>
            <a:r>
              <a:rPr lang="en-US" sz="1200" dirty="0" smtClean="0"/>
              <a:t> 2013</a:t>
            </a:r>
            <a:r>
              <a:rPr lang="cs-CZ" sz="1200" dirty="0" smtClean="0"/>
              <a:t> bylo</a:t>
            </a:r>
            <a:r>
              <a:rPr lang="en-US" sz="1200" dirty="0" smtClean="0"/>
              <a:t> </a:t>
            </a:r>
            <a:r>
              <a:rPr lang="en-US" sz="1200" dirty="0" err="1" smtClean="0"/>
              <a:t>uzavře</a:t>
            </a:r>
            <a:r>
              <a:rPr lang="cs-CZ" sz="1200" dirty="0" smtClean="0"/>
              <a:t>no. </a:t>
            </a:r>
            <a:r>
              <a:rPr lang="en-US" sz="1200" dirty="0" smtClean="0"/>
              <a:t>V </a:t>
            </a:r>
            <a:r>
              <a:rPr lang="en-US" sz="1200" dirty="0" err="1" smtClean="0"/>
              <a:t>roce</a:t>
            </a:r>
            <a:r>
              <a:rPr lang="en-US" sz="1200" dirty="0" smtClean="0"/>
              <a:t> 2002 </a:t>
            </a:r>
            <a:r>
              <a:rPr lang="en-US" sz="1200" dirty="0" err="1" smtClean="0"/>
              <a:t>bylo</a:t>
            </a:r>
            <a:r>
              <a:rPr lang="en-US" sz="1200" dirty="0" smtClean="0"/>
              <a:t> </a:t>
            </a:r>
            <a:r>
              <a:rPr lang="en-US" sz="1200" dirty="0" err="1" smtClean="0"/>
              <a:t>spuštěno</a:t>
            </a:r>
            <a:r>
              <a:rPr lang="en-US" sz="1200" dirty="0" smtClean="0"/>
              <a:t> </a:t>
            </a:r>
            <a:r>
              <a:rPr lang="en-US" sz="1200" dirty="0" err="1" smtClean="0"/>
              <a:t>zařízení</a:t>
            </a:r>
            <a:r>
              <a:rPr lang="en-US" sz="1200" dirty="0" smtClean="0"/>
              <a:t> s </a:t>
            </a:r>
            <a:r>
              <a:rPr lang="en-US" sz="1200" dirty="0" err="1" smtClean="0"/>
              <a:t>kapacitou</a:t>
            </a:r>
            <a:r>
              <a:rPr lang="en-US" sz="1200" dirty="0" smtClean="0"/>
              <a:t> 25 t</a:t>
            </a:r>
            <a:r>
              <a:rPr lang="cs-CZ" sz="1200" dirty="0" smtClean="0"/>
              <a:t> </a:t>
            </a:r>
            <a:r>
              <a:rPr lang="en-US" sz="1200" dirty="0" err="1" smtClean="0"/>
              <a:t>denně</a:t>
            </a:r>
            <a:r>
              <a:rPr lang="en-US" sz="1200" dirty="0" smtClean="0"/>
              <a:t> </a:t>
            </a:r>
            <a:r>
              <a:rPr lang="en-US" sz="1200" dirty="0" err="1" smtClean="0"/>
              <a:t>ve</a:t>
            </a:r>
            <a:r>
              <a:rPr lang="en-US" sz="1200" dirty="0" smtClean="0"/>
              <a:t> </a:t>
            </a:r>
            <a:r>
              <a:rPr lang="en-US" sz="1200" dirty="0" err="1" smtClean="0"/>
              <a:t>dvojměstí</a:t>
            </a:r>
            <a:r>
              <a:rPr lang="en-US" sz="1200" dirty="0" smtClean="0"/>
              <a:t> Mihama a </a:t>
            </a:r>
            <a:r>
              <a:rPr lang="en-US" sz="1200" dirty="0" err="1" smtClean="0"/>
              <a:t>Mikata</a:t>
            </a:r>
            <a:r>
              <a:rPr lang="en-US" sz="1200" dirty="0" smtClean="0"/>
              <a:t>. </a:t>
            </a:r>
            <a:r>
              <a:rPr lang="en-US" sz="1200" dirty="0" err="1" smtClean="0"/>
              <a:t>Zařízení</a:t>
            </a:r>
            <a:r>
              <a:rPr lang="en-US" sz="1200" dirty="0" smtClean="0"/>
              <a:t> Westinghouse Plasma </a:t>
            </a:r>
            <a:r>
              <a:rPr lang="en-US" sz="1200" dirty="0" err="1" smtClean="0"/>
              <a:t>používala</a:t>
            </a:r>
            <a:r>
              <a:rPr lang="en-US" sz="1200" dirty="0" smtClean="0"/>
              <a:t> </a:t>
            </a:r>
            <a:r>
              <a:rPr lang="en-US" sz="1200" dirty="0" err="1" smtClean="0"/>
              <a:t>zplyňovací</a:t>
            </a:r>
            <a:r>
              <a:rPr lang="en-US" sz="1200" dirty="0" smtClean="0"/>
              <a:t> </a:t>
            </a:r>
            <a:r>
              <a:rPr lang="cs-CZ" sz="1200" dirty="0" smtClean="0"/>
              <a:t>pevné lože </a:t>
            </a:r>
            <a:r>
              <a:rPr lang="en-US" sz="1200" dirty="0" smtClean="0"/>
              <a:t>s </a:t>
            </a:r>
            <a:r>
              <a:rPr lang="en-US" sz="1200" dirty="0" err="1" smtClean="0"/>
              <a:t>plazmovými</a:t>
            </a:r>
            <a:r>
              <a:rPr lang="en-US" sz="1200" dirty="0" smtClean="0"/>
              <a:t> </a:t>
            </a:r>
            <a:r>
              <a:rPr lang="en-US" sz="1200" dirty="0" err="1" smtClean="0"/>
              <a:t>hořáky</a:t>
            </a:r>
            <a:r>
              <a:rPr lang="en-US" sz="1200" dirty="0" smtClean="0"/>
              <a:t> </a:t>
            </a:r>
            <a:r>
              <a:rPr lang="en-US" sz="1200" dirty="0" err="1" smtClean="0"/>
              <a:t>na</a:t>
            </a:r>
            <a:r>
              <a:rPr lang="en-US" sz="1200" dirty="0" smtClean="0"/>
              <a:t> </a:t>
            </a:r>
            <a:r>
              <a:rPr lang="en-US" sz="1200" dirty="0" err="1" smtClean="0"/>
              <a:t>dně</a:t>
            </a:r>
            <a:r>
              <a:rPr lang="en-US" sz="1200" dirty="0" smtClean="0"/>
              <a:t>, </a:t>
            </a:r>
            <a:r>
              <a:rPr lang="cs-CZ" sz="1200" dirty="0" smtClean="0"/>
              <a:t>využívalo </a:t>
            </a:r>
            <a:r>
              <a:rPr lang="en-US" sz="1200" dirty="0" err="1" smtClean="0"/>
              <a:t>koksového</a:t>
            </a:r>
            <a:r>
              <a:rPr lang="en-US" sz="1200" dirty="0" smtClean="0"/>
              <a:t> </a:t>
            </a:r>
            <a:r>
              <a:rPr lang="en-US" sz="1200" dirty="0" err="1" smtClean="0"/>
              <a:t>uhlí</a:t>
            </a:r>
            <a:r>
              <a:rPr lang="en-US" sz="1200" dirty="0" smtClean="0"/>
              <a:t> </a:t>
            </a:r>
            <a:r>
              <a:rPr lang="cs-CZ" sz="1200" dirty="0" smtClean="0"/>
              <a:t>(</a:t>
            </a:r>
            <a:r>
              <a:rPr lang="en-US" sz="1200" dirty="0" err="1" smtClean="0"/>
              <a:t>dodání</a:t>
            </a:r>
            <a:r>
              <a:rPr lang="en-US" sz="1200" dirty="0" smtClean="0"/>
              <a:t> </a:t>
            </a:r>
            <a:r>
              <a:rPr lang="en-US" sz="1200" dirty="0" err="1" smtClean="0"/>
              <a:t>energie</a:t>
            </a:r>
            <a:r>
              <a:rPr lang="en-US" sz="1200" dirty="0" smtClean="0"/>
              <a:t> a </a:t>
            </a:r>
            <a:r>
              <a:rPr lang="en-US" sz="1200" dirty="0" err="1" smtClean="0"/>
              <a:t>jako</a:t>
            </a:r>
            <a:r>
              <a:rPr lang="en-US" sz="1200" dirty="0" smtClean="0"/>
              <a:t> </a:t>
            </a:r>
            <a:r>
              <a:rPr lang="en-US" sz="1200" dirty="0" err="1" smtClean="0"/>
              <a:t>lože</a:t>
            </a:r>
            <a:r>
              <a:rPr lang="en-US" sz="1200" dirty="0" smtClean="0"/>
              <a:t> pro </a:t>
            </a:r>
            <a:r>
              <a:rPr lang="en-US" sz="1200" dirty="0" err="1" smtClean="0"/>
              <a:t>taveninu</a:t>
            </a:r>
            <a:r>
              <a:rPr lang="cs-CZ" sz="1200" dirty="0" smtClean="0"/>
              <a:t>)</a:t>
            </a:r>
            <a:r>
              <a:rPr lang="en-US" sz="1200" dirty="0" smtClean="0"/>
              <a:t>, s </a:t>
            </a:r>
            <a:r>
              <a:rPr lang="en-US" sz="1200" dirty="0" err="1" smtClean="0"/>
              <a:t>přídavkem</a:t>
            </a:r>
            <a:r>
              <a:rPr lang="en-US" sz="1200" dirty="0" smtClean="0"/>
              <a:t> </a:t>
            </a:r>
            <a:r>
              <a:rPr lang="cs-CZ" sz="1200" dirty="0" smtClean="0"/>
              <a:t>tavného</a:t>
            </a:r>
            <a:r>
              <a:rPr lang="en-US" sz="1200" dirty="0" smtClean="0"/>
              <a:t> </a:t>
            </a:r>
            <a:r>
              <a:rPr lang="en-US" sz="1200" dirty="0" err="1" smtClean="0"/>
              <a:t>činidla</a:t>
            </a:r>
            <a:r>
              <a:rPr lang="en-US" sz="1200" dirty="0" smtClean="0"/>
              <a:t>.</a:t>
            </a:r>
            <a:endParaRPr lang="cs-CZ" sz="1200"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cs-CZ" sz="1200" b="1" dirty="0" smtClean="0"/>
              <a:t> </a:t>
            </a:r>
            <a:r>
              <a:rPr lang="cs-CZ" sz="1200" b="1" dirty="0" err="1" smtClean="0"/>
              <a:t>National</a:t>
            </a:r>
            <a:r>
              <a:rPr lang="cs-CZ" sz="1200" b="1" dirty="0" smtClean="0"/>
              <a:t> </a:t>
            </a:r>
            <a:r>
              <a:rPr lang="cs-CZ" sz="1200" b="1" dirty="0" err="1" smtClean="0"/>
              <a:t>Cheng</a:t>
            </a:r>
            <a:r>
              <a:rPr lang="cs-CZ" sz="1200" b="1" dirty="0" smtClean="0"/>
              <a:t> </a:t>
            </a:r>
            <a:r>
              <a:rPr lang="cs-CZ" sz="1200" b="1" dirty="0" err="1" smtClean="0"/>
              <a:t>Kung</a:t>
            </a:r>
            <a:r>
              <a:rPr lang="cs-CZ" sz="1200" b="1" dirty="0" smtClean="0"/>
              <a:t> University - </a:t>
            </a:r>
            <a:r>
              <a:rPr lang="cs-CZ" sz="1200" b="1" dirty="0" err="1" smtClean="0"/>
              <a:t>Tainan</a:t>
            </a:r>
            <a:r>
              <a:rPr lang="cs-CZ" sz="1200" b="1" dirty="0" smtClean="0"/>
              <a:t> City, </a:t>
            </a:r>
            <a:r>
              <a:rPr lang="cs-CZ" sz="1200" b="1" dirty="0" err="1" smtClean="0"/>
              <a:t>Taiwan</a:t>
            </a:r>
            <a:r>
              <a:rPr lang="cs-CZ" sz="1200" b="1" dirty="0" smtClean="0"/>
              <a:t> (PEAT International): </a:t>
            </a:r>
            <a:r>
              <a:rPr lang="cs-CZ" sz="1200" dirty="0" smtClean="0"/>
              <a:t>Společnost PEAT International postavila zařízení pro likvidaci odpadu plazmovou </a:t>
            </a:r>
            <a:r>
              <a:rPr lang="cs-CZ" sz="1200" dirty="0" err="1" smtClean="0"/>
              <a:t>technologi</a:t>
            </a:r>
            <a:r>
              <a:rPr lang="cs-CZ" sz="1200" dirty="0" smtClean="0"/>
              <a:t> v </a:t>
            </a:r>
            <a:r>
              <a:rPr lang="cs-CZ" sz="1200" dirty="0" err="1" smtClean="0"/>
              <a:t>National</a:t>
            </a:r>
            <a:r>
              <a:rPr lang="cs-CZ" sz="1200" dirty="0" smtClean="0"/>
              <a:t> </a:t>
            </a:r>
            <a:r>
              <a:rPr lang="cs-CZ" sz="1200" dirty="0" err="1" smtClean="0"/>
              <a:t>Cheng</a:t>
            </a:r>
            <a:r>
              <a:rPr lang="cs-CZ" sz="1200" dirty="0" smtClean="0"/>
              <a:t> </a:t>
            </a:r>
            <a:r>
              <a:rPr lang="cs-CZ" sz="1200" dirty="0" err="1" smtClean="0"/>
              <a:t>Kung</a:t>
            </a:r>
            <a:r>
              <a:rPr lang="cs-CZ" sz="1200" dirty="0" smtClean="0"/>
              <a:t> University (NCKU) v </a:t>
            </a:r>
            <a:r>
              <a:rPr lang="cs-CZ" sz="1200" dirty="0" err="1" smtClean="0"/>
              <a:t>Tchaj-peji</a:t>
            </a:r>
            <a:r>
              <a:rPr lang="cs-CZ" sz="1200" dirty="0" smtClean="0"/>
              <a:t>. Zařízení využívá svou vlastní metodu plazmové termálního rozkladu s recyklací. Toto zařízení je schopno zpracovat 3–5 metrických tun odpadu denně z různých zdrojů odpadu, včetně popela z popelnic, lékařského odpadu, organického průmyslového odpadu a anorganických kalů. Taktéž dokáže zpracovávat odpadní spotřebitelské baterie a další materiály, včetně kalů těžkých kovů a katalyzátorů z rafinerií (možný zdroj cenných slitin), s energetickým využitím se v tomto zařízení nepočítalo. Toto zařízení bylo postaveno jako součást komplexního zařízení pro recyklaci surovin a bylo financováno tchajwanskou vládou, což bylo poprvé, kdy tchajwanská vláda věnovala finanční a technické zdroje pro využití plazmové technologie. Bylo uvedeno do provozu v listopadu 2004 a získalo provozní povolení v lednu 2005.</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cs-CZ" sz="1200" b="1" dirty="0" smtClean="0"/>
              <a:t>USS Gerald R. Ford (CVN-78) </a:t>
            </a:r>
            <a:r>
              <a:rPr lang="cs-CZ" sz="1200" b="1" dirty="0" err="1" smtClean="0"/>
              <a:t>Supercarrier</a:t>
            </a:r>
            <a:r>
              <a:rPr lang="cs-CZ" sz="1200" b="1" dirty="0" smtClean="0"/>
              <a:t> - US Navy (</a:t>
            </a:r>
            <a:r>
              <a:rPr lang="cs-CZ" sz="1200" b="1" dirty="0" err="1" smtClean="0"/>
              <a:t>PyroGenesis</a:t>
            </a:r>
            <a:r>
              <a:rPr lang="cs-CZ" sz="1200" b="1" dirty="0" smtClean="0"/>
              <a:t> </a:t>
            </a:r>
            <a:r>
              <a:rPr lang="cs-CZ" sz="1200" b="1" dirty="0" err="1" smtClean="0"/>
              <a:t>Canada</a:t>
            </a:r>
            <a:r>
              <a:rPr lang="cs-CZ" sz="1200" b="1" dirty="0" smtClean="0"/>
              <a:t> Inc.): </a:t>
            </a:r>
            <a:r>
              <a:rPr lang="cs-CZ" sz="1200" dirty="0" smtClean="0"/>
              <a:t>Společnost </a:t>
            </a:r>
            <a:r>
              <a:rPr lang="cs-CZ" sz="1200" dirty="0" err="1" smtClean="0"/>
              <a:t>PyroGenesis</a:t>
            </a:r>
            <a:r>
              <a:rPr lang="cs-CZ" sz="1200" dirty="0" smtClean="0"/>
              <a:t> </a:t>
            </a:r>
            <a:r>
              <a:rPr lang="cs-CZ" sz="1200" dirty="0" err="1" smtClean="0"/>
              <a:t>Canada</a:t>
            </a:r>
            <a:r>
              <a:rPr lang="cs-CZ" sz="1200" dirty="0" smtClean="0"/>
              <a:t> Inc. instalovala na palubu letadlové lodě USS Gerald R. Ford (CVN-78) kompaktní systém pro likvidaci odpadu plazmovým obloukem s názvem PAWDS (Plasma </a:t>
            </a:r>
            <a:r>
              <a:rPr lang="cs-CZ" sz="1200" dirty="0" err="1" smtClean="0"/>
              <a:t>Arc</a:t>
            </a:r>
            <a:r>
              <a:rPr lang="cs-CZ" sz="1200" dirty="0" smtClean="0"/>
              <a:t> Waste </a:t>
            </a:r>
            <a:r>
              <a:rPr lang="cs-CZ" sz="1200" dirty="0" err="1" smtClean="0"/>
              <a:t>Destruction</a:t>
            </a:r>
            <a:r>
              <a:rPr lang="cs-CZ" sz="1200" dirty="0" smtClean="0"/>
              <a:t> </a:t>
            </a:r>
            <a:r>
              <a:rPr lang="cs-CZ" sz="1200" dirty="0" err="1" smtClean="0"/>
              <a:t>System</a:t>
            </a:r>
            <a:r>
              <a:rPr lang="cs-CZ" sz="1200" dirty="0" smtClean="0"/>
              <a:t>). Tento systém byl navržen pro zpracování 200 kg/h hořlavého pevného odpadu bez energetického využití. Loď byla pokřtěna v listopadu 2013. Než může PAWDS odpad zpracovat, musí být rozdělen na podíl kovů, plastů, papíru, potravin a dřeva. Systém byl stále v provozu ke dni 2021.</a:t>
            </a:r>
          </a:p>
          <a:p>
            <a:pPr marL="228600" indent="-228600">
              <a:buAutoNum type="arabicParenR"/>
            </a:pPr>
            <a:endParaRPr lang="cs-CZ" b="0" dirty="0"/>
          </a:p>
        </p:txBody>
      </p:sp>
      <p:sp>
        <p:nvSpPr>
          <p:cNvPr id="4" name="Zástupný symbol pro číslo snímku 3"/>
          <p:cNvSpPr>
            <a:spLocks noGrp="1"/>
          </p:cNvSpPr>
          <p:nvPr>
            <p:ph type="sldNum" sz="quarter" idx="10"/>
          </p:nvPr>
        </p:nvSpPr>
        <p:spPr/>
        <p:txBody>
          <a:bodyPr/>
          <a:lstStyle/>
          <a:p>
            <a:fld id="{2FED8948-BD9F-480E-A79A-A4D0DBC0E3B1}" type="slidenum">
              <a:rPr lang="cs-CZ" smtClean="0"/>
              <a:t>8</a:t>
            </a:fld>
            <a:endParaRPr lang="cs-CZ"/>
          </a:p>
        </p:txBody>
      </p:sp>
    </p:spTree>
    <p:extLst>
      <p:ext uri="{BB962C8B-B14F-4D97-AF65-F5344CB8AC3E}">
        <p14:creationId xmlns:p14="http://schemas.microsoft.com/office/powerpoint/2010/main" val="91971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339378A2-60B1-4B81-A81F-0D10825AD192}" type="slidenum">
              <a:rPr lang="cs-CZ" smtClean="0"/>
              <a:t>9</a:t>
            </a:fld>
            <a:endParaRPr lang="cs-CZ"/>
          </a:p>
        </p:txBody>
      </p:sp>
    </p:spTree>
    <p:extLst>
      <p:ext uri="{BB962C8B-B14F-4D97-AF65-F5344CB8AC3E}">
        <p14:creationId xmlns:p14="http://schemas.microsoft.com/office/powerpoint/2010/main" val="3203410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0E3A1-D304-49EC-97A7-A19BDE31C9FE}" type="datetime1">
              <a:rPr lang="cs-CZ" smtClean="0"/>
              <a:pPr/>
              <a:t>18.09.2023</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F633C6B9-C75B-4149-93B0-5E1BF0C180BC}" type="slidenum">
              <a:rPr lang="cs-CZ" smtClean="0"/>
              <a:pPr/>
              <a:t>‹#›</a:t>
            </a:fld>
            <a:endParaRPr lang="cs-CZ" dirty="0"/>
          </a:p>
        </p:txBody>
      </p:sp>
      <p:pic>
        <p:nvPicPr>
          <p:cNvPr id="6" name="Obrázek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51384" y="5589240"/>
            <a:ext cx="1777498" cy="540000"/>
          </a:xfrm>
          <a:prstGeom prst="rect">
            <a:avLst/>
          </a:prstGeom>
        </p:spPr>
      </p:pic>
    </p:spTree>
    <p:extLst>
      <p:ext uri="{BB962C8B-B14F-4D97-AF65-F5344CB8AC3E}">
        <p14:creationId xmlns:p14="http://schemas.microsoft.com/office/powerpoint/2010/main" val="378350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ERT_OBJECT_2_COLUMS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1556792"/>
            <a:ext cx="5179442" cy="4464494"/>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obsah 2"/>
          <p:cNvSpPr>
            <a:spLocks noGrp="1"/>
          </p:cNvSpPr>
          <p:nvPr>
            <p:ph sz="quarter" idx="14"/>
          </p:nvPr>
        </p:nvSpPr>
        <p:spPr>
          <a:xfrm>
            <a:off x="6168008" y="1556792"/>
            <a:ext cx="5179442" cy="4464494"/>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ástupný symbol pro text 3"/>
          <p:cNvSpPr>
            <a:spLocks noGrp="1"/>
          </p:cNvSpPr>
          <p:nvPr>
            <p:ph type="body" sz="quarter" idx="11"/>
          </p:nvPr>
        </p:nvSpPr>
        <p:spPr>
          <a:xfrm>
            <a:off x="844550" y="980728"/>
            <a:ext cx="5179442" cy="432048"/>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Zástupný symbol pro text 3"/>
          <p:cNvSpPr>
            <a:spLocks noGrp="1"/>
          </p:cNvSpPr>
          <p:nvPr>
            <p:ph type="body" sz="quarter" idx="15"/>
          </p:nvPr>
        </p:nvSpPr>
        <p:spPr>
          <a:xfrm>
            <a:off x="6168008" y="980728"/>
            <a:ext cx="5179442" cy="432048"/>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11973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8"/>
            <a:ext cx="10502900" cy="5040561"/>
          </a:xfrm>
        </p:spPr>
        <p:txBody>
          <a:bodyPr/>
          <a:lstStyle/>
          <a:p>
            <a:r>
              <a:rPr lang="en-US"/>
              <a:t>Click icon to add table</a:t>
            </a:r>
            <a:endParaRPr lang="cs-CZ"/>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499528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_WITH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10502900" cy="4311254"/>
          </a:xfrm>
        </p:spPr>
        <p:txBody>
          <a:bodyPr/>
          <a:lstStyle/>
          <a:p>
            <a:r>
              <a:rPr lang="en-US"/>
              <a:t>Click icon to add table</a:t>
            </a:r>
            <a:endParaRPr lang="cs-CZ"/>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312485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ING_SLIDE">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Nadpis 1"/>
          <p:cNvSpPr>
            <a:spLocks noGrp="1"/>
          </p:cNvSpPr>
          <p:nvPr>
            <p:ph type="ctrTitle" hasCustomPrompt="1"/>
          </p:nvPr>
        </p:nvSpPr>
        <p:spPr>
          <a:xfrm>
            <a:off x="936000" y="2060849"/>
            <a:ext cx="8256344" cy="1800200"/>
          </a:xfrm>
        </p:spPr>
        <p:txBody>
          <a:bodyPr lIns="0" tIns="0" rIns="0" bIns="0" anchor="t">
            <a:noAutofit/>
          </a:bodyPr>
          <a:lstStyle>
            <a:lvl1pPr algn="l">
              <a:lnSpc>
                <a:spcPct val="80000"/>
              </a:lnSpc>
              <a:defRPr sz="7500" b="1" baseline="0">
                <a:solidFill>
                  <a:schemeClr val="bg1"/>
                </a:solidFill>
                <a:latin typeface="+mj-lt"/>
              </a:defRPr>
            </a:lvl1pPr>
          </a:lstStyle>
          <a:p>
            <a:r>
              <a:rPr lang="cs-CZ" dirty="0" err="1"/>
              <a:t>Dividing</a:t>
            </a:r>
            <a:r>
              <a:rPr lang="cs-CZ" dirty="0"/>
              <a:t/>
            </a:r>
            <a:br>
              <a:rPr lang="cs-CZ" dirty="0"/>
            </a:br>
            <a:r>
              <a:rPr lang="cs-CZ" dirty="0" err="1"/>
              <a:t>slide</a:t>
            </a:r>
            <a:endParaRPr lang="cs-CZ" dirty="0"/>
          </a:p>
        </p:txBody>
      </p:sp>
      <p:pic>
        <p:nvPicPr>
          <p:cNvPr id="7" name="Obrázek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99600" y="6044400"/>
            <a:ext cx="1777498" cy="540000"/>
          </a:xfrm>
          <a:prstGeom prst="rect">
            <a:avLst/>
          </a:prstGeom>
        </p:spPr>
      </p:pic>
    </p:spTree>
    <p:extLst>
      <p:ext uri="{BB962C8B-B14F-4D97-AF65-F5344CB8AC3E}">
        <p14:creationId xmlns:p14="http://schemas.microsoft.com/office/powerpoint/2010/main" val="67838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pic>
        <p:nvPicPr>
          <p:cNvPr id="3" name="Obrázek 2"/>
          <p:cNvPicPr>
            <a:picLocks noChangeAspect="1"/>
          </p:cNvPicPr>
          <p:nvPr userDrawn="1"/>
        </p:nvPicPr>
        <p:blipFill rotWithShape="1">
          <a:blip r:embed="rId3"/>
          <a:srcRect/>
          <a:stretch/>
        </p:blipFill>
        <p:spPr>
          <a:xfrm>
            <a:off x="3935760" y="2492896"/>
            <a:ext cx="4408488" cy="1368152"/>
          </a:xfrm>
          <a:prstGeom prst="rect">
            <a:avLst/>
          </a:prstGeom>
        </p:spPr>
      </p:pic>
      <p:sp>
        <p:nvSpPr>
          <p:cNvPr id="13" name="Zástupný symbol pro text 2"/>
          <p:cNvSpPr>
            <a:spLocks noGrp="1"/>
          </p:cNvSpPr>
          <p:nvPr>
            <p:ph type="body" idx="1" hasCustomPrompt="1"/>
          </p:nvPr>
        </p:nvSpPr>
        <p:spPr>
          <a:xfrm>
            <a:off x="983432" y="5526000"/>
            <a:ext cx="9793088" cy="576065"/>
          </a:xfrm>
        </p:spPr>
        <p:txBody>
          <a:bodyPr lIns="0" tIns="0" rIns="0" bIns="0">
            <a:normAutofit/>
          </a:bodyPr>
          <a:lstStyle>
            <a:lvl1pPr marL="0" indent="0">
              <a:lnSpc>
                <a:spcPct val="98000"/>
              </a:lnSpc>
              <a:spcBef>
                <a:spcPts val="0"/>
              </a:spcBef>
              <a:buNone/>
              <a:defRPr sz="11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Disclaimer: The information contained in this presentation is intended only for the person(s) or entity to which it is addressed and may contain confidential information and/or information subject to trade secret. Unauthorized review, dissemination, modification, disclosure of its content, or other use of, is prohibited. If you received this presentation in error, please inform the sender immediately and destroy this presentation/delete it from your computer. Thank you.</a:t>
            </a:r>
          </a:p>
        </p:txBody>
      </p:sp>
      <p:sp>
        <p:nvSpPr>
          <p:cNvPr id="5" name="Nadpis 1"/>
          <p:cNvSpPr>
            <a:spLocks noGrp="1"/>
          </p:cNvSpPr>
          <p:nvPr>
            <p:ph type="ctrTitle" hasCustomPrompt="1"/>
          </p:nvPr>
        </p:nvSpPr>
        <p:spPr>
          <a:xfrm>
            <a:off x="983432" y="2348880"/>
            <a:ext cx="8064896" cy="1368151"/>
          </a:xfrm>
        </p:spPr>
        <p:txBody>
          <a:bodyPr lIns="0" tIns="0" rIns="0" bIns="0" anchor="ctr">
            <a:normAutofit/>
          </a:bodyPr>
          <a:lstStyle>
            <a:lvl1pPr algn="ctr">
              <a:lnSpc>
                <a:spcPct val="80000"/>
              </a:lnSpc>
              <a:defRPr sz="7000" b="1">
                <a:solidFill>
                  <a:schemeClr val="bg1"/>
                </a:solidFill>
                <a:latin typeface="+mj-lt"/>
              </a:defRPr>
            </a:lvl1pPr>
          </a:lstStyle>
          <a:p>
            <a:r>
              <a:rPr lang="cs-CZ" dirty="0" err="1"/>
              <a:t>Thank</a:t>
            </a:r>
            <a:r>
              <a:rPr lang="cs-CZ" dirty="0"/>
              <a:t> </a:t>
            </a:r>
            <a:r>
              <a:rPr lang="cs-CZ" dirty="0" err="1"/>
              <a:t>you</a:t>
            </a:r>
            <a:endParaRPr lang="cs-CZ" dirty="0"/>
          </a:p>
        </p:txBody>
      </p:sp>
    </p:spTree>
    <p:extLst>
      <p:ext uri="{BB962C8B-B14F-4D97-AF65-F5344CB8AC3E}">
        <p14:creationId xmlns:p14="http://schemas.microsoft.com/office/powerpoint/2010/main" val="3004611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LOŽENÍ_OBJEKTU">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5040560"/>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3774314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_TITLE_SLIDE">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sp>
        <p:nvSpPr>
          <p:cNvPr id="8" name="Nadpis 1"/>
          <p:cNvSpPr>
            <a:spLocks noGrp="1"/>
          </p:cNvSpPr>
          <p:nvPr>
            <p:ph type="ctrTitle" hasCustomPrompt="1"/>
          </p:nvPr>
        </p:nvSpPr>
        <p:spPr>
          <a:xfrm>
            <a:off x="936000" y="1545456"/>
            <a:ext cx="8256344" cy="2769989"/>
          </a:xfrm>
        </p:spPr>
        <p:txBody>
          <a:bodyPr lIns="0" tIns="0" rIns="0" bIns="0" anchor="t">
            <a:noAutofit/>
          </a:bodyPr>
          <a:lstStyle>
            <a:lvl1pPr algn="l">
              <a:lnSpc>
                <a:spcPct val="80000"/>
              </a:lnSpc>
              <a:defRPr sz="7500" b="1" baseline="0">
                <a:solidFill>
                  <a:schemeClr val="bg1"/>
                </a:solidFill>
                <a:latin typeface="+mj-lt"/>
              </a:defRPr>
            </a:lvl1pPr>
          </a:lstStyle>
          <a:p>
            <a:r>
              <a:rPr lang="cs-CZ" dirty="0" err="1"/>
              <a:t>Main</a:t>
            </a:r>
            <a:r>
              <a:rPr lang="cs-CZ" dirty="0"/>
              <a:t> </a:t>
            </a:r>
            <a:r>
              <a:rPr lang="cs-CZ" dirty="0" err="1"/>
              <a:t>title</a:t>
            </a:r>
            <a:r>
              <a:rPr lang="cs-CZ" dirty="0"/>
              <a:t> </a:t>
            </a:r>
            <a:br>
              <a:rPr lang="cs-CZ" dirty="0"/>
            </a:br>
            <a:r>
              <a:rPr lang="cs-CZ" dirty="0" err="1"/>
              <a:t>of</a:t>
            </a:r>
            <a:r>
              <a:rPr lang="cs-CZ" dirty="0"/>
              <a:t> </a:t>
            </a:r>
            <a:r>
              <a:rPr lang="cs-CZ" dirty="0" err="1"/>
              <a:t>the</a:t>
            </a:r>
            <a:r>
              <a:rPr lang="cs-CZ" dirty="0"/>
              <a:t> </a:t>
            </a:r>
            <a:r>
              <a:rPr lang="cs-CZ" dirty="0" err="1"/>
              <a:t>presentation</a:t>
            </a:r>
            <a:endParaRPr lang="cs-CZ" dirty="0"/>
          </a:p>
        </p:txBody>
      </p:sp>
      <p:sp>
        <p:nvSpPr>
          <p:cNvPr id="7" name="Zástupný symbol pro text 3"/>
          <p:cNvSpPr>
            <a:spLocks noGrp="1"/>
          </p:cNvSpPr>
          <p:nvPr>
            <p:ph type="body" sz="quarter" idx="13"/>
          </p:nvPr>
        </p:nvSpPr>
        <p:spPr>
          <a:xfrm>
            <a:off x="936000" y="4596075"/>
            <a:ext cx="3561828" cy="244865"/>
          </a:xfrm>
        </p:spPr>
        <p:txBody>
          <a:bodyPr>
            <a:noAutofit/>
          </a:bodyPr>
          <a:lstStyle>
            <a:lvl1pPr>
              <a:spcBef>
                <a:spcPts val="0"/>
              </a:spcBef>
              <a:defRPr sz="1800">
                <a:solidFill>
                  <a:schemeClr val="bg1"/>
                </a:solidFill>
              </a:defRPr>
            </a:lvl1pPr>
            <a:lvl4pPr>
              <a:spcBef>
                <a:spcPts val="0"/>
              </a:spcBef>
              <a:defRPr/>
            </a:lvl4pPr>
          </a:lstStyle>
          <a:p>
            <a:pPr lvl="0"/>
            <a:r>
              <a:rPr lang="cs-CZ" dirty="0"/>
              <a:t>Upravte styly předlohy textu.</a:t>
            </a:r>
          </a:p>
        </p:txBody>
      </p:sp>
      <p:sp>
        <p:nvSpPr>
          <p:cNvPr id="13" name="Zástupný symbol pro text 3"/>
          <p:cNvSpPr>
            <a:spLocks noGrp="1"/>
          </p:cNvSpPr>
          <p:nvPr>
            <p:ph type="body" sz="quarter" idx="19"/>
          </p:nvPr>
        </p:nvSpPr>
        <p:spPr>
          <a:xfrm>
            <a:off x="936000" y="4901216"/>
            <a:ext cx="3417812" cy="244865"/>
          </a:xfrm>
        </p:spPr>
        <p:txBody>
          <a:bodyPr>
            <a:noAutofit/>
          </a:bodyPr>
          <a:lstStyle>
            <a:lvl1pPr>
              <a:spcBef>
                <a:spcPts val="0"/>
              </a:spcBef>
              <a:defRPr sz="1800">
                <a:solidFill>
                  <a:schemeClr val="bg1"/>
                </a:solidFill>
              </a:defRPr>
            </a:lvl1pPr>
            <a:lvl4pPr>
              <a:spcBef>
                <a:spcPts val="0"/>
              </a:spcBef>
              <a:defRPr/>
            </a:lvl4pPr>
          </a:lstStyle>
          <a:p>
            <a:pPr lvl="0"/>
            <a:r>
              <a:rPr lang="cs-CZ" dirty="0"/>
              <a:t>Upravte styly předlohy textu.</a:t>
            </a:r>
          </a:p>
        </p:txBody>
      </p:sp>
      <p:sp>
        <p:nvSpPr>
          <p:cNvPr id="14" name="Zástupný symbol pro text 3"/>
          <p:cNvSpPr>
            <a:spLocks noGrp="1"/>
          </p:cNvSpPr>
          <p:nvPr>
            <p:ph type="body" sz="quarter" idx="20"/>
          </p:nvPr>
        </p:nvSpPr>
        <p:spPr>
          <a:xfrm>
            <a:off x="936000" y="5239631"/>
            <a:ext cx="3633836" cy="244865"/>
          </a:xfrm>
        </p:spPr>
        <p:txBody>
          <a:bodyPr>
            <a:noAutofit/>
          </a:bodyPr>
          <a:lstStyle>
            <a:lvl1pPr>
              <a:spcBef>
                <a:spcPts val="0"/>
              </a:spcBef>
              <a:defRPr sz="1800">
                <a:solidFill>
                  <a:schemeClr val="bg1"/>
                </a:solidFill>
              </a:defRPr>
            </a:lvl1pPr>
            <a:lvl4pPr>
              <a:spcBef>
                <a:spcPts val="0"/>
              </a:spcBef>
              <a:defRPr/>
            </a:lvl4pPr>
          </a:lstStyle>
          <a:p>
            <a:pPr lvl="0"/>
            <a:r>
              <a:rPr lang="cs-CZ" dirty="0"/>
              <a:t>Upravte styly předlohy textu.</a:t>
            </a:r>
          </a:p>
        </p:txBody>
      </p:sp>
      <p:pic>
        <p:nvPicPr>
          <p:cNvPr id="16" name="Obrázek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27112" y="5644800"/>
            <a:ext cx="1777498" cy="540000"/>
          </a:xfrm>
          <a:prstGeom prst="rect">
            <a:avLst/>
          </a:prstGeom>
        </p:spPr>
      </p:pic>
    </p:spTree>
    <p:extLst>
      <p:ext uri="{BB962C8B-B14F-4D97-AF65-F5344CB8AC3E}">
        <p14:creationId xmlns:p14="http://schemas.microsoft.com/office/powerpoint/2010/main" val="3084150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SLIDE_1">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844551" y="980728"/>
            <a:ext cx="10502900" cy="5040560"/>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baseline="0" dirty="0" smtClean="0">
                <a:solidFill>
                  <a:srgbClr val="E40F18"/>
                </a:solidFill>
                <a:latin typeface="+mj-lt"/>
                <a:ea typeface="+mj-ea"/>
                <a:cs typeface="+mj-cs"/>
              </a:defRPr>
            </a:lvl1pPr>
            <a:lvl4pPr>
              <a:spcBef>
                <a:spcPts val="0"/>
              </a:spcBef>
              <a:defRPr/>
            </a:lvl4pPr>
          </a:lstStyle>
          <a:p>
            <a:pPr lvl="0"/>
            <a:r>
              <a:rPr lang="cs-CZ" dirty="0" err="1"/>
              <a:t>Click</a:t>
            </a:r>
            <a:r>
              <a:rPr lang="cs-CZ" dirty="0"/>
              <a:t> to insert </a:t>
            </a:r>
            <a:r>
              <a:rPr lang="cs-CZ" dirty="0" err="1"/>
              <a:t>title</a:t>
            </a:r>
            <a:r>
              <a:rPr lang="cs-CZ" dirty="0"/>
              <a:t> </a:t>
            </a:r>
            <a:r>
              <a:rPr lang="cs-CZ" dirty="0" err="1"/>
              <a:t>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4037352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ERT_OBJEC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5040560"/>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50883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133805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_TITLE_SLIDE">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sp>
        <p:nvSpPr>
          <p:cNvPr id="8" name="Nadpis 1"/>
          <p:cNvSpPr>
            <a:spLocks noGrp="1"/>
          </p:cNvSpPr>
          <p:nvPr>
            <p:ph type="ctrTitle" hasCustomPrompt="1"/>
          </p:nvPr>
        </p:nvSpPr>
        <p:spPr>
          <a:xfrm>
            <a:off x="936000" y="1545456"/>
            <a:ext cx="8256344" cy="2769989"/>
          </a:xfrm>
        </p:spPr>
        <p:txBody>
          <a:bodyPr lIns="0" tIns="0" rIns="0" bIns="0" anchor="t">
            <a:noAutofit/>
          </a:bodyPr>
          <a:lstStyle>
            <a:lvl1pPr algn="l">
              <a:lnSpc>
                <a:spcPct val="80000"/>
              </a:lnSpc>
              <a:defRPr sz="7500" b="1" baseline="0">
                <a:solidFill>
                  <a:schemeClr val="bg1"/>
                </a:solidFill>
                <a:latin typeface="+mj-lt"/>
              </a:defRPr>
            </a:lvl1pPr>
          </a:lstStyle>
          <a:p>
            <a:r>
              <a:rPr lang="cs-CZ" dirty="0" err="1"/>
              <a:t>Main</a:t>
            </a:r>
            <a:r>
              <a:rPr lang="cs-CZ" dirty="0"/>
              <a:t> </a:t>
            </a:r>
            <a:r>
              <a:rPr lang="cs-CZ" dirty="0" err="1"/>
              <a:t>title</a:t>
            </a:r>
            <a:r>
              <a:rPr lang="cs-CZ" dirty="0"/>
              <a:t> </a:t>
            </a:r>
            <a:br>
              <a:rPr lang="cs-CZ" dirty="0"/>
            </a:br>
            <a:r>
              <a:rPr lang="cs-CZ" dirty="0" err="1"/>
              <a:t>of</a:t>
            </a:r>
            <a:r>
              <a:rPr lang="cs-CZ" dirty="0"/>
              <a:t> </a:t>
            </a:r>
            <a:r>
              <a:rPr lang="cs-CZ" dirty="0" err="1"/>
              <a:t>the</a:t>
            </a:r>
            <a:r>
              <a:rPr lang="cs-CZ" dirty="0"/>
              <a:t> </a:t>
            </a:r>
            <a:r>
              <a:rPr lang="cs-CZ" dirty="0" err="1"/>
              <a:t>presentation</a:t>
            </a:r>
            <a:endParaRPr lang="cs-CZ" dirty="0"/>
          </a:p>
        </p:txBody>
      </p:sp>
      <p:sp>
        <p:nvSpPr>
          <p:cNvPr id="7" name="Zástupný symbol pro text 3"/>
          <p:cNvSpPr>
            <a:spLocks noGrp="1"/>
          </p:cNvSpPr>
          <p:nvPr>
            <p:ph type="body" sz="quarter" idx="13"/>
          </p:nvPr>
        </p:nvSpPr>
        <p:spPr>
          <a:xfrm>
            <a:off x="936000" y="4605486"/>
            <a:ext cx="3561828" cy="244865"/>
          </a:xfrm>
        </p:spPr>
        <p:txBody>
          <a:bodyPr>
            <a:noAutofit/>
          </a:bodyPr>
          <a:lstStyle>
            <a:lvl1pPr>
              <a:spcBef>
                <a:spcPts val="0"/>
              </a:spcBef>
              <a:defRPr sz="1800">
                <a:solidFill>
                  <a:schemeClr val="bg1"/>
                </a:solidFill>
              </a:defRPr>
            </a:lvl1pPr>
            <a:lvl4pPr>
              <a:spcBef>
                <a:spcPts val="0"/>
              </a:spcBef>
              <a:defRPr/>
            </a:lvl4pPr>
          </a:lstStyle>
          <a:p>
            <a:pPr lvl="0"/>
            <a:r>
              <a:rPr lang="en-US" dirty="0"/>
              <a:t>Click to edit Master text styles</a:t>
            </a:r>
          </a:p>
        </p:txBody>
      </p:sp>
      <p:sp>
        <p:nvSpPr>
          <p:cNvPr id="13" name="Zástupný symbol pro text 3"/>
          <p:cNvSpPr>
            <a:spLocks noGrp="1"/>
          </p:cNvSpPr>
          <p:nvPr>
            <p:ph type="body" sz="quarter" idx="19"/>
          </p:nvPr>
        </p:nvSpPr>
        <p:spPr>
          <a:xfrm>
            <a:off x="936000" y="4942878"/>
            <a:ext cx="3417812" cy="244865"/>
          </a:xfrm>
        </p:spPr>
        <p:txBody>
          <a:bodyPr>
            <a:noAutofit/>
          </a:bodyPr>
          <a:lstStyle>
            <a:lvl1pPr>
              <a:spcBef>
                <a:spcPts val="0"/>
              </a:spcBef>
              <a:defRPr sz="1800">
                <a:solidFill>
                  <a:schemeClr val="bg1"/>
                </a:solidFill>
              </a:defRPr>
            </a:lvl1pPr>
            <a:lvl4pPr>
              <a:spcBef>
                <a:spcPts val="0"/>
              </a:spcBef>
              <a:defRPr/>
            </a:lvl4pPr>
          </a:lstStyle>
          <a:p>
            <a:pPr lvl="0"/>
            <a:r>
              <a:rPr lang="en-US" dirty="0"/>
              <a:t>Click to edit Master text styles</a:t>
            </a:r>
          </a:p>
        </p:txBody>
      </p:sp>
      <p:sp>
        <p:nvSpPr>
          <p:cNvPr id="14" name="Zástupný symbol pro text 3"/>
          <p:cNvSpPr>
            <a:spLocks noGrp="1"/>
          </p:cNvSpPr>
          <p:nvPr>
            <p:ph type="body" sz="quarter" idx="20"/>
          </p:nvPr>
        </p:nvSpPr>
        <p:spPr>
          <a:xfrm>
            <a:off x="936000" y="5293839"/>
            <a:ext cx="3633836" cy="244865"/>
          </a:xfrm>
        </p:spPr>
        <p:txBody>
          <a:bodyPr>
            <a:noAutofit/>
          </a:bodyPr>
          <a:lstStyle>
            <a:lvl1pPr>
              <a:spcBef>
                <a:spcPts val="0"/>
              </a:spcBef>
              <a:defRPr sz="1800">
                <a:solidFill>
                  <a:schemeClr val="bg1"/>
                </a:solidFill>
              </a:defRPr>
            </a:lvl1pPr>
            <a:lvl4pPr>
              <a:spcBef>
                <a:spcPts val="0"/>
              </a:spcBef>
              <a:defRPr/>
            </a:lvl4pPr>
          </a:lstStyle>
          <a:p>
            <a:pPr lvl="0"/>
            <a:r>
              <a:rPr lang="en-US"/>
              <a:t>Click to edit Master text styles</a:t>
            </a:r>
          </a:p>
        </p:txBody>
      </p:sp>
      <p:pic>
        <p:nvPicPr>
          <p:cNvPr id="16" name="Obrázek 1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27112" y="5644800"/>
            <a:ext cx="1777498" cy="540000"/>
          </a:xfrm>
          <a:prstGeom prst="rect">
            <a:avLst/>
          </a:prstGeom>
        </p:spPr>
      </p:pic>
      <p:pic>
        <p:nvPicPr>
          <p:cNvPr id="17" name="Obrázek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5202" y="5157192"/>
            <a:ext cx="5525995" cy="1220025"/>
          </a:xfrm>
          <a:prstGeom prst="rect">
            <a:avLst/>
          </a:prstGeom>
        </p:spPr>
      </p:pic>
    </p:spTree>
    <p:extLst>
      <p:ext uri="{BB962C8B-B14F-4D97-AF65-F5344CB8AC3E}">
        <p14:creationId xmlns:p14="http://schemas.microsoft.com/office/powerpoint/2010/main" val="388587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ERT_OBJECT_2x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385175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4"/>
          </p:nvPr>
        </p:nvSpPr>
        <p:spPr>
          <a:xfrm>
            <a:off x="844550" y="4976505"/>
            <a:ext cx="10502900" cy="319270"/>
          </a:xfrm>
        </p:spPr>
        <p:txBody>
          <a:bodyPr>
            <a:noAutofit/>
          </a:bodyPr>
          <a:lstStyle>
            <a:lvl1pPr>
              <a:spcBef>
                <a:spcPts val="0"/>
              </a:spcBef>
              <a:defRPr lang="cs-CZ" sz="1900" b="1" kern="1200" dirty="0" smtClean="0">
                <a:solidFill>
                  <a:srgbClr val="5C6670"/>
                </a:solidFill>
                <a:latin typeface="+mn-lt"/>
                <a:ea typeface="+mn-ea"/>
                <a:cs typeface="+mn-cs"/>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2894433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_AND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7032104" y="980728"/>
            <a:ext cx="4315346" cy="5040560"/>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6043537" cy="5040559"/>
          </a:xfrm>
        </p:spPr>
        <p:txBody>
          <a:bodyPr/>
          <a:lstStyle/>
          <a:p>
            <a:r>
              <a:rPr lang="cs-CZ"/>
              <a:t>Kliknutím na ikonu přidáte tabulku.</a:t>
            </a: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2242910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ERT_OBJECT_2_COLUMS">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5179442" cy="504055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980729"/>
            <a:ext cx="5179442" cy="504055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1672203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SERT_OBJECT_2_COLUMS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1556792"/>
            <a:ext cx="5179442" cy="4464494"/>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1556792"/>
            <a:ext cx="5179442" cy="4464494"/>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1"/>
          </p:nvPr>
        </p:nvSpPr>
        <p:spPr>
          <a:xfrm>
            <a:off x="844550" y="980728"/>
            <a:ext cx="5179442" cy="43204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text 3"/>
          <p:cNvSpPr>
            <a:spLocks noGrp="1"/>
          </p:cNvSpPr>
          <p:nvPr>
            <p:ph type="body" sz="quarter" idx="15"/>
          </p:nvPr>
        </p:nvSpPr>
        <p:spPr>
          <a:xfrm>
            <a:off x="6168008" y="980728"/>
            <a:ext cx="5179442" cy="43204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1306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8"/>
            <a:ext cx="10502900" cy="5040561"/>
          </a:xfrm>
        </p:spPr>
        <p:txBody>
          <a:bodyPr/>
          <a:lstStyle/>
          <a:p>
            <a:r>
              <a:rPr lang="cs-CZ"/>
              <a:t>Kliknutím na ikonu přidáte tabulku.</a:t>
            </a: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298611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_WITH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10502900" cy="4311254"/>
          </a:xfrm>
        </p:spPr>
        <p:txBody>
          <a:bodyPr/>
          <a:lstStyle/>
          <a:p>
            <a:r>
              <a:rPr lang="cs-CZ"/>
              <a:t>Kliknutím na ikonu přidáte tabulku.</a:t>
            </a:r>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644349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ING_SLIDE">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Nadpis 1"/>
          <p:cNvSpPr>
            <a:spLocks noGrp="1"/>
          </p:cNvSpPr>
          <p:nvPr>
            <p:ph type="ctrTitle" hasCustomPrompt="1"/>
          </p:nvPr>
        </p:nvSpPr>
        <p:spPr>
          <a:xfrm>
            <a:off x="936000" y="2060849"/>
            <a:ext cx="8256344" cy="1800200"/>
          </a:xfrm>
        </p:spPr>
        <p:txBody>
          <a:bodyPr lIns="0" tIns="0" rIns="0" bIns="0" anchor="t">
            <a:noAutofit/>
          </a:bodyPr>
          <a:lstStyle>
            <a:lvl1pPr algn="l">
              <a:lnSpc>
                <a:spcPct val="80000"/>
              </a:lnSpc>
              <a:defRPr sz="7500" b="1" baseline="0">
                <a:solidFill>
                  <a:schemeClr val="bg1"/>
                </a:solidFill>
                <a:latin typeface="+mj-lt"/>
              </a:defRPr>
            </a:lvl1pPr>
          </a:lstStyle>
          <a:p>
            <a:r>
              <a:rPr lang="cs-CZ" dirty="0" err="1"/>
              <a:t>Dividing</a:t>
            </a:r>
            <a:r>
              <a:rPr lang="cs-CZ" dirty="0"/>
              <a:t/>
            </a:r>
            <a:br>
              <a:rPr lang="cs-CZ" dirty="0"/>
            </a:br>
            <a:r>
              <a:rPr lang="cs-CZ" dirty="0" err="1"/>
              <a:t>slide</a:t>
            </a:r>
            <a:endParaRPr lang="cs-CZ" dirty="0"/>
          </a:p>
        </p:txBody>
      </p:sp>
      <p:pic>
        <p:nvPicPr>
          <p:cNvPr id="7" name="Obrázek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99600" y="6044400"/>
            <a:ext cx="1777498" cy="540000"/>
          </a:xfrm>
          <a:prstGeom prst="rect">
            <a:avLst/>
          </a:prstGeom>
        </p:spPr>
      </p:pic>
    </p:spTree>
    <p:extLst>
      <p:ext uri="{BB962C8B-B14F-4D97-AF65-F5344CB8AC3E}">
        <p14:creationId xmlns:p14="http://schemas.microsoft.com/office/powerpoint/2010/main" val="3794689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pic>
        <p:nvPicPr>
          <p:cNvPr id="3" name="Obrázek 2"/>
          <p:cNvPicPr>
            <a:picLocks noChangeAspect="1"/>
          </p:cNvPicPr>
          <p:nvPr userDrawn="1"/>
        </p:nvPicPr>
        <p:blipFill rotWithShape="1">
          <a:blip r:embed="rId3"/>
          <a:srcRect/>
          <a:stretch/>
        </p:blipFill>
        <p:spPr>
          <a:xfrm>
            <a:off x="3935760" y="2492896"/>
            <a:ext cx="4408488" cy="1368152"/>
          </a:xfrm>
          <a:prstGeom prst="rect">
            <a:avLst/>
          </a:prstGeom>
        </p:spPr>
      </p:pic>
      <p:sp>
        <p:nvSpPr>
          <p:cNvPr id="13" name="Zástupný symbol pro text 2"/>
          <p:cNvSpPr>
            <a:spLocks noGrp="1"/>
          </p:cNvSpPr>
          <p:nvPr>
            <p:ph type="body" idx="1" hasCustomPrompt="1"/>
          </p:nvPr>
        </p:nvSpPr>
        <p:spPr>
          <a:xfrm>
            <a:off x="983432" y="5526000"/>
            <a:ext cx="9793088" cy="576065"/>
          </a:xfrm>
        </p:spPr>
        <p:txBody>
          <a:bodyPr lIns="0" tIns="0" rIns="0" bIns="0">
            <a:normAutofit/>
          </a:bodyPr>
          <a:lstStyle>
            <a:lvl1pPr marL="0" indent="0">
              <a:lnSpc>
                <a:spcPct val="98000"/>
              </a:lnSpc>
              <a:spcBef>
                <a:spcPts val="0"/>
              </a:spcBef>
              <a:buNone/>
              <a:defRPr sz="11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Disclaimer: The information contained in this presentation is intended only for the person(s) or entity to which it is addressed and may contain confidential information and/or information subject to trade secret. Unauthorized review, dissemination, modification, disclosure of its content, or other use of, is prohibited. If you received this presentation in error, please inform the sender immediately and destroy this presentation/delete it from your computer. Thank you.</a:t>
            </a:r>
          </a:p>
        </p:txBody>
      </p:sp>
      <p:sp>
        <p:nvSpPr>
          <p:cNvPr id="5" name="Nadpis 1"/>
          <p:cNvSpPr>
            <a:spLocks noGrp="1"/>
          </p:cNvSpPr>
          <p:nvPr>
            <p:ph type="ctrTitle" hasCustomPrompt="1"/>
          </p:nvPr>
        </p:nvSpPr>
        <p:spPr>
          <a:xfrm>
            <a:off x="983432" y="2348880"/>
            <a:ext cx="8064896" cy="1368151"/>
          </a:xfrm>
        </p:spPr>
        <p:txBody>
          <a:bodyPr lIns="0" tIns="0" rIns="0" bIns="0" anchor="ctr">
            <a:normAutofit/>
          </a:bodyPr>
          <a:lstStyle>
            <a:lvl1pPr algn="ctr">
              <a:lnSpc>
                <a:spcPct val="80000"/>
              </a:lnSpc>
              <a:defRPr sz="7000" b="1">
                <a:solidFill>
                  <a:schemeClr val="bg1"/>
                </a:solidFill>
                <a:latin typeface="+mj-lt"/>
              </a:defRPr>
            </a:lvl1pPr>
          </a:lstStyle>
          <a:p>
            <a:r>
              <a:rPr lang="cs-CZ" dirty="0" err="1"/>
              <a:t>Thank</a:t>
            </a:r>
            <a:r>
              <a:rPr lang="cs-CZ" dirty="0"/>
              <a:t> </a:t>
            </a:r>
            <a:r>
              <a:rPr lang="cs-CZ" dirty="0" err="1"/>
              <a:t>you</a:t>
            </a:r>
            <a:endParaRPr lang="cs-CZ" dirty="0"/>
          </a:p>
        </p:txBody>
      </p:sp>
    </p:spTree>
    <p:extLst>
      <p:ext uri="{BB962C8B-B14F-4D97-AF65-F5344CB8AC3E}">
        <p14:creationId xmlns:p14="http://schemas.microsoft.com/office/powerpoint/2010/main" val="417722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SLIDE_1">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844551" y="980728"/>
            <a:ext cx="10502900" cy="5040560"/>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baseline="0" dirty="0" smtClean="0">
                <a:solidFill>
                  <a:srgbClr val="E40F18"/>
                </a:solidFill>
                <a:latin typeface="+mj-lt"/>
                <a:ea typeface="+mj-ea"/>
                <a:cs typeface="+mj-cs"/>
              </a:defRPr>
            </a:lvl1pPr>
            <a:lvl4pPr>
              <a:spcBef>
                <a:spcPts val="0"/>
              </a:spcBef>
              <a:defRPr/>
            </a:lvl4pPr>
          </a:lstStyle>
          <a:p>
            <a:pPr lvl="0"/>
            <a:r>
              <a:rPr lang="cs-CZ" dirty="0" err="1"/>
              <a:t>Click</a:t>
            </a:r>
            <a:r>
              <a:rPr lang="cs-CZ" dirty="0"/>
              <a:t> to insert </a:t>
            </a:r>
            <a:r>
              <a:rPr lang="cs-CZ" dirty="0" err="1"/>
              <a:t>title</a:t>
            </a:r>
            <a:r>
              <a:rPr lang="cs-CZ" dirty="0"/>
              <a:t> </a:t>
            </a:r>
            <a:r>
              <a:rPr lang="cs-CZ" dirty="0" err="1"/>
              <a:t>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200989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ERT_OBJEC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5040560"/>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
        <p:nvSpPr>
          <p:cNvPr id="7" name="TextBox 6"/>
          <p:cNvSpPr txBox="1"/>
          <p:nvPr userDrawn="1"/>
        </p:nvSpPr>
        <p:spPr>
          <a:xfrm>
            <a:off x="7464152" y="6341400"/>
            <a:ext cx="5040560" cy="307777"/>
          </a:xfrm>
          <a:prstGeom prst="rect">
            <a:avLst/>
          </a:prstGeom>
          <a:noFill/>
        </p:spPr>
        <p:txBody>
          <a:bodyPr wrap="square" rtlCol="0">
            <a:spAutoFit/>
          </a:bodyPr>
          <a:lstStyle/>
          <a:p>
            <a:r>
              <a:rPr lang="cs-CZ" sz="1400" dirty="0" smtClean="0"/>
              <a:t>Chemické fórum Ústeckého</a:t>
            </a:r>
            <a:r>
              <a:rPr lang="cs-CZ" sz="1400" baseline="0" dirty="0" smtClean="0"/>
              <a:t> kraje 2022</a:t>
            </a:r>
            <a:endParaRPr lang="cs-CZ" sz="1400" dirty="0"/>
          </a:p>
        </p:txBody>
      </p:sp>
    </p:spTree>
    <p:extLst>
      <p:ext uri="{BB962C8B-B14F-4D97-AF65-F5344CB8AC3E}">
        <p14:creationId xmlns:p14="http://schemas.microsoft.com/office/powerpoint/2010/main" val="27754367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3484542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ERT_OBJECT_2x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3851758"/>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1" name="Zástupný symbol pro text 3"/>
          <p:cNvSpPr>
            <a:spLocks noGrp="1"/>
          </p:cNvSpPr>
          <p:nvPr>
            <p:ph type="body" sz="quarter" idx="14"/>
          </p:nvPr>
        </p:nvSpPr>
        <p:spPr>
          <a:xfrm>
            <a:off x="844550" y="4976505"/>
            <a:ext cx="10502900" cy="319270"/>
          </a:xfrm>
        </p:spPr>
        <p:txBody>
          <a:bodyPr>
            <a:noAutofit/>
          </a:bodyPr>
          <a:lstStyle>
            <a:lvl1pPr>
              <a:spcBef>
                <a:spcPts val="0"/>
              </a:spcBef>
              <a:defRPr lang="cs-CZ" sz="1900" b="1" kern="1200" dirty="0" smtClean="0">
                <a:solidFill>
                  <a:srgbClr val="5C6670"/>
                </a:solidFill>
                <a:latin typeface="+mn-lt"/>
                <a:ea typeface="+mn-ea"/>
                <a:cs typeface="+mn-cs"/>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33549459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_AND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7032104" y="980728"/>
            <a:ext cx="4315346" cy="5040560"/>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
        <p:nvSpPr>
          <p:cNvPr id="5" name="Zástupný symbol pro graf 4"/>
          <p:cNvSpPr>
            <a:spLocks noGrp="1"/>
          </p:cNvSpPr>
          <p:nvPr>
            <p:ph type="chart" sz="quarter" idx="14"/>
          </p:nvPr>
        </p:nvSpPr>
        <p:spPr>
          <a:xfrm>
            <a:off x="844551" y="980729"/>
            <a:ext cx="6043538" cy="5040560"/>
          </a:xfrm>
        </p:spPr>
        <p:txBody>
          <a:bodyPr/>
          <a:lstStyle/>
          <a:p>
            <a:r>
              <a:rPr lang="en-US"/>
              <a:t>Click icon to add chart</a:t>
            </a:r>
            <a:endParaRPr lang="cs-CZ"/>
          </a:p>
        </p:txBody>
      </p:sp>
    </p:spTree>
    <p:extLst>
      <p:ext uri="{BB962C8B-B14F-4D97-AF65-F5344CB8AC3E}">
        <p14:creationId xmlns:p14="http://schemas.microsoft.com/office/powerpoint/2010/main" val="31378011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_AND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7032104" y="980728"/>
            <a:ext cx="4315346" cy="5040560"/>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6043537" cy="5040559"/>
          </a:xfrm>
        </p:spPr>
        <p:txBody>
          <a:bodyPr/>
          <a:lstStyle/>
          <a:p>
            <a:r>
              <a:rPr lang="en-US"/>
              <a:t>Click icon to add table</a:t>
            </a:r>
            <a:endParaRPr lang="cs-CZ"/>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400098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ERT_OBJECT_2_COLUMS">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5179442" cy="5040558"/>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2" name="Zástupný symbol pro obsah 2"/>
          <p:cNvSpPr>
            <a:spLocks noGrp="1"/>
          </p:cNvSpPr>
          <p:nvPr>
            <p:ph sz="quarter" idx="14"/>
          </p:nvPr>
        </p:nvSpPr>
        <p:spPr>
          <a:xfrm>
            <a:off x="6168008" y="980729"/>
            <a:ext cx="5179442" cy="5040558"/>
          </a:xfrm>
        </p:spPr>
        <p:txBody>
          <a:bodyPr>
            <a:noAutofit/>
          </a:bodyPr>
          <a:lstStyle>
            <a:lvl1pPr>
              <a:spcBef>
                <a:spcPts val="0"/>
              </a:spcBef>
              <a:defRPr/>
            </a:lvl1pPr>
            <a:lvl4pPr>
              <a:spcBef>
                <a:spcPts val="0"/>
              </a:spcBef>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89444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B20E3A1-D304-49EC-97A7-A19BDE31C9FE}" type="datetime1">
              <a:rPr lang="cs-CZ" smtClean="0"/>
              <a:pPr/>
              <a:t>18.09.2023</a:t>
            </a:fld>
            <a:endParaRPr lang="cs-CZ"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cs-CZ"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633C6B9-C75B-4149-93B0-5E1BF0C180BC}" type="slidenum">
              <a:rPr lang="cs-CZ" smtClean="0"/>
              <a:pPr/>
              <a:t>‹#›</a:t>
            </a:fld>
            <a:endParaRPr lang="cs-CZ" dirty="0"/>
          </a:p>
        </p:txBody>
      </p:sp>
    </p:spTree>
    <p:extLst>
      <p:ext uri="{BB962C8B-B14F-4D97-AF65-F5344CB8AC3E}">
        <p14:creationId xmlns:p14="http://schemas.microsoft.com/office/powerpoint/2010/main" val="2676194064"/>
      </p:ext>
    </p:extLst>
  </p:cSld>
  <p:clrMap bg1="lt1" tx1="dk1" bg2="lt2" tx2="dk2" accent1="accent1" accent2="accent2" accent3="accent3" accent4="accent4" accent5="accent5" accent6="accent6" hlink="hlink" folHlink="folHlink"/>
  <p:sldLayoutIdLst>
    <p:sldLayoutId id="2147483702" r:id="rId1"/>
    <p:sldLayoutId id="2147483663" r:id="rId2"/>
    <p:sldLayoutId id="2147483676" r:id="rId3"/>
    <p:sldLayoutId id="2147483681" r:id="rId4"/>
    <p:sldLayoutId id="2147483680" r:id="rId5"/>
    <p:sldLayoutId id="2147483682" r:id="rId6"/>
    <p:sldLayoutId id="2147483688" r:id="rId7"/>
    <p:sldLayoutId id="2147483683" r:id="rId8"/>
    <p:sldLayoutId id="2147483684" r:id="rId9"/>
    <p:sldLayoutId id="2147483685" r:id="rId10"/>
    <p:sldLayoutId id="2147483686" r:id="rId11"/>
    <p:sldLayoutId id="2147483687" r:id="rId12"/>
    <p:sldLayoutId id="2147483662" r:id="rId13"/>
    <p:sldLayoutId id="2147483660" r:id="rId14"/>
    <p:sldLayoutId id="2147483704"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dirty="0" smtClean="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B20E3A1-D304-49EC-97A7-A19BDE31C9FE}" type="datetime1">
              <a:rPr lang="cs-CZ" smtClean="0"/>
              <a:pPr/>
              <a:t>18.09.2023</a:t>
            </a:fld>
            <a:endParaRPr lang="cs-CZ"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cs-CZ"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633C6B9-C75B-4149-93B0-5E1BF0C180BC}" type="slidenum">
              <a:rPr lang="cs-CZ" smtClean="0"/>
              <a:pPr/>
              <a:t>‹#›</a:t>
            </a:fld>
            <a:endParaRPr lang="cs-CZ" dirty="0"/>
          </a:p>
        </p:txBody>
      </p:sp>
    </p:spTree>
    <p:extLst>
      <p:ext uri="{BB962C8B-B14F-4D97-AF65-F5344CB8AC3E}">
        <p14:creationId xmlns:p14="http://schemas.microsoft.com/office/powerpoint/2010/main" val="37289362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dirty="0" smtClean="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3" Type="http://schemas.openxmlformats.org/officeDocument/2006/relationships/image" Target="../media/image15.png"/><Relationship Id="rId3"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11" Type="http://schemas.openxmlformats.org/officeDocument/2006/relationships/image" Target="../media/image13.png"/><Relationship Id="rId10" Type="http://schemas.openxmlformats.org/officeDocument/2006/relationships/image" Target="../media/image21.sv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9.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5400" dirty="0" smtClean="0">
                <a:solidFill>
                  <a:srgbClr val="D81E04"/>
                </a:solidFill>
              </a:rPr>
              <a:t>Odpadní plasty a elastomery – pyrolýza nebo zplyňování?</a:t>
            </a:r>
            <a:endParaRPr lang="cs-CZ" sz="5400" dirty="0">
              <a:solidFill>
                <a:srgbClr val="D81E04"/>
              </a:solidFill>
            </a:endParaRPr>
          </a:p>
        </p:txBody>
      </p:sp>
      <p:sp>
        <p:nvSpPr>
          <p:cNvPr id="7" name="Zástupný symbol pro text 6"/>
          <p:cNvSpPr>
            <a:spLocks noGrp="1"/>
          </p:cNvSpPr>
          <p:nvPr>
            <p:ph type="body" sz="quarter" idx="19"/>
          </p:nvPr>
        </p:nvSpPr>
        <p:spPr>
          <a:xfrm>
            <a:off x="961422" y="4926199"/>
            <a:ext cx="5976664" cy="244865"/>
          </a:xfrm>
        </p:spPr>
        <p:txBody>
          <a:bodyPr/>
          <a:lstStyle/>
          <a:p>
            <a:r>
              <a:rPr lang="cs-CZ" b="1" dirty="0" smtClean="0">
                <a:solidFill>
                  <a:srgbClr val="676D6F"/>
                </a:solidFill>
              </a:rPr>
              <a:t>Jiří Hájek</a:t>
            </a:r>
            <a:r>
              <a:rPr lang="en-US" b="1" dirty="0" smtClean="0">
                <a:solidFill>
                  <a:srgbClr val="676D6F"/>
                </a:solidFill>
              </a:rPr>
              <a:t>, </a:t>
            </a:r>
            <a:r>
              <a:rPr lang="cs-CZ" b="1" dirty="0" smtClean="0">
                <a:solidFill>
                  <a:srgbClr val="676D6F"/>
                </a:solidFill>
              </a:rPr>
              <a:t>CEO</a:t>
            </a:r>
            <a:endParaRPr lang="cs-CZ" b="1" dirty="0">
              <a:solidFill>
                <a:srgbClr val="676D6F"/>
              </a:solidFill>
            </a:endParaRPr>
          </a:p>
        </p:txBody>
      </p:sp>
      <p:sp>
        <p:nvSpPr>
          <p:cNvPr id="9" name="Zástupný symbol pro text 7"/>
          <p:cNvSpPr txBox="1">
            <a:spLocks/>
          </p:cNvSpPr>
          <p:nvPr/>
        </p:nvSpPr>
        <p:spPr>
          <a:xfrm>
            <a:off x="961422" y="3717270"/>
            <a:ext cx="4474539" cy="26231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buFont typeface="Arial" panose="020B0604020202020204" pitchFamily="34" charset="0"/>
              <a:buNone/>
              <a:defRPr lang="cs-CZ" sz="1800" kern="1200">
                <a:solidFill>
                  <a:schemeClr val="bg1"/>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000" dirty="0" smtClean="0">
                <a:solidFill>
                  <a:srgbClr val="676D6F"/>
                </a:solidFill>
              </a:rPr>
              <a:t>Chemické fórum Ústeckého kraje 2023</a:t>
            </a:r>
            <a:endParaRPr lang="cs-CZ" sz="2000" dirty="0">
              <a:solidFill>
                <a:srgbClr val="676D6F"/>
              </a:solidFill>
            </a:endParaRPr>
          </a:p>
        </p:txBody>
      </p:sp>
      <p:pic>
        <p:nvPicPr>
          <p:cNvPr id="3" name="Picture 2"/>
          <p:cNvPicPr>
            <a:picLocks noChangeAspect="1"/>
          </p:cNvPicPr>
          <p:nvPr/>
        </p:nvPicPr>
        <p:blipFill>
          <a:blip r:embed="rId4"/>
          <a:stretch>
            <a:fillRect/>
          </a:stretch>
        </p:blipFill>
        <p:spPr>
          <a:xfrm>
            <a:off x="12360696" y="3343259"/>
            <a:ext cx="829948" cy="3410744"/>
          </a:xfrm>
          <a:prstGeom prst="rect">
            <a:avLst/>
          </a:prstGeom>
        </p:spPr>
      </p:pic>
    </p:spTree>
    <p:extLst>
      <p:ext uri="{BB962C8B-B14F-4D97-AF65-F5344CB8AC3E}">
        <p14:creationId xmlns:p14="http://schemas.microsoft.com/office/powerpoint/2010/main" val="2678628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633C6B9-C75B-4149-93B0-5E1BF0C180BC}" type="slidenum">
              <a:rPr lang="cs-CZ" smtClean="0"/>
              <a:pPr/>
              <a:t>2</a:t>
            </a:fld>
            <a:endParaRPr lang="cs-CZ" dirty="0"/>
          </a:p>
        </p:txBody>
      </p:sp>
      <p:sp>
        <p:nvSpPr>
          <p:cNvPr id="4" name="Text Placeholder 3"/>
          <p:cNvSpPr>
            <a:spLocks noGrp="1"/>
          </p:cNvSpPr>
          <p:nvPr>
            <p:ph type="body" sz="quarter" idx="12"/>
          </p:nvPr>
        </p:nvSpPr>
        <p:spPr>
          <a:xfrm>
            <a:off x="2207568" y="221146"/>
            <a:ext cx="7776864" cy="432048"/>
          </a:xfrm>
        </p:spPr>
        <p:txBody>
          <a:bodyPr/>
          <a:lstStyle/>
          <a:p>
            <a:r>
              <a:rPr lang="cs-CZ" sz="2800" dirty="0" smtClean="0">
                <a:solidFill>
                  <a:srgbClr val="676D6F"/>
                </a:solidFill>
              </a:rPr>
              <a:t>Cirkulární scénář 2050 v EU – plastový odpad</a:t>
            </a:r>
            <a:endParaRPr lang="en-US" sz="2800" dirty="0">
              <a:solidFill>
                <a:srgbClr val="676D6F"/>
              </a:solidFill>
            </a:endParaRPr>
          </a:p>
        </p:txBody>
      </p:sp>
      <p:cxnSp>
        <p:nvCxnSpPr>
          <p:cNvPr id="6" name="Straight Connector 5"/>
          <p:cNvCxnSpPr/>
          <p:nvPr/>
        </p:nvCxnSpPr>
        <p:spPr>
          <a:xfrm flipV="1">
            <a:off x="8189334" y="980728"/>
            <a:ext cx="0" cy="5522026"/>
          </a:xfrm>
          <a:prstGeom prst="line">
            <a:avLst/>
          </a:prstGeom>
          <a:ln>
            <a:solidFill>
              <a:srgbClr val="676D6F"/>
            </a:solidFill>
          </a:ln>
          <a:effectLst>
            <a:glow rad="101600">
              <a:srgbClr val="DEE0E2">
                <a:alpha val="60000"/>
              </a:srgbClr>
            </a:glow>
          </a:effec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218748" y="1772816"/>
            <a:ext cx="7724912" cy="3258592"/>
          </a:xfrm>
          <a:prstGeom prst="rect">
            <a:avLst/>
          </a:prstGeom>
        </p:spPr>
      </p:pic>
      <p:pic>
        <p:nvPicPr>
          <p:cNvPr id="7" name="Picture 6"/>
          <p:cNvPicPr>
            <a:picLocks noChangeAspect="1"/>
          </p:cNvPicPr>
          <p:nvPr/>
        </p:nvPicPr>
        <p:blipFill>
          <a:blip r:embed="rId4"/>
          <a:stretch>
            <a:fillRect/>
          </a:stretch>
        </p:blipFill>
        <p:spPr>
          <a:xfrm>
            <a:off x="12503642" y="3326036"/>
            <a:ext cx="829948" cy="3410744"/>
          </a:xfrm>
          <a:prstGeom prst="rect">
            <a:avLst/>
          </a:prstGeom>
        </p:spPr>
      </p:pic>
      <p:grpSp>
        <p:nvGrpSpPr>
          <p:cNvPr id="14" name="Group 13"/>
          <p:cNvGrpSpPr/>
          <p:nvPr/>
        </p:nvGrpSpPr>
        <p:grpSpPr>
          <a:xfrm>
            <a:off x="13440816" y="4385495"/>
            <a:ext cx="432048" cy="1291826"/>
            <a:chOff x="13736039" y="3525717"/>
            <a:chExt cx="432048" cy="1291826"/>
          </a:xfrm>
        </p:grpSpPr>
        <p:sp>
          <p:nvSpPr>
            <p:cNvPr id="8" name="Rectangle 7"/>
            <p:cNvSpPr/>
            <p:nvPr/>
          </p:nvSpPr>
          <p:spPr>
            <a:xfrm flipH="1">
              <a:off x="13736039" y="3525717"/>
              <a:ext cx="432048" cy="432048"/>
            </a:xfrm>
            <a:prstGeom prst="rect">
              <a:avLst/>
            </a:prstGeom>
            <a:solidFill>
              <a:srgbClr val="D81E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p:cNvSpPr/>
            <p:nvPr/>
          </p:nvSpPr>
          <p:spPr>
            <a:xfrm flipH="1">
              <a:off x="13736039" y="3955606"/>
              <a:ext cx="432048" cy="432048"/>
            </a:xfrm>
            <a:prstGeom prst="rect">
              <a:avLst/>
            </a:prstGeom>
            <a:solidFill>
              <a:srgbClr val="676D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flipH="1">
              <a:off x="13736039" y="4385495"/>
              <a:ext cx="432048" cy="432048"/>
            </a:xfrm>
            <a:prstGeom prst="rect">
              <a:avLst/>
            </a:prstGeom>
            <a:solidFill>
              <a:srgbClr val="AEAF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8" name="Group 17"/>
          <p:cNvGrpSpPr/>
          <p:nvPr/>
        </p:nvGrpSpPr>
        <p:grpSpPr>
          <a:xfrm>
            <a:off x="8475184" y="1196752"/>
            <a:ext cx="3484336" cy="877163"/>
            <a:chOff x="8539810" y="1196752"/>
            <a:chExt cx="3484336" cy="877163"/>
          </a:xfrm>
        </p:grpSpPr>
        <p:sp>
          <p:nvSpPr>
            <p:cNvPr id="15" name="TextBox 14"/>
            <p:cNvSpPr txBox="1"/>
            <p:nvPr/>
          </p:nvSpPr>
          <p:spPr>
            <a:xfrm>
              <a:off x="8539810" y="1196752"/>
              <a:ext cx="3484336" cy="877163"/>
            </a:xfrm>
            <a:prstGeom prst="rect">
              <a:avLst/>
            </a:prstGeom>
            <a:noFill/>
          </p:spPr>
          <p:txBody>
            <a:bodyPr wrap="square" rtlCol="0">
              <a:spAutoFit/>
            </a:bodyPr>
            <a:lstStyle/>
            <a:p>
              <a:pPr algn="ctr">
                <a:spcBef>
                  <a:spcPts val="600"/>
                </a:spcBef>
              </a:pPr>
              <a:r>
                <a:rPr lang="cs-CZ" sz="2800" b="1" dirty="0"/>
                <a:t>14% → </a:t>
              </a:r>
              <a:r>
                <a:rPr lang="cs-CZ" sz="2800" b="1" dirty="0" smtClean="0"/>
                <a:t>78%</a:t>
              </a:r>
            </a:p>
            <a:p>
              <a:pPr algn="ctr">
                <a:spcBef>
                  <a:spcPts val="600"/>
                </a:spcBef>
              </a:pPr>
              <a:r>
                <a:rPr lang="cs-CZ" dirty="0" smtClean="0"/>
                <a:t>Předpokládaný posun </a:t>
              </a:r>
              <a:r>
                <a:rPr lang="cs-CZ" dirty="0" err="1" smtClean="0"/>
                <a:t>cirkularity</a:t>
              </a:r>
              <a:endParaRPr lang="cs-CZ" b="1" dirty="0" smtClean="0"/>
            </a:p>
          </p:txBody>
        </p:sp>
        <p:cxnSp>
          <p:nvCxnSpPr>
            <p:cNvPr id="17" name="Straight Connector 16"/>
            <p:cNvCxnSpPr/>
            <p:nvPr/>
          </p:nvCxnSpPr>
          <p:spPr>
            <a:xfrm>
              <a:off x="9120336" y="1662253"/>
              <a:ext cx="2376264" cy="0"/>
            </a:xfrm>
            <a:prstGeom prst="line">
              <a:avLst/>
            </a:prstGeom>
            <a:ln>
              <a:solidFill>
                <a:srgbClr val="AEAFAB"/>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8162893" y="2743912"/>
            <a:ext cx="4108918" cy="1154162"/>
            <a:chOff x="8539810" y="1196752"/>
            <a:chExt cx="3484336" cy="1154162"/>
          </a:xfrm>
        </p:grpSpPr>
        <p:sp>
          <p:nvSpPr>
            <p:cNvPr id="20" name="TextBox 19"/>
            <p:cNvSpPr txBox="1"/>
            <p:nvPr/>
          </p:nvSpPr>
          <p:spPr>
            <a:xfrm>
              <a:off x="8539810" y="1196752"/>
              <a:ext cx="3484336" cy="1154162"/>
            </a:xfrm>
            <a:prstGeom prst="rect">
              <a:avLst/>
            </a:prstGeom>
            <a:noFill/>
          </p:spPr>
          <p:txBody>
            <a:bodyPr wrap="square" rtlCol="0">
              <a:spAutoFit/>
            </a:bodyPr>
            <a:lstStyle/>
            <a:p>
              <a:pPr algn="ctr">
                <a:spcBef>
                  <a:spcPts val="600"/>
                </a:spcBef>
              </a:pPr>
              <a:r>
                <a:rPr lang="cs-CZ" sz="2800" b="1" dirty="0" smtClean="0"/>
                <a:t>100 – 200 mld. €</a:t>
              </a:r>
            </a:p>
            <a:p>
              <a:pPr algn="ctr">
                <a:spcBef>
                  <a:spcPts val="600"/>
                </a:spcBef>
              </a:pPr>
              <a:r>
                <a:rPr lang="cs-CZ" dirty="0" smtClean="0"/>
                <a:t>Předpokládané investice pro realizaci v rámci EU</a:t>
              </a:r>
              <a:endParaRPr lang="cs-CZ" b="1" dirty="0" smtClean="0"/>
            </a:p>
          </p:txBody>
        </p:sp>
        <p:cxnSp>
          <p:nvCxnSpPr>
            <p:cNvPr id="21" name="Straight Connector 20"/>
            <p:cNvCxnSpPr/>
            <p:nvPr/>
          </p:nvCxnSpPr>
          <p:spPr>
            <a:xfrm>
              <a:off x="9120336" y="1683519"/>
              <a:ext cx="2376264" cy="0"/>
            </a:xfrm>
            <a:prstGeom prst="line">
              <a:avLst/>
            </a:prstGeom>
            <a:ln>
              <a:solidFill>
                <a:srgbClr val="AEAFAB"/>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5"/>
          <a:stretch>
            <a:fillRect/>
          </a:stretch>
        </p:blipFill>
        <p:spPr>
          <a:xfrm>
            <a:off x="13980090" y="4171142"/>
            <a:ext cx="432050" cy="1725338"/>
          </a:xfrm>
          <a:prstGeom prst="rect">
            <a:avLst/>
          </a:prstGeom>
        </p:spPr>
      </p:pic>
      <p:grpSp>
        <p:nvGrpSpPr>
          <p:cNvPr id="23" name="Group 22"/>
          <p:cNvGrpSpPr/>
          <p:nvPr/>
        </p:nvGrpSpPr>
        <p:grpSpPr>
          <a:xfrm>
            <a:off x="8162893" y="4234486"/>
            <a:ext cx="4108918" cy="1431161"/>
            <a:chOff x="8539810" y="1196752"/>
            <a:chExt cx="3484336" cy="1431161"/>
          </a:xfrm>
        </p:grpSpPr>
        <p:sp>
          <p:nvSpPr>
            <p:cNvPr id="24" name="TextBox 23"/>
            <p:cNvSpPr txBox="1"/>
            <p:nvPr/>
          </p:nvSpPr>
          <p:spPr>
            <a:xfrm>
              <a:off x="8539810" y="1196752"/>
              <a:ext cx="3484336" cy="1431161"/>
            </a:xfrm>
            <a:prstGeom prst="rect">
              <a:avLst/>
            </a:prstGeom>
            <a:noFill/>
          </p:spPr>
          <p:txBody>
            <a:bodyPr wrap="square" rtlCol="0">
              <a:spAutoFit/>
            </a:bodyPr>
            <a:lstStyle/>
            <a:p>
              <a:pPr algn="ctr">
                <a:spcBef>
                  <a:spcPts val="600"/>
                </a:spcBef>
              </a:pPr>
              <a:r>
                <a:rPr lang="cs-CZ" sz="2800" b="1" dirty="0" smtClean="0"/>
                <a:t>4 směry </a:t>
              </a:r>
              <a:r>
                <a:rPr lang="cs-CZ" sz="2800" b="1" dirty="0" err="1" smtClean="0"/>
                <a:t>ChemRec</a:t>
              </a:r>
              <a:endParaRPr lang="cs-CZ" sz="2800" b="1" dirty="0" smtClean="0"/>
            </a:p>
            <a:p>
              <a:pPr algn="ctr">
                <a:spcBef>
                  <a:spcPts val="600"/>
                </a:spcBef>
              </a:pPr>
              <a:r>
                <a:rPr lang="cs-CZ" dirty="0" smtClean="0"/>
                <a:t>Zapojení pyrolýzy, zplyňování,  depolymerizace a rozpouštědlové metody</a:t>
              </a:r>
              <a:endParaRPr lang="cs-CZ" b="1" dirty="0" smtClean="0"/>
            </a:p>
          </p:txBody>
        </p:sp>
        <p:cxnSp>
          <p:nvCxnSpPr>
            <p:cNvPr id="25" name="Straight Connector 24"/>
            <p:cNvCxnSpPr/>
            <p:nvPr/>
          </p:nvCxnSpPr>
          <p:spPr>
            <a:xfrm>
              <a:off x="9120336" y="1707375"/>
              <a:ext cx="2376264" cy="0"/>
            </a:xfrm>
            <a:prstGeom prst="line">
              <a:avLst/>
            </a:prstGeom>
            <a:ln>
              <a:solidFill>
                <a:srgbClr val="AEAFA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627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633C6B9-C75B-4149-93B0-5E1BF0C180BC}" type="slidenum">
              <a:rPr lang="cs-CZ" smtClean="0"/>
              <a:pPr/>
              <a:t>3</a:t>
            </a:fld>
            <a:endParaRPr lang="cs-CZ" dirty="0"/>
          </a:p>
        </p:txBody>
      </p:sp>
      <p:sp>
        <p:nvSpPr>
          <p:cNvPr id="3" name="Text Placeholder 2"/>
          <p:cNvSpPr>
            <a:spLocks noGrp="1"/>
          </p:cNvSpPr>
          <p:nvPr>
            <p:ph type="body" sz="quarter" idx="12"/>
          </p:nvPr>
        </p:nvSpPr>
        <p:spPr>
          <a:xfrm>
            <a:off x="119336" y="205628"/>
            <a:ext cx="11964652" cy="432048"/>
          </a:xfrm>
        </p:spPr>
        <p:txBody>
          <a:bodyPr/>
          <a:lstStyle/>
          <a:p>
            <a:r>
              <a:rPr lang="sk-SK" sz="2600" dirty="0" err="1" smtClean="0">
                <a:solidFill>
                  <a:srgbClr val="676D6F"/>
                </a:solidFill>
              </a:rPr>
              <a:t>Strategie</a:t>
            </a:r>
            <a:r>
              <a:rPr lang="sk-SK" sz="2600" dirty="0" smtClean="0">
                <a:solidFill>
                  <a:srgbClr val="676D6F"/>
                </a:solidFill>
              </a:rPr>
              <a:t> ORLEN </a:t>
            </a:r>
            <a:r>
              <a:rPr lang="sk-SK" sz="2600" dirty="0" err="1" smtClean="0">
                <a:solidFill>
                  <a:srgbClr val="676D6F"/>
                </a:solidFill>
              </a:rPr>
              <a:t>Unipetrol</a:t>
            </a:r>
            <a:r>
              <a:rPr lang="sk-SK" sz="2600" dirty="0" smtClean="0">
                <a:solidFill>
                  <a:srgbClr val="676D6F"/>
                </a:solidFill>
              </a:rPr>
              <a:t> 2030 </a:t>
            </a:r>
            <a:r>
              <a:rPr lang="sk-SK" sz="2600" dirty="0" err="1" smtClean="0">
                <a:solidFill>
                  <a:srgbClr val="676D6F"/>
                </a:solidFill>
              </a:rPr>
              <a:t>počítá</a:t>
            </a:r>
            <a:r>
              <a:rPr lang="sk-SK" sz="2600" dirty="0" smtClean="0">
                <a:solidFill>
                  <a:srgbClr val="676D6F"/>
                </a:solidFill>
              </a:rPr>
              <a:t> s </a:t>
            </a:r>
            <a:r>
              <a:rPr lang="sk-SK" sz="2600" dirty="0" err="1" smtClean="0">
                <a:solidFill>
                  <a:srgbClr val="676D6F"/>
                </a:solidFill>
              </a:rPr>
              <a:t>komplexním</a:t>
            </a:r>
            <a:r>
              <a:rPr lang="sk-SK" sz="2600" dirty="0" smtClean="0">
                <a:solidFill>
                  <a:srgbClr val="676D6F"/>
                </a:solidFill>
              </a:rPr>
              <a:t> </a:t>
            </a:r>
            <a:r>
              <a:rPr lang="sk-SK" sz="2600" dirty="0" err="1" smtClean="0">
                <a:solidFill>
                  <a:srgbClr val="676D6F"/>
                </a:solidFill>
              </a:rPr>
              <a:t>vývojem</a:t>
            </a:r>
            <a:r>
              <a:rPr lang="sk-SK" sz="2600" dirty="0" smtClean="0">
                <a:solidFill>
                  <a:srgbClr val="676D6F"/>
                </a:solidFill>
              </a:rPr>
              <a:t> </a:t>
            </a:r>
            <a:r>
              <a:rPr lang="sk-SK" sz="2600" dirty="0" err="1" smtClean="0">
                <a:solidFill>
                  <a:srgbClr val="676D6F"/>
                </a:solidFill>
              </a:rPr>
              <a:t>udržitelnosti</a:t>
            </a:r>
            <a:endParaRPr lang="en-US" sz="2600" dirty="0">
              <a:solidFill>
                <a:srgbClr val="676D6F"/>
              </a:solidFill>
            </a:endParaRPr>
          </a:p>
        </p:txBody>
      </p:sp>
      <p:sp>
        <p:nvSpPr>
          <p:cNvPr id="10" name="TextBox 9">
            <a:extLst>
              <a:ext uri="{FF2B5EF4-FFF2-40B4-BE49-F238E27FC236}">
                <a16:creationId xmlns:a16="http://schemas.microsoft.com/office/drawing/2014/main" id="{584A76E0-75D4-4B3C-833B-D9F6B926E666}"/>
              </a:ext>
            </a:extLst>
          </p:cNvPr>
          <p:cNvSpPr txBox="1"/>
          <p:nvPr/>
        </p:nvSpPr>
        <p:spPr>
          <a:xfrm>
            <a:off x="8312942" y="2137959"/>
            <a:ext cx="2952328" cy="1261884"/>
          </a:xfrm>
          <a:prstGeom prst="rect">
            <a:avLst/>
          </a:prstGeom>
          <a:noFill/>
        </p:spPr>
        <p:txBody>
          <a:bodyPr wrap="square" rtlCol="0">
            <a:spAutoFit/>
          </a:bodyPr>
          <a:lstStyle/>
          <a:p>
            <a:pPr eaLnBrk="0" fontAlgn="base" hangingPunct="0">
              <a:spcBef>
                <a:spcPct val="0"/>
              </a:spcBef>
              <a:spcAft>
                <a:spcPct val="0"/>
              </a:spcAft>
            </a:pPr>
            <a:r>
              <a:rPr lang="sk-SK" sz="2800" b="1" dirty="0" smtClean="0">
                <a:solidFill>
                  <a:srgbClr val="7F8689"/>
                </a:solidFill>
                <a:latin typeface="Helvetica"/>
              </a:rPr>
              <a:t>0,1 - 0,2 </a:t>
            </a:r>
            <a:r>
              <a:rPr lang="sk-SK" sz="2800" b="1" dirty="0" err="1" smtClean="0">
                <a:solidFill>
                  <a:srgbClr val="7F8689"/>
                </a:solidFill>
                <a:latin typeface="Helvetica"/>
              </a:rPr>
              <a:t>Mt</a:t>
            </a:r>
            <a:r>
              <a:rPr lang="sk-SK" sz="2800" b="1" dirty="0" smtClean="0">
                <a:solidFill>
                  <a:srgbClr val="7F8689"/>
                </a:solidFill>
                <a:latin typeface="Helvetica"/>
              </a:rPr>
              <a:t>/a </a:t>
            </a:r>
            <a:r>
              <a:rPr lang="sk-SK" sz="2400" dirty="0" smtClean="0">
                <a:solidFill>
                  <a:srgbClr val="7F8689"/>
                </a:solidFill>
                <a:latin typeface="Helvetica"/>
              </a:rPr>
              <a:t>RECYKLOVANÝCH PRODUKTŮ</a:t>
            </a:r>
            <a:endParaRPr lang="cs-CZ" dirty="0">
              <a:solidFill>
                <a:srgbClr val="7F8689"/>
              </a:solidFill>
              <a:latin typeface="Helvetica"/>
            </a:endParaRPr>
          </a:p>
        </p:txBody>
      </p:sp>
      <p:grpSp>
        <p:nvGrpSpPr>
          <p:cNvPr id="21" name="Group 20"/>
          <p:cNvGrpSpPr/>
          <p:nvPr/>
        </p:nvGrpSpPr>
        <p:grpSpPr>
          <a:xfrm>
            <a:off x="6944554" y="1049081"/>
            <a:ext cx="1420501" cy="1315311"/>
            <a:chOff x="4295800" y="1393609"/>
            <a:chExt cx="1420501" cy="1315311"/>
          </a:xfrm>
        </p:grpSpPr>
        <p:sp>
          <p:nvSpPr>
            <p:cNvPr id="12" name="Oval 11">
              <a:extLst>
                <a:ext uri="{FF2B5EF4-FFF2-40B4-BE49-F238E27FC236}">
                  <a16:creationId xmlns:a16="http://schemas.microsoft.com/office/drawing/2014/main" id="{2301C9B5-0900-4DE4-A533-1001D7337497}"/>
                </a:ext>
              </a:extLst>
            </p:cNvPr>
            <p:cNvSpPr/>
            <p:nvPr/>
          </p:nvSpPr>
          <p:spPr>
            <a:xfrm>
              <a:off x="4583138" y="1575757"/>
              <a:ext cx="1133163" cy="1133163"/>
            </a:xfrm>
            <a:prstGeom prst="ellipse">
              <a:avLst/>
            </a:prstGeom>
            <a:gradFill flip="none" rotWithShape="1">
              <a:gsLst>
                <a:gs pos="0">
                  <a:srgbClr val="4F81BD">
                    <a:lumMod val="5000"/>
                    <a:lumOff val="95000"/>
                  </a:srgbClr>
                </a:gs>
                <a:gs pos="29000">
                  <a:srgbClr val="F79646">
                    <a:lumMod val="40000"/>
                    <a:lumOff val="60000"/>
                  </a:srgbClr>
                </a:gs>
                <a:gs pos="58000">
                  <a:srgbClr val="F79646">
                    <a:lumMod val="60000"/>
                    <a:lumOff val="40000"/>
                  </a:srgbClr>
                </a:gs>
                <a:gs pos="97000">
                  <a:srgbClr val="F79646">
                    <a:lumMod val="75000"/>
                  </a:srgbClr>
                </a:gs>
              </a:gsLst>
              <a:lin ang="2700000" scaled="1"/>
              <a:tileRect/>
            </a:gra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cs-CZ" sz="1800" b="0" i="0" u="none" strike="noStrike" kern="0" cap="none" spc="0" normalizeH="0" baseline="0" noProof="0" dirty="0" smtClean="0">
                <a:ln>
                  <a:noFill/>
                </a:ln>
                <a:solidFill>
                  <a:prstClr val="white"/>
                </a:solidFill>
                <a:effectLst/>
                <a:uLnTx/>
                <a:uFillTx/>
                <a:latin typeface="Helvetica"/>
                <a:ea typeface="+mn-ea"/>
                <a:cs typeface="+mn-cs"/>
              </a:endParaRPr>
            </a:p>
          </p:txBody>
        </p:sp>
        <p:pic>
          <p:nvPicPr>
            <p:cNvPr id="13" name="Graphic 5" descr="Recycle with solid fill">
              <a:extLst>
                <a:ext uri="{FF2B5EF4-FFF2-40B4-BE49-F238E27FC236}">
                  <a16:creationId xmlns:a16="http://schemas.microsoft.com/office/drawing/2014/main" id="{94846F04-7C77-4454-9DBB-8DA691E512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295800" y="1393609"/>
              <a:ext cx="1167670" cy="1167670"/>
            </a:xfrm>
            <a:prstGeom prst="rect">
              <a:avLst/>
            </a:prstGeom>
          </p:spPr>
        </p:pic>
      </p:grpSp>
      <p:grpSp>
        <p:nvGrpSpPr>
          <p:cNvPr id="22" name="Group 21"/>
          <p:cNvGrpSpPr/>
          <p:nvPr/>
        </p:nvGrpSpPr>
        <p:grpSpPr>
          <a:xfrm>
            <a:off x="1183544" y="1025773"/>
            <a:ext cx="1408425" cy="1361927"/>
            <a:chOff x="414341" y="1444810"/>
            <a:chExt cx="1408425" cy="1361927"/>
          </a:xfrm>
        </p:grpSpPr>
        <p:sp>
          <p:nvSpPr>
            <p:cNvPr id="19" name="Oval 18">
              <a:extLst>
                <a:ext uri="{FF2B5EF4-FFF2-40B4-BE49-F238E27FC236}">
                  <a16:creationId xmlns:a16="http://schemas.microsoft.com/office/drawing/2014/main" id="{2301C9B5-0900-4DE4-A533-1001D7337497}"/>
                </a:ext>
              </a:extLst>
            </p:cNvPr>
            <p:cNvSpPr/>
            <p:nvPr/>
          </p:nvSpPr>
          <p:spPr>
            <a:xfrm>
              <a:off x="689603" y="1673574"/>
              <a:ext cx="1133163" cy="1133163"/>
            </a:xfrm>
            <a:prstGeom prst="ellipse">
              <a:avLst/>
            </a:prstGeom>
            <a:gradFill>
              <a:gsLst>
                <a:gs pos="0">
                  <a:schemeClr val="accent5">
                    <a:lumMod val="20000"/>
                    <a:lumOff val="80000"/>
                  </a:schemeClr>
                </a:gs>
                <a:gs pos="100000">
                  <a:schemeClr val="accent5">
                    <a:lumMod val="75000"/>
                  </a:schemeClr>
                </a:gs>
                <a:gs pos="57000">
                  <a:schemeClr val="accent5">
                    <a:lumMod val="60000"/>
                    <a:lumOff val="40000"/>
                  </a:schemeClr>
                </a:gs>
                <a:gs pos="29000">
                  <a:schemeClr val="accent5">
                    <a:lumMod val="40000"/>
                    <a:lumOff val="60000"/>
                  </a:schemeClr>
                </a:gs>
              </a:gsLst>
              <a:lin ang="2700000" scaled="0"/>
            </a:gradFill>
            <a:ln w="95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cs-CZ" sz="1800" b="0" i="0" u="none" strike="noStrike" kern="0" cap="none" spc="0" normalizeH="0" baseline="0" noProof="0" dirty="0" smtClean="0">
                <a:ln>
                  <a:noFill/>
                </a:ln>
                <a:solidFill>
                  <a:prstClr val="white"/>
                </a:solidFill>
                <a:effectLst/>
                <a:uLnTx/>
                <a:uFillTx/>
                <a:latin typeface="Helvetica"/>
                <a:ea typeface="+mn-ea"/>
                <a:cs typeface="+mn-cs"/>
              </a:endParaRPr>
            </a:p>
          </p:txBody>
        </p:sp>
        <p:pic>
          <p:nvPicPr>
            <p:cNvPr id="18" name="Picture 17"/>
            <p:cNvPicPr>
              <a:picLocks noChangeAspect="1"/>
            </p:cNvPicPr>
            <p:nvPr/>
          </p:nvPicPr>
          <p:blipFill>
            <a:blip r:embed="rId11">
              <a:duotone>
                <a:schemeClr val="accent5">
                  <a:shade val="45000"/>
                  <a:satMod val="135000"/>
                </a:schemeClr>
                <a:prstClr val="white"/>
              </a:duotone>
            </a:blip>
            <a:stretch>
              <a:fillRect/>
            </a:stretch>
          </p:blipFill>
          <p:spPr>
            <a:xfrm>
              <a:off x="414341" y="1444810"/>
              <a:ext cx="1035192" cy="1035192"/>
            </a:xfrm>
            <a:prstGeom prst="rect">
              <a:avLst/>
            </a:prstGeom>
          </p:spPr>
        </p:pic>
      </p:grpSp>
      <p:sp>
        <p:nvSpPr>
          <p:cNvPr id="20" name="TextBox 19">
            <a:extLst>
              <a:ext uri="{FF2B5EF4-FFF2-40B4-BE49-F238E27FC236}">
                <a16:creationId xmlns:a16="http://schemas.microsoft.com/office/drawing/2014/main" id="{584A76E0-75D4-4B3C-833B-D9F6B926E666}"/>
              </a:ext>
            </a:extLst>
          </p:cNvPr>
          <p:cNvSpPr txBox="1"/>
          <p:nvPr/>
        </p:nvSpPr>
        <p:spPr>
          <a:xfrm>
            <a:off x="2422078" y="2109634"/>
            <a:ext cx="3247915" cy="1631216"/>
          </a:xfrm>
          <a:prstGeom prst="rect">
            <a:avLst/>
          </a:prstGeom>
          <a:noFill/>
        </p:spPr>
        <p:txBody>
          <a:bodyPr wrap="square" rtlCol="0">
            <a:spAutoFit/>
          </a:bodyPr>
          <a:lstStyle/>
          <a:p>
            <a:pPr eaLnBrk="0" fontAlgn="base" hangingPunct="0">
              <a:spcBef>
                <a:spcPct val="0"/>
              </a:spcBef>
              <a:spcAft>
                <a:spcPct val="0"/>
              </a:spcAft>
            </a:pPr>
            <a:r>
              <a:rPr lang="sk-SK" sz="2800" b="1" dirty="0" smtClean="0">
                <a:solidFill>
                  <a:srgbClr val="7F8689"/>
                </a:solidFill>
                <a:latin typeface="Helvetica"/>
              </a:rPr>
              <a:t>6% </a:t>
            </a:r>
            <a:r>
              <a:rPr lang="sk-SK" sz="2400" dirty="0" smtClean="0">
                <a:solidFill>
                  <a:srgbClr val="7F8689"/>
                </a:solidFill>
                <a:latin typeface="Helvetica"/>
              </a:rPr>
              <a:t>ALTERNATIVNÍCH </a:t>
            </a:r>
            <a:r>
              <a:rPr lang="cs-CZ" sz="2400" dirty="0" smtClean="0">
                <a:solidFill>
                  <a:srgbClr val="7F8689"/>
                </a:solidFill>
                <a:latin typeface="Helvetica"/>
              </a:rPr>
              <a:t>SUROVIN DO PETCHEM</a:t>
            </a:r>
            <a:endParaRPr lang="cs-CZ" sz="1600" dirty="0">
              <a:solidFill>
                <a:srgbClr val="7F8689"/>
              </a:solidFill>
              <a:latin typeface="Helvetica"/>
            </a:endParaRPr>
          </a:p>
        </p:txBody>
      </p:sp>
      <p:sp>
        <p:nvSpPr>
          <p:cNvPr id="24" name="TextBox 23">
            <a:extLst>
              <a:ext uri="{FF2B5EF4-FFF2-40B4-BE49-F238E27FC236}">
                <a16:creationId xmlns:a16="http://schemas.microsoft.com/office/drawing/2014/main" id="{584A76E0-75D4-4B3C-833B-D9F6B926E666}"/>
              </a:ext>
            </a:extLst>
          </p:cNvPr>
          <p:cNvSpPr txBox="1"/>
          <p:nvPr/>
        </p:nvSpPr>
        <p:spPr>
          <a:xfrm>
            <a:off x="2422078" y="5150319"/>
            <a:ext cx="3151834" cy="892552"/>
          </a:xfrm>
          <a:prstGeom prst="rect">
            <a:avLst/>
          </a:prstGeom>
          <a:noFill/>
        </p:spPr>
        <p:txBody>
          <a:bodyPr wrap="square" rtlCol="0">
            <a:spAutoFit/>
          </a:bodyPr>
          <a:lstStyle/>
          <a:p>
            <a:pPr eaLnBrk="0" fontAlgn="base" hangingPunct="0">
              <a:spcBef>
                <a:spcPct val="0"/>
              </a:spcBef>
              <a:spcAft>
                <a:spcPct val="0"/>
              </a:spcAft>
            </a:pPr>
            <a:r>
              <a:rPr lang="cs-CZ" sz="2800" b="1" dirty="0" smtClean="0">
                <a:solidFill>
                  <a:srgbClr val="7F8689"/>
                </a:solidFill>
                <a:latin typeface="Helvetica"/>
              </a:rPr>
              <a:t>20% </a:t>
            </a:r>
            <a:r>
              <a:rPr lang="cs-CZ" sz="2400" dirty="0" smtClean="0">
                <a:solidFill>
                  <a:srgbClr val="7F8689"/>
                </a:solidFill>
                <a:latin typeface="Helvetica"/>
              </a:rPr>
              <a:t>SNÍŽENÍ EMISÍ CO</a:t>
            </a:r>
            <a:r>
              <a:rPr lang="cs-CZ" sz="2400" baseline="-25000" dirty="0" smtClean="0">
                <a:solidFill>
                  <a:srgbClr val="7F8689"/>
                </a:solidFill>
                <a:latin typeface="Helvetica"/>
              </a:rPr>
              <a:t>2</a:t>
            </a:r>
            <a:endParaRPr lang="cs-CZ" sz="1600" baseline="-25000" dirty="0">
              <a:solidFill>
                <a:srgbClr val="7F8689"/>
              </a:solidFill>
              <a:latin typeface="Helvetica"/>
            </a:endParaRPr>
          </a:p>
        </p:txBody>
      </p:sp>
      <p:grpSp>
        <p:nvGrpSpPr>
          <p:cNvPr id="30" name="Group 29"/>
          <p:cNvGrpSpPr/>
          <p:nvPr/>
        </p:nvGrpSpPr>
        <p:grpSpPr>
          <a:xfrm>
            <a:off x="1162335" y="3778106"/>
            <a:ext cx="1450843" cy="1455153"/>
            <a:chOff x="220933" y="3629165"/>
            <a:chExt cx="1450843" cy="1455153"/>
          </a:xfrm>
        </p:grpSpPr>
        <p:sp>
          <p:nvSpPr>
            <p:cNvPr id="23" name="Oval 22">
              <a:extLst>
                <a:ext uri="{FF2B5EF4-FFF2-40B4-BE49-F238E27FC236}">
                  <a16:creationId xmlns:a16="http://schemas.microsoft.com/office/drawing/2014/main" id="{5A32A375-CDF4-4036-BAE0-BE0B1714D49F}"/>
                </a:ext>
              </a:extLst>
            </p:cNvPr>
            <p:cNvSpPr/>
            <p:nvPr/>
          </p:nvSpPr>
          <p:spPr>
            <a:xfrm>
              <a:off x="538613" y="3951155"/>
              <a:ext cx="1133163" cy="1133163"/>
            </a:xfrm>
            <a:prstGeom prst="ellipse">
              <a:avLst/>
            </a:prstGeom>
            <a:gradFill>
              <a:gsLst>
                <a:gs pos="0">
                  <a:schemeClr val="accent6">
                    <a:lumMod val="20000"/>
                    <a:lumOff val="80000"/>
                  </a:schemeClr>
                </a:gs>
                <a:gs pos="32000">
                  <a:schemeClr val="accent6">
                    <a:lumMod val="40000"/>
                    <a:lumOff val="60000"/>
                  </a:schemeClr>
                </a:gs>
                <a:gs pos="66000">
                  <a:schemeClr val="accent6">
                    <a:lumMod val="60000"/>
                    <a:lumOff val="40000"/>
                  </a:schemeClr>
                </a:gs>
                <a:gs pos="96000">
                  <a:schemeClr val="accent6">
                    <a:lumMod val="75000"/>
                  </a:schemeClr>
                </a:gs>
              </a:gsLst>
              <a:lin ang="2700000" scaled="0"/>
            </a:gra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 name="Picture 24">
              <a:extLst>
                <a:ext uri="{FF2B5EF4-FFF2-40B4-BE49-F238E27FC236}">
                  <a16:creationId xmlns:a16="http://schemas.microsoft.com/office/drawing/2014/main" id="{D4EB7C70-073E-4CD5-B6C8-6A07EE318F4E}"/>
                </a:ext>
              </a:extLst>
            </p:cNvPr>
            <p:cNvPicPr>
              <a:picLocks noChangeAspect="1"/>
            </p:cNvPicPr>
            <p:nvPr/>
          </p:nvPicPr>
          <p:blipFill>
            <a:blip r:embed="rId12">
              <a:duotone>
                <a:schemeClr val="accent6">
                  <a:shade val="45000"/>
                  <a:satMod val="135000"/>
                </a:schemeClr>
                <a:prstClr val="white"/>
              </a:duotone>
            </a:blip>
            <a:stretch>
              <a:fillRect/>
            </a:stretch>
          </p:blipFill>
          <p:spPr>
            <a:xfrm>
              <a:off x="220933" y="3629165"/>
              <a:ext cx="906516" cy="906516"/>
            </a:xfrm>
            <a:prstGeom prst="rect">
              <a:avLst/>
            </a:prstGeom>
          </p:spPr>
        </p:pic>
      </p:grpSp>
      <p:sp>
        <p:nvSpPr>
          <p:cNvPr id="27" name="TextBox 26">
            <a:extLst>
              <a:ext uri="{FF2B5EF4-FFF2-40B4-BE49-F238E27FC236}">
                <a16:creationId xmlns:a16="http://schemas.microsoft.com/office/drawing/2014/main" id="{584A76E0-75D4-4B3C-833B-D9F6B926E666}"/>
              </a:ext>
            </a:extLst>
          </p:cNvPr>
          <p:cNvSpPr txBox="1"/>
          <p:nvPr/>
        </p:nvSpPr>
        <p:spPr>
          <a:xfrm>
            <a:off x="8312942" y="4726887"/>
            <a:ext cx="2814683" cy="2062103"/>
          </a:xfrm>
          <a:prstGeom prst="rect">
            <a:avLst/>
          </a:prstGeom>
          <a:noFill/>
        </p:spPr>
        <p:txBody>
          <a:bodyPr wrap="square" rtlCol="0">
            <a:spAutoFit/>
          </a:bodyPr>
          <a:lstStyle/>
          <a:p>
            <a:pPr eaLnBrk="0" fontAlgn="base" hangingPunct="0">
              <a:spcBef>
                <a:spcPct val="0"/>
              </a:spcBef>
              <a:spcAft>
                <a:spcPct val="0"/>
              </a:spcAft>
            </a:pPr>
            <a:r>
              <a:rPr lang="sk-SK" sz="2800" b="1" dirty="0" smtClean="0">
                <a:solidFill>
                  <a:srgbClr val="7F8689"/>
                </a:solidFill>
                <a:latin typeface="Helvetica"/>
              </a:rPr>
              <a:t>INTENZIVNÍ R&amp;D</a:t>
            </a:r>
            <a:r>
              <a:rPr lang="sk-SK" sz="2400" dirty="0" smtClean="0">
                <a:solidFill>
                  <a:srgbClr val="7F8689"/>
                </a:solidFill>
                <a:latin typeface="Helvetica"/>
              </a:rPr>
              <a:t> VŠECH SMĚRŮ CHEMICKÉ RECYKLACE</a:t>
            </a:r>
            <a:endParaRPr lang="cs-CZ" sz="1600" dirty="0">
              <a:solidFill>
                <a:srgbClr val="7F8689"/>
              </a:solidFill>
              <a:latin typeface="Helvetica"/>
            </a:endParaRPr>
          </a:p>
        </p:txBody>
      </p:sp>
      <p:grpSp>
        <p:nvGrpSpPr>
          <p:cNvPr id="4" name="Group 3"/>
          <p:cNvGrpSpPr/>
          <p:nvPr/>
        </p:nvGrpSpPr>
        <p:grpSpPr>
          <a:xfrm>
            <a:off x="6987292" y="3835291"/>
            <a:ext cx="1335024" cy="1340783"/>
            <a:chOff x="6984467" y="3717896"/>
            <a:chExt cx="1335024" cy="1340783"/>
          </a:xfrm>
        </p:grpSpPr>
        <p:sp>
          <p:nvSpPr>
            <p:cNvPr id="26" name="Oval 25">
              <a:extLst>
                <a:ext uri="{FF2B5EF4-FFF2-40B4-BE49-F238E27FC236}">
                  <a16:creationId xmlns:a16="http://schemas.microsoft.com/office/drawing/2014/main" id="{5A32A375-CDF4-4036-BAE0-BE0B1714D49F}"/>
                </a:ext>
              </a:extLst>
            </p:cNvPr>
            <p:cNvSpPr/>
            <p:nvPr/>
          </p:nvSpPr>
          <p:spPr>
            <a:xfrm>
              <a:off x="7186328" y="3925516"/>
              <a:ext cx="1133163" cy="1133163"/>
            </a:xfrm>
            <a:prstGeom prst="ellipse">
              <a:avLst/>
            </a:prstGeom>
            <a:gradFill>
              <a:gsLst>
                <a:gs pos="0">
                  <a:schemeClr val="tx2">
                    <a:lumMod val="20000"/>
                    <a:lumOff val="80000"/>
                  </a:schemeClr>
                </a:gs>
                <a:gs pos="32000">
                  <a:schemeClr val="tx2">
                    <a:lumMod val="40000"/>
                    <a:lumOff val="60000"/>
                  </a:schemeClr>
                </a:gs>
                <a:gs pos="66000">
                  <a:schemeClr val="tx2">
                    <a:lumMod val="60000"/>
                    <a:lumOff val="40000"/>
                  </a:schemeClr>
                </a:gs>
                <a:gs pos="96000">
                  <a:schemeClr val="tx2">
                    <a:lumMod val="75000"/>
                  </a:schemeClr>
                </a:gs>
              </a:gsLst>
              <a:lin ang="2700000" scaled="0"/>
            </a:gra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8" name="Picture 27"/>
            <p:cNvPicPr>
              <a:picLocks noChangeAspect="1"/>
            </p:cNvPicPr>
            <p:nvPr/>
          </p:nvPicPr>
          <p:blipFill>
            <a:blip r:embed="rId13">
              <a:duotone>
                <a:prstClr val="black"/>
                <a:schemeClr val="accent1">
                  <a:tint val="45000"/>
                  <a:satMod val="400000"/>
                </a:schemeClr>
              </a:duotone>
            </a:blip>
            <a:stretch>
              <a:fillRect/>
            </a:stretch>
          </p:blipFill>
          <p:spPr>
            <a:xfrm>
              <a:off x="6984467" y="3717896"/>
              <a:ext cx="855926" cy="855926"/>
            </a:xfrm>
            <a:prstGeom prst="rect">
              <a:avLst/>
            </a:prstGeom>
          </p:spPr>
        </p:pic>
      </p:grpSp>
      <p:pic>
        <p:nvPicPr>
          <p:cNvPr id="5" name="Picture 4"/>
          <p:cNvPicPr>
            <a:picLocks noChangeAspect="1"/>
          </p:cNvPicPr>
          <p:nvPr/>
        </p:nvPicPr>
        <p:blipFill>
          <a:blip r:embed="rId14"/>
          <a:stretch>
            <a:fillRect/>
          </a:stretch>
        </p:blipFill>
        <p:spPr>
          <a:xfrm>
            <a:off x="13484371" y="4609492"/>
            <a:ext cx="432050" cy="1725338"/>
          </a:xfrm>
          <a:prstGeom prst="rect">
            <a:avLst/>
          </a:prstGeom>
        </p:spPr>
      </p:pic>
      <p:grpSp>
        <p:nvGrpSpPr>
          <p:cNvPr id="31" name="Group 30"/>
          <p:cNvGrpSpPr/>
          <p:nvPr/>
        </p:nvGrpSpPr>
        <p:grpSpPr>
          <a:xfrm>
            <a:off x="12995819" y="4504406"/>
            <a:ext cx="432048" cy="1291826"/>
            <a:chOff x="13736039" y="3525717"/>
            <a:chExt cx="432048" cy="1291826"/>
          </a:xfrm>
        </p:grpSpPr>
        <p:sp>
          <p:nvSpPr>
            <p:cNvPr id="32" name="Rectangle 31"/>
            <p:cNvSpPr/>
            <p:nvPr/>
          </p:nvSpPr>
          <p:spPr>
            <a:xfrm flipH="1">
              <a:off x="13736039" y="3525717"/>
              <a:ext cx="432048" cy="432048"/>
            </a:xfrm>
            <a:prstGeom prst="rect">
              <a:avLst/>
            </a:prstGeom>
            <a:solidFill>
              <a:srgbClr val="D81E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flipH="1">
              <a:off x="13736039" y="3955606"/>
              <a:ext cx="432048" cy="432048"/>
            </a:xfrm>
            <a:prstGeom prst="rect">
              <a:avLst/>
            </a:prstGeom>
            <a:solidFill>
              <a:srgbClr val="676D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flipH="1">
              <a:off x="13736039" y="4385495"/>
              <a:ext cx="432048" cy="432048"/>
            </a:xfrm>
            <a:prstGeom prst="rect">
              <a:avLst/>
            </a:prstGeom>
            <a:solidFill>
              <a:srgbClr val="AEAF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879455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664579" y="1241544"/>
            <a:ext cx="2854460" cy="4986784"/>
          </a:xfrm>
          <a:prstGeom prst="rect">
            <a:avLst/>
          </a:prstGeom>
          <a:gradFill flip="none" rotWithShape="1">
            <a:gsLst>
              <a:gs pos="20000">
                <a:srgbClr val="AEAFAB">
                  <a:alpha val="50000"/>
                </a:srgbClr>
              </a:gs>
              <a:gs pos="0">
                <a:srgbClr val="CFD6D8">
                  <a:alpha val="50000"/>
                </a:srgbClr>
              </a:gs>
              <a:gs pos="50000">
                <a:srgbClr val="676D6F">
                  <a:alpha val="50000"/>
                </a:srgbClr>
              </a:gs>
              <a:gs pos="80000">
                <a:srgbClr val="AEAFAB">
                  <a:alpha val="50000"/>
                </a:srgbClr>
              </a:gs>
              <a:gs pos="100000">
                <a:srgbClr val="CFD6D8">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F633C6B9-C75B-4149-93B0-5E1BF0C180BC}" type="slidenum">
              <a:rPr lang="cs-CZ" smtClean="0"/>
              <a:pPr/>
              <a:t>4</a:t>
            </a:fld>
            <a:endParaRPr lang="cs-CZ" dirty="0"/>
          </a:p>
        </p:txBody>
      </p:sp>
      <p:sp>
        <p:nvSpPr>
          <p:cNvPr id="4" name="Text Placeholder 3"/>
          <p:cNvSpPr>
            <a:spLocks noGrp="1"/>
          </p:cNvSpPr>
          <p:nvPr>
            <p:ph type="body" sz="quarter" idx="12"/>
          </p:nvPr>
        </p:nvSpPr>
        <p:spPr>
          <a:xfrm>
            <a:off x="2210136" y="138692"/>
            <a:ext cx="8062328" cy="432048"/>
          </a:xfrm>
        </p:spPr>
        <p:txBody>
          <a:bodyPr/>
          <a:lstStyle/>
          <a:p>
            <a:pPr algn="ctr"/>
            <a:r>
              <a:rPr lang="sk-SK" sz="2600" dirty="0" err="1" smtClean="0">
                <a:solidFill>
                  <a:srgbClr val="D81E04"/>
                </a:solidFill>
              </a:rPr>
              <a:t>Parametry</a:t>
            </a:r>
            <a:r>
              <a:rPr lang="sk-SK" sz="2600" dirty="0" smtClean="0">
                <a:solidFill>
                  <a:srgbClr val="D81E04"/>
                </a:solidFill>
              </a:rPr>
              <a:t> </a:t>
            </a:r>
            <a:r>
              <a:rPr lang="sk-SK" sz="2600" dirty="0" err="1" smtClean="0">
                <a:solidFill>
                  <a:srgbClr val="D81E04"/>
                </a:solidFill>
              </a:rPr>
              <a:t>pyrolýzy</a:t>
            </a:r>
            <a:r>
              <a:rPr lang="sk-SK" sz="2600" dirty="0" smtClean="0">
                <a:solidFill>
                  <a:srgbClr val="D81E04"/>
                </a:solidFill>
              </a:rPr>
              <a:t> a plazmového </a:t>
            </a:r>
            <a:r>
              <a:rPr lang="sk-SK" sz="2600" dirty="0" err="1" smtClean="0">
                <a:solidFill>
                  <a:srgbClr val="D81E04"/>
                </a:solidFill>
              </a:rPr>
              <a:t>zplyňovnání</a:t>
            </a:r>
            <a:endParaRPr lang="en-US" sz="2600" dirty="0">
              <a:solidFill>
                <a:srgbClr val="D81E04"/>
              </a:solidFill>
            </a:endParaRPr>
          </a:p>
        </p:txBody>
      </p:sp>
      <p:sp>
        <p:nvSpPr>
          <p:cNvPr id="6" name="TextBox 5"/>
          <p:cNvSpPr txBox="1"/>
          <p:nvPr/>
        </p:nvSpPr>
        <p:spPr>
          <a:xfrm>
            <a:off x="2567608" y="6273230"/>
            <a:ext cx="6336704" cy="338554"/>
          </a:xfrm>
          <a:prstGeom prst="rect">
            <a:avLst/>
          </a:prstGeom>
          <a:noFill/>
        </p:spPr>
        <p:txBody>
          <a:bodyPr wrap="square" rtlCol="0">
            <a:spAutoFit/>
          </a:bodyPr>
          <a:lstStyle/>
          <a:p>
            <a:r>
              <a:rPr lang="cs-CZ" sz="1600" dirty="0" smtClean="0"/>
              <a:t>Chemické Fórum Ústeckého kraje 2023</a:t>
            </a:r>
            <a:endParaRPr lang="en-US" sz="1600" dirty="0"/>
          </a:p>
        </p:txBody>
      </p:sp>
      <p:pic>
        <p:nvPicPr>
          <p:cNvPr id="7" name="Picture 6"/>
          <p:cNvPicPr>
            <a:picLocks noChangeAspect="1"/>
          </p:cNvPicPr>
          <p:nvPr/>
        </p:nvPicPr>
        <p:blipFill>
          <a:blip r:embed="rId3"/>
          <a:stretch>
            <a:fillRect/>
          </a:stretch>
        </p:blipFill>
        <p:spPr>
          <a:xfrm>
            <a:off x="12360696" y="3343259"/>
            <a:ext cx="829948" cy="3410744"/>
          </a:xfrm>
          <a:prstGeom prst="rect">
            <a:avLst/>
          </a:prstGeom>
        </p:spPr>
      </p:pic>
      <p:pic>
        <p:nvPicPr>
          <p:cNvPr id="8" name="Picture 7"/>
          <p:cNvPicPr>
            <a:picLocks noChangeAspect="1"/>
          </p:cNvPicPr>
          <p:nvPr/>
        </p:nvPicPr>
        <p:blipFill>
          <a:blip r:embed="rId4"/>
          <a:stretch>
            <a:fillRect/>
          </a:stretch>
        </p:blipFill>
        <p:spPr>
          <a:xfrm>
            <a:off x="13987865" y="4609492"/>
            <a:ext cx="432050" cy="1725338"/>
          </a:xfrm>
          <a:prstGeom prst="rect">
            <a:avLst/>
          </a:prstGeom>
        </p:spPr>
      </p:pic>
      <p:grpSp>
        <p:nvGrpSpPr>
          <p:cNvPr id="10" name="Group 9"/>
          <p:cNvGrpSpPr/>
          <p:nvPr/>
        </p:nvGrpSpPr>
        <p:grpSpPr>
          <a:xfrm>
            <a:off x="13440816" y="4385495"/>
            <a:ext cx="432048" cy="1291826"/>
            <a:chOff x="13736039" y="3525717"/>
            <a:chExt cx="432048" cy="1291826"/>
          </a:xfrm>
        </p:grpSpPr>
        <p:sp>
          <p:nvSpPr>
            <p:cNvPr id="11" name="Rectangle 10"/>
            <p:cNvSpPr/>
            <p:nvPr/>
          </p:nvSpPr>
          <p:spPr>
            <a:xfrm flipH="1">
              <a:off x="13736039" y="3525717"/>
              <a:ext cx="432048" cy="432048"/>
            </a:xfrm>
            <a:prstGeom prst="rect">
              <a:avLst/>
            </a:prstGeom>
            <a:solidFill>
              <a:srgbClr val="D81E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flipH="1">
              <a:off x="13736039" y="3955606"/>
              <a:ext cx="432048" cy="432048"/>
            </a:xfrm>
            <a:prstGeom prst="rect">
              <a:avLst/>
            </a:prstGeom>
            <a:solidFill>
              <a:srgbClr val="676D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flipH="1">
              <a:off x="13736039" y="4385495"/>
              <a:ext cx="432048" cy="432048"/>
            </a:xfrm>
            <a:prstGeom prst="rect">
              <a:avLst/>
            </a:prstGeom>
            <a:solidFill>
              <a:srgbClr val="AEAF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8" name="Group 27"/>
          <p:cNvGrpSpPr/>
          <p:nvPr/>
        </p:nvGrpSpPr>
        <p:grpSpPr>
          <a:xfrm>
            <a:off x="7519039" y="654003"/>
            <a:ext cx="4462469" cy="612738"/>
            <a:chOff x="6880444" y="873521"/>
            <a:chExt cx="4462469" cy="612738"/>
          </a:xfrm>
        </p:grpSpPr>
        <p:sp>
          <p:nvSpPr>
            <p:cNvPr id="26" name="TextBox 25"/>
            <p:cNvSpPr txBox="1"/>
            <p:nvPr/>
          </p:nvSpPr>
          <p:spPr>
            <a:xfrm>
              <a:off x="6915653" y="949058"/>
              <a:ext cx="4427260" cy="461665"/>
            </a:xfrm>
            <a:prstGeom prst="rect">
              <a:avLst/>
            </a:prstGeom>
            <a:noFill/>
          </p:spPr>
          <p:txBody>
            <a:bodyPr wrap="square" rtlCol="0">
              <a:spAutoFit/>
            </a:bodyPr>
            <a:lstStyle/>
            <a:p>
              <a:pPr algn="r"/>
              <a:r>
                <a:rPr lang="cs-CZ" sz="2400" b="1" dirty="0" smtClean="0"/>
                <a:t>PLAZMOVÉ ZPLYŇOVÁNÍ</a:t>
              </a:r>
              <a:endParaRPr lang="en-US" b="1" dirty="0"/>
            </a:p>
          </p:txBody>
        </p:sp>
        <p:pic>
          <p:nvPicPr>
            <p:cNvPr id="20" name="Picture 19"/>
            <p:cNvPicPr>
              <a:picLocks noChangeAspect="1"/>
            </p:cNvPicPr>
            <p:nvPr/>
          </p:nvPicPr>
          <p:blipFill>
            <a:blip r:embed="rId5"/>
            <a:stretch>
              <a:fillRect/>
            </a:stretch>
          </p:blipFill>
          <p:spPr>
            <a:xfrm>
              <a:off x="6880444" y="873521"/>
              <a:ext cx="612738" cy="612738"/>
            </a:xfrm>
            <a:prstGeom prst="rect">
              <a:avLst/>
            </a:prstGeom>
          </p:spPr>
        </p:pic>
      </p:grpSp>
      <p:grpSp>
        <p:nvGrpSpPr>
          <p:cNvPr id="24" name="Group 23"/>
          <p:cNvGrpSpPr/>
          <p:nvPr/>
        </p:nvGrpSpPr>
        <p:grpSpPr>
          <a:xfrm>
            <a:off x="1847528" y="660615"/>
            <a:ext cx="2477909" cy="541702"/>
            <a:chOff x="1025936" y="2475913"/>
            <a:chExt cx="2477909" cy="541702"/>
          </a:xfrm>
        </p:grpSpPr>
        <p:sp>
          <p:nvSpPr>
            <p:cNvPr id="9" name="TextBox 8"/>
            <p:cNvSpPr txBox="1"/>
            <p:nvPr/>
          </p:nvSpPr>
          <p:spPr>
            <a:xfrm>
              <a:off x="1025936" y="2515932"/>
              <a:ext cx="2477909" cy="461665"/>
            </a:xfrm>
            <a:prstGeom prst="rect">
              <a:avLst/>
            </a:prstGeom>
            <a:noFill/>
          </p:spPr>
          <p:txBody>
            <a:bodyPr wrap="square" rtlCol="0">
              <a:spAutoFit/>
            </a:bodyPr>
            <a:lstStyle/>
            <a:p>
              <a:r>
                <a:rPr lang="cs-CZ" sz="2400" b="1" dirty="0" smtClean="0"/>
                <a:t>PYROLÝZA</a:t>
              </a:r>
              <a:endParaRPr lang="en-US" b="1" dirty="0"/>
            </a:p>
          </p:txBody>
        </p:sp>
        <p:pic>
          <p:nvPicPr>
            <p:cNvPr id="19" name="Picture 18"/>
            <p:cNvPicPr>
              <a:picLocks noChangeAspect="1"/>
            </p:cNvPicPr>
            <p:nvPr/>
          </p:nvPicPr>
          <p:blipFill>
            <a:blip r:embed="rId6"/>
            <a:stretch>
              <a:fillRect/>
            </a:stretch>
          </p:blipFill>
          <p:spPr>
            <a:xfrm>
              <a:off x="2878229" y="2475913"/>
              <a:ext cx="541702" cy="541702"/>
            </a:xfrm>
            <a:prstGeom prst="rect">
              <a:avLst/>
            </a:prstGeom>
          </p:spPr>
        </p:pic>
      </p:grpSp>
      <p:sp>
        <p:nvSpPr>
          <p:cNvPr id="46" name="Pentagon 45"/>
          <p:cNvSpPr/>
          <p:nvPr/>
        </p:nvSpPr>
        <p:spPr>
          <a:xfrm>
            <a:off x="1111217" y="1374410"/>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Maximalizace výtěžku kondenzátu</a:t>
            </a:r>
            <a:endParaRPr lang="en-US" dirty="0"/>
          </a:p>
        </p:txBody>
      </p:sp>
      <p:sp>
        <p:nvSpPr>
          <p:cNvPr id="64" name="Pentagon 63"/>
          <p:cNvSpPr/>
          <p:nvPr/>
        </p:nvSpPr>
        <p:spPr>
          <a:xfrm>
            <a:off x="1111217" y="2088878"/>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Bez kyslíku</a:t>
            </a:r>
            <a:endParaRPr lang="en-US" dirty="0"/>
          </a:p>
        </p:txBody>
      </p:sp>
      <p:sp>
        <p:nvSpPr>
          <p:cNvPr id="65" name="Pentagon 64"/>
          <p:cNvSpPr/>
          <p:nvPr/>
        </p:nvSpPr>
        <p:spPr>
          <a:xfrm>
            <a:off x="1111217" y="2803346"/>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350 – 600 °C</a:t>
            </a:r>
            <a:endParaRPr lang="en-US" dirty="0"/>
          </a:p>
        </p:txBody>
      </p:sp>
      <p:sp>
        <p:nvSpPr>
          <p:cNvPr id="66" name="Pentagon 65"/>
          <p:cNvSpPr/>
          <p:nvPr/>
        </p:nvSpPr>
        <p:spPr>
          <a:xfrm>
            <a:off x="1111217" y="3517814"/>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C</a:t>
            </a:r>
            <a:r>
              <a:rPr lang="cs-CZ" baseline="-25000" dirty="0" err="1" smtClean="0"/>
              <a:t>x</a:t>
            </a:r>
            <a:r>
              <a:rPr lang="cs-CZ" dirty="0" err="1" smtClean="0"/>
              <a:t>H</a:t>
            </a:r>
            <a:r>
              <a:rPr lang="cs-CZ" baseline="-25000" dirty="0" err="1" smtClean="0"/>
              <a:t>y</a:t>
            </a:r>
            <a:r>
              <a:rPr lang="cs-CZ" dirty="0" smtClean="0"/>
              <a:t> kondenzát, plyny s ↑ výhřevností, </a:t>
            </a:r>
            <a:r>
              <a:rPr lang="cs-CZ" dirty="0" err="1" smtClean="0"/>
              <a:t>char</a:t>
            </a:r>
            <a:endParaRPr lang="en-US" dirty="0"/>
          </a:p>
        </p:txBody>
      </p:sp>
      <p:sp>
        <p:nvSpPr>
          <p:cNvPr id="67" name="Pentagon 66"/>
          <p:cNvSpPr/>
          <p:nvPr/>
        </p:nvSpPr>
        <p:spPr>
          <a:xfrm>
            <a:off x="1111217" y="4232282"/>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Dotřídění a mech. úprava</a:t>
            </a:r>
            <a:endParaRPr lang="en-US" dirty="0"/>
          </a:p>
        </p:txBody>
      </p:sp>
      <p:sp>
        <p:nvSpPr>
          <p:cNvPr id="68" name="Pentagon 67"/>
          <p:cNvSpPr/>
          <p:nvPr/>
        </p:nvSpPr>
        <p:spPr>
          <a:xfrm>
            <a:off x="1111217" y="4946750"/>
            <a:ext cx="3600000" cy="554898"/>
          </a:xfrm>
          <a:prstGeom prst="homePlate">
            <a:avLst/>
          </a:prstGeom>
          <a:gradFill>
            <a:gsLst>
              <a:gs pos="0">
                <a:srgbClr val="CFD6D8"/>
              </a:gs>
              <a:gs pos="5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Střední</a:t>
            </a:r>
            <a:endParaRPr lang="en-US" dirty="0"/>
          </a:p>
        </p:txBody>
      </p:sp>
      <p:sp>
        <p:nvSpPr>
          <p:cNvPr id="70" name="Pentagon 69"/>
          <p:cNvSpPr/>
          <p:nvPr/>
        </p:nvSpPr>
        <p:spPr>
          <a:xfrm>
            <a:off x="1111217" y="5654154"/>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CO</a:t>
            </a:r>
            <a:r>
              <a:rPr lang="cs-CZ" baseline="-25000" dirty="0"/>
              <a:t>2</a:t>
            </a:r>
            <a:r>
              <a:rPr lang="cs-CZ" dirty="0"/>
              <a:t>, N</a:t>
            </a:r>
            <a:r>
              <a:rPr lang="cs-CZ" baseline="-25000" dirty="0"/>
              <a:t>2</a:t>
            </a:r>
            <a:endParaRPr lang="en-US" baseline="-25000" dirty="0"/>
          </a:p>
        </p:txBody>
      </p:sp>
      <p:sp>
        <p:nvSpPr>
          <p:cNvPr id="71" name="Pentagon 70"/>
          <p:cNvSpPr/>
          <p:nvPr/>
        </p:nvSpPr>
        <p:spPr>
          <a:xfrm flipH="1">
            <a:off x="7464425" y="1374410"/>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Plyny s vysokou výhřevností (CO, H</a:t>
            </a:r>
            <a:r>
              <a:rPr lang="cs-CZ" baseline="-25000" dirty="0" smtClean="0"/>
              <a:t>2</a:t>
            </a:r>
            <a:r>
              <a:rPr lang="cs-CZ" dirty="0" smtClean="0"/>
              <a:t>, CH</a:t>
            </a:r>
            <a:r>
              <a:rPr lang="cs-CZ" baseline="-25000" dirty="0" smtClean="0"/>
              <a:t>4</a:t>
            </a:r>
            <a:r>
              <a:rPr lang="cs-CZ" dirty="0"/>
              <a:t>)</a:t>
            </a:r>
            <a:endParaRPr lang="en-US" baseline="-25000" dirty="0"/>
          </a:p>
        </p:txBody>
      </p:sp>
      <p:sp>
        <p:nvSpPr>
          <p:cNvPr id="72" name="Pentagon 71"/>
          <p:cNvSpPr/>
          <p:nvPr/>
        </p:nvSpPr>
        <p:spPr>
          <a:xfrm flipH="1">
            <a:off x="7464425" y="2088878"/>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Redukční</a:t>
            </a:r>
            <a:endParaRPr lang="en-US" dirty="0"/>
          </a:p>
        </p:txBody>
      </p:sp>
      <p:sp>
        <p:nvSpPr>
          <p:cNvPr id="73" name="Pentagon 72"/>
          <p:cNvSpPr/>
          <p:nvPr/>
        </p:nvSpPr>
        <p:spPr>
          <a:xfrm flipH="1">
            <a:off x="7464425" y="2803346"/>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1200 – 5000 °C</a:t>
            </a:r>
            <a:endParaRPr lang="en-US" dirty="0"/>
          </a:p>
        </p:txBody>
      </p:sp>
      <p:sp>
        <p:nvSpPr>
          <p:cNvPr id="74" name="Pentagon 73"/>
          <p:cNvSpPr/>
          <p:nvPr/>
        </p:nvSpPr>
        <p:spPr>
          <a:xfrm flipH="1">
            <a:off x="7464425" y="3517814"/>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Syngas</a:t>
            </a:r>
            <a:r>
              <a:rPr lang="cs-CZ" dirty="0" smtClean="0"/>
              <a:t>, teplo, </a:t>
            </a:r>
            <a:r>
              <a:rPr lang="cs-CZ" dirty="0" err="1" smtClean="0"/>
              <a:t>vitrifikát</a:t>
            </a:r>
            <a:r>
              <a:rPr lang="cs-CZ" dirty="0" smtClean="0"/>
              <a:t>, plyny s ↑ výhřevností</a:t>
            </a:r>
            <a:endParaRPr lang="en-US" dirty="0"/>
          </a:p>
        </p:txBody>
      </p:sp>
      <p:sp>
        <p:nvSpPr>
          <p:cNvPr id="75" name="Pentagon 74"/>
          <p:cNvSpPr/>
          <p:nvPr/>
        </p:nvSpPr>
        <p:spPr>
          <a:xfrm flipH="1">
            <a:off x="7464425" y="4232282"/>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Mechanická úprava</a:t>
            </a:r>
            <a:endParaRPr lang="en-US" dirty="0"/>
          </a:p>
        </p:txBody>
      </p:sp>
      <p:sp>
        <p:nvSpPr>
          <p:cNvPr id="76" name="Pentagon 75"/>
          <p:cNvSpPr/>
          <p:nvPr/>
        </p:nvSpPr>
        <p:spPr>
          <a:xfrm flipH="1">
            <a:off x="7464425" y="4946750"/>
            <a:ext cx="3600000" cy="554898"/>
          </a:xfrm>
          <a:prstGeom prst="homePlate">
            <a:avLst/>
          </a:prstGeom>
          <a:gradFill>
            <a:gsLst>
              <a:gs pos="0">
                <a:srgbClr val="CFD6D8"/>
              </a:gs>
              <a:gs pos="22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Vysoký</a:t>
            </a:r>
            <a:endParaRPr lang="en-US" dirty="0"/>
          </a:p>
        </p:txBody>
      </p:sp>
      <p:sp>
        <p:nvSpPr>
          <p:cNvPr id="77" name="Pentagon 76"/>
          <p:cNvSpPr/>
          <p:nvPr/>
        </p:nvSpPr>
        <p:spPr>
          <a:xfrm flipH="1">
            <a:off x="7447033" y="5654154"/>
            <a:ext cx="3600000" cy="554898"/>
          </a:xfrm>
          <a:prstGeom prst="homePlate">
            <a:avLst/>
          </a:prstGeom>
          <a:gradFill>
            <a:gsLst>
              <a:gs pos="0">
                <a:srgbClr val="CFD6D8"/>
              </a:gs>
              <a:gs pos="34000">
                <a:srgbClr val="676D6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N</a:t>
            </a:r>
            <a:r>
              <a:rPr lang="cs-CZ" baseline="-25000" dirty="0" smtClean="0"/>
              <a:t>2</a:t>
            </a:r>
            <a:r>
              <a:rPr lang="cs-CZ" dirty="0" smtClean="0"/>
              <a:t> (pouze při zplyňování s O</a:t>
            </a:r>
            <a:r>
              <a:rPr lang="cs-CZ" baseline="-25000" dirty="0" smtClean="0"/>
              <a:t>2</a:t>
            </a:r>
            <a:r>
              <a:rPr lang="cs-CZ" dirty="0"/>
              <a:t>)</a:t>
            </a:r>
            <a:endParaRPr lang="en-US" baseline="-25000" dirty="0"/>
          </a:p>
        </p:txBody>
      </p:sp>
      <p:grpSp>
        <p:nvGrpSpPr>
          <p:cNvPr id="81" name="Group 80"/>
          <p:cNvGrpSpPr/>
          <p:nvPr/>
        </p:nvGrpSpPr>
        <p:grpSpPr>
          <a:xfrm>
            <a:off x="4965577" y="1378379"/>
            <a:ext cx="2477909" cy="469850"/>
            <a:chOff x="5076702" y="1402072"/>
            <a:chExt cx="2477909" cy="469850"/>
          </a:xfrm>
        </p:grpSpPr>
        <p:sp>
          <p:nvSpPr>
            <p:cNvPr id="79" name="TextBox 78"/>
            <p:cNvSpPr txBox="1"/>
            <p:nvPr/>
          </p:nvSpPr>
          <p:spPr>
            <a:xfrm>
              <a:off x="5076702" y="1402072"/>
              <a:ext cx="2477909" cy="461665"/>
            </a:xfrm>
            <a:prstGeom prst="rect">
              <a:avLst/>
            </a:prstGeom>
            <a:noFill/>
          </p:spPr>
          <p:txBody>
            <a:bodyPr wrap="square" rtlCol="0">
              <a:spAutoFit/>
            </a:bodyPr>
            <a:lstStyle/>
            <a:p>
              <a:r>
                <a:rPr lang="cs-CZ" sz="2400" b="1" dirty="0" smtClean="0"/>
                <a:t>Cíl procesu</a:t>
              </a:r>
              <a:endParaRPr lang="en-US" b="1" dirty="0"/>
            </a:p>
          </p:txBody>
        </p:sp>
        <p:pic>
          <p:nvPicPr>
            <p:cNvPr id="14" name="Picture 13"/>
            <p:cNvPicPr>
              <a:picLocks noChangeAspect="1"/>
            </p:cNvPicPr>
            <p:nvPr/>
          </p:nvPicPr>
          <p:blipFill>
            <a:blip r:embed="rId7"/>
            <a:stretch>
              <a:fillRect/>
            </a:stretch>
          </p:blipFill>
          <p:spPr>
            <a:xfrm>
              <a:off x="6959400" y="1439922"/>
              <a:ext cx="432000" cy="432000"/>
            </a:xfrm>
            <a:prstGeom prst="rect">
              <a:avLst/>
            </a:prstGeom>
          </p:spPr>
        </p:pic>
      </p:grpSp>
      <p:sp>
        <p:nvSpPr>
          <p:cNvPr id="83" name="TextBox 82"/>
          <p:cNvSpPr txBox="1"/>
          <p:nvPr/>
        </p:nvSpPr>
        <p:spPr>
          <a:xfrm>
            <a:off x="4701531" y="2097885"/>
            <a:ext cx="2788938" cy="461665"/>
          </a:xfrm>
          <a:prstGeom prst="rect">
            <a:avLst/>
          </a:prstGeom>
          <a:noFill/>
        </p:spPr>
        <p:txBody>
          <a:bodyPr wrap="square" rtlCol="0">
            <a:spAutoFit/>
          </a:bodyPr>
          <a:lstStyle/>
          <a:p>
            <a:r>
              <a:rPr lang="cs-CZ" sz="2400" b="1" dirty="0" smtClean="0"/>
              <a:t>Reakční prostředí</a:t>
            </a:r>
            <a:endParaRPr lang="en-US" b="1" dirty="0"/>
          </a:p>
        </p:txBody>
      </p:sp>
      <p:grpSp>
        <p:nvGrpSpPr>
          <p:cNvPr id="86" name="Group 85"/>
          <p:cNvGrpSpPr/>
          <p:nvPr/>
        </p:nvGrpSpPr>
        <p:grpSpPr>
          <a:xfrm>
            <a:off x="5216822" y="2768827"/>
            <a:ext cx="1650357" cy="461665"/>
            <a:chOff x="4664942" y="2768827"/>
            <a:chExt cx="1650357" cy="461665"/>
          </a:xfrm>
        </p:grpSpPr>
        <p:sp>
          <p:nvSpPr>
            <p:cNvPr id="85" name="TextBox 84"/>
            <p:cNvSpPr txBox="1"/>
            <p:nvPr/>
          </p:nvSpPr>
          <p:spPr>
            <a:xfrm>
              <a:off x="4664942" y="2768827"/>
              <a:ext cx="1431058" cy="461665"/>
            </a:xfrm>
            <a:prstGeom prst="rect">
              <a:avLst/>
            </a:prstGeom>
            <a:noFill/>
          </p:spPr>
          <p:txBody>
            <a:bodyPr wrap="square" rtlCol="0">
              <a:spAutoFit/>
            </a:bodyPr>
            <a:lstStyle/>
            <a:p>
              <a:r>
                <a:rPr lang="cs-CZ" sz="2400" b="1" dirty="0" smtClean="0"/>
                <a:t>Teplota</a:t>
              </a:r>
              <a:endParaRPr lang="en-US" b="1" dirty="0"/>
            </a:p>
          </p:txBody>
        </p:sp>
        <p:pic>
          <p:nvPicPr>
            <p:cNvPr id="16" name="Picture 15"/>
            <p:cNvPicPr>
              <a:picLocks noChangeAspect="1"/>
            </p:cNvPicPr>
            <p:nvPr/>
          </p:nvPicPr>
          <p:blipFill>
            <a:blip r:embed="rId8"/>
            <a:stretch>
              <a:fillRect/>
            </a:stretch>
          </p:blipFill>
          <p:spPr>
            <a:xfrm>
              <a:off x="5883299" y="2783659"/>
              <a:ext cx="432000" cy="432000"/>
            </a:xfrm>
            <a:prstGeom prst="rect">
              <a:avLst/>
            </a:prstGeom>
          </p:spPr>
        </p:pic>
      </p:grpSp>
      <p:grpSp>
        <p:nvGrpSpPr>
          <p:cNvPr id="90" name="Group 89"/>
          <p:cNvGrpSpPr/>
          <p:nvPr/>
        </p:nvGrpSpPr>
        <p:grpSpPr>
          <a:xfrm>
            <a:off x="5158618" y="5671072"/>
            <a:ext cx="1986661" cy="461665"/>
            <a:chOff x="5369222" y="3545011"/>
            <a:chExt cx="1986661" cy="461665"/>
          </a:xfrm>
        </p:grpSpPr>
        <p:sp>
          <p:nvSpPr>
            <p:cNvPr id="88" name="TextBox 87"/>
            <p:cNvSpPr txBox="1"/>
            <p:nvPr/>
          </p:nvSpPr>
          <p:spPr>
            <a:xfrm>
              <a:off x="5369222" y="3545011"/>
              <a:ext cx="1717628" cy="461665"/>
            </a:xfrm>
            <a:prstGeom prst="rect">
              <a:avLst/>
            </a:prstGeom>
            <a:noFill/>
          </p:spPr>
          <p:txBody>
            <a:bodyPr wrap="square" rtlCol="0">
              <a:spAutoFit/>
            </a:bodyPr>
            <a:lstStyle/>
            <a:p>
              <a:r>
                <a:rPr lang="cs-CZ" sz="2400" b="1" dirty="0" smtClean="0"/>
                <a:t>Polutanty</a:t>
              </a:r>
              <a:endParaRPr lang="en-US" b="1" dirty="0"/>
            </a:p>
          </p:txBody>
        </p:sp>
        <p:pic>
          <p:nvPicPr>
            <p:cNvPr id="21" name="Picture 20"/>
            <p:cNvPicPr>
              <a:picLocks noChangeAspect="1"/>
            </p:cNvPicPr>
            <p:nvPr/>
          </p:nvPicPr>
          <p:blipFill>
            <a:blip r:embed="rId9"/>
            <a:stretch>
              <a:fillRect/>
            </a:stretch>
          </p:blipFill>
          <p:spPr>
            <a:xfrm>
              <a:off x="6923883" y="3559843"/>
              <a:ext cx="432000" cy="432000"/>
            </a:xfrm>
            <a:prstGeom prst="rect">
              <a:avLst/>
            </a:prstGeom>
          </p:spPr>
        </p:pic>
      </p:grpSp>
      <p:sp>
        <p:nvSpPr>
          <p:cNvPr id="92" name="TextBox 91"/>
          <p:cNvSpPr txBox="1"/>
          <p:nvPr/>
        </p:nvSpPr>
        <p:spPr>
          <a:xfrm>
            <a:off x="4849226" y="4881792"/>
            <a:ext cx="2669813" cy="461665"/>
          </a:xfrm>
          <a:prstGeom prst="rect">
            <a:avLst/>
          </a:prstGeom>
          <a:noFill/>
        </p:spPr>
        <p:txBody>
          <a:bodyPr wrap="square" rtlCol="0">
            <a:spAutoFit/>
          </a:bodyPr>
          <a:lstStyle/>
          <a:p>
            <a:r>
              <a:rPr lang="cs-CZ" sz="2400" b="1" dirty="0" smtClean="0"/>
              <a:t>CAPEX &amp; OPEX</a:t>
            </a:r>
            <a:endParaRPr lang="en-US" b="1" dirty="0"/>
          </a:p>
        </p:txBody>
      </p:sp>
      <p:sp>
        <p:nvSpPr>
          <p:cNvPr id="96" name="TextBox 95"/>
          <p:cNvSpPr txBox="1"/>
          <p:nvPr/>
        </p:nvSpPr>
        <p:spPr>
          <a:xfrm>
            <a:off x="4849226" y="4187180"/>
            <a:ext cx="2703097" cy="461665"/>
          </a:xfrm>
          <a:prstGeom prst="rect">
            <a:avLst/>
          </a:prstGeom>
          <a:noFill/>
        </p:spPr>
        <p:txBody>
          <a:bodyPr wrap="square" rtlCol="0">
            <a:spAutoFit/>
          </a:bodyPr>
          <a:lstStyle/>
          <a:p>
            <a:r>
              <a:rPr lang="cs-CZ" sz="2400" b="1" dirty="0" smtClean="0"/>
              <a:t>Úprava suroviny</a:t>
            </a:r>
            <a:endParaRPr lang="en-US" b="1" dirty="0"/>
          </a:p>
        </p:txBody>
      </p:sp>
      <p:sp>
        <p:nvSpPr>
          <p:cNvPr id="98" name="TextBox 97"/>
          <p:cNvSpPr txBox="1"/>
          <p:nvPr/>
        </p:nvSpPr>
        <p:spPr>
          <a:xfrm>
            <a:off x="5303024" y="3542210"/>
            <a:ext cx="1585953" cy="461665"/>
          </a:xfrm>
          <a:prstGeom prst="rect">
            <a:avLst/>
          </a:prstGeom>
          <a:noFill/>
        </p:spPr>
        <p:txBody>
          <a:bodyPr wrap="square" rtlCol="0">
            <a:spAutoFit/>
          </a:bodyPr>
          <a:lstStyle/>
          <a:p>
            <a:r>
              <a:rPr lang="cs-CZ" sz="2400" b="1" dirty="0" smtClean="0"/>
              <a:t>Produkty</a:t>
            </a:r>
            <a:endParaRPr lang="en-US" b="1" dirty="0"/>
          </a:p>
        </p:txBody>
      </p:sp>
    </p:spTree>
    <p:extLst>
      <p:ext uri="{BB962C8B-B14F-4D97-AF65-F5344CB8AC3E}">
        <p14:creationId xmlns:p14="http://schemas.microsoft.com/office/powerpoint/2010/main" val="1109218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F633C6B9-C75B-4149-93B0-5E1BF0C180BC}" type="slidenum">
              <a:rPr lang="cs-CZ" smtClean="0"/>
              <a:pPr/>
              <a:t>5</a:t>
            </a:fld>
            <a:endParaRPr lang="cs-CZ" dirty="0"/>
          </a:p>
        </p:txBody>
      </p:sp>
      <p:sp>
        <p:nvSpPr>
          <p:cNvPr id="5" name="Zástupný symbol pro text 3"/>
          <p:cNvSpPr>
            <a:spLocks noGrp="1"/>
          </p:cNvSpPr>
          <p:nvPr>
            <p:ph type="body" sz="quarter" idx="12"/>
          </p:nvPr>
        </p:nvSpPr>
        <p:spPr>
          <a:xfrm>
            <a:off x="1308104" y="240000"/>
            <a:ext cx="9575793" cy="432048"/>
          </a:xfrm>
        </p:spPr>
        <p:txBody>
          <a:bodyPr/>
          <a:lstStyle/>
          <a:p>
            <a:pPr algn="ctr"/>
            <a:r>
              <a:rPr lang="cs-CZ" sz="2800" dirty="0" smtClean="0">
                <a:solidFill>
                  <a:srgbClr val="D81E04"/>
                </a:solidFill>
              </a:rPr>
              <a:t>4 pilíře pro úspěšnou implementaci materiálového scénáře</a:t>
            </a:r>
            <a:endParaRPr lang="cs-CZ" sz="2800" dirty="0">
              <a:solidFill>
                <a:srgbClr val="D81E04"/>
              </a:solidFill>
            </a:endParaRPr>
          </a:p>
        </p:txBody>
      </p:sp>
      <p:sp>
        <p:nvSpPr>
          <p:cNvPr id="12" name="Right Arrow 11"/>
          <p:cNvSpPr/>
          <p:nvPr/>
        </p:nvSpPr>
        <p:spPr>
          <a:xfrm>
            <a:off x="2949950" y="3250917"/>
            <a:ext cx="720080" cy="504056"/>
          </a:xfrm>
          <a:prstGeom prst="rightArrow">
            <a:avLst/>
          </a:prstGeom>
          <a:solidFill>
            <a:srgbClr val="DEE0E2">
              <a:alpha val="80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676803" y="3250917"/>
            <a:ext cx="720080" cy="504056"/>
          </a:xfrm>
          <a:prstGeom prst="rightArrow">
            <a:avLst/>
          </a:prstGeom>
          <a:solidFill>
            <a:srgbClr val="DEE0E2">
              <a:alpha val="80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400255" y="3250917"/>
            <a:ext cx="720080" cy="504056"/>
          </a:xfrm>
          <a:prstGeom prst="rightArrow">
            <a:avLst/>
          </a:prstGeom>
          <a:solidFill>
            <a:srgbClr val="DEE0E2">
              <a:alpha val="80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39861" y="3884608"/>
            <a:ext cx="2448270" cy="1815882"/>
          </a:xfrm>
          <a:prstGeom prst="rect">
            <a:avLst/>
          </a:prstGeom>
          <a:noFill/>
        </p:spPr>
        <p:txBody>
          <a:bodyPr wrap="square" rtlCol="0">
            <a:spAutoFit/>
          </a:bodyPr>
          <a:lstStyle/>
          <a:p>
            <a:pPr marL="285750" indent="-285750">
              <a:buFont typeface="Wingdings" panose="05000000000000000000" pitchFamily="2" charset="2"/>
              <a:buChar char="q"/>
            </a:pPr>
            <a:r>
              <a:rPr lang="cs-CZ" sz="1600" dirty="0" smtClean="0"/>
              <a:t>Nutnost dotřídění odpadu z linek</a:t>
            </a:r>
          </a:p>
          <a:p>
            <a:pPr marL="285750" indent="-285750">
              <a:buFont typeface="Wingdings" panose="05000000000000000000" pitchFamily="2" charset="2"/>
              <a:buChar char="q"/>
            </a:pPr>
            <a:r>
              <a:rPr lang="cs-CZ" sz="1600" dirty="0" smtClean="0"/>
              <a:t>Nutnost úzké spolupráce s odp. sektorem</a:t>
            </a:r>
          </a:p>
          <a:p>
            <a:pPr marL="285750" indent="-285750">
              <a:buFont typeface="Wingdings" panose="05000000000000000000" pitchFamily="2" charset="2"/>
              <a:buChar char="q"/>
            </a:pPr>
            <a:r>
              <a:rPr lang="cs-CZ" sz="1600" dirty="0" smtClean="0"/>
              <a:t>Komplexní analytika vstupu</a:t>
            </a:r>
          </a:p>
        </p:txBody>
      </p:sp>
      <p:sp>
        <p:nvSpPr>
          <p:cNvPr id="23" name="TextBox 22"/>
          <p:cNvSpPr txBox="1"/>
          <p:nvPr/>
        </p:nvSpPr>
        <p:spPr>
          <a:xfrm>
            <a:off x="3335693" y="3856456"/>
            <a:ext cx="2448270" cy="1815882"/>
          </a:xfrm>
          <a:prstGeom prst="rect">
            <a:avLst/>
          </a:prstGeom>
          <a:noFill/>
        </p:spPr>
        <p:txBody>
          <a:bodyPr wrap="square" rtlCol="0">
            <a:spAutoFit/>
          </a:bodyPr>
          <a:lstStyle/>
          <a:p>
            <a:pPr marL="285750" indent="-285750">
              <a:buFont typeface="Wingdings" panose="05000000000000000000" pitchFamily="2" charset="2"/>
              <a:buChar char="q"/>
            </a:pPr>
            <a:r>
              <a:rPr lang="cs-CZ" sz="1600" dirty="0" smtClean="0"/>
              <a:t>Průmyslové technologie vyžadují PO surovinu</a:t>
            </a:r>
          </a:p>
          <a:p>
            <a:pPr marL="285750" indent="-285750">
              <a:buFont typeface="Wingdings" panose="05000000000000000000" pitchFamily="2" charset="2"/>
              <a:buChar char="q"/>
            </a:pPr>
            <a:r>
              <a:rPr lang="cs-CZ" sz="1600" dirty="0" smtClean="0"/>
              <a:t>Technologie na </a:t>
            </a:r>
            <a:r>
              <a:rPr lang="cs-CZ" sz="1600" dirty="0" err="1" smtClean="0"/>
              <a:t>pneu</a:t>
            </a:r>
            <a:r>
              <a:rPr lang="cs-CZ" sz="1600" dirty="0" smtClean="0"/>
              <a:t> vyžadují specifické řešení</a:t>
            </a:r>
          </a:p>
          <a:p>
            <a:pPr marL="285750" indent="-285750">
              <a:buFont typeface="Wingdings" panose="05000000000000000000" pitchFamily="2" charset="2"/>
              <a:buChar char="q"/>
            </a:pPr>
            <a:endParaRPr lang="cs-CZ" sz="1600" dirty="0"/>
          </a:p>
        </p:txBody>
      </p:sp>
      <p:sp>
        <p:nvSpPr>
          <p:cNvPr id="24" name="TextBox 23"/>
          <p:cNvSpPr txBox="1"/>
          <p:nvPr/>
        </p:nvSpPr>
        <p:spPr>
          <a:xfrm>
            <a:off x="6047993" y="3861628"/>
            <a:ext cx="2597302" cy="1754326"/>
          </a:xfrm>
          <a:prstGeom prst="rect">
            <a:avLst/>
          </a:prstGeom>
          <a:noFill/>
        </p:spPr>
        <p:txBody>
          <a:bodyPr wrap="square" rtlCol="0">
            <a:spAutoFit/>
          </a:bodyPr>
          <a:lstStyle/>
          <a:p>
            <a:pPr marL="285750" indent="-285750">
              <a:buFont typeface="Wingdings" panose="05000000000000000000" pitchFamily="2" charset="2"/>
              <a:buChar char="q"/>
            </a:pPr>
            <a:r>
              <a:rPr lang="cs-CZ" dirty="0" smtClean="0"/>
              <a:t>Frakcionace</a:t>
            </a:r>
          </a:p>
          <a:p>
            <a:pPr marL="285750" indent="-285750">
              <a:buFont typeface="Wingdings" panose="05000000000000000000" pitchFamily="2" charset="2"/>
              <a:buChar char="q"/>
            </a:pPr>
            <a:r>
              <a:rPr lang="cs-CZ" dirty="0" smtClean="0"/>
              <a:t>Vícestupňová </a:t>
            </a:r>
            <a:r>
              <a:rPr lang="cs-CZ" dirty="0" err="1" smtClean="0"/>
              <a:t>hydrodehalogenace</a:t>
            </a:r>
            <a:r>
              <a:rPr lang="cs-CZ" dirty="0" smtClean="0"/>
              <a:t> &amp; </a:t>
            </a:r>
            <a:r>
              <a:rPr lang="cs-CZ" dirty="0" err="1" smtClean="0"/>
              <a:t>dearomatizace</a:t>
            </a:r>
            <a:endParaRPr lang="cs-CZ" dirty="0" smtClean="0"/>
          </a:p>
          <a:p>
            <a:pPr marL="285750" indent="-285750">
              <a:buFont typeface="Wingdings" panose="05000000000000000000" pitchFamily="2" charset="2"/>
              <a:buChar char="q"/>
            </a:pPr>
            <a:r>
              <a:rPr lang="cs-CZ" dirty="0"/>
              <a:t>K</a:t>
            </a:r>
            <a:r>
              <a:rPr lang="cs-CZ" dirty="0" smtClean="0"/>
              <a:t>omplexní monitoring kvality</a:t>
            </a:r>
            <a:endParaRPr lang="en-US" dirty="0"/>
          </a:p>
        </p:txBody>
      </p:sp>
      <p:sp>
        <p:nvSpPr>
          <p:cNvPr id="25" name="TextBox 24"/>
          <p:cNvSpPr txBox="1"/>
          <p:nvPr/>
        </p:nvSpPr>
        <p:spPr>
          <a:xfrm>
            <a:off x="8760297" y="3861628"/>
            <a:ext cx="2448270" cy="1477328"/>
          </a:xfrm>
          <a:prstGeom prst="rect">
            <a:avLst/>
          </a:prstGeom>
          <a:noFill/>
        </p:spPr>
        <p:txBody>
          <a:bodyPr wrap="square" rtlCol="0">
            <a:spAutoFit/>
          </a:bodyPr>
          <a:lstStyle/>
          <a:p>
            <a:pPr marL="285750" indent="-285750">
              <a:buFont typeface="Wingdings" panose="05000000000000000000" pitchFamily="2" charset="2"/>
              <a:buChar char="q"/>
            </a:pPr>
            <a:r>
              <a:rPr lang="cs-CZ" dirty="0" smtClean="0"/>
              <a:t>Identifikace a </a:t>
            </a:r>
            <a:r>
              <a:rPr lang="cs-CZ" dirty="0" err="1" smtClean="0"/>
              <a:t>mitigace</a:t>
            </a:r>
            <a:r>
              <a:rPr lang="cs-CZ" dirty="0" smtClean="0"/>
              <a:t> rizik</a:t>
            </a:r>
          </a:p>
          <a:p>
            <a:pPr marL="285750" indent="-285750">
              <a:buFont typeface="Wingdings" panose="05000000000000000000" pitchFamily="2" charset="2"/>
              <a:buChar char="q"/>
            </a:pPr>
            <a:r>
              <a:rPr lang="cs-CZ" dirty="0" smtClean="0"/>
              <a:t>Přesný </a:t>
            </a:r>
            <a:r>
              <a:rPr lang="cs-CZ" dirty="0" err="1" smtClean="0"/>
              <a:t>blending</a:t>
            </a:r>
            <a:r>
              <a:rPr lang="cs-CZ" dirty="0" smtClean="0"/>
              <a:t> s ropnou surovinou</a:t>
            </a:r>
          </a:p>
          <a:p>
            <a:pPr marL="285750" indent="-285750">
              <a:buFont typeface="Wingdings" panose="05000000000000000000" pitchFamily="2" charset="2"/>
              <a:buChar char="q"/>
            </a:pPr>
            <a:endParaRPr lang="en-US" dirty="0"/>
          </a:p>
        </p:txBody>
      </p:sp>
      <p:grpSp>
        <p:nvGrpSpPr>
          <p:cNvPr id="21" name="Group 20"/>
          <p:cNvGrpSpPr/>
          <p:nvPr/>
        </p:nvGrpSpPr>
        <p:grpSpPr>
          <a:xfrm>
            <a:off x="623392" y="1268760"/>
            <a:ext cx="2448272" cy="4464496"/>
            <a:chOff x="623392" y="1268760"/>
            <a:chExt cx="2448272" cy="4464496"/>
          </a:xfrm>
        </p:grpSpPr>
        <p:grpSp>
          <p:nvGrpSpPr>
            <p:cNvPr id="17" name="Group 16"/>
            <p:cNvGrpSpPr/>
            <p:nvPr/>
          </p:nvGrpSpPr>
          <p:grpSpPr>
            <a:xfrm>
              <a:off x="623392" y="1268760"/>
              <a:ext cx="2448272" cy="4464496"/>
              <a:chOff x="623392" y="1268760"/>
              <a:chExt cx="2448272" cy="4464496"/>
            </a:xfrm>
          </p:grpSpPr>
          <p:sp>
            <p:nvSpPr>
              <p:cNvPr id="6" name="Rectangle 5"/>
              <p:cNvSpPr/>
              <p:nvPr/>
            </p:nvSpPr>
            <p:spPr>
              <a:xfrm>
                <a:off x="623392" y="1268760"/>
                <a:ext cx="2448272" cy="4464496"/>
              </a:xfrm>
              <a:prstGeom prst="rect">
                <a:avLst/>
              </a:prstGeom>
              <a:noFill/>
              <a:ln>
                <a:solidFill>
                  <a:schemeClr val="bg2">
                    <a:lumMod val="1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s-CZ" b="1" dirty="0" smtClean="0">
                    <a:solidFill>
                      <a:schemeClr val="bg2">
                        <a:lumMod val="10000"/>
                      </a:schemeClr>
                    </a:solidFill>
                  </a:rPr>
                  <a:t>Sběr a předúprava odpadu</a:t>
                </a:r>
                <a:endParaRPr lang="en-US" b="1" dirty="0">
                  <a:solidFill>
                    <a:schemeClr val="bg2">
                      <a:lumMod val="10000"/>
                    </a:schemeClr>
                  </a:solidFill>
                </a:endParaRPr>
              </a:p>
            </p:txBody>
          </p:sp>
          <p:pic>
            <p:nvPicPr>
              <p:cNvPr id="10" name="Obrázek 10">
                <a:extLst>
                  <a:ext uri="{FF2B5EF4-FFF2-40B4-BE49-F238E27FC236}">
                    <a16:creationId xmlns:a16="http://schemas.microsoft.com/office/drawing/2014/main" id="{10BA3C85-A4DA-41A3-84B8-99F3E1FB7105}"/>
                  </a:ext>
                </a:extLst>
              </p:cNvPr>
              <p:cNvPicPr>
                <a:picLocks noChangeAspect="1"/>
              </p:cNvPicPr>
              <p:nvPr/>
            </p:nvPicPr>
            <p:blipFill>
              <a:blip r:embed="rId3"/>
              <a:stretch>
                <a:fillRect/>
              </a:stretch>
            </p:blipFill>
            <p:spPr>
              <a:xfrm>
                <a:off x="1443824" y="2420888"/>
                <a:ext cx="807408" cy="842370"/>
              </a:xfrm>
              <a:prstGeom prst="rect">
                <a:avLst/>
              </a:prstGeom>
            </p:spPr>
          </p:pic>
        </p:grpSp>
        <p:cxnSp>
          <p:nvCxnSpPr>
            <p:cNvPr id="4" name="Straight Connector 3"/>
            <p:cNvCxnSpPr/>
            <p:nvPr/>
          </p:nvCxnSpPr>
          <p:spPr>
            <a:xfrm>
              <a:off x="623392" y="3861628"/>
              <a:ext cx="2448271" cy="0"/>
            </a:xfrm>
            <a:prstGeom prst="line">
              <a:avLst/>
            </a:prstGeom>
          </p:spPr>
          <p:style>
            <a:lnRef idx="1">
              <a:schemeClr val="dk1"/>
            </a:lnRef>
            <a:fillRef idx="0">
              <a:schemeClr val="dk1"/>
            </a:fillRef>
            <a:effectRef idx="0">
              <a:schemeClr val="dk1"/>
            </a:effectRef>
            <a:fontRef idx="minor">
              <a:schemeClr val="tx1"/>
            </a:fontRef>
          </p:style>
        </p:cxnSp>
      </p:grpSp>
      <p:grpSp>
        <p:nvGrpSpPr>
          <p:cNvPr id="29" name="Group 28"/>
          <p:cNvGrpSpPr/>
          <p:nvPr/>
        </p:nvGrpSpPr>
        <p:grpSpPr>
          <a:xfrm>
            <a:off x="3335693" y="1268760"/>
            <a:ext cx="2448272" cy="4464496"/>
            <a:chOff x="3335693" y="1268760"/>
            <a:chExt cx="2448272" cy="4464496"/>
          </a:xfrm>
        </p:grpSpPr>
        <p:grpSp>
          <p:nvGrpSpPr>
            <p:cNvPr id="18" name="Group 17"/>
            <p:cNvGrpSpPr/>
            <p:nvPr/>
          </p:nvGrpSpPr>
          <p:grpSpPr>
            <a:xfrm>
              <a:off x="3335693" y="1268760"/>
              <a:ext cx="2448272" cy="4464496"/>
              <a:chOff x="3335693" y="1268760"/>
              <a:chExt cx="2448272" cy="4464496"/>
            </a:xfrm>
          </p:grpSpPr>
          <p:sp>
            <p:nvSpPr>
              <p:cNvPr id="7" name="Rectangle 6"/>
              <p:cNvSpPr/>
              <p:nvPr/>
            </p:nvSpPr>
            <p:spPr>
              <a:xfrm>
                <a:off x="3335693" y="1268760"/>
                <a:ext cx="2448272" cy="4464496"/>
              </a:xfrm>
              <a:prstGeom prst="rect">
                <a:avLst/>
              </a:prstGeom>
              <a:noFill/>
              <a:ln>
                <a:solidFill>
                  <a:schemeClr val="bg2">
                    <a:lumMod val="1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s-CZ" b="1" dirty="0" smtClean="0">
                    <a:solidFill>
                      <a:schemeClr val="bg2">
                        <a:lumMod val="10000"/>
                      </a:schemeClr>
                    </a:solidFill>
                  </a:rPr>
                  <a:t>Pyrolýza plastů &amp; elastomerů</a:t>
                </a:r>
                <a:endParaRPr lang="en-US" b="1" dirty="0">
                  <a:solidFill>
                    <a:schemeClr val="bg2">
                      <a:lumMod val="10000"/>
                    </a:schemeClr>
                  </a:solidFill>
                </a:endParaRPr>
              </a:p>
            </p:txBody>
          </p:sp>
          <p:pic>
            <p:nvPicPr>
              <p:cNvPr id="11" name="Picture 10"/>
              <p:cNvPicPr>
                <a:picLocks noChangeAspect="1"/>
              </p:cNvPicPr>
              <p:nvPr/>
            </p:nvPicPr>
            <p:blipFill>
              <a:blip r:embed="rId4"/>
              <a:stretch>
                <a:fillRect/>
              </a:stretch>
            </p:blipFill>
            <p:spPr>
              <a:xfrm>
                <a:off x="4151784" y="2376204"/>
                <a:ext cx="908780" cy="908780"/>
              </a:xfrm>
              <a:prstGeom prst="rect">
                <a:avLst/>
              </a:prstGeom>
            </p:spPr>
          </p:pic>
        </p:grpSp>
        <p:cxnSp>
          <p:nvCxnSpPr>
            <p:cNvPr id="26" name="Straight Connector 25"/>
            <p:cNvCxnSpPr/>
            <p:nvPr/>
          </p:nvCxnSpPr>
          <p:spPr>
            <a:xfrm>
              <a:off x="3335693" y="3851647"/>
              <a:ext cx="2448271" cy="0"/>
            </a:xfrm>
            <a:prstGeom prst="line">
              <a:avLst/>
            </a:prstGeom>
          </p:spPr>
          <p:style>
            <a:lnRef idx="1">
              <a:schemeClr val="dk1"/>
            </a:lnRef>
            <a:fillRef idx="0">
              <a:schemeClr val="dk1"/>
            </a:fillRef>
            <a:effectRef idx="0">
              <a:schemeClr val="dk1"/>
            </a:effectRef>
            <a:fontRef idx="minor">
              <a:schemeClr val="tx1"/>
            </a:fontRef>
          </p:style>
        </p:cxnSp>
      </p:grpSp>
      <p:grpSp>
        <p:nvGrpSpPr>
          <p:cNvPr id="30" name="Group 29"/>
          <p:cNvGrpSpPr/>
          <p:nvPr/>
        </p:nvGrpSpPr>
        <p:grpSpPr>
          <a:xfrm>
            <a:off x="6047993" y="1268760"/>
            <a:ext cx="2448273" cy="4464496"/>
            <a:chOff x="6047993" y="1268760"/>
            <a:chExt cx="2448273" cy="4464496"/>
          </a:xfrm>
        </p:grpSpPr>
        <p:grpSp>
          <p:nvGrpSpPr>
            <p:cNvPr id="19" name="Group 18"/>
            <p:cNvGrpSpPr/>
            <p:nvPr/>
          </p:nvGrpSpPr>
          <p:grpSpPr>
            <a:xfrm>
              <a:off x="6047994" y="1268760"/>
              <a:ext cx="2448272" cy="4464496"/>
              <a:chOff x="6047994" y="1268760"/>
              <a:chExt cx="2448272" cy="4464496"/>
            </a:xfrm>
          </p:grpSpPr>
          <p:sp>
            <p:nvSpPr>
              <p:cNvPr id="8" name="Rectangle 7"/>
              <p:cNvSpPr/>
              <p:nvPr/>
            </p:nvSpPr>
            <p:spPr>
              <a:xfrm>
                <a:off x="6047994" y="1268760"/>
                <a:ext cx="2448272" cy="4464496"/>
              </a:xfrm>
              <a:prstGeom prst="rect">
                <a:avLst/>
              </a:prstGeom>
              <a:noFill/>
              <a:ln>
                <a:solidFill>
                  <a:schemeClr val="bg2">
                    <a:lumMod val="1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s-CZ" b="1" dirty="0" smtClean="0">
                    <a:solidFill>
                      <a:schemeClr val="bg2">
                        <a:lumMod val="10000"/>
                      </a:schemeClr>
                    </a:solidFill>
                  </a:rPr>
                  <a:t>Zušlechtění kondenzátu</a:t>
                </a:r>
                <a:endParaRPr lang="en-US" b="1" dirty="0">
                  <a:solidFill>
                    <a:schemeClr val="bg2">
                      <a:lumMod val="10000"/>
                    </a:schemeClr>
                  </a:solidFill>
                </a:endParaRPr>
              </a:p>
            </p:txBody>
          </p:sp>
          <p:pic>
            <p:nvPicPr>
              <p:cNvPr id="15" name="Obrázek 7">
                <a:extLst>
                  <a:ext uri="{FF2B5EF4-FFF2-40B4-BE49-F238E27FC236}">
                    <a16:creationId xmlns:a16="http://schemas.microsoft.com/office/drawing/2014/main" id="{9E529B0B-62F2-47E0-8D02-DB6C2ECCFDDA}"/>
                  </a:ext>
                </a:extLst>
              </p:cNvPr>
              <p:cNvPicPr>
                <a:picLocks noChangeAspect="1"/>
              </p:cNvPicPr>
              <p:nvPr/>
            </p:nvPicPr>
            <p:blipFill>
              <a:blip r:embed="rId5">
                <a:duotone>
                  <a:schemeClr val="accent4">
                    <a:shade val="45000"/>
                    <a:satMod val="135000"/>
                  </a:schemeClr>
                  <a:prstClr val="white"/>
                </a:duotone>
              </a:blip>
              <a:stretch>
                <a:fillRect/>
              </a:stretch>
            </p:blipFill>
            <p:spPr>
              <a:xfrm flipH="1">
                <a:off x="6916621" y="2471168"/>
                <a:ext cx="711020" cy="741808"/>
              </a:xfrm>
              <a:prstGeom prst="rect">
                <a:avLst/>
              </a:prstGeom>
            </p:spPr>
          </p:pic>
        </p:grpSp>
        <p:cxnSp>
          <p:nvCxnSpPr>
            <p:cNvPr id="27" name="Straight Connector 26"/>
            <p:cNvCxnSpPr/>
            <p:nvPr/>
          </p:nvCxnSpPr>
          <p:spPr>
            <a:xfrm>
              <a:off x="6047993" y="3851394"/>
              <a:ext cx="2448271" cy="0"/>
            </a:xfrm>
            <a:prstGeom prst="line">
              <a:avLst/>
            </a:prstGeom>
          </p:spPr>
          <p:style>
            <a:lnRef idx="1">
              <a:schemeClr val="dk1"/>
            </a:lnRef>
            <a:fillRef idx="0">
              <a:schemeClr val="dk1"/>
            </a:fillRef>
            <a:effectRef idx="0">
              <a:schemeClr val="dk1"/>
            </a:effectRef>
            <a:fontRef idx="minor">
              <a:schemeClr val="tx1"/>
            </a:fontRef>
          </p:style>
        </p:cxnSp>
      </p:grpSp>
      <p:grpSp>
        <p:nvGrpSpPr>
          <p:cNvPr id="31" name="Group 30"/>
          <p:cNvGrpSpPr/>
          <p:nvPr/>
        </p:nvGrpSpPr>
        <p:grpSpPr>
          <a:xfrm>
            <a:off x="8760296" y="1267615"/>
            <a:ext cx="2448272" cy="4464496"/>
            <a:chOff x="8760296" y="1267615"/>
            <a:chExt cx="2448272" cy="4464496"/>
          </a:xfrm>
        </p:grpSpPr>
        <p:grpSp>
          <p:nvGrpSpPr>
            <p:cNvPr id="20" name="Group 19"/>
            <p:cNvGrpSpPr/>
            <p:nvPr/>
          </p:nvGrpSpPr>
          <p:grpSpPr>
            <a:xfrm>
              <a:off x="8760296" y="1267615"/>
              <a:ext cx="2448272" cy="4464496"/>
              <a:chOff x="8760296" y="1267615"/>
              <a:chExt cx="2448272" cy="4464496"/>
            </a:xfrm>
          </p:grpSpPr>
          <p:sp>
            <p:nvSpPr>
              <p:cNvPr id="9" name="Rectangle 8"/>
              <p:cNvSpPr/>
              <p:nvPr/>
            </p:nvSpPr>
            <p:spPr>
              <a:xfrm>
                <a:off x="8760296" y="1267615"/>
                <a:ext cx="2448272" cy="4464496"/>
              </a:xfrm>
              <a:prstGeom prst="rect">
                <a:avLst/>
              </a:prstGeom>
              <a:noFill/>
              <a:ln>
                <a:solidFill>
                  <a:schemeClr val="bg2">
                    <a:lumMod val="1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cs-CZ" b="1" dirty="0" smtClean="0">
                    <a:solidFill>
                      <a:schemeClr val="bg2">
                        <a:lumMod val="10000"/>
                      </a:schemeClr>
                    </a:solidFill>
                  </a:rPr>
                  <a:t>Zavedení do Petrochemie</a:t>
                </a:r>
                <a:endParaRPr lang="en-US" b="1" dirty="0">
                  <a:solidFill>
                    <a:schemeClr val="bg2">
                      <a:lumMod val="10000"/>
                    </a:schemeClr>
                  </a:solidFill>
                </a:endParaRPr>
              </a:p>
            </p:txBody>
          </p:sp>
          <p:pic>
            <p:nvPicPr>
              <p:cNvPr id="16" name="Obrázek 3">
                <a:extLst>
                  <a:ext uri="{FF2B5EF4-FFF2-40B4-BE49-F238E27FC236}">
                    <a16:creationId xmlns:a16="http://schemas.microsoft.com/office/drawing/2014/main" id="{EC232B88-0285-4D7F-8011-C1AF2B7465E5}"/>
                  </a:ext>
                </a:extLst>
              </p:cNvPr>
              <p:cNvPicPr>
                <a:picLocks noChangeAspect="1"/>
              </p:cNvPicPr>
              <p:nvPr/>
            </p:nvPicPr>
            <p:blipFill>
              <a:blip r:embed="rId6">
                <a:duotone>
                  <a:prstClr val="black"/>
                  <a:schemeClr val="accent3">
                    <a:lumMod val="75000"/>
                    <a:tint val="45000"/>
                    <a:satMod val="400000"/>
                  </a:schemeClr>
                </a:duotone>
              </a:blip>
              <a:stretch>
                <a:fillRect/>
              </a:stretch>
            </p:blipFill>
            <p:spPr>
              <a:xfrm>
                <a:off x="9601594" y="2437840"/>
                <a:ext cx="857246" cy="775136"/>
              </a:xfrm>
              <a:prstGeom prst="rect">
                <a:avLst/>
              </a:prstGeom>
            </p:spPr>
          </p:pic>
        </p:grpSp>
        <p:cxnSp>
          <p:nvCxnSpPr>
            <p:cNvPr id="28" name="Straight Connector 27"/>
            <p:cNvCxnSpPr/>
            <p:nvPr/>
          </p:nvCxnSpPr>
          <p:spPr>
            <a:xfrm>
              <a:off x="8760296" y="3851647"/>
              <a:ext cx="2448271" cy="0"/>
            </a:xfrm>
            <a:prstGeom prst="line">
              <a:avLst/>
            </a:prstGeom>
          </p:spPr>
          <p:style>
            <a:lnRef idx="1">
              <a:schemeClr val="dk1"/>
            </a:lnRef>
            <a:fillRef idx="0">
              <a:schemeClr val="dk1"/>
            </a:fillRef>
            <a:effectRef idx="0">
              <a:schemeClr val="dk1"/>
            </a:effectRef>
            <a:fontRef idx="minor">
              <a:schemeClr val="tx1"/>
            </a:fontRef>
          </p:style>
        </p:cxnSp>
      </p:grpSp>
      <p:pic>
        <p:nvPicPr>
          <p:cNvPr id="32" name="Picture 31"/>
          <p:cNvPicPr>
            <a:picLocks noChangeAspect="1"/>
          </p:cNvPicPr>
          <p:nvPr/>
        </p:nvPicPr>
        <p:blipFill>
          <a:blip r:embed="rId7"/>
          <a:stretch>
            <a:fillRect/>
          </a:stretch>
        </p:blipFill>
        <p:spPr>
          <a:xfrm>
            <a:off x="12360696" y="3343259"/>
            <a:ext cx="829948" cy="3410744"/>
          </a:xfrm>
          <a:prstGeom prst="rect">
            <a:avLst/>
          </a:prstGeom>
        </p:spPr>
      </p:pic>
      <p:pic>
        <p:nvPicPr>
          <p:cNvPr id="33" name="Picture 32"/>
          <p:cNvPicPr>
            <a:picLocks noChangeAspect="1"/>
          </p:cNvPicPr>
          <p:nvPr/>
        </p:nvPicPr>
        <p:blipFill>
          <a:blip r:embed="rId8"/>
          <a:stretch>
            <a:fillRect/>
          </a:stretch>
        </p:blipFill>
        <p:spPr>
          <a:xfrm>
            <a:off x="13987865" y="4670422"/>
            <a:ext cx="432050" cy="1725338"/>
          </a:xfrm>
          <a:prstGeom prst="rect">
            <a:avLst/>
          </a:prstGeom>
        </p:spPr>
      </p:pic>
      <p:grpSp>
        <p:nvGrpSpPr>
          <p:cNvPr id="34" name="Group 33"/>
          <p:cNvGrpSpPr/>
          <p:nvPr/>
        </p:nvGrpSpPr>
        <p:grpSpPr>
          <a:xfrm>
            <a:off x="13440816" y="4385495"/>
            <a:ext cx="432048" cy="1291826"/>
            <a:chOff x="13736039" y="3525717"/>
            <a:chExt cx="432048" cy="1291826"/>
          </a:xfrm>
        </p:grpSpPr>
        <p:sp>
          <p:nvSpPr>
            <p:cNvPr id="35" name="Rectangle 34"/>
            <p:cNvSpPr/>
            <p:nvPr/>
          </p:nvSpPr>
          <p:spPr>
            <a:xfrm flipH="1">
              <a:off x="13736039" y="3525717"/>
              <a:ext cx="432048" cy="432048"/>
            </a:xfrm>
            <a:prstGeom prst="rect">
              <a:avLst/>
            </a:prstGeom>
            <a:solidFill>
              <a:srgbClr val="D81E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flipH="1">
              <a:off x="13736039" y="3955606"/>
              <a:ext cx="432048" cy="432048"/>
            </a:xfrm>
            <a:prstGeom prst="rect">
              <a:avLst/>
            </a:prstGeom>
            <a:solidFill>
              <a:srgbClr val="676D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flipH="1">
              <a:off x="13736039" y="4385495"/>
              <a:ext cx="432048" cy="432048"/>
            </a:xfrm>
            <a:prstGeom prst="rect">
              <a:avLst/>
            </a:prstGeom>
            <a:solidFill>
              <a:srgbClr val="AEAF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532594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2"/>
          </p:nvPr>
        </p:nvSpPr>
        <p:spPr>
          <a:xfrm>
            <a:off x="2030116" y="270211"/>
            <a:ext cx="8131769" cy="432048"/>
          </a:xfrm>
        </p:spPr>
        <p:txBody>
          <a:bodyPr/>
          <a:lstStyle/>
          <a:p>
            <a:pPr marL="0" indent="0" algn="ctr">
              <a:buNone/>
            </a:pPr>
            <a:r>
              <a:rPr lang="cs-CZ" dirty="0" smtClean="0">
                <a:solidFill>
                  <a:srgbClr val="676D6F"/>
                </a:solidFill>
              </a:rPr>
              <a:t>Příklady fungujících a plánovaných </a:t>
            </a:r>
            <a:r>
              <a:rPr lang="cs-CZ" dirty="0" err="1" smtClean="0">
                <a:solidFill>
                  <a:srgbClr val="676D6F"/>
                </a:solidFill>
              </a:rPr>
              <a:t>pyrolýzních</a:t>
            </a:r>
            <a:r>
              <a:rPr lang="cs-CZ" dirty="0" smtClean="0">
                <a:solidFill>
                  <a:srgbClr val="676D6F"/>
                </a:solidFill>
              </a:rPr>
              <a:t> technologií ve světě</a:t>
            </a:r>
            <a:endParaRPr lang="cs-CZ" dirty="0">
              <a:solidFill>
                <a:srgbClr val="676D6F"/>
              </a:solidFill>
            </a:endParaRPr>
          </a:p>
        </p:txBody>
      </p:sp>
      <p:pic>
        <p:nvPicPr>
          <p:cNvPr id="25" name="Picture 24"/>
          <p:cNvPicPr>
            <a:picLocks noChangeAspect="1"/>
          </p:cNvPicPr>
          <p:nvPr/>
        </p:nvPicPr>
        <p:blipFill>
          <a:blip r:embed="rId3"/>
          <a:stretch>
            <a:fillRect/>
          </a:stretch>
        </p:blipFill>
        <p:spPr>
          <a:xfrm>
            <a:off x="12360696" y="3343259"/>
            <a:ext cx="829948" cy="3410744"/>
          </a:xfrm>
          <a:prstGeom prst="rect">
            <a:avLst/>
          </a:prstGeom>
        </p:spPr>
      </p:pic>
      <p:pic>
        <p:nvPicPr>
          <p:cNvPr id="26" name="Picture 25"/>
          <p:cNvPicPr>
            <a:picLocks noChangeAspect="1"/>
          </p:cNvPicPr>
          <p:nvPr/>
        </p:nvPicPr>
        <p:blipFill>
          <a:blip r:embed="rId4"/>
          <a:stretch>
            <a:fillRect/>
          </a:stretch>
        </p:blipFill>
        <p:spPr>
          <a:xfrm>
            <a:off x="14121906" y="4653136"/>
            <a:ext cx="432050" cy="1725338"/>
          </a:xfrm>
          <a:prstGeom prst="rect">
            <a:avLst/>
          </a:prstGeom>
        </p:spPr>
      </p:pic>
      <p:grpSp>
        <p:nvGrpSpPr>
          <p:cNvPr id="27" name="Group 26"/>
          <p:cNvGrpSpPr/>
          <p:nvPr/>
        </p:nvGrpSpPr>
        <p:grpSpPr>
          <a:xfrm>
            <a:off x="13440816" y="4385495"/>
            <a:ext cx="432048" cy="1291826"/>
            <a:chOff x="13736039" y="3525717"/>
            <a:chExt cx="432048" cy="1291826"/>
          </a:xfrm>
        </p:grpSpPr>
        <p:sp>
          <p:nvSpPr>
            <p:cNvPr id="29" name="Rectangle 28"/>
            <p:cNvSpPr/>
            <p:nvPr/>
          </p:nvSpPr>
          <p:spPr>
            <a:xfrm flipH="1">
              <a:off x="13736039" y="3525717"/>
              <a:ext cx="432048" cy="432048"/>
            </a:xfrm>
            <a:prstGeom prst="rect">
              <a:avLst/>
            </a:prstGeom>
            <a:solidFill>
              <a:srgbClr val="D81E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flipH="1">
              <a:off x="13736039" y="3955606"/>
              <a:ext cx="432048" cy="432048"/>
            </a:xfrm>
            <a:prstGeom prst="rect">
              <a:avLst/>
            </a:prstGeom>
            <a:solidFill>
              <a:srgbClr val="676D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flipH="1">
              <a:off x="13736039" y="4385495"/>
              <a:ext cx="432048" cy="432048"/>
            </a:xfrm>
            <a:prstGeom prst="rect">
              <a:avLst/>
            </a:prstGeom>
            <a:solidFill>
              <a:srgbClr val="AEAF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 name="Group 10"/>
          <p:cNvGrpSpPr/>
          <p:nvPr/>
        </p:nvGrpSpPr>
        <p:grpSpPr>
          <a:xfrm>
            <a:off x="623392" y="1268760"/>
            <a:ext cx="2462129" cy="4464496"/>
            <a:chOff x="623392" y="1268760"/>
            <a:chExt cx="2462129" cy="4464496"/>
          </a:xfrm>
        </p:grpSpPr>
        <p:pic>
          <p:nvPicPr>
            <p:cNvPr id="39" name="Picture 38" descr="File:Flag of Austria.png - Wikipedia"/>
            <p:cNvPicPr>
              <a:picLocks noChangeAspect="1"/>
            </p:cNvPicPr>
            <p:nvPr/>
          </p:nvPicPr>
          <p:blipFill>
            <a:blip r:embed="rId5" cstate="print">
              <a:extLst>
                <a:ext uri="{28A0092B-C50C-407E-A947-70E740481C1C}">
                  <a14:useLocalDpi xmlns:a14="http://schemas.microsoft.com/office/drawing/2010/main" val="0"/>
                </a:ext>
              </a:extLst>
            </a:blip>
            <a:srcRect l="6605" t="7658" r="6605" b="7658"/>
            <a:stretch>
              <a:fillRect/>
            </a:stretch>
          </p:blipFill>
          <p:spPr>
            <a:xfrm>
              <a:off x="637896" y="4140696"/>
              <a:ext cx="2447625" cy="1592560"/>
            </a:xfrm>
            <a:custGeom>
              <a:avLst/>
              <a:gdLst>
                <a:gd name="connsiteX0" fmla="*/ 0 w 2448272"/>
                <a:gd name="connsiteY0" fmla="*/ 0 h 1592560"/>
                <a:gd name="connsiteX1" fmla="*/ 2448272 w 2448272"/>
                <a:gd name="connsiteY1" fmla="*/ 0 h 1592560"/>
                <a:gd name="connsiteX2" fmla="*/ 2448272 w 2448272"/>
                <a:gd name="connsiteY2" fmla="*/ 1592560 h 1592560"/>
                <a:gd name="connsiteX3" fmla="*/ 0 w 2448272"/>
                <a:gd name="connsiteY3" fmla="*/ 1592560 h 1592560"/>
              </a:gdLst>
              <a:ahLst/>
              <a:cxnLst>
                <a:cxn ang="0">
                  <a:pos x="connsiteX0" y="connsiteY0"/>
                </a:cxn>
                <a:cxn ang="0">
                  <a:pos x="connsiteX1" y="connsiteY1"/>
                </a:cxn>
                <a:cxn ang="0">
                  <a:pos x="connsiteX2" y="connsiteY2"/>
                </a:cxn>
                <a:cxn ang="0">
                  <a:pos x="connsiteX3" y="connsiteY3"/>
                </a:cxn>
              </a:cxnLst>
              <a:rect l="l" t="t" r="r" b="b"/>
              <a:pathLst>
                <a:path w="2448272" h="1592560">
                  <a:moveTo>
                    <a:pt x="0" y="0"/>
                  </a:moveTo>
                  <a:lnTo>
                    <a:pt x="2448272" y="0"/>
                  </a:lnTo>
                  <a:lnTo>
                    <a:pt x="2448272" y="1592560"/>
                  </a:lnTo>
                  <a:lnTo>
                    <a:pt x="0" y="1592560"/>
                  </a:lnTo>
                  <a:close/>
                </a:path>
              </a:pathLst>
            </a:custGeom>
          </p:spPr>
        </p:pic>
        <p:sp>
          <p:nvSpPr>
            <p:cNvPr id="32" name="Rectangle 31"/>
            <p:cNvSpPr/>
            <p:nvPr/>
          </p:nvSpPr>
          <p:spPr>
            <a:xfrm>
              <a:off x="623392" y="1268760"/>
              <a:ext cx="2448272" cy="4464496"/>
            </a:xfrm>
            <a:prstGeom prst="rect">
              <a:avLst/>
            </a:prstGeom>
            <a:noFill/>
            <a:ln>
              <a:solidFill>
                <a:schemeClr val="bg2">
                  <a:lumMod val="1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err="1" smtClean="0">
                  <a:solidFill>
                    <a:schemeClr val="bg2">
                      <a:lumMod val="10000"/>
                    </a:schemeClr>
                  </a:solidFill>
                </a:rPr>
                <a:t>Schwechat</a:t>
              </a:r>
              <a:endParaRPr lang="cs-CZ" sz="2400" b="1" dirty="0" smtClean="0">
                <a:solidFill>
                  <a:schemeClr val="bg2">
                    <a:lumMod val="10000"/>
                  </a:schemeClr>
                </a:solidFill>
              </a:endParaRPr>
            </a:p>
            <a:p>
              <a:pPr algn="ctr"/>
              <a:r>
                <a:rPr lang="cs-CZ" sz="2400" b="1" dirty="0" smtClean="0">
                  <a:solidFill>
                    <a:schemeClr val="bg2">
                      <a:lumMod val="10000"/>
                    </a:schemeClr>
                  </a:solidFill>
                </a:rPr>
                <a:t>16 </a:t>
              </a:r>
              <a:r>
                <a:rPr lang="cs-CZ" sz="2400" b="1" dirty="0" err="1" smtClean="0">
                  <a:solidFill>
                    <a:schemeClr val="bg2">
                      <a:lumMod val="10000"/>
                    </a:schemeClr>
                  </a:solidFill>
                </a:rPr>
                <a:t>kt</a:t>
              </a:r>
              <a:r>
                <a:rPr lang="cs-CZ" sz="2400" b="1" dirty="0" smtClean="0">
                  <a:solidFill>
                    <a:schemeClr val="bg2">
                      <a:lumMod val="10000"/>
                    </a:schemeClr>
                  </a:solidFill>
                </a:rPr>
                <a:t>/a</a:t>
              </a:r>
            </a:p>
            <a:p>
              <a:pPr algn="ctr"/>
              <a:r>
                <a:rPr lang="cs-CZ" sz="2400" b="1" dirty="0" smtClean="0">
                  <a:solidFill>
                    <a:schemeClr val="bg2">
                      <a:lumMod val="10000"/>
                    </a:schemeClr>
                  </a:solidFill>
                </a:rPr>
                <a:t>PO odpad</a:t>
              </a:r>
            </a:p>
            <a:p>
              <a:pPr algn="ctr"/>
              <a:r>
                <a:rPr lang="cs-CZ" sz="2400" b="1" dirty="0" err="1" smtClean="0">
                  <a:solidFill>
                    <a:schemeClr val="bg2">
                      <a:lumMod val="10000"/>
                    </a:schemeClr>
                  </a:solidFill>
                </a:rPr>
                <a:t>ReOil</a:t>
              </a:r>
              <a:endParaRPr lang="cs-CZ" sz="2400" b="1" dirty="0" smtClean="0">
                <a:solidFill>
                  <a:schemeClr val="bg2">
                    <a:lumMod val="10000"/>
                  </a:schemeClr>
                </a:solidFill>
              </a:endParaRPr>
            </a:p>
            <a:p>
              <a:pPr algn="ctr"/>
              <a:endParaRPr lang="en-US" b="1" dirty="0">
                <a:solidFill>
                  <a:schemeClr val="bg2">
                    <a:lumMod val="10000"/>
                  </a:schemeClr>
                </a:solidFill>
              </a:endParaRPr>
            </a:p>
          </p:txBody>
        </p:sp>
        <p:pic>
          <p:nvPicPr>
            <p:cNvPr id="1026" name="Picture 2" descr="Vítejte na stránkách OMV, Česká republika s.r.o. | OMV.c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7612" y="1482203"/>
              <a:ext cx="1699832" cy="956472"/>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p:cNvCxnSpPr/>
            <p:nvPr/>
          </p:nvCxnSpPr>
          <p:spPr>
            <a:xfrm>
              <a:off x="623392" y="2540840"/>
              <a:ext cx="2448271" cy="0"/>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 11"/>
          <p:cNvGrpSpPr/>
          <p:nvPr/>
        </p:nvGrpSpPr>
        <p:grpSpPr>
          <a:xfrm>
            <a:off x="3335693" y="1268760"/>
            <a:ext cx="2459173" cy="4472210"/>
            <a:chOff x="3335693" y="1268760"/>
            <a:chExt cx="2459173" cy="4472210"/>
          </a:xfrm>
        </p:grpSpPr>
        <p:pic>
          <p:nvPicPr>
            <p:cNvPr id="49" name="Picture 48" descr="File:Flag of France.png - Wikipedia"/>
            <p:cNvPicPr>
              <a:picLocks noChangeAspect="1"/>
            </p:cNvPicPr>
            <p:nvPr/>
          </p:nvPicPr>
          <p:blipFill>
            <a:blip r:embed="rId7" cstate="print">
              <a:extLst>
                <a:ext uri="{28A0092B-C50C-407E-A947-70E740481C1C}">
                  <a14:useLocalDpi xmlns:a14="http://schemas.microsoft.com/office/drawing/2010/main" val="0"/>
                </a:ext>
              </a:extLst>
            </a:blip>
            <a:srcRect l="5141" t="6252" r="5141" b="6252"/>
            <a:stretch>
              <a:fillRect/>
            </a:stretch>
          </p:blipFill>
          <p:spPr>
            <a:xfrm>
              <a:off x="3346595" y="4149770"/>
              <a:ext cx="2448000" cy="1591200"/>
            </a:xfrm>
            <a:custGeom>
              <a:avLst/>
              <a:gdLst>
                <a:gd name="connsiteX0" fmla="*/ 0 w 2448000"/>
                <a:gd name="connsiteY0" fmla="*/ 0 h 1591200"/>
                <a:gd name="connsiteX1" fmla="*/ 2448000 w 2448000"/>
                <a:gd name="connsiteY1" fmla="*/ 0 h 1591200"/>
                <a:gd name="connsiteX2" fmla="*/ 2448000 w 2448000"/>
                <a:gd name="connsiteY2" fmla="*/ 1591200 h 1591200"/>
                <a:gd name="connsiteX3" fmla="*/ 0 w 2448000"/>
                <a:gd name="connsiteY3" fmla="*/ 1591200 h 1591200"/>
              </a:gdLst>
              <a:ahLst/>
              <a:cxnLst>
                <a:cxn ang="0">
                  <a:pos x="connsiteX0" y="connsiteY0"/>
                </a:cxn>
                <a:cxn ang="0">
                  <a:pos x="connsiteX1" y="connsiteY1"/>
                </a:cxn>
                <a:cxn ang="0">
                  <a:pos x="connsiteX2" y="connsiteY2"/>
                </a:cxn>
                <a:cxn ang="0">
                  <a:pos x="connsiteX3" y="connsiteY3"/>
                </a:cxn>
              </a:cxnLst>
              <a:rect l="l" t="t" r="r" b="b"/>
              <a:pathLst>
                <a:path w="2448000" h="1591200">
                  <a:moveTo>
                    <a:pt x="0" y="0"/>
                  </a:moveTo>
                  <a:lnTo>
                    <a:pt x="2448000" y="0"/>
                  </a:lnTo>
                  <a:lnTo>
                    <a:pt x="2448000" y="1591200"/>
                  </a:lnTo>
                  <a:lnTo>
                    <a:pt x="0" y="1591200"/>
                  </a:lnTo>
                  <a:close/>
                </a:path>
              </a:pathLst>
            </a:custGeom>
          </p:spPr>
        </p:pic>
        <p:sp>
          <p:nvSpPr>
            <p:cNvPr id="34" name="Rectangle 33"/>
            <p:cNvSpPr/>
            <p:nvPr/>
          </p:nvSpPr>
          <p:spPr>
            <a:xfrm>
              <a:off x="3335693" y="1268760"/>
              <a:ext cx="2448272" cy="4464496"/>
            </a:xfrm>
            <a:prstGeom prst="rect">
              <a:avLst/>
            </a:prstGeom>
            <a:noFill/>
            <a:ln>
              <a:solidFill>
                <a:schemeClr val="bg2">
                  <a:lumMod val="1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err="1" smtClean="0">
                  <a:solidFill>
                    <a:schemeClr val="bg2">
                      <a:lumMod val="10000"/>
                    </a:schemeClr>
                  </a:solidFill>
                </a:rPr>
                <a:t>Grandpuits</a:t>
              </a:r>
              <a:endParaRPr lang="cs-CZ" sz="2400" b="1" dirty="0" smtClean="0">
                <a:solidFill>
                  <a:schemeClr val="bg2">
                    <a:lumMod val="10000"/>
                  </a:schemeClr>
                </a:solidFill>
              </a:endParaRPr>
            </a:p>
            <a:p>
              <a:pPr algn="ctr"/>
              <a:r>
                <a:rPr lang="cs-CZ" sz="2400" b="1" dirty="0" smtClean="0">
                  <a:solidFill>
                    <a:schemeClr val="bg2">
                      <a:lumMod val="10000"/>
                    </a:schemeClr>
                  </a:solidFill>
                </a:rPr>
                <a:t>15 </a:t>
              </a:r>
              <a:r>
                <a:rPr lang="cs-CZ" sz="2400" b="1" dirty="0" err="1" smtClean="0">
                  <a:solidFill>
                    <a:schemeClr val="bg2">
                      <a:lumMod val="10000"/>
                    </a:schemeClr>
                  </a:solidFill>
                </a:rPr>
                <a:t>kt</a:t>
              </a:r>
              <a:r>
                <a:rPr lang="cs-CZ" sz="2400" b="1" dirty="0" smtClean="0">
                  <a:solidFill>
                    <a:schemeClr val="bg2">
                      <a:lumMod val="10000"/>
                    </a:schemeClr>
                  </a:solidFill>
                </a:rPr>
                <a:t>/a</a:t>
              </a:r>
            </a:p>
            <a:p>
              <a:pPr algn="ctr"/>
              <a:r>
                <a:rPr lang="cs-CZ" sz="2400" b="1" dirty="0" smtClean="0">
                  <a:solidFill>
                    <a:schemeClr val="bg2">
                      <a:lumMod val="10000"/>
                    </a:schemeClr>
                  </a:solidFill>
                </a:rPr>
                <a:t>Plastový odpad</a:t>
              </a:r>
            </a:p>
            <a:p>
              <a:pPr algn="ctr"/>
              <a:r>
                <a:rPr lang="cs-CZ" sz="2400" b="1" dirty="0" err="1" smtClean="0">
                  <a:solidFill>
                    <a:schemeClr val="bg2">
                      <a:lumMod val="10000"/>
                    </a:schemeClr>
                  </a:solidFill>
                </a:rPr>
                <a:t>Plastic</a:t>
              </a:r>
              <a:r>
                <a:rPr lang="cs-CZ" sz="2400" b="1" dirty="0" smtClean="0">
                  <a:solidFill>
                    <a:schemeClr val="bg2">
                      <a:lumMod val="10000"/>
                    </a:schemeClr>
                  </a:solidFill>
                </a:rPr>
                <a:t> </a:t>
              </a:r>
              <a:r>
                <a:rPr lang="cs-CZ" sz="2400" b="1" dirty="0" err="1" smtClean="0">
                  <a:solidFill>
                    <a:schemeClr val="bg2">
                      <a:lumMod val="10000"/>
                    </a:schemeClr>
                  </a:solidFill>
                </a:rPr>
                <a:t>Energy</a:t>
              </a:r>
              <a:endParaRPr lang="cs-CZ" sz="2400" b="1" dirty="0">
                <a:solidFill>
                  <a:schemeClr val="bg2">
                    <a:lumMod val="10000"/>
                  </a:schemeClr>
                </a:solidFill>
              </a:endParaRPr>
            </a:p>
            <a:p>
              <a:pPr algn="ctr"/>
              <a:endParaRPr lang="en-US" sz="2400" b="1" dirty="0">
                <a:solidFill>
                  <a:schemeClr val="bg2">
                    <a:lumMod val="10000"/>
                  </a:schemeClr>
                </a:solidFill>
              </a:endParaRPr>
            </a:p>
          </p:txBody>
        </p:sp>
        <p:pic>
          <p:nvPicPr>
            <p:cNvPr id="1028" name="Picture 4" descr="File:TotalEnergies logo.svg - Wikiped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5760" y="1429887"/>
              <a:ext cx="1248138" cy="908800"/>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p:cNvCxnSpPr/>
            <p:nvPr/>
          </p:nvCxnSpPr>
          <p:spPr>
            <a:xfrm>
              <a:off x="3346595" y="2540840"/>
              <a:ext cx="2448271" cy="0"/>
            </a:xfrm>
            <a:prstGeom prst="line">
              <a:avLst/>
            </a:prstGeom>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a:off x="6045039" y="1250973"/>
            <a:ext cx="2460998" cy="4482283"/>
            <a:chOff x="6045039" y="1250973"/>
            <a:chExt cx="2460998" cy="4482283"/>
          </a:xfrm>
        </p:grpSpPr>
        <p:pic>
          <p:nvPicPr>
            <p:cNvPr id="48" name="Picture 47" descr="File:Flag of the United States.svg - Wikipedia"/>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6045039" y="4140696"/>
              <a:ext cx="2448000" cy="1591200"/>
            </a:xfrm>
            <a:custGeom>
              <a:avLst/>
              <a:gdLst>
                <a:gd name="connsiteX0" fmla="*/ 0 w 2448000"/>
                <a:gd name="connsiteY0" fmla="*/ 0 h 1591200"/>
                <a:gd name="connsiteX1" fmla="*/ 2448000 w 2448000"/>
                <a:gd name="connsiteY1" fmla="*/ 0 h 1591200"/>
                <a:gd name="connsiteX2" fmla="*/ 2448000 w 2448000"/>
                <a:gd name="connsiteY2" fmla="*/ 1591200 h 1591200"/>
                <a:gd name="connsiteX3" fmla="*/ 0 w 2448000"/>
                <a:gd name="connsiteY3" fmla="*/ 1591200 h 1591200"/>
              </a:gdLst>
              <a:ahLst/>
              <a:cxnLst>
                <a:cxn ang="0">
                  <a:pos x="connsiteX0" y="connsiteY0"/>
                </a:cxn>
                <a:cxn ang="0">
                  <a:pos x="connsiteX1" y="connsiteY1"/>
                </a:cxn>
                <a:cxn ang="0">
                  <a:pos x="connsiteX2" y="connsiteY2"/>
                </a:cxn>
                <a:cxn ang="0">
                  <a:pos x="connsiteX3" y="connsiteY3"/>
                </a:cxn>
              </a:cxnLst>
              <a:rect l="l" t="t" r="r" b="b"/>
              <a:pathLst>
                <a:path w="2448000" h="1591200">
                  <a:moveTo>
                    <a:pt x="0" y="0"/>
                  </a:moveTo>
                  <a:lnTo>
                    <a:pt x="2448000" y="0"/>
                  </a:lnTo>
                  <a:lnTo>
                    <a:pt x="2448000" y="1591200"/>
                  </a:lnTo>
                  <a:lnTo>
                    <a:pt x="0" y="1591200"/>
                  </a:lnTo>
                  <a:close/>
                </a:path>
              </a:pathLst>
            </a:custGeom>
          </p:spPr>
        </p:pic>
        <p:sp>
          <p:nvSpPr>
            <p:cNvPr id="36" name="Rectangle 35"/>
            <p:cNvSpPr/>
            <p:nvPr/>
          </p:nvSpPr>
          <p:spPr>
            <a:xfrm>
              <a:off x="6047994" y="1268760"/>
              <a:ext cx="2448272" cy="4464496"/>
            </a:xfrm>
            <a:prstGeom prst="rect">
              <a:avLst/>
            </a:prstGeom>
            <a:noFill/>
            <a:ln>
              <a:solidFill>
                <a:schemeClr val="bg2">
                  <a:lumMod val="1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smtClean="0">
                  <a:solidFill>
                    <a:schemeClr val="bg2">
                      <a:lumMod val="10000"/>
                    </a:schemeClr>
                  </a:solidFill>
                </a:rPr>
                <a:t>Texas</a:t>
              </a:r>
            </a:p>
            <a:p>
              <a:pPr algn="ctr"/>
              <a:r>
                <a:rPr lang="cs-CZ" sz="2400" b="1" dirty="0" smtClean="0">
                  <a:solidFill>
                    <a:schemeClr val="bg2">
                      <a:lumMod val="10000"/>
                    </a:schemeClr>
                  </a:solidFill>
                </a:rPr>
                <a:t>30 </a:t>
              </a:r>
              <a:r>
                <a:rPr lang="cs-CZ" sz="2400" b="1" dirty="0" err="1" smtClean="0">
                  <a:solidFill>
                    <a:schemeClr val="bg2">
                      <a:lumMod val="10000"/>
                    </a:schemeClr>
                  </a:solidFill>
                </a:rPr>
                <a:t>kt</a:t>
              </a:r>
              <a:r>
                <a:rPr lang="cs-CZ" sz="2400" b="1" dirty="0" smtClean="0">
                  <a:solidFill>
                    <a:schemeClr val="bg2">
                      <a:lumMod val="10000"/>
                    </a:schemeClr>
                  </a:solidFill>
                </a:rPr>
                <a:t>/a</a:t>
              </a:r>
            </a:p>
            <a:p>
              <a:pPr algn="ctr"/>
              <a:r>
                <a:rPr lang="cs-CZ" sz="2400" b="1" dirty="0" smtClean="0">
                  <a:solidFill>
                    <a:schemeClr val="bg2">
                      <a:lumMod val="10000"/>
                    </a:schemeClr>
                  </a:solidFill>
                </a:rPr>
                <a:t>Plastový odpad</a:t>
              </a:r>
            </a:p>
            <a:p>
              <a:pPr algn="ctr"/>
              <a:endParaRPr lang="cs-CZ" sz="2400" b="1" dirty="0" smtClean="0">
                <a:solidFill>
                  <a:schemeClr val="bg2">
                    <a:lumMod val="10000"/>
                  </a:schemeClr>
                </a:solidFill>
              </a:endParaRPr>
            </a:p>
            <a:p>
              <a:pPr algn="ctr"/>
              <a:endParaRPr lang="en-US" sz="2400" b="1" dirty="0">
                <a:solidFill>
                  <a:schemeClr val="bg2">
                    <a:lumMod val="10000"/>
                  </a:schemeClr>
                </a:solidFill>
              </a:endParaRPr>
            </a:p>
          </p:txBody>
        </p:sp>
        <p:cxnSp>
          <p:nvCxnSpPr>
            <p:cNvPr id="51" name="Straight Connector 50"/>
            <p:cNvCxnSpPr/>
            <p:nvPr/>
          </p:nvCxnSpPr>
          <p:spPr>
            <a:xfrm>
              <a:off x="6057766" y="2540840"/>
              <a:ext cx="2448271" cy="0"/>
            </a:xfrm>
            <a:prstGeom prst="line">
              <a:avLst/>
            </a:prstGeom>
          </p:spPr>
          <p:style>
            <a:lnRef idx="1">
              <a:schemeClr val="dk1"/>
            </a:lnRef>
            <a:fillRef idx="0">
              <a:schemeClr val="dk1"/>
            </a:fillRef>
            <a:effectRef idx="0">
              <a:schemeClr val="dk1"/>
            </a:effectRef>
            <a:fontRef idx="minor">
              <a:schemeClr val="tx1"/>
            </a:fontRef>
          </p:style>
        </p:cxnSp>
        <p:pic>
          <p:nvPicPr>
            <p:cNvPr id="1030" name="Picture 6" descr="Honeywell UOP - Globuc"/>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454428" y="1250973"/>
              <a:ext cx="1635404" cy="11877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760296" y="1268760"/>
            <a:ext cx="2456912" cy="4475168"/>
            <a:chOff x="8760296" y="1268760"/>
            <a:chExt cx="2456912" cy="4475168"/>
          </a:xfrm>
        </p:grpSpPr>
        <p:pic>
          <p:nvPicPr>
            <p:cNvPr id="56" name="Picture 55" descr="Flag of the Netherlands - Wikipedia"/>
            <p:cNvPicPr>
              <a:picLocks noChangeAspect="1"/>
            </p:cNvPicPr>
            <p:nvPr/>
          </p:nvPicPr>
          <p:blipFill>
            <a:blip r:embed="rId11" cstate="print">
              <a:extLst>
                <a:ext uri="{28A0092B-C50C-407E-A947-70E740481C1C}">
                  <a14:useLocalDpi xmlns:a14="http://schemas.microsoft.com/office/drawing/2010/main" val="0"/>
                </a:ext>
              </a:extLst>
            </a:blip>
            <a:srcRect l="3941" t="5092" r="3941" b="5092"/>
            <a:stretch>
              <a:fillRect/>
            </a:stretch>
          </p:blipFill>
          <p:spPr>
            <a:xfrm>
              <a:off x="8769208" y="4152728"/>
              <a:ext cx="2448000" cy="1591200"/>
            </a:xfrm>
            <a:custGeom>
              <a:avLst/>
              <a:gdLst>
                <a:gd name="connsiteX0" fmla="*/ 0 w 2448000"/>
                <a:gd name="connsiteY0" fmla="*/ 0 h 1591200"/>
                <a:gd name="connsiteX1" fmla="*/ 2448000 w 2448000"/>
                <a:gd name="connsiteY1" fmla="*/ 0 h 1591200"/>
                <a:gd name="connsiteX2" fmla="*/ 2448000 w 2448000"/>
                <a:gd name="connsiteY2" fmla="*/ 1591200 h 1591200"/>
                <a:gd name="connsiteX3" fmla="*/ 0 w 2448000"/>
                <a:gd name="connsiteY3" fmla="*/ 1591200 h 1591200"/>
              </a:gdLst>
              <a:ahLst/>
              <a:cxnLst>
                <a:cxn ang="0">
                  <a:pos x="connsiteX0" y="connsiteY0"/>
                </a:cxn>
                <a:cxn ang="0">
                  <a:pos x="connsiteX1" y="connsiteY1"/>
                </a:cxn>
                <a:cxn ang="0">
                  <a:pos x="connsiteX2" y="connsiteY2"/>
                </a:cxn>
                <a:cxn ang="0">
                  <a:pos x="connsiteX3" y="connsiteY3"/>
                </a:cxn>
              </a:cxnLst>
              <a:rect l="l" t="t" r="r" b="b"/>
              <a:pathLst>
                <a:path w="2448000" h="1591200">
                  <a:moveTo>
                    <a:pt x="0" y="0"/>
                  </a:moveTo>
                  <a:lnTo>
                    <a:pt x="2448000" y="0"/>
                  </a:lnTo>
                  <a:lnTo>
                    <a:pt x="2448000" y="1591200"/>
                  </a:lnTo>
                  <a:lnTo>
                    <a:pt x="0" y="1591200"/>
                  </a:lnTo>
                  <a:close/>
                </a:path>
              </a:pathLst>
            </a:custGeom>
          </p:spPr>
        </p:pic>
        <p:sp>
          <p:nvSpPr>
            <p:cNvPr id="35" name="Rectangle 34"/>
            <p:cNvSpPr/>
            <p:nvPr/>
          </p:nvSpPr>
          <p:spPr>
            <a:xfrm>
              <a:off x="8760296" y="1268760"/>
              <a:ext cx="2448272" cy="4464496"/>
            </a:xfrm>
            <a:prstGeom prst="rect">
              <a:avLst/>
            </a:prstGeom>
            <a:noFill/>
            <a:ln>
              <a:solidFill>
                <a:schemeClr val="bg2">
                  <a:lumMod val="1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err="1" smtClean="0">
                  <a:solidFill>
                    <a:schemeClr val="bg2">
                      <a:lumMod val="10000"/>
                    </a:schemeClr>
                  </a:solidFill>
                </a:rPr>
                <a:t>Weert</a:t>
              </a:r>
              <a:endParaRPr lang="cs-CZ" sz="2400" b="1" dirty="0" smtClean="0">
                <a:solidFill>
                  <a:schemeClr val="bg2">
                    <a:lumMod val="10000"/>
                  </a:schemeClr>
                </a:solidFill>
              </a:endParaRPr>
            </a:p>
            <a:p>
              <a:pPr algn="ctr"/>
              <a:r>
                <a:rPr lang="cs-CZ" sz="2400" b="1" dirty="0" smtClean="0">
                  <a:solidFill>
                    <a:schemeClr val="bg2">
                      <a:lumMod val="10000"/>
                    </a:schemeClr>
                  </a:solidFill>
                </a:rPr>
                <a:t>20 </a:t>
              </a:r>
              <a:r>
                <a:rPr lang="cs-CZ" sz="2400" b="1" dirty="0" err="1" smtClean="0">
                  <a:solidFill>
                    <a:schemeClr val="bg2">
                      <a:lumMod val="10000"/>
                    </a:schemeClr>
                  </a:solidFill>
                </a:rPr>
                <a:t>kt</a:t>
              </a:r>
              <a:r>
                <a:rPr lang="cs-CZ" sz="2400" b="1" dirty="0" smtClean="0">
                  <a:solidFill>
                    <a:schemeClr val="bg2">
                      <a:lumMod val="10000"/>
                    </a:schemeClr>
                  </a:solidFill>
                </a:rPr>
                <a:t>/a</a:t>
              </a:r>
            </a:p>
            <a:p>
              <a:pPr algn="ctr"/>
              <a:r>
                <a:rPr lang="cs-CZ" sz="2400" b="1" dirty="0" smtClean="0">
                  <a:solidFill>
                    <a:schemeClr val="bg2">
                      <a:lumMod val="10000"/>
                    </a:schemeClr>
                  </a:solidFill>
                </a:rPr>
                <a:t>Plastový odpad</a:t>
              </a:r>
            </a:p>
            <a:p>
              <a:pPr algn="ctr"/>
              <a:endParaRPr lang="cs-CZ" sz="2400" b="1" dirty="0">
                <a:solidFill>
                  <a:schemeClr val="bg2">
                    <a:lumMod val="10000"/>
                  </a:schemeClr>
                </a:solidFill>
              </a:endParaRPr>
            </a:p>
            <a:p>
              <a:pPr algn="ctr"/>
              <a:endParaRPr lang="en-US" sz="2400" b="1" dirty="0">
                <a:solidFill>
                  <a:schemeClr val="bg2">
                    <a:lumMod val="10000"/>
                  </a:schemeClr>
                </a:solidFill>
              </a:endParaRPr>
            </a:p>
          </p:txBody>
        </p:sp>
        <p:cxnSp>
          <p:nvCxnSpPr>
            <p:cNvPr id="52" name="Straight Connector 51"/>
            <p:cNvCxnSpPr/>
            <p:nvPr/>
          </p:nvCxnSpPr>
          <p:spPr>
            <a:xfrm>
              <a:off x="8768937" y="2540840"/>
              <a:ext cx="2448271" cy="0"/>
            </a:xfrm>
            <a:prstGeom prst="line">
              <a:avLst/>
            </a:prstGeom>
          </p:spPr>
          <p:style>
            <a:lnRef idx="1">
              <a:schemeClr val="dk1"/>
            </a:lnRef>
            <a:fillRef idx="0">
              <a:schemeClr val="dk1"/>
            </a:fillRef>
            <a:effectRef idx="0">
              <a:schemeClr val="dk1"/>
            </a:effectRef>
            <a:fontRef idx="minor">
              <a:schemeClr val="tx1"/>
            </a:fontRef>
          </p:style>
        </p:cxnSp>
        <p:pic>
          <p:nvPicPr>
            <p:cNvPr id="1032" name="Picture 8" descr="Soubor:Dow Chemical logo.svg – Wikipedi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89927" y="1502186"/>
              <a:ext cx="1989010" cy="6852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7185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7" name="Pravoúhlá spojnice 19"/>
          <p:cNvCxnSpPr>
            <a:stCxn id="203" idx="0"/>
            <a:endCxn id="323" idx="1"/>
          </p:cNvCxnSpPr>
          <p:nvPr/>
        </p:nvCxnSpPr>
        <p:spPr>
          <a:xfrm rot="5400000" flipH="1" flipV="1">
            <a:off x="5425164" y="1564833"/>
            <a:ext cx="1172236" cy="586680"/>
          </a:xfrm>
          <a:prstGeom prst="bentConnector2">
            <a:avLst/>
          </a:prstGeom>
          <a:ln w="47625">
            <a:solidFill>
              <a:srgbClr val="0070C0"/>
            </a:solidFill>
            <a:prstDash val="sysDot"/>
            <a:tailEnd type="triangle"/>
          </a:ln>
        </p:spPr>
        <p:style>
          <a:lnRef idx="3">
            <a:schemeClr val="accent4"/>
          </a:lnRef>
          <a:fillRef idx="0">
            <a:schemeClr val="accent4"/>
          </a:fillRef>
          <a:effectRef idx="2">
            <a:schemeClr val="accent4"/>
          </a:effectRef>
          <a:fontRef idx="minor">
            <a:schemeClr val="tx1"/>
          </a:fontRef>
        </p:style>
      </p:cxnSp>
      <p:cxnSp>
        <p:nvCxnSpPr>
          <p:cNvPr id="192" name="Pravoúhlá spojnice 19"/>
          <p:cNvCxnSpPr>
            <a:stCxn id="160" idx="2"/>
            <a:endCxn id="151" idx="0"/>
          </p:cNvCxnSpPr>
          <p:nvPr/>
        </p:nvCxnSpPr>
        <p:spPr>
          <a:xfrm flipH="1">
            <a:off x="4332958" y="3094655"/>
            <a:ext cx="4896" cy="654950"/>
          </a:xfrm>
          <a:prstGeom prst="straightConnector1">
            <a:avLst/>
          </a:prstGeom>
          <a:ln w="57150">
            <a:solidFill>
              <a:srgbClr val="A5A5A5"/>
            </a:solidFill>
            <a:tailEnd type="triangle"/>
          </a:ln>
        </p:spPr>
        <p:style>
          <a:lnRef idx="3">
            <a:schemeClr val="accent4"/>
          </a:lnRef>
          <a:fillRef idx="0">
            <a:schemeClr val="accent4"/>
          </a:fillRef>
          <a:effectRef idx="2">
            <a:schemeClr val="accent4"/>
          </a:effectRef>
          <a:fontRef idx="minor">
            <a:schemeClr val="tx1"/>
          </a:fontRef>
        </p:style>
      </p:cxnSp>
      <p:sp>
        <p:nvSpPr>
          <p:cNvPr id="3" name="Zástupný symbol pro text 2"/>
          <p:cNvSpPr>
            <a:spLocks noGrp="1"/>
          </p:cNvSpPr>
          <p:nvPr>
            <p:ph type="body" sz="quarter" idx="12"/>
          </p:nvPr>
        </p:nvSpPr>
        <p:spPr>
          <a:xfrm>
            <a:off x="2134590" y="124747"/>
            <a:ext cx="7922821" cy="432048"/>
          </a:xfrm>
        </p:spPr>
        <p:txBody>
          <a:bodyPr/>
          <a:lstStyle/>
          <a:p>
            <a:pPr algn="ctr"/>
            <a:r>
              <a:rPr lang="cs-CZ" dirty="0" smtClean="0"/>
              <a:t>Obecné možnosti procesu plazmového zplyňování</a:t>
            </a:r>
            <a:endParaRPr lang="cs-CZ" dirty="0"/>
          </a:p>
        </p:txBody>
      </p:sp>
      <p:sp>
        <p:nvSpPr>
          <p:cNvPr id="149" name="Zaoblený obdélník 148"/>
          <p:cNvSpPr/>
          <p:nvPr/>
        </p:nvSpPr>
        <p:spPr>
          <a:xfrm>
            <a:off x="2376806" y="2444291"/>
            <a:ext cx="115212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solidFill>
              </a:rPr>
              <a:t>Předúprava odpadního materiálu</a:t>
            </a:r>
            <a:endParaRPr lang="cs-CZ" sz="1200" b="1" dirty="0">
              <a:solidFill>
                <a:schemeClr val="tx1"/>
              </a:solidFill>
            </a:endParaRPr>
          </a:p>
        </p:txBody>
      </p:sp>
      <p:sp>
        <p:nvSpPr>
          <p:cNvPr id="151" name="Zaoblený obdélník 150"/>
          <p:cNvSpPr/>
          <p:nvPr/>
        </p:nvSpPr>
        <p:spPr>
          <a:xfrm>
            <a:off x="3895871" y="3749605"/>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100" b="1" dirty="0" smtClean="0"/>
              <a:t>Separátor (volitelné)</a:t>
            </a:r>
            <a:endParaRPr lang="cs-CZ" sz="1100" b="1" dirty="0"/>
          </a:p>
        </p:txBody>
      </p:sp>
      <p:cxnSp>
        <p:nvCxnSpPr>
          <p:cNvPr id="152" name="Pravoúhlá spojnice 19"/>
          <p:cNvCxnSpPr>
            <a:stCxn id="253" idx="3"/>
            <a:endCxn id="263" idx="0"/>
          </p:cNvCxnSpPr>
          <p:nvPr/>
        </p:nvCxnSpPr>
        <p:spPr>
          <a:xfrm>
            <a:off x="8291540" y="3439029"/>
            <a:ext cx="326586" cy="153181"/>
          </a:xfrm>
          <a:prstGeom prst="bentConnector2">
            <a:avLst/>
          </a:prstGeom>
          <a:ln w="38100">
            <a:solidFill>
              <a:srgbClr val="A5A5A5"/>
            </a:solidFill>
            <a:tailEnd type="triangle"/>
          </a:ln>
        </p:spPr>
        <p:style>
          <a:lnRef idx="3">
            <a:schemeClr val="accent4"/>
          </a:lnRef>
          <a:fillRef idx="0">
            <a:schemeClr val="accent4"/>
          </a:fillRef>
          <a:effectRef idx="2">
            <a:schemeClr val="accent4"/>
          </a:effectRef>
          <a:fontRef idx="minor">
            <a:schemeClr val="tx1"/>
          </a:fontRef>
        </p:style>
      </p:cxnSp>
      <p:cxnSp>
        <p:nvCxnSpPr>
          <p:cNvPr id="153" name="Pravoúhlá spojnice 19"/>
          <p:cNvCxnSpPr>
            <a:stCxn id="169" idx="3"/>
            <a:endCxn id="160" idx="0"/>
          </p:cNvCxnSpPr>
          <p:nvPr/>
        </p:nvCxnSpPr>
        <p:spPr>
          <a:xfrm>
            <a:off x="3756894" y="2189266"/>
            <a:ext cx="580960" cy="257317"/>
          </a:xfrm>
          <a:prstGeom prst="bentConnector2">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154" name="Pravoúhlá spojnice 19"/>
          <p:cNvCxnSpPr>
            <a:stCxn id="149" idx="3"/>
            <a:endCxn id="160" idx="1"/>
          </p:cNvCxnSpPr>
          <p:nvPr/>
        </p:nvCxnSpPr>
        <p:spPr>
          <a:xfrm>
            <a:off x="3528934" y="2768327"/>
            <a:ext cx="232856" cy="2292"/>
          </a:xfrm>
          <a:prstGeom prst="straightConnector1">
            <a:avLst/>
          </a:prstGeom>
          <a:ln w="57150">
            <a:solidFill>
              <a:schemeClr val="accent1"/>
            </a:solidFill>
            <a:tailEnd type="triangle"/>
          </a:ln>
        </p:spPr>
        <p:style>
          <a:lnRef idx="3">
            <a:schemeClr val="accent4"/>
          </a:lnRef>
          <a:fillRef idx="0">
            <a:schemeClr val="accent4"/>
          </a:fillRef>
          <a:effectRef idx="2">
            <a:schemeClr val="accent4"/>
          </a:effectRef>
          <a:fontRef idx="minor">
            <a:schemeClr val="tx1"/>
          </a:fontRef>
        </p:style>
      </p:cxnSp>
      <p:sp>
        <p:nvSpPr>
          <p:cNvPr id="156" name="Šipka doprava 155"/>
          <p:cNvSpPr/>
          <p:nvPr/>
        </p:nvSpPr>
        <p:spPr>
          <a:xfrm>
            <a:off x="1584717" y="2444291"/>
            <a:ext cx="792089" cy="648072"/>
          </a:xfrm>
          <a:prstGeom prst="rightArrow">
            <a:avLst/>
          </a:prstGeom>
          <a:no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nchor="ctr"/>
          <a:lstStyle/>
          <a:p>
            <a:pPr algn="ctr"/>
            <a:r>
              <a:rPr lang="cs-CZ" sz="1100" b="1" dirty="0" smtClean="0">
                <a:solidFill>
                  <a:schemeClr val="tx1">
                    <a:lumMod val="50000"/>
                  </a:schemeClr>
                </a:solidFill>
              </a:rPr>
              <a:t>Vstupní materiál*</a:t>
            </a:r>
            <a:endParaRPr lang="cs-CZ" sz="1100" b="1" dirty="0">
              <a:solidFill>
                <a:schemeClr val="tx1">
                  <a:lumMod val="50000"/>
                </a:schemeClr>
              </a:solidFill>
            </a:endParaRPr>
          </a:p>
        </p:txBody>
      </p:sp>
      <p:sp>
        <p:nvSpPr>
          <p:cNvPr id="159" name="Bublinový popisek se šipkou nahoru 158"/>
          <p:cNvSpPr/>
          <p:nvPr/>
        </p:nvSpPr>
        <p:spPr>
          <a:xfrm>
            <a:off x="2641610" y="3092363"/>
            <a:ext cx="622520" cy="432048"/>
          </a:xfrm>
          <a:prstGeom prst="up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smtClean="0">
                <a:solidFill>
                  <a:schemeClr val="tx1"/>
                </a:solidFill>
              </a:rPr>
              <a:t>Třídění + drcení</a:t>
            </a:r>
            <a:endParaRPr lang="cs-CZ" sz="800" b="1" dirty="0">
              <a:solidFill>
                <a:schemeClr val="tx1"/>
              </a:solidFill>
            </a:endParaRPr>
          </a:p>
        </p:txBody>
      </p:sp>
      <p:sp>
        <p:nvSpPr>
          <p:cNvPr id="160" name="Zaoblený obdélník 159"/>
          <p:cNvSpPr/>
          <p:nvPr/>
        </p:nvSpPr>
        <p:spPr>
          <a:xfrm>
            <a:off x="3761790" y="2446583"/>
            <a:ext cx="115212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solidFill>
              </a:rPr>
              <a:t>Pec s termálním plazma</a:t>
            </a:r>
            <a:endParaRPr lang="cs-CZ" sz="1200" b="1" dirty="0">
              <a:solidFill>
                <a:schemeClr val="tx1"/>
              </a:solidFill>
            </a:endParaRPr>
          </a:p>
        </p:txBody>
      </p:sp>
      <p:sp>
        <p:nvSpPr>
          <p:cNvPr id="169" name="Zaoblený obdélník 168"/>
          <p:cNvSpPr/>
          <p:nvPr/>
        </p:nvSpPr>
        <p:spPr>
          <a:xfrm>
            <a:off x="2952870" y="2096259"/>
            <a:ext cx="804024" cy="186014"/>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cs-CZ" sz="800" b="1" dirty="0" smtClean="0">
                <a:solidFill>
                  <a:schemeClr val="bg2">
                    <a:lumMod val="10000"/>
                  </a:schemeClr>
                </a:solidFill>
              </a:rPr>
              <a:t>Vzduch/Pára</a:t>
            </a:r>
            <a:endParaRPr lang="cs-CZ" sz="800" b="1" dirty="0">
              <a:solidFill>
                <a:schemeClr val="bg2">
                  <a:lumMod val="10000"/>
                </a:schemeClr>
              </a:solidFill>
            </a:endParaRPr>
          </a:p>
        </p:txBody>
      </p:sp>
      <p:cxnSp>
        <p:nvCxnSpPr>
          <p:cNvPr id="174" name="Pravoúhlá spojnice 19"/>
          <p:cNvCxnSpPr>
            <a:stCxn id="175" idx="3"/>
            <a:endCxn id="160" idx="0"/>
          </p:cNvCxnSpPr>
          <p:nvPr/>
        </p:nvCxnSpPr>
        <p:spPr>
          <a:xfrm>
            <a:off x="3756894" y="1958237"/>
            <a:ext cx="580960" cy="488346"/>
          </a:xfrm>
          <a:prstGeom prst="bentConnector2">
            <a:avLst/>
          </a:prstGeom>
          <a:ln w="38100">
            <a:tailEnd type="triangle"/>
          </a:ln>
        </p:spPr>
        <p:style>
          <a:lnRef idx="3">
            <a:schemeClr val="accent4"/>
          </a:lnRef>
          <a:fillRef idx="0">
            <a:schemeClr val="accent4"/>
          </a:fillRef>
          <a:effectRef idx="2">
            <a:schemeClr val="accent4"/>
          </a:effectRef>
          <a:fontRef idx="minor">
            <a:schemeClr val="tx1"/>
          </a:fontRef>
        </p:style>
      </p:cxnSp>
      <p:sp>
        <p:nvSpPr>
          <p:cNvPr id="175" name="Zaoblený obdélník 174"/>
          <p:cNvSpPr/>
          <p:nvPr/>
        </p:nvSpPr>
        <p:spPr>
          <a:xfrm>
            <a:off x="2952870" y="1865230"/>
            <a:ext cx="804024" cy="186014"/>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lstStyle/>
          <a:p>
            <a:pPr algn="ctr"/>
            <a:r>
              <a:rPr lang="cs-CZ" sz="800" b="1" dirty="0" smtClean="0">
                <a:solidFill>
                  <a:schemeClr val="bg2">
                    <a:lumMod val="10000"/>
                  </a:schemeClr>
                </a:solidFill>
              </a:rPr>
              <a:t>Plasmový plyn</a:t>
            </a:r>
            <a:endParaRPr lang="cs-CZ" sz="800" b="1" dirty="0">
              <a:solidFill>
                <a:schemeClr val="bg2">
                  <a:lumMod val="10000"/>
                </a:schemeClr>
              </a:solidFill>
            </a:endParaRPr>
          </a:p>
        </p:txBody>
      </p:sp>
      <p:sp>
        <p:nvSpPr>
          <p:cNvPr id="182" name="Zaoblený obdélník 181"/>
          <p:cNvSpPr/>
          <p:nvPr/>
        </p:nvSpPr>
        <p:spPr>
          <a:xfrm>
            <a:off x="2952870" y="1634201"/>
            <a:ext cx="804024" cy="186014"/>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nchor="ctr"/>
          <a:lstStyle/>
          <a:p>
            <a:pPr algn="ctr"/>
            <a:r>
              <a:rPr lang="cs-CZ" sz="650" b="1" dirty="0" smtClean="0">
                <a:solidFill>
                  <a:schemeClr val="bg2">
                    <a:lumMod val="10000"/>
                  </a:schemeClr>
                </a:solidFill>
              </a:rPr>
              <a:t>LPG/ doplňkové palivo (volitelné)</a:t>
            </a:r>
            <a:endParaRPr lang="cs-CZ" sz="650" b="1" dirty="0">
              <a:solidFill>
                <a:schemeClr val="bg2">
                  <a:lumMod val="10000"/>
                </a:schemeClr>
              </a:solidFill>
            </a:endParaRPr>
          </a:p>
        </p:txBody>
      </p:sp>
      <p:sp>
        <p:nvSpPr>
          <p:cNvPr id="183" name="Zaoblený obdélník 182"/>
          <p:cNvSpPr/>
          <p:nvPr/>
        </p:nvSpPr>
        <p:spPr>
          <a:xfrm>
            <a:off x="2952870" y="1401684"/>
            <a:ext cx="804024" cy="186014"/>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lstStyle/>
          <a:p>
            <a:pPr algn="ctr"/>
            <a:r>
              <a:rPr lang="cs-CZ" sz="800" b="1" dirty="0" smtClean="0">
                <a:solidFill>
                  <a:schemeClr val="bg2">
                    <a:lumMod val="10000"/>
                  </a:schemeClr>
                </a:solidFill>
              </a:rPr>
              <a:t>Koks (volitelné)</a:t>
            </a:r>
            <a:endParaRPr lang="cs-CZ" sz="800" b="1" dirty="0">
              <a:solidFill>
                <a:schemeClr val="bg2">
                  <a:lumMod val="10000"/>
                </a:schemeClr>
              </a:solidFill>
            </a:endParaRPr>
          </a:p>
        </p:txBody>
      </p:sp>
      <p:cxnSp>
        <p:nvCxnSpPr>
          <p:cNvPr id="184" name="Pravoúhlá spojnice 19"/>
          <p:cNvCxnSpPr>
            <a:stCxn id="182" idx="3"/>
            <a:endCxn id="160" idx="0"/>
          </p:cNvCxnSpPr>
          <p:nvPr/>
        </p:nvCxnSpPr>
        <p:spPr>
          <a:xfrm>
            <a:off x="3756894" y="1727208"/>
            <a:ext cx="580960" cy="719375"/>
          </a:xfrm>
          <a:prstGeom prst="bentConnector2">
            <a:avLst/>
          </a:prstGeom>
          <a:ln w="38100">
            <a:tailEnd type="triangle"/>
          </a:ln>
        </p:spPr>
        <p:style>
          <a:lnRef idx="3">
            <a:schemeClr val="accent4"/>
          </a:lnRef>
          <a:fillRef idx="0">
            <a:schemeClr val="accent4"/>
          </a:fillRef>
          <a:effectRef idx="2">
            <a:schemeClr val="accent4"/>
          </a:effectRef>
          <a:fontRef idx="minor">
            <a:schemeClr val="tx1"/>
          </a:fontRef>
        </p:style>
      </p:cxnSp>
      <p:cxnSp>
        <p:nvCxnSpPr>
          <p:cNvPr id="187" name="Pravoúhlá spojnice 19"/>
          <p:cNvCxnSpPr>
            <a:stCxn id="183" idx="3"/>
            <a:endCxn id="160" idx="0"/>
          </p:cNvCxnSpPr>
          <p:nvPr/>
        </p:nvCxnSpPr>
        <p:spPr>
          <a:xfrm>
            <a:off x="3756894" y="1494691"/>
            <a:ext cx="580960" cy="951892"/>
          </a:xfrm>
          <a:prstGeom prst="bentConnector2">
            <a:avLst/>
          </a:prstGeom>
          <a:ln w="38100">
            <a:tailEnd type="triangle"/>
          </a:ln>
        </p:spPr>
        <p:style>
          <a:lnRef idx="3">
            <a:schemeClr val="accent4"/>
          </a:lnRef>
          <a:fillRef idx="0">
            <a:schemeClr val="accent4"/>
          </a:fillRef>
          <a:effectRef idx="2">
            <a:schemeClr val="accent4"/>
          </a:effectRef>
          <a:fontRef idx="minor">
            <a:schemeClr val="tx1"/>
          </a:fontRef>
        </p:style>
      </p:cxnSp>
      <p:sp>
        <p:nvSpPr>
          <p:cNvPr id="195" name="Zaoblený obdélník 194"/>
          <p:cNvSpPr/>
          <p:nvPr/>
        </p:nvSpPr>
        <p:spPr>
          <a:xfrm>
            <a:off x="4034848" y="3214930"/>
            <a:ext cx="596220" cy="2374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100" b="1" dirty="0" smtClean="0"/>
              <a:t>Struska</a:t>
            </a:r>
            <a:endParaRPr lang="cs-CZ" sz="1100" b="1" dirty="0"/>
          </a:p>
        </p:txBody>
      </p:sp>
      <p:sp>
        <p:nvSpPr>
          <p:cNvPr id="200" name="Šipka doprava 199"/>
          <p:cNvSpPr/>
          <p:nvPr/>
        </p:nvSpPr>
        <p:spPr>
          <a:xfrm>
            <a:off x="4770546" y="3967067"/>
            <a:ext cx="636136" cy="3063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cs-CZ" sz="1000" b="1" dirty="0" smtClean="0"/>
              <a:t>Kovy</a:t>
            </a:r>
            <a:endParaRPr lang="cs-CZ" sz="1000" b="1" dirty="0"/>
          </a:p>
        </p:txBody>
      </p:sp>
      <p:cxnSp>
        <p:nvCxnSpPr>
          <p:cNvPr id="201" name="Pravoúhlá spojnice 19"/>
          <p:cNvCxnSpPr>
            <a:stCxn id="160" idx="3"/>
            <a:endCxn id="203" idx="1"/>
          </p:cNvCxnSpPr>
          <p:nvPr/>
        </p:nvCxnSpPr>
        <p:spPr>
          <a:xfrm flipV="1">
            <a:off x="4913918" y="2768327"/>
            <a:ext cx="227960" cy="2292"/>
          </a:xfrm>
          <a:prstGeom prst="straightConnector1">
            <a:avLst/>
          </a:prstGeom>
          <a:ln w="57150">
            <a:solidFill>
              <a:schemeClr val="accent1"/>
            </a:solidFill>
            <a:tailEnd type="triangle"/>
          </a:ln>
        </p:spPr>
        <p:style>
          <a:lnRef idx="3">
            <a:schemeClr val="accent4"/>
          </a:lnRef>
          <a:fillRef idx="0">
            <a:schemeClr val="accent4"/>
          </a:fillRef>
          <a:effectRef idx="2">
            <a:schemeClr val="accent4"/>
          </a:effectRef>
          <a:fontRef idx="minor">
            <a:schemeClr val="tx1"/>
          </a:fontRef>
        </p:style>
      </p:cxnSp>
      <p:sp>
        <p:nvSpPr>
          <p:cNvPr id="203" name="Zaoblený obdélník 202"/>
          <p:cNvSpPr/>
          <p:nvPr/>
        </p:nvSpPr>
        <p:spPr>
          <a:xfrm>
            <a:off x="5141878" y="2444291"/>
            <a:ext cx="115212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solidFill>
              </a:rPr>
              <a:t>Tepelný výměník</a:t>
            </a:r>
            <a:endParaRPr lang="cs-CZ" sz="1200" b="1" dirty="0">
              <a:solidFill>
                <a:schemeClr val="tx1"/>
              </a:solidFill>
            </a:endParaRPr>
          </a:p>
        </p:txBody>
      </p:sp>
      <p:sp>
        <p:nvSpPr>
          <p:cNvPr id="216" name="Zaoblený obdélník 215"/>
          <p:cNvSpPr/>
          <p:nvPr/>
        </p:nvSpPr>
        <p:spPr>
          <a:xfrm>
            <a:off x="4685950" y="3214930"/>
            <a:ext cx="683893" cy="231789"/>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cs-CZ" sz="1300" b="1" dirty="0" smtClean="0"/>
              <a:t>Voda</a:t>
            </a:r>
          </a:p>
        </p:txBody>
      </p:sp>
      <p:sp>
        <p:nvSpPr>
          <p:cNvPr id="222" name="Zaoblený obdélník 221"/>
          <p:cNvSpPr/>
          <p:nvPr/>
        </p:nvSpPr>
        <p:spPr>
          <a:xfrm>
            <a:off x="5381675" y="1754712"/>
            <a:ext cx="683893" cy="231789"/>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cs-CZ" sz="1300" b="1" dirty="0" smtClean="0"/>
              <a:t>Pára</a:t>
            </a:r>
          </a:p>
        </p:txBody>
      </p:sp>
      <p:cxnSp>
        <p:nvCxnSpPr>
          <p:cNvPr id="231" name="Pravoúhlá spojnice 19"/>
          <p:cNvCxnSpPr>
            <a:stCxn id="216" idx="3"/>
            <a:endCxn id="203" idx="2"/>
          </p:cNvCxnSpPr>
          <p:nvPr/>
        </p:nvCxnSpPr>
        <p:spPr>
          <a:xfrm flipV="1">
            <a:off x="5369843" y="3092363"/>
            <a:ext cx="348099" cy="238462"/>
          </a:xfrm>
          <a:prstGeom prst="bentConnector2">
            <a:avLst/>
          </a:prstGeom>
          <a:ln w="47625">
            <a:solidFill>
              <a:srgbClr val="0070C0"/>
            </a:solidFill>
            <a:tailEnd type="triangle"/>
          </a:ln>
        </p:spPr>
        <p:style>
          <a:lnRef idx="3">
            <a:schemeClr val="accent4"/>
          </a:lnRef>
          <a:fillRef idx="0">
            <a:schemeClr val="accent4"/>
          </a:fillRef>
          <a:effectRef idx="2">
            <a:schemeClr val="accent4"/>
          </a:effectRef>
          <a:fontRef idx="minor">
            <a:schemeClr val="tx1"/>
          </a:fontRef>
        </p:style>
      </p:cxnSp>
      <p:cxnSp>
        <p:nvCxnSpPr>
          <p:cNvPr id="241" name="Pravoúhlá spojnice 19"/>
          <p:cNvCxnSpPr>
            <a:stCxn id="203" idx="3"/>
            <a:endCxn id="242" idx="1"/>
          </p:cNvCxnSpPr>
          <p:nvPr/>
        </p:nvCxnSpPr>
        <p:spPr>
          <a:xfrm>
            <a:off x="6294006" y="2768327"/>
            <a:ext cx="220710" cy="0"/>
          </a:xfrm>
          <a:prstGeom prst="straightConnector1">
            <a:avLst/>
          </a:prstGeom>
          <a:ln w="57150">
            <a:solidFill>
              <a:schemeClr val="accent1"/>
            </a:solidFill>
            <a:tailEnd type="triangle"/>
          </a:ln>
        </p:spPr>
        <p:style>
          <a:lnRef idx="3">
            <a:schemeClr val="accent4"/>
          </a:lnRef>
          <a:fillRef idx="0">
            <a:schemeClr val="accent4"/>
          </a:fillRef>
          <a:effectRef idx="2">
            <a:schemeClr val="accent4"/>
          </a:effectRef>
          <a:fontRef idx="minor">
            <a:schemeClr val="tx1"/>
          </a:fontRef>
        </p:style>
      </p:cxnSp>
      <p:sp>
        <p:nvSpPr>
          <p:cNvPr id="242" name="Zaoblený obdélník 241"/>
          <p:cNvSpPr/>
          <p:nvPr/>
        </p:nvSpPr>
        <p:spPr>
          <a:xfrm>
            <a:off x="6514716" y="2444291"/>
            <a:ext cx="115212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solidFill>
              </a:rPr>
              <a:t>Čištění plynů</a:t>
            </a:r>
            <a:endParaRPr lang="cs-CZ" sz="1200" b="1" dirty="0">
              <a:solidFill>
                <a:schemeClr val="tx1"/>
              </a:solidFill>
            </a:endParaRPr>
          </a:p>
        </p:txBody>
      </p:sp>
      <p:cxnSp>
        <p:nvCxnSpPr>
          <p:cNvPr id="246" name="Pravoúhlá spojnice 19"/>
          <p:cNvCxnSpPr>
            <a:stCxn id="242" idx="2"/>
            <a:endCxn id="253" idx="1"/>
          </p:cNvCxnSpPr>
          <p:nvPr/>
        </p:nvCxnSpPr>
        <p:spPr>
          <a:xfrm rot="16200000" flipH="1">
            <a:off x="7080740" y="3102403"/>
            <a:ext cx="346666" cy="326586"/>
          </a:xfrm>
          <a:prstGeom prst="bentConnector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253" name="Zaoblený obdélník 252"/>
          <p:cNvSpPr/>
          <p:nvPr/>
        </p:nvSpPr>
        <p:spPr>
          <a:xfrm>
            <a:off x="7417366" y="3193167"/>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Mechanický filtr (volitelné)</a:t>
            </a:r>
            <a:endParaRPr lang="cs-CZ" sz="1050" b="1" dirty="0"/>
          </a:p>
        </p:txBody>
      </p:sp>
      <p:sp>
        <p:nvSpPr>
          <p:cNvPr id="255" name="Zaoblený obdélník 254"/>
          <p:cNvSpPr/>
          <p:nvPr/>
        </p:nvSpPr>
        <p:spPr>
          <a:xfrm>
            <a:off x="7417366" y="3742615"/>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Elektrický precipitátor (volitelné)</a:t>
            </a:r>
            <a:endParaRPr lang="cs-CZ" sz="1050" b="1" dirty="0"/>
          </a:p>
        </p:txBody>
      </p:sp>
      <p:cxnSp>
        <p:nvCxnSpPr>
          <p:cNvPr id="256" name="Pravoúhlá spojnice 19"/>
          <p:cNvCxnSpPr>
            <a:stCxn id="242" idx="2"/>
            <a:endCxn id="255" idx="1"/>
          </p:cNvCxnSpPr>
          <p:nvPr/>
        </p:nvCxnSpPr>
        <p:spPr>
          <a:xfrm rot="16200000" flipH="1">
            <a:off x="6806016" y="3377127"/>
            <a:ext cx="896114" cy="326586"/>
          </a:xfrm>
          <a:prstGeom prst="bentConnector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cxnSp>
        <p:nvCxnSpPr>
          <p:cNvPr id="259" name="Pravoúhlá spojnice 19"/>
          <p:cNvCxnSpPr>
            <a:stCxn id="242" idx="2"/>
            <a:endCxn id="260" idx="1"/>
          </p:cNvCxnSpPr>
          <p:nvPr/>
        </p:nvCxnSpPr>
        <p:spPr>
          <a:xfrm rot="16200000" flipH="1">
            <a:off x="6538963" y="3644180"/>
            <a:ext cx="1445562" cy="341928"/>
          </a:xfrm>
          <a:prstGeom prst="bentConnector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260" name="Zaoblený obdélník 259"/>
          <p:cNvSpPr/>
          <p:nvPr/>
        </p:nvSpPr>
        <p:spPr>
          <a:xfrm>
            <a:off x="7432708" y="4292063"/>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Vypírka (volitelné)</a:t>
            </a:r>
          </a:p>
        </p:txBody>
      </p:sp>
      <p:sp>
        <p:nvSpPr>
          <p:cNvPr id="263" name="Zaoblený obdélník 262"/>
          <p:cNvSpPr/>
          <p:nvPr/>
        </p:nvSpPr>
        <p:spPr>
          <a:xfrm>
            <a:off x="8320016" y="3592210"/>
            <a:ext cx="596220" cy="2374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100" b="1" dirty="0" smtClean="0"/>
              <a:t>Popel</a:t>
            </a:r>
          </a:p>
        </p:txBody>
      </p:sp>
      <p:cxnSp>
        <p:nvCxnSpPr>
          <p:cNvPr id="266" name="Pravoúhlá spojnice 19"/>
          <p:cNvCxnSpPr>
            <a:stCxn id="255" idx="3"/>
            <a:endCxn id="263" idx="2"/>
          </p:cNvCxnSpPr>
          <p:nvPr/>
        </p:nvCxnSpPr>
        <p:spPr>
          <a:xfrm flipV="1">
            <a:off x="8291540" y="3829683"/>
            <a:ext cx="326586" cy="158794"/>
          </a:xfrm>
          <a:prstGeom prst="bentConnector2">
            <a:avLst/>
          </a:prstGeom>
          <a:ln w="38100">
            <a:solidFill>
              <a:srgbClr val="A5A5A5"/>
            </a:solidFill>
            <a:tailEnd type="triangle"/>
          </a:ln>
        </p:spPr>
        <p:style>
          <a:lnRef idx="3">
            <a:schemeClr val="accent4"/>
          </a:lnRef>
          <a:fillRef idx="0">
            <a:schemeClr val="accent4"/>
          </a:fillRef>
          <a:effectRef idx="2">
            <a:schemeClr val="accent4"/>
          </a:effectRef>
          <a:fontRef idx="minor">
            <a:schemeClr val="tx1"/>
          </a:fontRef>
        </p:style>
      </p:cxnSp>
      <p:sp>
        <p:nvSpPr>
          <p:cNvPr id="274" name="Zaoblený obdélník 273"/>
          <p:cNvSpPr/>
          <p:nvPr/>
        </p:nvSpPr>
        <p:spPr>
          <a:xfrm>
            <a:off x="9120336" y="2444290"/>
            <a:ext cx="115212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solidFill>
              </a:rPr>
              <a:t>Utilizace SynGas</a:t>
            </a:r>
            <a:endParaRPr lang="cs-CZ" sz="1200" b="1" dirty="0">
              <a:solidFill>
                <a:schemeClr val="tx1"/>
              </a:solidFill>
            </a:endParaRPr>
          </a:p>
        </p:txBody>
      </p:sp>
      <p:cxnSp>
        <p:nvCxnSpPr>
          <p:cNvPr id="275" name="Pravoúhlá spojnice 19"/>
          <p:cNvCxnSpPr>
            <a:stCxn id="242" idx="3"/>
            <a:endCxn id="274" idx="1"/>
          </p:cNvCxnSpPr>
          <p:nvPr/>
        </p:nvCxnSpPr>
        <p:spPr>
          <a:xfrm flipV="1">
            <a:off x="7666844" y="2768326"/>
            <a:ext cx="1453492" cy="1"/>
          </a:xfrm>
          <a:prstGeom prst="straightConnector1">
            <a:avLst/>
          </a:prstGeom>
          <a:ln w="57150">
            <a:solidFill>
              <a:schemeClr val="accent1"/>
            </a:solidFill>
            <a:tailEnd type="triangle"/>
          </a:ln>
        </p:spPr>
        <p:style>
          <a:lnRef idx="3">
            <a:schemeClr val="accent4"/>
          </a:lnRef>
          <a:fillRef idx="0">
            <a:schemeClr val="accent4"/>
          </a:fillRef>
          <a:effectRef idx="2">
            <a:schemeClr val="accent4"/>
          </a:effectRef>
          <a:fontRef idx="minor">
            <a:schemeClr val="tx1"/>
          </a:fontRef>
        </p:style>
      </p:cxnSp>
      <p:sp>
        <p:nvSpPr>
          <p:cNvPr id="285" name="Zaoblený obdélník 284"/>
          <p:cNvSpPr/>
          <p:nvPr/>
        </p:nvSpPr>
        <p:spPr>
          <a:xfrm>
            <a:off x="8451736" y="4419905"/>
            <a:ext cx="665069" cy="2374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p>
            <a:pPr algn="ctr"/>
            <a:r>
              <a:rPr lang="cs-CZ" sz="800" b="1" dirty="0" smtClean="0"/>
              <a:t>Kyselé plyny</a:t>
            </a:r>
          </a:p>
        </p:txBody>
      </p:sp>
      <p:cxnSp>
        <p:nvCxnSpPr>
          <p:cNvPr id="286" name="Pravoúhlá spojnice 19"/>
          <p:cNvCxnSpPr>
            <a:stCxn id="260" idx="3"/>
            <a:endCxn id="285" idx="1"/>
          </p:cNvCxnSpPr>
          <p:nvPr/>
        </p:nvCxnSpPr>
        <p:spPr>
          <a:xfrm>
            <a:off x="8306882" y="4537925"/>
            <a:ext cx="144854" cy="717"/>
          </a:xfrm>
          <a:prstGeom prst="straightConnector1">
            <a:avLst/>
          </a:prstGeom>
          <a:ln w="38100">
            <a:solidFill>
              <a:srgbClr val="A5A5A5"/>
            </a:solidFill>
            <a:tailEnd type="triangle"/>
          </a:ln>
        </p:spPr>
        <p:style>
          <a:lnRef idx="3">
            <a:schemeClr val="accent4"/>
          </a:lnRef>
          <a:fillRef idx="0">
            <a:schemeClr val="accent4"/>
          </a:fillRef>
          <a:effectRef idx="2">
            <a:schemeClr val="accent4"/>
          </a:effectRef>
          <a:fontRef idx="minor">
            <a:schemeClr val="tx1"/>
          </a:fontRef>
        </p:style>
      </p:cxnSp>
      <p:cxnSp>
        <p:nvCxnSpPr>
          <p:cNvPr id="292" name="Pravoúhlá spojnice 19"/>
          <p:cNvCxnSpPr>
            <a:stCxn id="274" idx="2"/>
            <a:endCxn id="293" idx="1"/>
          </p:cNvCxnSpPr>
          <p:nvPr/>
        </p:nvCxnSpPr>
        <p:spPr>
          <a:xfrm rot="16200000" flipH="1">
            <a:off x="9679694" y="3109068"/>
            <a:ext cx="346667" cy="313254"/>
          </a:xfrm>
          <a:prstGeom prst="bentConnector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293" name="Zaoblený obdélník 292"/>
          <p:cNvSpPr/>
          <p:nvPr/>
        </p:nvSpPr>
        <p:spPr>
          <a:xfrm>
            <a:off x="10009654" y="3193167"/>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Spalování SynGas</a:t>
            </a:r>
            <a:endParaRPr lang="cs-CZ" sz="1050" b="1" dirty="0"/>
          </a:p>
        </p:txBody>
      </p:sp>
      <p:cxnSp>
        <p:nvCxnSpPr>
          <p:cNvPr id="298" name="Pravoúhlá spojnice 19"/>
          <p:cNvCxnSpPr>
            <a:stCxn id="274" idx="2"/>
            <a:endCxn id="299" idx="1"/>
          </p:cNvCxnSpPr>
          <p:nvPr/>
        </p:nvCxnSpPr>
        <p:spPr>
          <a:xfrm rot="16200000" flipH="1">
            <a:off x="9405388" y="3383374"/>
            <a:ext cx="895278" cy="313254"/>
          </a:xfrm>
          <a:prstGeom prst="bentConnector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299" name="Zaoblený obdélník 298"/>
          <p:cNvSpPr/>
          <p:nvPr/>
        </p:nvSpPr>
        <p:spPr>
          <a:xfrm>
            <a:off x="10009654" y="3741778"/>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IGCC**</a:t>
            </a:r>
            <a:endParaRPr lang="cs-CZ" sz="1050" b="1" dirty="0"/>
          </a:p>
        </p:txBody>
      </p:sp>
      <p:cxnSp>
        <p:nvCxnSpPr>
          <p:cNvPr id="301" name="Pravoúhlá spojnice 19"/>
          <p:cNvCxnSpPr>
            <a:stCxn id="274" idx="2"/>
            <a:endCxn id="302" idx="1"/>
          </p:cNvCxnSpPr>
          <p:nvPr/>
        </p:nvCxnSpPr>
        <p:spPr>
          <a:xfrm rot="16200000" flipH="1">
            <a:off x="9137330" y="3651432"/>
            <a:ext cx="1444726" cy="326586"/>
          </a:xfrm>
          <a:prstGeom prst="bentConnector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302" name="Zaoblený obdélník 301"/>
          <p:cNvSpPr/>
          <p:nvPr/>
        </p:nvSpPr>
        <p:spPr>
          <a:xfrm>
            <a:off x="10022986" y="4291226"/>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Metanizace</a:t>
            </a:r>
            <a:endParaRPr lang="cs-CZ" sz="1050" b="1" dirty="0"/>
          </a:p>
        </p:txBody>
      </p:sp>
      <p:sp>
        <p:nvSpPr>
          <p:cNvPr id="304" name="Zaoblený obdélník 303"/>
          <p:cNvSpPr/>
          <p:nvPr/>
        </p:nvSpPr>
        <p:spPr>
          <a:xfrm>
            <a:off x="10022986" y="4839110"/>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FTS</a:t>
            </a:r>
            <a:endParaRPr lang="cs-CZ" sz="1050" b="1" dirty="0"/>
          </a:p>
        </p:txBody>
      </p:sp>
      <p:cxnSp>
        <p:nvCxnSpPr>
          <p:cNvPr id="305" name="Pravoúhlá spojnice 19"/>
          <p:cNvCxnSpPr>
            <a:stCxn id="274" idx="2"/>
            <a:endCxn id="304" idx="1"/>
          </p:cNvCxnSpPr>
          <p:nvPr/>
        </p:nvCxnSpPr>
        <p:spPr>
          <a:xfrm rot="16200000" flipH="1">
            <a:off x="8863388" y="3925374"/>
            <a:ext cx="1992610" cy="326586"/>
          </a:xfrm>
          <a:prstGeom prst="bentConnector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308" name="Zaoblený obdélník 307"/>
          <p:cNvSpPr/>
          <p:nvPr/>
        </p:nvSpPr>
        <p:spPr>
          <a:xfrm>
            <a:off x="10025776" y="5386994"/>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Syntéza etanolu</a:t>
            </a:r>
            <a:endParaRPr lang="cs-CZ" sz="1050" b="1" dirty="0"/>
          </a:p>
        </p:txBody>
      </p:sp>
      <p:cxnSp>
        <p:nvCxnSpPr>
          <p:cNvPr id="311" name="Pravoúhlá spojnice 19"/>
          <p:cNvCxnSpPr>
            <a:stCxn id="274" idx="2"/>
            <a:endCxn id="308" idx="1"/>
          </p:cNvCxnSpPr>
          <p:nvPr/>
        </p:nvCxnSpPr>
        <p:spPr>
          <a:xfrm rot="16200000" flipH="1">
            <a:off x="8590841" y="4197921"/>
            <a:ext cx="2540494" cy="329376"/>
          </a:xfrm>
          <a:prstGeom prst="bentConnector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314" name="Zaoblený obdélník 313"/>
          <p:cNvSpPr/>
          <p:nvPr/>
        </p:nvSpPr>
        <p:spPr>
          <a:xfrm>
            <a:off x="10014322" y="5934878"/>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Alternativní řešení</a:t>
            </a:r>
            <a:endParaRPr lang="cs-CZ" sz="1050" b="1" dirty="0"/>
          </a:p>
        </p:txBody>
      </p:sp>
      <p:cxnSp>
        <p:nvCxnSpPr>
          <p:cNvPr id="315" name="Pravoúhlá spojnice 19"/>
          <p:cNvCxnSpPr>
            <a:stCxn id="274" idx="2"/>
            <a:endCxn id="314" idx="1"/>
          </p:cNvCxnSpPr>
          <p:nvPr/>
        </p:nvCxnSpPr>
        <p:spPr>
          <a:xfrm rot="16200000" flipH="1">
            <a:off x="8311172" y="4477590"/>
            <a:ext cx="3088378" cy="317922"/>
          </a:xfrm>
          <a:prstGeom prst="bentConnector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320" name="Zástupný symbol pro číslo snímku 1"/>
          <p:cNvSpPr>
            <a:spLocks noGrp="1"/>
          </p:cNvSpPr>
          <p:nvPr>
            <p:ph type="sldNum" sz="quarter" idx="4"/>
          </p:nvPr>
        </p:nvSpPr>
        <p:spPr>
          <a:xfrm>
            <a:off x="10127177" y="6395760"/>
            <a:ext cx="1220273" cy="216024"/>
          </a:xfrm>
        </p:spPr>
        <p:txBody>
          <a:bodyPr/>
          <a:lstStyle/>
          <a:p>
            <a:fld id="{F633C6B9-C75B-4149-93B0-5E1BF0C180BC}" type="slidenum">
              <a:rPr lang="cs-CZ" smtClean="0"/>
              <a:pPr/>
              <a:t>7</a:t>
            </a:fld>
            <a:endParaRPr lang="cs-CZ" dirty="0"/>
          </a:p>
        </p:txBody>
      </p:sp>
      <p:sp>
        <p:nvSpPr>
          <p:cNvPr id="323" name="Zaoblený obdélník 322"/>
          <p:cNvSpPr/>
          <p:nvPr/>
        </p:nvSpPr>
        <p:spPr>
          <a:xfrm>
            <a:off x="6304622" y="948019"/>
            <a:ext cx="1152128"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solidFill>
                  <a:schemeClr val="tx1"/>
                </a:solidFill>
              </a:rPr>
              <a:t>Využití tepla</a:t>
            </a:r>
            <a:endParaRPr lang="cs-CZ" sz="1200" b="1" dirty="0">
              <a:solidFill>
                <a:schemeClr val="tx1"/>
              </a:solidFill>
            </a:endParaRPr>
          </a:p>
        </p:txBody>
      </p:sp>
      <p:cxnSp>
        <p:nvCxnSpPr>
          <p:cNvPr id="325" name="Pravoúhlá spojnice 19"/>
          <p:cNvCxnSpPr>
            <a:stCxn id="323" idx="3"/>
            <a:endCxn id="326" idx="1"/>
          </p:cNvCxnSpPr>
          <p:nvPr/>
        </p:nvCxnSpPr>
        <p:spPr>
          <a:xfrm>
            <a:off x="7456750" y="1272055"/>
            <a:ext cx="426179" cy="4193"/>
          </a:xfrm>
          <a:prstGeom prst="straightConnector1">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326" name="Zaoblený obdélník 325"/>
          <p:cNvSpPr/>
          <p:nvPr/>
        </p:nvSpPr>
        <p:spPr>
          <a:xfrm>
            <a:off x="7882929" y="1030386"/>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Parní turbína</a:t>
            </a:r>
            <a:endParaRPr lang="cs-CZ" sz="1050" b="1" dirty="0"/>
          </a:p>
        </p:txBody>
      </p:sp>
      <p:cxnSp>
        <p:nvCxnSpPr>
          <p:cNvPr id="327" name="Pravoúhlá spojnice 19"/>
          <p:cNvCxnSpPr>
            <a:stCxn id="323" idx="3"/>
            <a:endCxn id="328" idx="1"/>
          </p:cNvCxnSpPr>
          <p:nvPr/>
        </p:nvCxnSpPr>
        <p:spPr>
          <a:xfrm>
            <a:off x="7456750" y="1272055"/>
            <a:ext cx="426179" cy="552804"/>
          </a:xfrm>
          <a:prstGeom prst="bentConnector3">
            <a:avLst>
              <a:gd name="adj1" fmla="val 50000"/>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328" name="Zaoblený obdélník 327"/>
          <p:cNvSpPr/>
          <p:nvPr/>
        </p:nvSpPr>
        <p:spPr>
          <a:xfrm>
            <a:off x="7882929" y="1578997"/>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Sušení suroviny</a:t>
            </a:r>
            <a:endParaRPr lang="cs-CZ" sz="1050" b="1" dirty="0"/>
          </a:p>
        </p:txBody>
      </p:sp>
      <p:cxnSp>
        <p:nvCxnSpPr>
          <p:cNvPr id="333" name="Pravoúhlá spojnice 19"/>
          <p:cNvCxnSpPr>
            <a:stCxn id="323" idx="3"/>
            <a:endCxn id="334" idx="1"/>
          </p:cNvCxnSpPr>
          <p:nvPr/>
        </p:nvCxnSpPr>
        <p:spPr>
          <a:xfrm>
            <a:off x="7456750" y="1272055"/>
            <a:ext cx="431115" cy="1100005"/>
          </a:xfrm>
          <a:prstGeom prst="bentConnector3">
            <a:avLst>
              <a:gd name="adj1" fmla="val 50000"/>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334" name="Zaoblený obdélník 333"/>
          <p:cNvSpPr/>
          <p:nvPr/>
        </p:nvSpPr>
        <p:spPr>
          <a:xfrm>
            <a:off x="7887865" y="2126198"/>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Předehřev vstupních plynů</a:t>
            </a:r>
            <a:endParaRPr lang="cs-CZ" sz="1050" b="1" dirty="0"/>
          </a:p>
        </p:txBody>
      </p:sp>
      <p:sp>
        <p:nvSpPr>
          <p:cNvPr id="197" name="Šipka doprava 196"/>
          <p:cNvSpPr/>
          <p:nvPr/>
        </p:nvSpPr>
        <p:spPr>
          <a:xfrm>
            <a:off x="4770546" y="3707667"/>
            <a:ext cx="636136" cy="30636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cs-CZ" sz="1000" b="1" dirty="0" smtClean="0"/>
              <a:t>Vitrifikát</a:t>
            </a:r>
            <a:endParaRPr lang="cs-CZ" sz="1000" b="1" dirty="0"/>
          </a:p>
        </p:txBody>
      </p:sp>
      <p:cxnSp>
        <p:nvCxnSpPr>
          <p:cNvPr id="62" name="Pravoúhlá spojnice 61"/>
          <p:cNvCxnSpPr>
            <a:stCxn id="197" idx="3"/>
            <a:endCxn id="63" idx="1"/>
          </p:cNvCxnSpPr>
          <p:nvPr/>
        </p:nvCxnSpPr>
        <p:spPr>
          <a:xfrm>
            <a:off x="5406682" y="3860849"/>
            <a:ext cx="551471" cy="325576"/>
          </a:xfrm>
          <a:prstGeom prst="bentConnector3">
            <a:avLst>
              <a:gd name="adj1" fmla="val 50000"/>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63" name="Zaoblený obdélník 62"/>
          <p:cNvSpPr/>
          <p:nvPr/>
        </p:nvSpPr>
        <p:spPr>
          <a:xfrm>
            <a:off x="5958153" y="3940563"/>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050" b="1" dirty="0" smtClean="0"/>
              <a:t>Stavební materiál</a:t>
            </a:r>
            <a:endParaRPr lang="cs-CZ" sz="1050" b="1" dirty="0"/>
          </a:p>
        </p:txBody>
      </p:sp>
      <p:cxnSp>
        <p:nvCxnSpPr>
          <p:cNvPr id="64" name="Pravoúhlá spojnice 63"/>
          <p:cNvCxnSpPr>
            <a:stCxn id="197" idx="3"/>
            <a:endCxn id="65" idx="1"/>
          </p:cNvCxnSpPr>
          <p:nvPr/>
        </p:nvCxnSpPr>
        <p:spPr>
          <a:xfrm>
            <a:off x="5406682" y="3860849"/>
            <a:ext cx="551471" cy="874187"/>
          </a:xfrm>
          <a:prstGeom prst="bentConnector3">
            <a:avLst>
              <a:gd name="adj1" fmla="val 50000"/>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65" name="Zaoblený obdélník 64"/>
          <p:cNvSpPr/>
          <p:nvPr/>
        </p:nvSpPr>
        <p:spPr>
          <a:xfrm>
            <a:off x="5958153" y="4489174"/>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050" b="1" dirty="0" smtClean="0"/>
              <a:t>Plnivo asfaltů</a:t>
            </a:r>
            <a:endParaRPr lang="cs-CZ" sz="1050" b="1" dirty="0"/>
          </a:p>
        </p:txBody>
      </p:sp>
      <p:cxnSp>
        <p:nvCxnSpPr>
          <p:cNvPr id="66" name="Pravoúhlá spojnice 65"/>
          <p:cNvCxnSpPr>
            <a:stCxn id="197" idx="3"/>
            <a:endCxn id="67" idx="1"/>
          </p:cNvCxnSpPr>
          <p:nvPr/>
        </p:nvCxnSpPr>
        <p:spPr>
          <a:xfrm>
            <a:off x="5406682" y="3860849"/>
            <a:ext cx="564803" cy="1423635"/>
          </a:xfrm>
          <a:prstGeom prst="bentConnector3">
            <a:avLst>
              <a:gd name="adj1" fmla="val 50000"/>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67" name="Zaoblený obdélník 66"/>
          <p:cNvSpPr/>
          <p:nvPr/>
        </p:nvSpPr>
        <p:spPr>
          <a:xfrm>
            <a:off x="5971485" y="5038622"/>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050" b="1" dirty="0" smtClean="0"/>
              <a:t>Skelná vata</a:t>
            </a:r>
            <a:endParaRPr lang="cs-CZ" sz="1050" b="1" dirty="0"/>
          </a:p>
        </p:txBody>
      </p:sp>
      <p:sp>
        <p:nvSpPr>
          <p:cNvPr id="68" name="Zaoblený obdélník 67"/>
          <p:cNvSpPr/>
          <p:nvPr/>
        </p:nvSpPr>
        <p:spPr>
          <a:xfrm>
            <a:off x="5971485" y="5586506"/>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050" b="1" dirty="0" smtClean="0"/>
              <a:t>Keramické materiály</a:t>
            </a:r>
            <a:endParaRPr lang="cs-CZ" sz="1050" b="1" dirty="0"/>
          </a:p>
        </p:txBody>
      </p:sp>
      <p:cxnSp>
        <p:nvCxnSpPr>
          <p:cNvPr id="69" name="Pravoúhlá spojnice 68"/>
          <p:cNvCxnSpPr>
            <a:stCxn id="197" idx="3"/>
            <a:endCxn id="68" idx="1"/>
          </p:cNvCxnSpPr>
          <p:nvPr/>
        </p:nvCxnSpPr>
        <p:spPr>
          <a:xfrm>
            <a:off x="5406682" y="3860849"/>
            <a:ext cx="564803" cy="1971519"/>
          </a:xfrm>
          <a:prstGeom prst="bentConnector3">
            <a:avLst>
              <a:gd name="adj1" fmla="val 50000"/>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70" name="Zaoblený obdélník 69"/>
          <p:cNvSpPr/>
          <p:nvPr/>
        </p:nvSpPr>
        <p:spPr>
          <a:xfrm>
            <a:off x="5967274" y="6132684"/>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050" b="1" dirty="0" smtClean="0"/>
              <a:t>Anorganické polymery</a:t>
            </a:r>
            <a:endParaRPr lang="cs-CZ" sz="1050" b="1" dirty="0"/>
          </a:p>
        </p:txBody>
      </p:sp>
      <p:cxnSp>
        <p:nvCxnSpPr>
          <p:cNvPr id="71" name="Pravoúhlá spojnice 70"/>
          <p:cNvCxnSpPr>
            <a:stCxn id="197" idx="3"/>
            <a:endCxn id="70" idx="1"/>
          </p:cNvCxnSpPr>
          <p:nvPr/>
        </p:nvCxnSpPr>
        <p:spPr>
          <a:xfrm>
            <a:off x="5406682" y="3860849"/>
            <a:ext cx="560592" cy="2517697"/>
          </a:xfrm>
          <a:prstGeom prst="bentConnector3">
            <a:avLst>
              <a:gd name="adj1" fmla="val 50000"/>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cxnSp>
        <p:nvCxnSpPr>
          <p:cNvPr id="72" name="Pravoúhlá spojnice 19"/>
          <p:cNvCxnSpPr>
            <a:stCxn id="156" idx="1"/>
            <a:endCxn id="73" idx="1"/>
          </p:cNvCxnSpPr>
          <p:nvPr/>
        </p:nvCxnSpPr>
        <p:spPr>
          <a:xfrm rot="10800000" flipH="1" flipV="1">
            <a:off x="1584716" y="2768327"/>
            <a:ext cx="37505" cy="821856"/>
          </a:xfrm>
          <a:prstGeom prst="bentConnector3">
            <a:avLst>
              <a:gd name="adj1" fmla="val -609519"/>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73" name="Zaoblený obdélník 72"/>
          <p:cNvSpPr/>
          <p:nvPr/>
        </p:nvSpPr>
        <p:spPr>
          <a:xfrm>
            <a:off x="1622222" y="3344321"/>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SKO</a:t>
            </a:r>
            <a:endParaRPr lang="cs-CZ" sz="1050" b="1" dirty="0"/>
          </a:p>
        </p:txBody>
      </p:sp>
      <p:cxnSp>
        <p:nvCxnSpPr>
          <p:cNvPr id="74" name="Pravoúhlá spojnice 19"/>
          <p:cNvCxnSpPr>
            <a:stCxn id="156" idx="1"/>
            <a:endCxn id="75" idx="1"/>
          </p:cNvCxnSpPr>
          <p:nvPr/>
        </p:nvCxnSpPr>
        <p:spPr>
          <a:xfrm rot="10800000" flipH="1" flipV="1">
            <a:off x="1584716" y="2768326"/>
            <a:ext cx="37505" cy="1370467"/>
          </a:xfrm>
          <a:prstGeom prst="bentConnector3">
            <a:avLst>
              <a:gd name="adj1" fmla="val -609519"/>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75" name="Zaoblený obdélník 74"/>
          <p:cNvSpPr/>
          <p:nvPr/>
        </p:nvSpPr>
        <p:spPr>
          <a:xfrm>
            <a:off x="1622222" y="3892932"/>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Lékařský nebezpečný odpad</a:t>
            </a:r>
            <a:endParaRPr lang="cs-CZ" sz="1050" b="1" dirty="0"/>
          </a:p>
        </p:txBody>
      </p:sp>
      <p:cxnSp>
        <p:nvCxnSpPr>
          <p:cNvPr id="76" name="Pravoúhlá spojnice 19"/>
          <p:cNvCxnSpPr>
            <a:stCxn id="156" idx="1"/>
            <a:endCxn id="77" idx="1"/>
          </p:cNvCxnSpPr>
          <p:nvPr/>
        </p:nvCxnSpPr>
        <p:spPr>
          <a:xfrm rot="10800000" flipH="1" flipV="1">
            <a:off x="1584716" y="2768326"/>
            <a:ext cx="50837" cy="1919915"/>
          </a:xfrm>
          <a:prstGeom prst="bentConnector3">
            <a:avLst>
              <a:gd name="adj1" fmla="val -44967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77" name="Zaoblený obdélník 76"/>
          <p:cNvSpPr/>
          <p:nvPr/>
        </p:nvSpPr>
        <p:spPr>
          <a:xfrm>
            <a:off x="1635554" y="4442380"/>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Zbytky z pyrolýzy</a:t>
            </a:r>
            <a:endParaRPr lang="cs-CZ" sz="1050" b="1" dirty="0"/>
          </a:p>
        </p:txBody>
      </p:sp>
      <p:sp>
        <p:nvSpPr>
          <p:cNvPr id="78" name="Zaoblený obdélník 77"/>
          <p:cNvSpPr/>
          <p:nvPr/>
        </p:nvSpPr>
        <p:spPr>
          <a:xfrm>
            <a:off x="1635554" y="4990264"/>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Odpadní kaly</a:t>
            </a:r>
            <a:endParaRPr lang="cs-CZ" sz="1050" b="1" dirty="0"/>
          </a:p>
        </p:txBody>
      </p:sp>
      <p:cxnSp>
        <p:nvCxnSpPr>
          <p:cNvPr id="79" name="Pravoúhlá spojnice 19"/>
          <p:cNvCxnSpPr>
            <a:stCxn id="156" idx="1"/>
            <a:endCxn id="78" idx="1"/>
          </p:cNvCxnSpPr>
          <p:nvPr/>
        </p:nvCxnSpPr>
        <p:spPr>
          <a:xfrm rot="10800000" flipH="1" flipV="1">
            <a:off x="1584716" y="2768326"/>
            <a:ext cx="50837" cy="2467799"/>
          </a:xfrm>
          <a:prstGeom prst="bentConnector3">
            <a:avLst>
              <a:gd name="adj1" fmla="val -449672"/>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80" name="Zaoblený obdélník 79"/>
          <p:cNvSpPr/>
          <p:nvPr/>
        </p:nvSpPr>
        <p:spPr>
          <a:xfrm>
            <a:off x="1638344" y="5538148"/>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Další nebezpečné látky</a:t>
            </a:r>
            <a:endParaRPr lang="cs-CZ" sz="1050" b="1" dirty="0"/>
          </a:p>
        </p:txBody>
      </p:sp>
      <p:cxnSp>
        <p:nvCxnSpPr>
          <p:cNvPr id="81" name="Pravoúhlá spojnice 19"/>
          <p:cNvCxnSpPr>
            <a:stCxn id="156" idx="1"/>
            <a:endCxn id="80" idx="1"/>
          </p:cNvCxnSpPr>
          <p:nvPr/>
        </p:nvCxnSpPr>
        <p:spPr>
          <a:xfrm rot="10800000" flipH="1" flipV="1">
            <a:off x="1584716" y="2768326"/>
            <a:ext cx="53627" cy="3015683"/>
          </a:xfrm>
          <a:prstGeom prst="bentConnector3">
            <a:avLst>
              <a:gd name="adj1" fmla="val -426278"/>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cxnSp>
        <p:nvCxnSpPr>
          <p:cNvPr id="96" name="Pravoúhlá spojnice 19"/>
          <p:cNvCxnSpPr>
            <a:stCxn id="156" idx="1"/>
            <a:endCxn id="97" idx="1"/>
          </p:cNvCxnSpPr>
          <p:nvPr/>
        </p:nvCxnSpPr>
        <p:spPr>
          <a:xfrm rot="10800000" flipH="1">
            <a:off x="1584716" y="851099"/>
            <a:ext cx="26831" cy="1917228"/>
          </a:xfrm>
          <a:prstGeom prst="bentConnector3">
            <a:avLst>
              <a:gd name="adj1" fmla="val -852000"/>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97" name="Zaoblený obdélník 96"/>
          <p:cNvSpPr/>
          <p:nvPr/>
        </p:nvSpPr>
        <p:spPr>
          <a:xfrm>
            <a:off x="1611548" y="605237"/>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Zbytky ze spalování</a:t>
            </a:r>
            <a:endParaRPr lang="cs-CZ" sz="1050" b="1" dirty="0"/>
          </a:p>
        </p:txBody>
      </p:sp>
      <p:sp>
        <p:nvSpPr>
          <p:cNvPr id="98" name="Zaoblený obdélník 97"/>
          <p:cNvSpPr/>
          <p:nvPr/>
        </p:nvSpPr>
        <p:spPr>
          <a:xfrm>
            <a:off x="1611548" y="1153121"/>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Průmyslové odpady</a:t>
            </a:r>
            <a:endParaRPr lang="cs-CZ" sz="1050" b="1" dirty="0"/>
          </a:p>
        </p:txBody>
      </p:sp>
      <p:cxnSp>
        <p:nvCxnSpPr>
          <p:cNvPr id="99" name="Pravoúhlá spojnice 19"/>
          <p:cNvCxnSpPr>
            <a:stCxn id="156" idx="1"/>
            <a:endCxn id="98" idx="1"/>
          </p:cNvCxnSpPr>
          <p:nvPr/>
        </p:nvCxnSpPr>
        <p:spPr>
          <a:xfrm rot="10800000" flipH="1">
            <a:off x="1584716" y="1398983"/>
            <a:ext cx="26831" cy="1369344"/>
          </a:xfrm>
          <a:prstGeom prst="bentConnector3">
            <a:avLst>
              <a:gd name="adj1" fmla="val -852000"/>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100" name="Zaoblený obdélník 99"/>
          <p:cNvSpPr/>
          <p:nvPr/>
        </p:nvSpPr>
        <p:spPr>
          <a:xfrm>
            <a:off x="1614338" y="1701005"/>
            <a:ext cx="874174" cy="4917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cs-CZ" sz="1050" b="1" dirty="0" smtClean="0"/>
              <a:t>Nebezpečné plyny a kapaliny</a:t>
            </a:r>
            <a:endParaRPr lang="cs-CZ" sz="1050" b="1" dirty="0"/>
          </a:p>
        </p:txBody>
      </p:sp>
      <p:cxnSp>
        <p:nvCxnSpPr>
          <p:cNvPr id="101" name="Pravoúhlá spojnice 19"/>
          <p:cNvCxnSpPr>
            <a:stCxn id="156" idx="1"/>
            <a:endCxn id="100" idx="1"/>
          </p:cNvCxnSpPr>
          <p:nvPr/>
        </p:nvCxnSpPr>
        <p:spPr>
          <a:xfrm rot="10800000" flipH="1">
            <a:off x="1584716" y="1946867"/>
            <a:ext cx="29621" cy="821460"/>
          </a:xfrm>
          <a:prstGeom prst="bentConnector3">
            <a:avLst>
              <a:gd name="adj1" fmla="val -771750"/>
            </a:avLst>
          </a:prstGeom>
          <a:ln w="57150">
            <a:solidFill>
              <a:srgbClr val="A5A5A5"/>
            </a:solidFill>
            <a:headEnd type="none"/>
            <a:tailEnd type="none"/>
          </a:ln>
        </p:spPr>
        <p:style>
          <a:lnRef idx="3">
            <a:schemeClr val="accent4"/>
          </a:lnRef>
          <a:fillRef idx="0">
            <a:schemeClr val="accent4"/>
          </a:fillRef>
          <a:effectRef idx="2">
            <a:schemeClr val="accent4"/>
          </a:effectRef>
          <a:fontRef idx="minor">
            <a:schemeClr val="tx1"/>
          </a:fontRef>
        </p:style>
      </p:cxnSp>
      <p:sp>
        <p:nvSpPr>
          <p:cNvPr id="26" name="TextovéPole 25"/>
          <p:cNvSpPr txBox="1"/>
          <p:nvPr/>
        </p:nvSpPr>
        <p:spPr>
          <a:xfrm>
            <a:off x="2586024" y="5789787"/>
            <a:ext cx="2703729" cy="938719"/>
          </a:xfrm>
          <a:prstGeom prst="rect">
            <a:avLst/>
          </a:prstGeom>
          <a:noFill/>
        </p:spPr>
        <p:txBody>
          <a:bodyPr wrap="square" rtlCol="0">
            <a:spAutoFit/>
          </a:bodyPr>
          <a:lstStyle/>
          <a:p>
            <a:pPr algn="just"/>
            <a:r>
              <a:rPr lang="cs-CZ" sz="1100" dirty="0" smtClean="0"/>
              <a:t>*lze rozdělit na tři obecné kategorie: </a:t>
            </a:r>
          </a:p>
          <a:p>
            <a:pPr algn="just"/>
            <a:r>
              <a:rPr lang="cs-CZ" sz="1100" dirty="0" smtClean="0"/>
              <a:t>1) s vysokým obsahem organické složky</a:t>
            </a:r>
          </a:p>
          <a:p>
            <a:pPr algn="just"/>
            <a:r>
              <a:rPr lang="cs-CZ" sz="1100" dirty="0" smtClean="0"/>
              <a:t>2) s vysokým obsahem halogenidů</a:t>
            </a:r>
          </a:p>
          <a:p>
            <a:pPr algn="just"/>
            <a:r>
              <a:rPr lang="cs-CZ" sz="1100" dirty="0" smtClean="0"/>
              <a:t>3) s vysokým obsahem anorganické složky</a:t>
            </a:r>
            <a:endParaRPr lang="cs-CZ" sz="1100" dirty="0"/>
          </a:p>
        </p:txBody>
      </p:sp>
      <p:sp>
        <p:nvSpPr>
          <p:cNvPr id="91" name="TextovéPole 90"/>
          <p:cNvSpPr txBox="1"/>
          <p:nvPr/>
        </p:nvSpPr>
        <p:spPr>
          <a:xfrm>
            <a:off x="6880686" y="5451233"/>
            <a:ext cx="2703729" cy="1277273"/>
          </a:xfrm>
          <a:prstGeom prst="rect">
            <a:avLst/>
          </a:prstGeom>
          <a:noFill/>
        </p:spPr>
        <p:txBody>
          <a:bodyPr wrap="square" rtlCol="0">
            <a:spAutoFit/>
          </a:bodyPr>
          <a:lstStyle/>
          <a:p>
            <a:pPr algn="just"/>
            <a:r>
              <a:rPr lang="cs-CZ" sz="1100" dirty="0" smtClean="0"/>
              <a:t>**Integrated </a:t>
            </a:r>
            <a:r>
              <a:rPr lang="cs-CZ" sz="1100" dirty="0"/>
              <a:t>gasification </a:t>
            </a:r>
            <a:r>
              <a:rPr lang="cs-CZ" sz="1100" dirty="0" err="1"/>
              <a:t>combined</a:t>
            </a:r>
            <a:r>
              <a:rPr lang="cs-CZ" sz="1100" dirty="0"/>
              <a:t> </a:t>
            </a:r>
            <a:r>
              <a:rPr lang="cs-CZ" sz="1100" dirty="0" err="1"/>
              <a:t>cycle</a:t>
            </a:r>
            <a:r>
              <a:rPr lang="cs-CZ" sz="1100" dirty="0"/>
              <a:t>(Integrovaný cyklus </a:t>
            </a:r>
            <a:r>
              <a:rPr lang="cs-CZ" sz="1100" dirty="0" err="1" smtClean="0"/>
              <a:t>splynování</a:t>
            </a:r>
            <a:r>
              <a:rPr lang="cs-CZ" sz="1100" dirty="0" smtClean="0"/>
              <a:t>) </a:t>
            </a:r>
            <a:r>
              <a:rPr lang="cs-CZ" sz="1100" dirty="0"/>
              <a:t>je technologie využívaná v energetickém průmyslu k </a:t>
            </a:r>
            <a:r>
              <a:rPr lang="cs-CZ" sz="1100" dirty="0" smtClean="0"/>
              <a:t>výrobě, </a:t>
            </a:r>
            <a:r>
              <a:rPr lang="cs-CZ" sz="1100" dirty="0"/>
              <a:t>přičemž dochází ke snižování emisí do životního prostředí ve srovnání s tradičními </a:t>
            </a:r>
            <a:r>
              <a:rPr lang="cs-CZ" sz="1100" dirty="0" smtClean="0"/>
              <a:t>spalovacími technologiemi</a:t>
            </a:r>
            <a:endParaRPr lang="cs-CZ" sz="1100" dirty="0"/>
          </a:p>
        </p:txBody>
      </p:sp>
      <p:pic>
        <p:nvPicPr>
          <p:cNvPr id="90" name="Picture 89"/>
          <p:cNvPicPr>
            <a:picLocks noChangeAspect="1"/>
          </p:cNvPicPr>
          <p:nvPr/>
        </p:nvPicPr>
        <p:blipFill>
          <a:blip r:embed="rId3"/>
          <a:stretch>
            <a:fillRect/>
          </a:stretch>
        </p:blipFill>
        <p:spPr>
          <a:xfrm>
            <a:off x="12360696" y="3343259"/>
            <a:ext cx="829948" cy="3410744"/>
          </a:xfrm>
          <a:prstGeom prst="rect">
            <a:avLst/>
          </a:prstGeom>
        </p:spPr>
      </p:pic>
      <p:pic>
        <p:nvPicPr>
          <p:cNvPr id="92" name="Picture 91"/>
          <p:cNvPicPr>
            <a:picLocks noChangeAspect="1"/>
          </p:cNvPicPr>
          <p:nvPr/>
        </p:nvPicPr>
        <p:blipFill>
          <a:blip r:embed="rId4"/>
          <a:stretch>
            <a:fillRect/>
          </a:stretch>
        </p:blipFill>
        <p:spPr>
          <a:xfrm>
            <a:off x="14109176" y="4667676"/>
            <a:ext cx="432050" cy="1725338"/>
          </a:xfrm>
          <a:prstGeom prst="rect">
            <a:avLst/>
          </a:prstGeom>
        </p:spPr>
      </p:pic>
      <p:grpSp>
        <p:nvGrpSpPr>
          <p:cNvPr id="93" name="Group 92"/>
          <p:cNvGrpSpPr/>
          <p:nvPr/>
        </p:nvGrpSpPr>
        <p:grpSpPr>
          <a:xfrm>
            <a:off x="13440816" y="4385495"/>
            <a:ext cx="432048" cy="1291826"/>
            <a:chOff x="13736039" y="3525717"/>
            <a:chExt cx="432048" cy="1291826"/>
          </a:xfrm>
        </p:grpSpPr>
        <p:sp>
          <p:nvSpPr>
            <p:cNvPr id="94" name="Rectangle 93"/>
            <p:cNvSpPr/>
            <p:nvPr/>
          </p:nvSpPr>
          <p:spPr>
            <a:xfrm flipH="1">
              <a:off x="13736039" y="3525717"/>
              <a:ext cx="432048" cy="432048"/>
            </a:xfrm>
            <a:prstGeom prst="rect">
              <a:avLst/>
            </a:prstGeom>
            <a:solidFill>
              <a:srgbClr val="D81E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flipH="1">
              <a:off x="13736039" y="3955606"/>
              <a:ext cx="432048" cy="432048"/>
            </a:xfrm>
            <a:prstGeom prst="rect">
              <a:avLst/>
            </a:prstGeom>
            <a:solidFill>
              <a:srgbClr val="676D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flipH="1">
              <a:off x="13736039" y="4385495"/>
              <a:ext cx="432048" cy="432048"/>
            </a:xfrm>
            <a:prstGeom prst="rect">
              <a:avLst/>
            </a:prstGeom>
            <a:solidFill>
              <a:srgbClr val="AEAF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995306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2"/>
          </p:nvPr>
        </p:nvSpPr>
        <p:spPr>
          <a:xfrm>
            <a:off x="2030116" y="89285"/>
            <a:ext cx="8131769" cy="432048"/>
          </a:xfrm>
        </p:spPr>
        <p:txBody>
          <a:bodyPr/>
          <a:lstStyle/>
          <a:p>
            <a:pPr marL="0" indent="0" algn="ctr">
              <a:buNone/>
            </a:pPr>
            <a:r>
              <a:rPr lang="cs-CZ" dirty="0" smtClean="0">
                <a:solidFill>
                  <a:srgbClr val="676D6F"/>
                </a:solidFill>
              </a:rPr>
              <a:t>Příklady fungujících plazmových technologií ve světě</a:t>
            </a:r>
            <a:endParaRPr lang="cs-CZ" dirty="0">
              <a:solidFill>
                <a:srgbClr val="676D6F"/>
              </a:solidFill>
            </a:endParaRPr>
          </a:p>
        </p:txBody>
      </p:sp>
      <p:grpSp>
        <p:nvGrpSpPr>
          <p:cNvPr id="4" name="Group 3"/>
          <p:cNvGrpSpPr/>
          <p:nvPr/>
        </p:nvGrpSpPr>
        <p:grpSpPr>
          <a:xfrm>
            <a:off x="77164" y="578167"/>
            <a:ext cx="2492968" cy="5381946"/>
            <a:chOff x="-1463406" y="796312"/>
            <a:chExt cx="2492968" cy="5381946"/>
          </a:xfrm>
        </p:grpSpPr>
        <p:pic>
          <p:nvPicPr>
            <p:cNvPr id="45" name="Picture 44" descr="https://www.ce.eco/images/generic/Thermal%20Plasma%20Gasification%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172" y="796312"/>
              <a:ext cx="2130734" cy="2262644"/>
            </a:xfrm>
            <a:custGeom>
              <a:avLst/>
              <a:gdLst>
                <a:gd name="connsiteX0" fmla="*/ 328182 w 2691009"/>
                <a:gd name="connsiteY0" fmla="*/ 0 h 2857606"/>
                <a:gd name="connsiteX1" fmla="*/ 2691009 w 2691009"/>
                <a:gd name="connsiteY1" fmla="*/ 0 h 2857606"/>
                <a:gd name="connsiteX2" fmla="*/ 2362827 w 2691009"/>
                <a:gd name="connsiteY2" fmla="*/ 2857606 h 2857606"/>
                <a:gd name="connsiteX3" fmla="*/ 0 w 2691009"/>
                <a:gd name="connsiteY3" fmla="*/ 2857606 h 2857606"/>
              </a:gdLst>
              <a:ahLst/>
              <a:cxnLst>
                <a:cxn ang="0">
                  <a:pos x="connsiteX0" y="connsiteY0"/>
                </a:cxn>
                <a:cxn ang="0">
                  <a:pos x="connsiteX1" y="connsiteY1"/>
                </a:cxn>
                <a:cxn ang="0">
                  <a:pos x="connsiteX2" y="connsiteY2"/>
                </a:cxn>
                <a:cxn ang="0">
                  <a:pos x="connsiteX3" y="connsiteY3"/>
                </a:cxn>
              </a:cxnLst>
              <a:rect l="l" t="t" r="r" b="b"/>
              <a:pathLst>
                <a:path w="2691009" h="2857606">
                  <a:moveTo>
                    <a:pt x="328182" y="0"/>
                  </a:moveTo>
                  <a:lnTo>
                    <a:pt x="2691009" y="0"/>
                  </a:lnTo>
                  <a:lnTo>
                    <a:pt x="2362827" y="2857606"/>
                  </a:lnTo>
                  <a:lnTo>
                    <a:pt x="0" y="2857606"/>
                  </a:lnTo>
                  <a:close/>
                </a:path>
              </a:pathLst>
            </a:cu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23" name="Picture 22" descr="Flag of China - Wikipedia"/>
            <p:cNvPicPr>
              <a:picLocks noChangeAspect="1"/>
            </p:cNvPicPr>
            <p:nvPr/>
          </p:nvPicPr>
          <p:blipFill>
            <a:blip r:embed="rId4" cstate="print">
              <a:extLst>
                <a:ext uri="{28A0092B-C50C-407E-A947-70E740481C1C}">
                  <a14:useLocalDpi xmlns:a14="http://schemas.microsoft.com/office/drawing/2010/main" val="0"/>
                </a:ext>
              </a:extLst>
            </a:blip>
            <a:srcRect l="197" r="14415" b="7036"/>
            <a:stretch>
              <a:fillRect/>
            </a:stretch>
          </p:blipFill>
          <p:spPr>
            <a:xfrm>
              <a:off x="-1463406" y="4696860"/>
              <a:ext cx="2041012" cy="1481398"/>
            </a:xfrm>
            <a:custGeom>
              <a:avLst/>
              <a:gdLst>
                <a:gd name="connsiteX0" fmla="*/ 214868 w 2577695"/>
                <a:gd name="connsiteY0" fmla="*/ 0 h 1870931"/>
                <a:gd name="connsiteX1" fmla="*/ 2577695 w 2577695"/>
                <a:gd name="connsiteY1" fmla="*/ 0 h 1870931"/>
                <a:gd name="connsiteX2" fmla="*/ 2362827 w 2577695"/>
                <a:gd name="connsiteY2" fmla="*/ 1870931 h 1870931"/>
                <a:gd name="connsiteX3" fmla="*/ 0 w 2577695"/>
                <a:gd name="connsiteY3" fmla="*/ 1870931 h 1870931"/>
              </a:gdLst>
              <a:ahLst/>
              <a:cxnLst>
                <a:cxn ang="0">
                  <a:pos x="connsiteX0" y="connsiteY0"/>
                </a:cxn>
                <a:cxn ang="0">
                  <a:pos x="connsiteX1" y="connsiteY1"/>
                </a:cxn>
                <a:cxn ang="0">
                  <a:pos x="connsiteX2" y="connsiteY2"/>
                </a:cxn>
                <a:cxn ang="0">
                  <a:pos x="connsiteX3" y="connsiteY3"/>
                </a:cxn>
              </a:cxnLst>
              <a:rect l="l" t="t" r="r" b="b"/>
              <a:pathLst>
                <a:path w="2577695" h="1870931">
                  <a:moveTo>
                    <a:pt x="214868" y="0"/>
                  </a:moveTo>
                  <a:lnTo>
                    <a:pt x="2577695" y="0"/>
                  </a:lnTo>
                  <a:lnTo>
                    <a:pt x="2362827" y="1870931"/>
                  </a:lnTo>
                  <a:lnTo>
                    <a:pt x="0" y="1870931"/>
                  </a:lnTo>
                  <a:close/>
                </a:path>
              </a:pathLst>
            </a:custGeom>
            <a:ln>
              <a:solidFill>
                <a:schemeClr val="bg2">
                  <a:lumMod val="50000"/>
                </a:schemeClr>
              </a:solidFill>
            </a:ln>
          </p:spPr>
        </p:pic>
        <p:sp>
          <p:nvSpPr>
            <p:cNvPr id="38" name="Freeform 37"/>
            <p:cNvSpPr/>
            <p:nvPr/>
          </p:nvSpPr>
          <p:spPr>
            <a:xfrm>
              <a:off x="-1295716" y="3058956"/>
              <a:ext cx="2058986" cy="1637904"/>
            </a:xfrm>
            <a:custGeom>
              <a:avLst/>
              <a:gdLst>
                <a:gd name="connsiteX0" fmla="*/ 237568 w 2600395"/>
                <a:gd name="connsiteY0" fmla="*/ 0 h 2068590"/>
                <a:gd name="connsiteX1" fmla="*/ 2600395 w 2600395"/>
                <a:gd name="connsiteY1" fmla="*/ 0 h 2068590"/>
                <a:gd name="connsiteX2" fmla="*/ 2362827 w 2600395"/>
                <a:gd name="connsiteY2" fmla="*/ 2068590 h 2068590"/>
                <a:gd name="connsiteX3" fmla="*/ 0 w 2600395"/>
                <a:gd name="connsiteY3" fmla="*/ 2068590 h 2068590"/>
                <a:gd name="connsiteX4" fmla="*/ 237568 w 2600395"/>
                <a:gd name="connsiteY4" fmla="*/ 0 h 2068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0395" h="2068590">
                  <a:moveTo>
                    <a:pt x="237568" y="0"/>
                  </a:moveTo>
                  <a:lnTo>
                    <a:pt x="2600395" y="0"/>
                  </a:lnTo>
                  <a:lnTo>
                    <a:pt x="2362827" y="2068590"/>
                  </a:lnTo>
                  <a:lnTo>
                    <a:pt x="0" y="2068590"/>
                  </a:lnTo>
                  <a:lnTo>
                    <a:pt x="237568"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cs-CZ" sz="1600" b="1" dirty="0" err="1" smtClean="0">
                  <a:solidFill>
                    <a:srgbClr val="232A32"/>
                  </a:solidFill>
                </a:rPr>
                <a:t>Wuhan</a:t>
              </a:r>
              <a:endParaRPr lang="cs-CZ" sz="1600" b="1" dirty="0" smtClean="0">
                <a:solidFill>
                  <a:srgbClr val="232A32"/>
                </a:solidFill>
              </a:endParaRPr>
            </a:p>
            <a:p>
              <a:pPr algn="ctr">
                <a:lnSpc>
                  <a:spcPct val="150000"/>
                </a:lnSpc>
              </a:pPr>
              <a:r>
                <a:rPr lang="cs-CZ" sz="1600" b="1" dirty="0" smtClean="0">
                  <a:solidFill>
                    <a:srgbClr val="232A32"/>
                  </a:solidFill>
                </a:rPr>
                <a:t>33 </a:t>
              </a:r>
              <a:r>
                <a:rPr lang="cs-CZ" sz="1600" b="1" dirty="0" err="1" smtClean="0">
                  <a:solidFill>
                    <a:srgbClr val="232A32"/>
                  </a:solidFill>
                </a:rPr>
                <a:t>kt</a:t>
              </a:r>
              <a:r>
                <a:rPr lang="cs-CZ" sz="1600" b="1" dirty="0" smtClean="0">
                  <a:solidFill>
                    <a:srgbClr val="232A32"/>
                  </a:solidFill>
                </a:rPr>
                <a:t>/a </a:t>
              </a:r>
            </a:p>
            <a:p>
              <a:pPr algn="ctr">
                <a:lnSpc>
                  <a:spcPct val="150000"/>
                </a:lnSpc>
              </a:pPr>
              <a:r>
                <a:rPr lang="cs-CZ" sz="1600" b="1" dirty="0" smtClean="0">
                  <a:solidFill>
                    <a:srgbClr val="232A32"/>
                  </a:solidFill>
                </a:rPr>
                <a:t>Biomasa</a:t>
              </a:r>
            </a:p>
            <a:p>
              <a:pPr algn="ctr">
                <a:lnSpc>
                  <a:spcPct val="150000"/>
                </a:lnSpc>
              </a:pPr>
              <a:r>
                <a:rPr lang="cs-CZ" sz="1600" b="1" dirty="0" err="1" smtClean="0">
                  <a:solidFill>
                    <a:srgbClr val="232A32"/>
                  </a:solidFill>
                </a:rPr>
                <a:t>Westinghouse</a:t>
              </a:r>
              <a:endParaRPr lang="cs-CZ" sz="1600" b="1" dirty="0" smtClean="0">
                <a:solidFill>
                  <a:srgbClr val="232A32"/>
                </a:solidFill>
              </a:endParaRPr>
            </a:p>
            <a:p>
              <a:pPr algn="ctr">
                <a:lnSpc>
                  <a:spcPct val="150000"/>
                </a:lnSpc>
              </a:pPr>
              <a:endParaRPr lang="en-US" sz="1600" b="1" dirty="0">
                <a:solidFill>
                  <a:srgbClr val="232A32"/>
                </a:solidFill>
              </a:endParaRPr>
            </a:p>
          </p:txBody>
        </p:sp>
      </p:grpSp>
      <p:grpSp>
        <p:nvGrpSpPr>
          <p:cNvPr id="77" name="Group 76"/>
          <p:cNvGrpSpPr/>
          <p:nvPr/>
        </p:nvGrpSpPr>
        <p:grpSpPr>
          <a:xfrm>
            <a:off x="7223723" y="578168"/>
            <a:ext cx="2466970" cy="5380453"/>
            <a:chOff x="7246484" y="578168"/>
            <a:chExt cx="2466970" cy="5380453"/>
          </a:xfrm>
        </p:grpSpPr>
        <p:pic>
          <p:nvPicPr>
            <p:cNvPr id="76" name="Picture 75" descr="Taiwan - Wikipedia"/>
            <p:cNvPicPr>
              <a:picLocks noChangeAspect="1"/>
            </p:cNvPicPr>
            <p:nvPr/>
          </p:nvPicPr>
          <p:blipFill>
            <a:blip r:embed="rId5" cstate="print">
              <a:extLst>
                <a:ext uri="{28A0092B-C50C-407E-A947-70E740481C1C}">
                  <a14:useLocalDpi xmlns:a14="http://schemas.microsoft.com/office/drawing/2010/main" val="0"/>
                </a:ext>
              </a:extLst>
            </a:blip>
            <a:srcRect l="3129" t="2973" r="15822" b="7964"/>
            <a:stretch>
              <a:fillRect/>
            </a:stretch>
          </p:blipFill>
          <p:spPr>
            <a:xfrm>
              <a:off x="7246484" y="4479267"/>
              <a:ext cx="2019359" cy="1479354"/>
            </a:xfrm>
            <a:custGeom>
              <a:avLst/>
              <a:gdLst>
                <a:gd name="connsiteX0" fmla="*/ 169492 w 2019359"/>
                <a:gd name="connsiteY0" fmla="*/ 0 h 1479354"/>
                <a:gd name="connsiteX1" fmla="*/ 2019359 w 2019359"/>
                <a:gd name="connsiteY1" fmla="*/ 0 h 1479354"/>
                <a:gd name="connsiteX2" fmla="*/ 1849868 w 2019359"/>
                <a:gd name="connsiteY2" fmla="*/ 1479354 h 1479354"/>
                <a:gd name="connsiteX3" fmla="*/ 0 w 2019359"/>
                <a:gd name="connsiteY3" fmla="*/ 1479354 h 1479354"/>
              </a:gdLst>
              <a:ahLst/>
              <a:cxnLst>
                <a:cxn ang="0">
                  <a:pos x="connsiteX0" y="connsiteY0"/>
                </a:cxn>
                <a:cxn ang="0">
                  <a:pos x="connsiteX1" y="connsiteY1"/>
                </a:cxn>
                <a:cxn ang="0">
                  <a:pos x="connsiteX2" y="connsiteY2"/>
                </a:cxn>
                <a:cxn ang="0">
                  <a:pos x="connsiteX3" y="connsiteY3"/>
                </a:cxn>
              </a:cxnLst>
              <a:rect l="l" t="t" r="r" b="b"/>
              <a:pathLst>
                <a:path w="2019359" h="1479354">
                  <a:moveTo>
                    <a:pt x="169492" y="0"/>
                  </a:moveTo>
                  <a:lnTo>
                    <a:pt x="2019359" y="0"/>
                  </a:lnTo>
                  <a:lnTo>
                    <a:pt x="1849868" y="1479354"/>
                  </a:lnTo>
                  <a:lnTo>
                    <a:pt x="0" y="1479354"/>
                  </a:lnTo>
                  <a:close/>
                </a:path>
              </a:pathLst>
            </a:custGeom>
            <a:ln>
              <a:solidFill>
                <a:schemeClr val="tx1"/>
              </a:solidFill>
            </a:ln>
          </p:spPr>
        </p:pic>
        <p:pic>
          <p:nvPicPr>
            <p:cNvPr id="74" name="Picture 73" descr="http://www.peat.com/images/NCKU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3313" y="578168"/>
              <a:ext cx="2110141" cy="2271721"/>
            </a:xfrm>
            <a:custGeom>
              <a:avLst/>
              <a:gdLst>
                <a:gd name="connsiteX0" fmla="*/ 260274 w 2110141"/>
                <a:gd name="connsiteY0" fmla="*/ 0 h 2271721"/>
                <a:gd name="connsiteX1" fmla="*/ 2110141 w 2110141"/>
                <a:gd name="connsiteY1" fmla="*/ 0 h 2271721"/>
                <a:gd name="connsiteX2" fmla="*/ 1849867 w 2110141"/>
                <a:gd name="connsiteY2" fmla="*/ 2271721 h 2271721"/>
                <a:gd name="connsiteX3" fmla="*/ 0 w 2110141"/>
                <a:gd name="connsiteY3" fmla="*/ 2271721 h 2271721"/>
              </a:gdLst>
              <a:ahLst/>
              <a:cxnLst>
                <a:cxn ang="0">
                  <a:pos x="connsiteX0" y="connsiteY0"/>
                </a:cxn>
                <a:cxn ang="0">
                  <a:pos x="connsiteX1" y="connsiteY1"/>
                </a:cxn>
                <a:cxn ang="0">
                  <a:pos x="connsiteX2" y="connsiteY2"/>
                </a:cxn>
                <a:cxn ang="0">
                  <a:pos x="connsiteX3" y="connsiteY3"/>
                </a:cxn>
              </a:cxnLst>
              <a:rect l="l" t="t" r="r" b="b"/>
              <a:pathLst>
                <a:path w="2110141" h="2271721">
                  <a:moveTo>
                    <a:pt x="260274" y="0"/>
                  </a:moveTo>
                  <a:lnTo>
                    <a:pt x="2110141" y="0"/>
                  </a:lnTo>
                  <a:lnTo>
                    <a:pt x="1849867" y="2271721"/>
                  </a:lnTo>
                  <a:lnTo>
                    <a:pt x="0" y="2271721"/>
                  </a:lnTo>
                  <a:close/>
                </a:path>
              </a:pathLst>
            </a:cu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5" name="Freeform 54"/>
            <p:cNvSpPr/>
            <p:nvPr/>
          </p:nvSpPr>
          <p:spPr>
            <a:xfrm>
              <a:off x="7413970" y="2850221"/>
              <a:ext cx="2035900" cy="1623725"/>
            </a:xfrm>
            <a:custGeom>
              <a:avLst/>
              <a:gdLst>
                <a:gd name="connsiteX0" fmla="*/ 186033 w 2035900"/>
                <a:gd name="connsiteY0" fmla="*/ 0 h 1623725"/>
                <a:gd name="connsiteX1" fmla="*/ 2035900 w 2035900"/>
                <a:gd name="connsiteY1" fmla="*/ 0 h 1623725"/>
                <a:gd name="connsiteX2" fmla="*/ 1849868 w 2035900"/>
                <a:gd name="connsiteY2" fmla="*/ 1623725 h 1623725"/>
                <a:gd name="connsiteX3" fmla="*/ 0 w 2035900"/>
                <a:gd name="connsiteY3" fmla="*/ 1623725 h 1623725"/>
                <a:gd name="connsiteX4" fmla="*/ 186033 w 2035900"/>
                <a:gd name="connsiteY4" fmla="*/ 0 h 162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00" h="1623725">
                  <a:moveTo>
                    <a:pt x="186033" y="0"/>
                  </a:moveTo>
                  <a:lnTo>
                    <a:pt x="2035900" y="0"/>
                  </a:lnTo>
                  <a:lnTo>
                    <a:pt x="1849868" y="1623725"/>
                  </a:lnTo>
                  <a:lnTo>
                    <a:pt x="0" y="1623725"/>
                  </a:lnTo>
                  <a:lnTo>
                    <a:pt x="18603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lnSpc>
                  <a:spcPct val="150000"/>
                </a:lnSpc>
              </a:pPr>
              <a:r>
                <a:rPr lang="cs-CZ" sz="1600" b="1" dirty="0" smtClean="0">
                  <a:solidFill>
                    <a:schemeClr val="bg2">
                      <a:lumMod val="10000"/>
                    </a:schemeClr>
                  </a:solidFill>
                </a:rPr>
                <a:t>NCK University</a:t>
              </a:r>
            </a:p>
            <a:p>
              <a:pPr algn="ctr">
                <a:lnSpc>
                  <a:spcPct val="150000"/>
                </a:lnSpc>
              </a:pPr>
              <a:r>
                <a:rPr lang="cs-CZ" sz="1600" b="1" dirty="0" smtClean="0">
                  <a:solidFill>
                    <a:schemeClr val="bg2">
                      <a:lumMod val="10000"/>
                    </a:schemeClr>
                  </a:solidFill>
                </a:rPr>
                <a:t>1,3 </a:t>
              </a:r>
              <a:r>
                <a:rPr lang="cs-CZ" sz="1600" b="1" dirty="0" err="1" smtClean="0">
                  <a:solidFill>
                    <a:schemeClr val="bg2">
                      <a:lumMod val="10000"/>
                    </a:schemeClr>
                  </a:solidFill>
                </a:rPr>
                <a:t>kt</a:t>
              </a:r>
              <a:r>
                <a:rPr lang="cs-CZ" sz="1600" b="1" dirty="0" smtClean="0">
                  <a:solidFill>
                    <a:schemeClr val="bg2">
                      <a:lumMod val="10000"/>
                    </a:schemeClr>
                  </a:solidFill>
                </a:rPr>
                <a:t>/a</a:t>
              </a:r>
            </a:p>
            <a:p>
              <a:pPr algn="ctr">
                <a:lnSpc>
                  <a:spcPct val="150000"/>
                </a:lnSpc>
              </a:pPr>
              <a:r>
                <a:rPr lang="cs-CZ" sz="1600" b="1" dirty="0" smtClean="0">
                  <a:solidFill>
                    <a:schemeClr val="bg2">
                      <a:lumMod val="10000"/>
                    </a:schemeClr>
                  </a:solidFill>
                </a:rPr>
                <a:t>Odpad</a:t>
              </a:r>
            </a:p>
            <a:p>
              <a:pPr algn="ctr">
                <a:lnSpc>
                  <a:spcPct val="150000"/>
                </a:lnSpc>
              </a:pPr>
              <a:r>
                <a:rPr lang="cs-CZ" sz="1600" b="1" dirty="0" smtClean="0">
                  <a:solidFill>
                    <a:schemeClr val="bg2">
                      <a:lumMod val="10000"/>
                    </a:schemeClr>
                  </a:solidFill>
                </a:rPr>
                <a:t>PEAT </a:t>
              </a:r>
              <a:r>
                <a:rPr lang="cs-CZ" sz="1600" b="1" dirty="0" err="1" smtClean="0">
                  <a:solidFill>
                    <a:schemeClr val="bg2">
                      <a:lumMod val="10000"/>
                    </a:schemeClr>
                  </a:solidFill>
                </a:rPr>
                <a:t>Intern</a:t>
              </a:r>
              <a:r>
                <a:rPr lang="cs-CZ" sz="1600" b="1" dirty="0">
                  <a:solidFill>
                    <a:schemeClr val="bg2">
                      <a:lumMod val="10000"/>
                    </a:schemeClr>
                  </a:solidFill>
                </a:rPr>
                <a:t>.</a:t>
              </a:r>
              <a:endParaRPr lang="cs-CZ" sz="1600" b="1" dirty="0" smtClean="0">
                <a:solidFill>
                  <a:schemeClr val="bg2">
                    <a:lumMod val="10000"/>
                  </a:schemeClr>
                </a:solidFill>
              </a:endParaRPr>
            </a:p>
            <a:p>
              <a:pPr algn="ctr">
                <a:lnSpc>
                  <a:spcPct val="150000"/>
                </a:lnSpc>
              </a:pPr>
              <a:endParaRPr lang="en-US" sz="1600" b="1" dirty="0">
                <a:solidFill>
                  <a:schemeClr val="bg2">
                    <a:lumMod val="10000"/>
                  </a:schemeClr>
                </a:solidFill>
              </a:endParaRPr>
            </a:p>
          </p:txBody>
        </p:sp>
      </p:grpSp>
      <p:grpSp>
        <p:nvGrpSpPr>
          <p:cNvPr id="79" name="Group 78"/>
          <p:cNvGrpSpPr/>
          <p:nvPr/>
        </p:nvGrpSpPr>
        <p:grpSpPr>
          <a:xfrm>
            <a:off x="9596957" y="578168"/>
            <a:ext cx="2469882" cy="5377305"/>
            <a:chOff x="9596957" y="578168"/>
            <a:chExt cx="2469882" cy="5377305"/>
          </a:xfrm>
        </p:grpSpPr>
        <p:pic>
          <p:nvPicPr>
            <p:cNvPr id="78" name="Picture 77" descr="File:Flag of the United States.svg - Wikipedia"/>
            <p:cNvPicPr>
              <a:picLocks noChangeAspect="1"/>
            </p:cNvPicPr>
            <p:nvPr/>
          </p:nvPicPr>
          <p:blipFill>
            <a:blip r:embed="rId7" cstate="print">
              <a:extLst>
                <a:ext uri="{28A0092B-C50C-407E-A947-70E740481C1C}">
                  <a14:useLocalDpi xmlns:a14="http://schemas.microsoft.com/office/drawing/2010/main" val="0"/>
                </a:ext>
              </a:extLst>
            </a:blip>
            <a:srcRect l="840" t="2248" r="33226" b="4033"/>
            <a:stretch>
              <a:fillRect/>
            </a:stretch>
          </p:blipFill>
          <p:spPr>
            <a:xfrm>
              <a:off x="9596957" y="4440747"/>
              <a:ext cx="2023412" cy="1514726"/>
            </a:xfrm>
            <a:custGeom>
              <a:avLst/>
              <a:gdLst>
                <a:gd name="connsiteX0" fmla="*/ 173544 w 2023412"/>
                <a:gd name="connsiteY0" fmla="*/ 0 h 1514726"/>
                <a:gd name="connsiteX1" fmla="*/ 2023412 w 2023412"/>
                <a:gd name="connsiteY1" fmla="*/ 0 h 1514726"/>
                <a:gd name="connsiteX2" fmla="*/ 1849868 w 2023412"/>
                <a:gd name="connsiteY2" fmla="*/ 1514726 h 1514726"/>
                <a:gd name="connsiteX3" fmla="*/ 0 w 2023412"/>
                <a:gd name="connsiteY3" fmla="*/ 1514726 h 1514726"/>
              </a:gdLst>
              <a:ahLst/>
              <a:cxnLst>
                <a:cxn ang="0">
                  <a:pos x="connsiteX0" y="connsiteY0"/>
                </a:cxn>
                <a:cxn ang="0">
                  <a:pos x="connsiteX1" y="connsiteY1"/>
                </a:cxn>
                <a:cxn ang="0">
                  <a:pos x="connsiteX2" y="connsiteY2"/>
                </a:cxn>
                <a:cxn ang="0">
                  <a:pos x="connsiteX3" y="connsiteY3"/>
                </a:cxn>
              </a:cxnLst>
              <a:rect l="l" t="t" r="r" b="b"/>
              <a:pathLst>
                <a:path w="2023412" h="1514726">
                  <a:moveTo>
                    <a:pt x="173544" y="0"/>
                  </a:moveTo>
                  <a:lnTo>
                    <a:pt x="2023412" y="0"/>
                  </a:lnTo>
                  <a:lnTo>
                    <a:pt x="1849868" y="1514726"/>
                  </a:lnTo>
                  <a:lnTo>
                    <a:pt x="0" y="1514726"/>
                  </a:lnTo>
                  <a:close/>
                </a:path>
              </a:pathLst>
            </a:custGeom>
            <a:ln>
              <a:solidFill>
                <a:schemeClr val="tx1"/>
              </a:solidFill>
            </a:ln>
          </p:spPr>
        </p:pic>
        <p:pic>
          <p:nvPicPr>
            <p:cNvPr id="75" name="Picture 74" descr="https://streblenergy.com/wp-content/uploads/2016/06/Picture1-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60750" y="578168"/>
              <a:ext cx="2106089" cy="2236349"/>
            </a:xfrm>
            <a:custGeom>
              <a:avLst/>
              <a:gdLst>
                <a:gd name="connsiteX0" fmla="*/ 256222 w 2106089"/>
                <a:gd name="connsiteY0" fmla="*/ 0 h 2236349"/>
                <a:gd name="connsiteX1" fmla="*/ 2106089 w 2106089"/>
                <a:gd name="connsiteY1" fmla="*/ 0 h 2236349"/>
                <a:gd name="connsiteX2" fmla="*/ 1849868 w 2106089"/>
                <a:gd name="connsiteY2" fmla="*/ 2236349 h 2236349"/>
                <a:gd name="connsiteX3" fmla="*/ 0 w 2106089"/>
                <a:gd name="connsiteY3" fmla="*/ 2236349 h 2236349"/>
              </a:gdLst>
              <a:ahLst/>
              <a:cxnLst>
                <a:cxn ang="0">
                  <a:pos x="connsiteX0" y="connsiteY0"/>
                </a:cxn>
                <a:cxn ang="0">
                  <a:pos x="connsiteX1" y="connsiteY1"/>
                </a:cxn>
                <a:cxn ang="0">
                  <a:pos x="connsiteX2" y="connsiteY2"/>
                </a:cxn>
                <a:cxn ang="0">
                  <a:pos x="connsiteX3" y="connsiteY3"/>
                </a:cxn>
              </a:cxnLst>
              <a:rect l="l" t="t" r="r" b="b"/>
              <a:pathLst>
                <a:path w="2106089" h="2236349">
                  <a:moveTo>
                    <a:pt x="256222" y="0"/>
                  </a:moveTo>
                  <a:lnTo>
                    <a:pt x="2106089" y="0"/>
                  </a:lnTo>
                  <a:lnTo>
                    <a:pt x="1849868" y="2236349"/>
                  </a:lnTo>
                  <a:lnTo>
                    <a:pt x="0" y="2236349"/>
                  </a:lnTo>
                  <a:close/>
                </a:path>
              </a:pathLst>
            </a:cu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4" name="Freeform 63"/>
            <p:cNvSpPr/>
            <p:nvPr/>
          </p:nvSpPr>
          <p:spPr>
            <a:xfrm>
              <a:off x="9771919" y="2814516"/>
              <a:ext cx="2035899" cy="1623725"/>
            </a:xfrm>
            <a:custGeom>
              <a:avLst/>
              <a:gdLst>
                <a:gd name="connsiteX0" fmla="*/ 186032 w 2035899"/>
                <a:gd name="connsiteY0" fmla="*/ 0 h 1623725"/>
                <a:gd name="connsiteX1" fmla="*/ 2035899 w 2035899"/>
                <a:gd name="connsiteY1" fmla="*/ 0 h 1623725"/>
                <a:gd name="connsiteX2" fmla="*/ 1849867 w 2035899"/>
                <a:gd name="connsiteY2" fmla="*/ 1623725 h 1623725"/>
                <a:gd name="connsiteX3" fmla="*/ 0 w 2035899"/>
                <a:gd name="connsiteY3" fmla="*/ 1623725 h 1623725"/>
                <a:gd name="connsiteX4" fmla="*/ 186032 w 2035899"/>
                <a:gd name="connsiteY4" fmla="*/ 0 h 162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899" h="1623725">
                  <a:moveTo>
                    <a:pt x="186032" y="0"/>
                  </a:moveTo>
                  <a:lnTo>
                    <a:pt x="2035899" y="0"/>
                  </a:lnTo>
                  <a:lnTo>
                    <a:pt x="1849867" y="1623725"/>
                  </a:lnTo>
                  <a:lnTo>
                    <a:pt x="0" y="1623725"/>
                  </a:lnTo>
                  <a:lnTo>
                    <a:pt x="186032"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lnSpc>
                  <a:spcPct val="150000"/>
                </a:lnSpc>
              </a:pPr>
              <a:r>
                <a:rPr lang="cs-CZ" sz="1600" b="1" dirty="0" smtClean="0">
                  <a:solidFill>
                    <a:schemeClr val="bg2">
                      <a:lumMod val="10000"/>
                    </a:schemeClr>
                  </a:solidFill>
                </a:rPr>
                <a:t>USS G.R. Ford</a:t>
              </a:r>
            </a:p>
            <a:p>
              <a:pPr algn="ctr">
                <a:lnSpc>
                  <a:spcPct val="150000"/>
                </a:lnSpc>
              </a:pPr>
              <a:r>
                <a:rPr lang="cs-CZ" sz="1600" b="1" dirty="0" smtClean="0">
                  <a:solidFill>
                    <a:schemeClr val="bg2">
                      <a:lumMod val="10000"/>
                    </a:schemeClr>
                  </a:solidFill>
                </a:rPr>
                <a:t>1,6 </a:t>
              </a:r>
              <a:r>
                <a:rPr lang="cs-CZ" sz="1600" b="1" dirty="0" err="1" smtClean="0">
                  <a:solidFill>
                    <a:schemeClr val="bg2">
                      <a:lumMod val="10000"/>
                    </a:schemeClr>
                  </a:solidFill>
                </a:rPr>
                <a:t>kt</a:t>
              </a:r>
              <a:r>
                <a:rPr lang="cs-CZ" sz="1600" b="1" dirty="0" smtClean="0">
                  <a:solidFill>
                    <a:schemeClr val="bg2">
                      <a:lumMod val="10000"/>
                    </a:schemeClr>
                  </a:solidFill>
                </a:rPr>
                <a:t>/a</a:t>
              </a:r>
            </a:p>
            <a:p>
              <a:pPr algn="ctr">
                <a:lnSpc>
                  <a:spcPct val="150000"/>
                </a:lnSpc>
              </a:pPr>
              <a:r>
                <a:rPr lang="cs-CZ" sz="1600" b="1" dirty="0" smtClean="0">
                  <a:solidFill>
                    <a:schemeClr val="bg2">
                      <a:lumMod val="10000"/>
                    </a:schemeClr>
                  </a:solidFill>
                </a:rPr>
                <a:t>Odpad</a:t>
              </a:r>
            </a:p>
            <a:p>
              <a:pPr algn="ctr">
                <a:lnSpc>
                  <a:spcPct val="150000"/>
                </a:lnSpc>
              </a:pPr>
              <a:r>
                <a:rPr lang="cs-CZ" sz="1600" b="1" dirty="0" err="1" smtClean="0">
                  <a:solidFill>
                    <a:schemeClr val="bg2">
                      <a:lumMod val="10000"/>
                    </a:schemeClr>
                  </a:solidFill>
                </a:rPr>
                <a:t>PyroGenesis</a:t>
              </a:r>
              <a:endParaRPr lang="en-US" sz="1600" b="1" dirty="0">
                <a:solidFill>
                  <a:schemeClr val="bg2">
                    <a:lumMod val="10000"/>
                  </a:schemeClr>
                </a:solidFill>
              </a:endParaRPr>
            </a:p>
          </p:txBody>
        </p:sp>
      </p:grpSp>
      <p:grpSp>
        <p:nvGrpSpPr>
          <p:cNvPr id="28" name="Group 27"/>
          <p:cNvGrpSpPr/>
          <p:nvPr/>
        </p:nvGrpSpPr>
        <p:grpSpPr>
          <a:xfrm>
            <a:off x="4841796" y="578168"/>
            <a:ext cx="2475664" cy="5380453"/>
            <a:chOff x="4880352" y="578168"/>
            <a:chExt cx="2475664" cy="5380453"/>
          </a:xfrm>
        </p:grpSpPr>
        <p:pic>
          <p:nvPicPr>
            <p:cNvPr id="73" name="Picture 72" descr="Flag of Japan - Wikipedia"/>
            <p:cNvPicPr>
              <a:picLocks noChangeAspect="1"/>
            </p:cNvPicPr>
            <p:nvPr/>
          </p:nvPicPr>
          <p:blipFill>
            <a:blip r:embed="rId9" cstate="print">
              <a:extLst>
                <a:ext uri="{28A0092B-C50C-407E-A947-70E740481C1C}">
                  <a14:useLocalDpi xmlns:a14="http://schemas.microsoft.com/office/drawing/2010/main" val="0"/>
                </a:ext>
              </a:extLst>
            </a:blip>
            <a:srcRect l="6021" t="4274" r="9428" b="3741"/>
            <a:stretch>
              <a:fillRect/>
            </a:stretch>
          </p:blipFill>
          <p:spPr>
            <a:xfrm>
              <a:off x="4880352" y="4495333"/>
              <a:ext cx="2017519" cy="1463288"/>
            </a:xfrm>
            <a:custGeom>
              <a:avLst/>
              <a:gdLst>
                <a:gd name="connsiteX0" fmla="*/ 167651 w 2017519"/>
                <a:gd name="connsiteY0" fmla="*/ 0 h 1463288"/>
                <a:gd name="connsiteX1" fmla="*/ 2017519 w 2017519"/>
                <a:gd name="connsiteY1" fmla="*/ 0 h 1463288"/>
                <a:gd name="connsiteX2" fmla="*/ 1849868 w 2017519"/>
                <a:gd name="connsiteY2" fmla="*/ 1463288 h 1463288"/>
                <a:gd name="connsiteX3" fmla="*/ 0 w 2017519"/>
                <a:gd name="connsiteY3" fmla="*/ 1463288 h 1463288"/>
              </a:gdLst>
              <a:ahLst/>
              <a:cxnLst>
                <a:cxn ang="0">
                  <a:pos x="connsiteX0" y="connsiteY0"/>
                </a:cxn>
                <a:cxn ang="0">
                  <a:pos x="connsiteX1" y="connsiteY1"/>
                </a:cxn>
                <a:cxn ang="0">
                  <a:pos x="connsiteX2" y="connsiteY2"/>
                </a:cxn>
                <a:cxn ang="0">
                  <a:pos x="connsiteX3" y="connsiteY3"/>
                </a:cxn>
              </a:cxnLst>
              <a:rect l="l" t="t" r="r" b="b"/>
              <a:pathLst>
                <a:path w="2017519" h="1463288">
                  <a:moveTo>
                    <a:pt x="167651" y="0"/>
                  </a:moveTo>
                  <a:lnTo>
                    <a:pt x="2017519" y="0"/>
                  </a:lnTo>
                  <a:lnTo>
                    <a:pt x="1849868" y="1463288"/>
                  </a:lnTo>
                  <a:lnTo>
                    <a:pt x="0" y="1463288"/>
                  </a:lnTo>
                  <a:close/>
                </a:path>
              </a:pathLst>
            </a:custGeom>
            <a:ln>
              <a:solidFill>
                <a:srgbClr val="5F5E5E"/>
              </a:solidFill>
            </a:ln>
          </p:spPr>
        </p:pic>
        <p:pic>
          <p:nvPicPr>
            <p:cNvPr id="72" name="Picture 71"/>
            <p:cNvPicPr>
              <a:picLocks noChangeAspect="1"/>
            </p:cNvPicPr>
            <p:nvPr/>
          </p:nvPicPr>
          <p:blipFill>
            <a:blip r:embed="rId10"/>
            <a:srcRect l="8905" t="2075" r="20460" b="1960"/>
            <a:stretch>
              <a:fillRect/>
            </a:stretch>
          </p:blipFill>
          <p:spPr>
            <a:xfrm>
              <a:off x="5244034" y="578168"/>
              <a:ext cx="2111982" cy="2287787"/>
            </a:xfrm>
            <a:custGeom>
              <a:avLst/>
              <a:gdLst>
                <a:gd name="connsiteX0" fmla="*/ 262115 w 2111982"/>
                <a:gd name="connsiteY0" fmla="*/ 0 h 2287787"/>
                <a:gd name="connsiteX1" fmla="*/ 2111982 w 2111982"/>
                <a:gd name="connsiteY1" fmla="*/ 0 h 2287787"/>
                <a:gd name="connsiteX2" fmla="*/ 1849868 w 2111982"/>
                <a:gd name="connsiteY2" fmla="*/ 2287787 h 2287787"/>
                <a:gd name="connsiteX3" fmla="*/ 0 w 2111982"/>
                <a:gd name="connsiteY3" fmla="*/ 2287787 h 2287787"/>
              </a:gdLst>
              <a:ahLst/>
              <a:cxnLst>
                <a:cxn ang="0">
                  <a:pos x="connsiteX0" y="connsiteY0"/>
                </a:cxn>
                <a:cxn ang="0">
                  <a:pos x="connsiteX1" y="connsiteY1"/>
                </a:cxn>
                <a:cxn ang="0">
                  <a:pos x="connsiteX2" y="connsiteY2"/>
                </a:cxn>
                <a:cxn ang="0">
                  <a:pos x="connsiteX3" y="connsiteY3"/>
                </a:cxn>
              </a:cxnLst>
              <a:rect l="l" t="t" r="r" b="b"/>
              <a:pathLst>
                <a:path w="2111982" h="2287787">
                  <a:moveTo>
                    <a:pt x="262115" y="0"/>
                  </a:moveTo>
                  <a:lnTo>
                    <a:pt x="2111982" y="0"/>
                  </a:lnTo>
                  <a:lnTo>
                    <a:pt x="1849868" y="2287787"/>
                  </a:lnTo>
                  <a:lnTo>
                    <a:pt x="0" y="2287787"/>
                  </a:lnTo>
                  <a:close/>
                </a:path>
              </a:pathLst>
            </a:custGeom>
            <a:ln>
              <a:solidFill>
                <a:schemeClr val="tx1"/>
              </a:solidFill>
            </a:ln>
          </p:spPr>
        </p:pic>
        <p:sp>
          <p:nvSpPr>
            <p:cNvPr id="46" name="Freeform 45"/>
            <p:cNvSpPr/>
            <p:nvPr/>
          </p:nvSpPr>
          <p:spPr>
            <a:xfrm>
              <a:off x="5050597" y="2863198"/>
              <a:ext cx="2035899" cy="1623725"/>
            </a:xfrm>
            <a:custGeom>
              <a:avLst/>
              <a:gdLst>
                <a:gd name="connsiteX0" fmla="*/ 186032 w 2035899"/>
                <a:gd name="connsiteY0" fmla="*/ 0 h 1623725"/>
                <a:gd name="connsiteX1" fmla="*/ 2035899 w 2035899"/>
                <a:gd name="connsiteY1" fmla="*/ 0 h 1623725"/>
                <a:gd name="connsiteX2" fmla="*/ 1849867 w 2035899"/>
                <a:gd name="connsiteY2" fmla="*/ 1623725 h 1623725"/>
                <a:gd name="connsiteX3" fmla="*/ 0 w 2035899"/>
                <a:gd name="connsiteY3" fmla="*/ 1623725 h 1623725"/>
                <a:gd name="connsiteX4" fmla="*/ 186032 w 2035899"/>
                <a:gd name="connsiteY4" fmla="*/ 0 h 162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899" h="1623725">
                  <a:moveTo>
                    <a:pt x="186032" y="0"/>
                  </a:moveTo>
                  <a:lnTo>
                    <a:pt x="2035899" y="0"/>
                  </a:lnTo>
                  <a:lnTo>
                    <a:pt x="1849867" y="1623725"/>
                  </a:lnTo>
                  <a:lnTo>
                    <a:pt x="0" y="1623725"/>
                  </a:lnTo>
                  <a:lnTo>
                    <a:pt x="186032"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cs-CZ" sz="1600" b="1" dirty="0" err="1" smtClean="0">
                  <a:solidFill>
                    <a:schemeClr val="bg2">
                      <a:lumMod val="10000"/>
                    </a:schemeClr>
                  </a:solidFill>
                </a:rPr>
                <a:t>Mihama-Mikata</a:t>
              </a:r>
              <a:endParaRPr lang="cs-CZ" sz="1600" b="1" dirty="0" smtClean="0">
                <a:solidFill>
                  <a:schemeClr val="bg2">
                    <a:lumMod val="10000"/>
                  </a:schemeClr>
                </a:solidFill>
              </a:endParaRPr>
            </a:p>
            <a:p>
              <a:pPr algn="ctr">
                <a:lnSpc>
                  <a:spcPct val="150000"/>
                </a:lnSpc>
              </a:pPr>
              <a:r>
                <a:rPr lang="cs-CZ" sz="1600" b="1" dirty="0" smtClean="0">
                  <a:solidFill>
                    <a:schemeClr val="bg2">
                      <a:lumMod val="10000"/>
                    </a:schemeClr>
                  </a:solidFill>
                </a:rPr>
                <a:t>8,3 </a:t>
              </a:r>
              <a:r>
                <a:rPr lang="cs-CZ" sz="1600" b="1" dirty="0" err="1" smtClean="0">
                  <a:solidFill>
                    <a:schemeClr val="bg2">
                      <a:lumMod val="10000"/>
                    </a:schemeClr>
                  </a:solidFill>
                </a:rPr>
                <a:t>kt</a:t>
              </a:r>
              <a:r>
                <a:rPr lang="cs-CZ" sz="1600" b="1" dirty="0" smtClean="0">
                  <a:solidFill>
                    <a:schemeClr val="bg2">
                      <a:lumMod val="10000"/>
                    </a:schemeClr>
                  </a:solidFill>
                </a:rPr>
                <a:t>/a</a:t>
              </a:r>
            </a:p>
            <a:p>
              <a:pPr algn="ctr">
                <a:lnSpc>
                  <a:spcPct val="150000"/>
                </a:lnSpc>
              </a:pPr>
              <a:r>
                <a:rPr lang="cs-CZ" sz="1600" b="1" dirty="0" smtClean="0">
                  <a:solidFill>
                    <a:schemeClr val="bg2">
                      <a:lumMod val="10000"/>
                    </a:schemeClr>
                  </a:solidFill>
                </a:rPr>
                <a:t>Odpad</a:t>
              </a:r>
            </a:p>
            <a:p>
              <a:pPr algn="ctr">
                <a:lnSpc>
                  <a:spcPct val="150000"/>
                </a:lnSpc>
              </a:pPr>
              <a:r>
                <a:rPr lang="cs-CZ" sz="1600" b="1" dirty="0" err="1" smtClean="0">
                  <a:solidFill>
                    <a:schemeClr val="bg2">
                      <a:lumMod val="10000"/>
                    </a:schemeClr>
                  </a:solidFill>
                </a:rPr>
                <a:t>Westinghouse</a:t>
              </a:r>
              <a:endParaRPr lang="cs-CZ" sz="1600" b="1" dirty="0" smtClean="0">
                <a:solidFill>
                  <a:schemeClr val="bg2">
                    <a:lumMod val="10000"/>
                  </a:schemeClr>
                </a:solidFill>
              </a:endParaRPr>
            </a:p>
            <a:p>
              <a:pPr algn="ctr">
                <a:lnSpc>
                  <a:spcPct val="150000"/>
                </a:lnSpc>
              </a:pPr>
              <a:endParaRPr lang="en-US" sz="1600" b="1" dirty="0">
                <a:solidFill>
                  <a:schemeClr val="bg2">
                    <a:lumMod val="10000"/>
                  </a:schemeClr>
                </a:solidFill>
              </a:endParaRPr>
            </a:p>
          </p:txBody>
        </p:sp>
      </p:grpSp>
      <p:grpSp>
        <p:nvGrpSpPr>
          <p:cNvPr id="24" name="Group 23"/>
          <p:cNvGrpSpPr/>
          <p:nvPr/>
        </p:nvGrpSpPr>
        <p:grpSpPr>
          <a:xfrm>
            <a:off x="2476395" y="578168"/>
            <a:ext cx="2459138" cy="5371661"/>
            <a:chOff x="2540210" y="578168"/>
            <a:chExt cx="2459138" cy="5371661"/>
          </a:xfrm>
        </p:grpSpPr>
        <p:pic>
          <p:nvPicPr>
            <p:cNvPr id="71" name="Picture 70" descr="File:Flag of India.png - Wikimedia Commons"/>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2540210" y="4470475"/>
              <a:ext cx="2019360" cy="1479354"/>
            </a:xfrm>
            <a:custGeom>
              <a:avLst/>
              <a:gdLst>
                <a:gd name="connsiteX0" fmla="*/ 169492 w 2019360"/>
                <a:gd name="connsiteY0" fmla="*/ 0 h 1479354"/>
                <a:gd name="connsiteX1" fmla="*/ 2019360 w 2019360"/>
                <a:gd name="connsiteY1" fmla="*/ 0 h 1479354"/>
                <a:gd name="connsiteX2" fmla="*/ 1849868 w 2019360"/>
                <a:gd name="connsiteY2" fmla="*/ 1479354 h 1479354"/>
                <a:gd name="connsiteX3" fmla="*/ 0 w 2019360"/>
                <a:gd name="connsiteY3" fmla="*/ 1479354 h 1479354"/>
              </a:gdLst>
              <a:ahLst/>
              <a:cxnLst>
                <a:cxn ang="0">
                  <a:pos x="connsiteX0" y="connsiteY0"/>
                </a:cxn>
                <a:cxn ang="0">
                  <a:pos x="connsiteX1" y="connsiteY1"/>
                </a:cxn>
                <a:cxn ang="0">
                  <a:pos x="connsiteX2" y="connsiteY2"/>
                </a:cxn>
                <a:cxn ang="0">
                  <a:pos x="connsiteX3" y="connsiteY3"/>
                </a:cxn>
              </a:cxnLst>
              <a:rect l="l" t="t" r="r" b="b"/>
              <a:pathLst>
                <a:path w="2019360" h="1479354">
                  <a:moveTo>
                    <a:pt x="169492" y="0"/>
                  </a:moveTo>
                  <a:lnTo>
                    <a:pt x="2019360" y="0"/>
                  </a:lnTo>
                  <a:lnTo>
                    <a:pt x="1849868" y="1479354"/>
                  </a:lnTo>
                  <a:lnTo>
                    <a:pt x="0" y="1479354"/>
                  </a:lnTo>
                  <a:close/>
                </a:path>
              </a:pathLst>
            </a:custGeom>
            <a:ln>
              <a:solidFill>
                <a:schemeClr val="tx1"/>
              </a:solidFill>
            </a:ln>
          </p:spPr>
        </p:pic>
        <p:pic>
          <p:nvPicPr>
            <p:cNvPr id="70" name="Picture 69" descr="MEP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89207" y="578168"/>
              <a:ext cx="2110141" cy="2271721"/>
            </a:xfrm>
            <a:custGeom>
              <a:avLst/>
              <a:gdLst>
                <a:gd name="connsiteX0" fmla="*/ 260274 w 2110141"/>
                <a:gd name="connsiteY0" fmla="*/ 0 h 2271721"/>
                <a:gd name="connsiteX1" fmla="*/ 2110141 w 2110141"/>
                <a:gd name="connsiteY1" fmla="*/ 0 h 2271721"/>
                <a:gd name="connsiteX2" fmla="*/ 1849868 w 2110141"/>
                <a:gd name="connsiteY2" fmla="*/ 2271721 h 2271721"/>
                <a:gd name="connsiteX3" fmla="*/ 0 w 2110141"/>
                <a:gd name="connsiteY3" fmla="*/ 2271721 h 2271721"/>
              </a:gdLst>
              <a:ahLst/>
              <a:cxnLst>
                <a:cxn ang="0">
                  <a:pos x="connsiteX0" y="connsiteY0"/>
                </a:cxn>
                <a:cxn ang="0">
                  <a:pos x="connsiteX1" y="connsiteY1"/>
                </a:cxn>
                <a:cxn ang="0">
                  <a:pos x="connsiteX2" y="connsiteY2"/>
                </a:cxn>
                <a:cxn ang="0">
                  <a:pos x="connsiteX3" y="connsiteY3"/>
                </a:cxn>
              </a:cxnLst>
              <a:rect l="l" t="t" r="r" b="b"/>
              <a:pathLst>
                <a:path w="2110141" h="2271721">
                  <a:moveTo>
                    <a:pt x="260274" y="0"/>
                  </a:moveTo>
                  <a:lnTo>
                    <a:pt x="2110141" y="0"/>
                  </a:lnTo>
                  <a:lnTo>
                    <a:pt x="1849868" y="2271721"/>
                  </a:lnTo>
                  <a:lnTo>
                    <a:pt x="0" y="2271721"/>
                  </a:lnTo>
                  <a:close/>
                </a:path>
              </a:pathLst>
            </a:cu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Freeform 32"/>
            <p:cNvSpPr/>
            <p:nvPr/>
          </p:nvSpPr>
          <p:spPr>
            <a:xfrm>
              <a:off x="2708589" y="2840811"/>
              <a:ext cx="2035900" cy="1623725"/>
            </a:xfrm>
            <a:custGeom>
              <a:avLst/>
              <a:gdLst>
                <a:gd name="connsiteX0" fmla="*/ 186033 w 2035900"/>
                <a:gd name="connsiteY0" fmla="*/ 0 h 1623725"/>
                <a:gd name="connsiteX1" fmla="*/ 2035900 w 2035900"/>
                <a:gd name="connsiteY1" fmla="*/ 0 h 1623725"/>
                <a:gd name="connsiteX2" fmla="*/ 1849868 w 2035900"/>
                <a:gd name="connsiteY2" fmla="*/ 1623725 h 1623725"/>
                <a:gd name="connsiteX3" fmla="*/ 0 w 2035900"/>
                <a:gd name="connsiteY3" fmla="*/ 1623725 h 1623725"/>
                <a:gd name="connsiteX4" fmla="*/ 186033 w 2035900"/>
                <a:gd name="connsiteY4" fmla="*/ 0 h 162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900" h="1623725">
                  <a:moveTo>
                    <a:pt x="186033" y="0"/>
                  </a:moveTo>
                  <a:lnTo>
                    <a:pt x="2035900" y="0"/>
                  </a:lnTo>
                  <a:lnTo>
                    <a:pt x="1849868" y="1623725"/>
                  </a:lnTo>
                  <a:lnTo>
                    <a:pt x="0" y="1623725"/>
                  </a:lnTo>
                  <a:lnTo>
                    <a:pt x="18603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cs-CZ" sz="1600" b="1" dirty="0" err="1" smtClean="0">
                  <a:solidFill>
                    <a:schemeClr val="bg2">
                      <a:lumMod val="10000"/>
                    </a:schemeClr>
                  </a:solidFill>
                </a:rPr>
                <a:t>Maháráštra</a:t>
              </a:r>
              <a:endParaRPr lang="cs-CZ" sz="1600" b="1" dirty="0" smtClean="0">
                <a:solidFill>
                  <a:schemeClr val="bg2">
                    <a:lumMod val="10000"/>
                  </a:schemeClr>
                </a:solidFill>
              </a:endParaRPr>
            </a:p>
            <a:p>
              <a:pPr algn="ctr">
                <a:lnSpc>
                  <a:spcPct val="150000"/>
                </a:lnSpc>
              </a:pPr>
              <a:r>
                <a:rPr lang="cs-CZ" sz="1600" b="1" dirty="0" smtClean="0">
                  <a:solidFill>
                    <a:schemeClr val="bg2">
                      <a:lumMod val="10000"/>
                    </a:schemeClr>
                  </a:solidFill>
                </a:rPr>
                <a:t>24 </a:t>
              </a:r>
              <a:r>
                <a:rPr lang="cs-CZ" sz="1600" b="1" dirty="0" err="1" smtClean="0">
                  <a:solidFill>
                    <a:schemeClr val="bg2">
                      <a:lumMod val="10000"/>
                    </a:schemeClr>
                  </a:solidFill>
                </a:rPr>
                <a:t>kt</a:t>
              </a:r>
              <a:r>
                <a:rPr lang="cs-CZ" sz="1600" b="1" dirty="0" smtClean="0">
                  <a:solidFill>
                    <a:schemeClr val="bg2">
                      <a:lumMod val="10000"/>
                    </a:schemeClr>
                  </a:solidFill>
                </a:rPr>
                <a:t>/a</a:t>
              </a:r>
            </a:p>
            <a:p>
              <a:pPr algn="ctr">
                <a:lnSpc>
                  <a:spcPct val="150000"/>
                </a:lnSpc>
              </a:pPr>
              <a:r>
                <a:rPr lang="cs-CZ" sz="1600" b="1" dirty="0" err="1" smtClean="0">
                  <a:solidFill>
                    <a:schemeClr val="bg2">
                      <a:lumMod val="10000"/>
                    </a:schemeClr>
                  </a:solidFill>
                </a:rPr>
                <a:t>Nebezp</a:t>
              </a:r>
              <a:r>
                <a:rPr lang="cs-CZ" sz="1600" b="1" dirty="0" smtClean="0">
                  <a:solidFill>
                    <a:schemeClr val="bg2">
                      <a:lumMod val="10000"/>
                    </a:schemeClr>
                  </a:solidFill>
                </a:rPr>
                <a:t>. odpad</a:t>
              </a:r>
            </a:p>
            <a:p>
              <a:pPr algn="ctr">
                <a:lnSpc>
                  <a:spcPct val="150000"/>
                </a:lnSpc>
              </a:pPr>
              <a:r>
                <a:rPr lang="cs-CZ" sz="1600" b="1" dirty="0" err="1" smtClean="0">
                  <a:solidFill>
                    <a:schemeClr val="bg2">
                      <a:lumMod val="10000"/>
                    </a:schemeClr>
                  </a:solidFill>
                </a:rPr>
                <a:t>Westinghouse</a:t>
              </a:r>
              <a:endParaRPr lang="cs-CZ" sz="1600" b="1" dirty="0" smtClean="0">
                <a:solidFill>
                  <a:schemeClr val="bg2">
                    <a:lumMod val="10000"/>
                  </a:schemeClr>
                </a:solidFill>
              </a:endParaRPr>
            </a:p>
          </p:txBody>
        </p:sp>
      </p:grpSp>
      <p:pic>
        <p:nvPicPr>
          <p:cNvPr id="25" name="Picture 24"/>
          <p:cNvPicPr>
            <a:picLocks noChangeAspect="1"/>
          </p:cNvPicPr>
          <p:nvPr/>
        </p:nvPicPr>
        <p:blipFill>
          <a:blip r:embed="rId13"/>
          <a:stretch>
            <a:fillRect/>
          </a:stretch>
        </p:blipFill>
        <p:spPr>
          <a:xfrm>
            <a:off x="12360696" y="3343259"/>
            <a:ext cx="829948" cy="3410744"/>
          </a:xfrm>
          <a:prstGeom prst="rect">
            <a:avLst/>
          </a:prstGeom>
        </p:spPr>
      </p:pic>
      <p:pic>
        <p:nvPicPr>
          <p:cNvPr id="26" name="Picture 25"/>
          <p:cNvPicPr>
            <a:picLocks noChangeAspect="1"/>
          </p:cNvPicPr>
          <p:nvPr/>
        </p:nvPicPr>
        <p:blipFill>
          <a:blip r:embed="rId14"/>
          <a:stretch>
            <a:fillRect/>
          </a:stretch>
        </p:blipFill>
        <p:spPr>
          <a:xfrm>
            <a:off x="14121906" y="4653136"/>
            <a:ext cx="432050" cy="1725338"/>
          </a:xfrm>
          <a:prstGeom prst="rect">
            <a:avLst/>
          </a:prstGeom>
        </p:spPr>
      </p:pic>
      <p:grpSp>
        <p:nvGrpSpPr>
          <p:cNvPr id="27" name="Group 26"/>
          <p:cNvGrpSpPr/>
          <p:nvPr/>
        </p:nvGrpSpPr>
        <p:grpSpPr>
          <a:xfrm>
            <a:off x="13440816" y="4385495"/>
            <a:ext cx="432048" cy="1291826"/>
            <a:chOff x="13736039" y="3525717"/>
            <a:chExt cx="432048" cy="1291826"/>
          </a:xfrm>
        </p:grpSpPr>
        <p:sp>
          <p:nvSpPr>
            <p:cNvPr id="29" name="Rectangle 28"/>
            <p:cNvSpPr/>
            <p:nvPr/>
          </p:nvSpPr>
          <p:spPr>
            <a:xfrm flipH="1">
              <a:off x="13736039" y="3525717"/>
              <a:ext cx="432048" cy="432048"/>
            </a:xfrm>
            <a:prstGeom prst="rect">
              <a:avLst/>
            </a:prstGeom>
            <a:solidFill>
              <a:srgbClr val="D81E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flipH="1">
              <a:off x="13736039" y="3955606"/>
              <a:ext cx="432048" cy="432048"/>
            </a:xfrm>
            <a:prstGeom prst="rect">
              <a:avLst/>
            </a:prstGeom>
            <a:solidFill>
              <a:srgbClr val="676D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flipH="1">
              <a:off x="13736039" y="4385495"/>
              <a:ext cx="432048" cy="432048"/>
            </a:xfrm>
            <a:prstGeom prst="rect">
              <a:avLst/>
            </a:prstGeom>
            <a:solidFill>
              <a:srgbClr val="AEAF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363052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r>
              <a:rPr lang="en-US" dirty="0">
                <a:solidFill>
                  <a:srgbClr val="5C6670"/>
                </a:solidFill>
              </a:rPr>
              <a:t>Disclaimer: The information contained in this presentation is intended only for the person(s) or entity to which it is addressed and may contain confidential information and/or information subject to trade secret. Unauthorized review, dissemination, modification, disclosure of its content, or other use of, is prohibited. If you received this presentation in error, please inform the sender immediately and destroy this presentation/delete it from your computer. Thank you.</a:t>
            </a:r>
          </a:p>
          <a:p>
            <a:endParaRPr lang="cs-CZ" dirty="0"/>
          </a:p>
        </p:txBody>
      </p:sp>
      <p:sp>
        <p:nvSpPr>
          <p:cNvPr id="3" name="Nadpis 2"/>
          <p:cNvSpPr>
            <a:spLocks noGrp="1"/>
          </p:cNvSpPr>
          <p:nvPr>
            <p:ph type="ctrTitle"/>
          </p:nvPr>
        </p:nvSpPr>
        <p:spPr/>
        <p:txBody>
          <a:bodyPr>
            <a:normAutofit/>
          </a:bodyPr>
          <a:lstStyle/>
          <a:p>
            <a:r>
              <a:rPr lang="cs-CZ" dirty="0" err="1" smtClean="0">
                <a:solidFill>
                  <a:srgbClr val="E40F18"/>
                </a:solidFill>
              </a:rPr>
              <a:t>Ďěkuju</a:t>
            </a:r>
            <a:r>
              <a:rPr lang="cs-CZ" dirty="0" smtClean="0">
                <a:solidFill>
                  <a:srgbClr val="E40F18"/>
                </a:solidFill>
              </a:rPr>
              <a:t> Vám</a:t>
            </a:r>
            <a:endParaRPr lang="cs-CZ" dirty="0">
              <a:solidFill>
                <a:srgbClr val="E40F18"/>
              </a:solidFill>
            </a:endParaRPr>
          </a:p>
        </p:txBody>
      </p:sp>
      <p:pic>
        <p:nvPicPr>
          <p:cNvPr id="4" name="Picture 3"/>
          <p:cNvPicPr>
            <a:picLocks noChangeAspect="1"/>
          </p:cNvPicPr>
          <p:nvPr/>
        </p:nvPicPr>
        <p:blipFill>
          <a:blip r:embed="rId4"/>
          <a:stretch>
            <a:fillRect/>
          </a:stretch>
        </p:blipFill>
        <p:spPr>
          <a:xfrm>
            <a:off x="12360696" y="3343259"/>
            <a:ext cx="829948" cy="3410744"/>
          </a:xfrm>
          <a:prstGeom prst="rect">
            <a:avLst/>
          </a:prstGeom>
        </p:spPr>
      </p:pic>
    </p:spTree>
    <p:extLst>
      <p:ext uri="{BB962C8B-B14F-4D97-AF65-F5344CB8AC3E}">
        <p14:creationId xmlns:p14="http://schemas.microsoft.com/office/powerpoint/2010/main" val="1945899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UNI_2021">
      <a:dk1>
        <a:srgbClr val="5C6670"/>
      </a:dk1>
      <a:lt1>
        <a:sysClr val="window" lastClr="FFFFFF"/>
      </a:lt1>
      <a:dk2>
        <a:srgbClr val="44546A"/>
      </a:dk2>
      <a:lt2>
        <a:srgbClr val="E7E6E6"/>
      </a:lt2>
      <a:accent1>
        <a:srgbClr val="E2231A"/>
      </a:accent1>
      <a:accent2>
        <a:srgbClr val="ED7D31"/>
      </a:accent2>
      <a:accent3>
        <a:srgbClr val="A5A5A5"/>
      </a:accent3>
      <a:accent4>
        <a:srgbClr val="FFC000"/>
      </a:accent4>
      <a:accent5>
        <a:srgbClr val="FFD965"/>
      </a:accent5>
      <a:accent6>
        <a:srgbClr val="70AD47"/>
      </a:accent6>
      <a:hlink>
        <a:srgbClr val="0563C1"/>
      </a:hlink>
      <a:folHlink>
        <a:srgbClr val="954F72"/>
      </a:folHlink>
    </a:clrScheme>
    <a:fontScheme name="Vlastní 8">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LEN_UniCRE_16-9_ENG_white" id="{A5457340-363D-5746-A740-8EEF3B57D899}" vid="{C256C5D6-4388-AB49-8108-7F953F3CC654}"/>
    </a:ext>
  </a:extLst>
</a:theme>
</file>

<file path=ppt/theme/theme2.xml><?xml version="1.0" encoding="utf-8"?>
<a:theme xmlns:a="http://schemas.openxmlformats.org/drawingml/2006/main" name="1_Motiv Office">
  <a:themeElements>
    <a:clrScheme name="UNI_2021">
      <a:dk1>
        <a:srgbClr val="5C6670"/>
      </a:dk1>
      <a:lt1>
        <a:sysClr val="window" lastClr="FFFFFF"/>
      </a:lt1>
      <a:dk2>
        <a:srgbClr val="44546A"/>
      </a:dk2>
      <a:lt2>
        <a:srgbClr val="E7E6E6"/>
      </a:lt2>
      <a:accent1>
        <a:srgbClr val="E2231A"/>
      </a:accent1>
      <a:accent2>
        <a:srgbClr val="ED7D31"/>
      </a:accent2>
      <a:accent3>
        <a:srgbClr val="A5A5A5"/>
      </a:accent3>
      <a:accent4>
        <a:srgbClr val="FFC000"/>
      </a:accent4>
      <a:accent5>
        <a:srgbClr val="FFD965"/>
      </a:accent5>
      <a:accent6>
        <a:srgbClr val="70AD47"/>
      </a:accent6>
      <a:hlink>
        <a:srgbClr val="0563C1"/>
      </a:hlink>
      <a:folHlink>
        <a:srgbClr val="954F72"/>
      </a:folHlink>
    </a:clrScheme>
    <a:fontScheme name="Vlastní 8">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RLEN_UniCRE_16-9_ENG_white" id="{A5457340-363D-5746-A740-8EEF3B57D899}" vid="{E1A59CF1-422C-5341-8FCB-247F07783AD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ORLEN_UniCRE_16-9_ENG_white</Template>
  <TotalTime>2223</TotalTime>
  <Words>2101</Words>
  <Application>Microsoft Office PowerPoint</Application>
  <PresentationFormat>Widescreen</PresentationFormat>
  <Paragraphs>203</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Helvetica</vt:lpstr>
      <vt:lpstr>Wingdings</vt:lpstr>
      <vt:lpstr>Motiv Office</vt:lpstr>
      <vt:lpstr>1_Motiv Office</vt:lpstr>
      <vt:lpstr>Odpadní plasty a elastomery – pyrolýza nebo zplyňování?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Ďěkuju Vám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Pyrolysis of plastic waste - challenges on the way towards circularity</dc:title>
  <dc:creator>Daniel Jakub Hrtus</dc:creator>
  <cp:lastModifiedBy>Hrtus Daniel (UNP-CRE)</cp:lastModifiedBy>
  <cp:revision>160</cp:revision>
  <dcterms:created xsi:type="dcterms:W3CDTF">2022-09-11T10:03:07Z</dcterms:created>
  <dcterms:modified xsi:type="dcterms:W3CDTF">2023-09-18T18:57:16Z</dcterms:modified>
</cp:coreProperties>
</file>