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69" r:id="rId3"/>
    <p:sldId id="362" r:id="rId4"/>
    <p:sldId id="361" r:id="rId5"/>
    <p:sldId id="355" r:id="rId6"/>
    <p:sldId id="356" r:id="rId7"/>
    <p:sldId id="357" r:id="rId8"/>
    <p:sldId id="358" r:id="rId9"/>
    <p:sldId id="359" r:id="rId10"/>
    <p:sldId id="360" r:id="rId11"/>
    <p:sldId id="354" r:id="rId12"/>
    <p:sldId id="330" r:id="rId13"/>
    <p:sldId id="337" r:id="rId14"/>
    <p:sldId id="364" r:id="rId15"/>
    <p:sldId id="339" r:id="rId16"/>
    <p:sldId id="343" r:id="rId17"/>
    <p:sldId id="344" r:id="rId18"/>
    <p:sldId id="363" r:id="rId19"/>
    <p:sldId id="273" r:id="rId20"/>
    <p:sldId id="272" r:id="rId21"/>
    <p:sldId id="366" r:id="rId22"/>
    <p:sldId id="260" r:id="rId2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BFD"/>
    <a:srgbClr val="9B9DF3"/>
    <a:srgbClr val="000DFF"/>
    <a:srgbClr val="4F53E9"/>
    <a:srgbClr val="4C50E9"/>
    <a:srgbClr val="1B27FF"/>
    <a:srgbClr val="010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rabkova.i\Desktop\TK%20podklad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rabkova.i\Desktop\TK%20podklad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rabkova.i\Desktop\TK%20podklad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1" dirty="0"/>
              <a:t>Počet kladně a záporně vyřízených žádostí dle jednotlivých výzev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List1!$B$48</c:f>
              <c:strCache>
                <c:ptCount val="1"/>
                <c:pt idx="0">
                  <c:v>počet žádostí</c:v>
                </c:pt>
              </c:strCache>
            </c:strRef>
          </c:tx>
          <c:spPr>
            <a:solidFill>
              <a:srgbClr val="00CC00"/>
            </a:solidFill>
            <a:ln>
              <a:noFill/>
            </a:ln>
            <a:effectLst/>
          </c:spPr>
          <c:invertIfNegative val="0"/>
          <c:cat>
            <c:strRef>
              <c:f>List1!$A$49:$A$56</c:f>
              <c:strCache>
                <c:ptCount val="8"/>
                <c:pt idx="0">
                  <c:v>1. výzva</c:v>
                </c:pt>
                <c:pt idx="1">
                  <c:v>2. výzva</c:v>
                </c:pt>
                <c:pt idx="2">
                  <c:v>3. výzva</c:v>
                </c:pt>
                <c:pt idx="3">
                  <c:v>4. výzva</c:v>
                </c:pt>
                <c:pt idx="4">
                  <c:v>5. výzva</c:v>
                </c:pt>
                <c:pt idx="5">
                  <c:v>6. výzva</c:v>
                </c:pt>
                <c:pt idx="6">
                  <c:v>7. výzva BN</c:v>
                </c:pt>
                <c:pt idx="7">
                  <c:v>7. výzva SN</c:v>
                </c:pt>
              </c:strCache>
            </c:strRef>
          </c:cat>
          <c:val>
            <c:numRef>
              <c:f>List1!$B$49:$B$56</c:f>
              <c:numCache>
                <c:formatCode>General</c:formatCode>
                <c:ptCount val="8"/>
                <c:pt idx="0">
                  <c:v>20</c:v>
                </c:pt>
                <c:pt idx="1">
                  <c:v>32</c:v>
                </c:pt>
                <c:pt idx="2">
                  <c:v>48</c:v>
                </c:pt>
                <c:pt idx="3">
                  <c:v>58</c:v>
                </c:pt>
                <c:pt idx="4">
                  <c:v>78</c:v>
                </c:pt>
                <c:pt idx="5">
                  <c:v>71</c:v>
                </c:pt>
                <c:pt idx="6">
                  <c:v>72</c:v>
                </c:pt>
                <c:pt idx="7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20-425A-91D0-6667D2FFAE94}"/>
            </c:ext>
          </c:extLst>
        </c:ser>
        <c:ser>
          <c:idx val="1"/>
          <c:order val="1"/>
          <c:tx>
            <c:strRef>
              <c:f>List1!$C$48</c:f>
              <c:strCache>
                <c:ptCount val="1"/>
                <c:pt idx="0">
                  <c:v>z toho uspokojeno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cat>
            <c:strRef>
              <c:f>List1!$A$49:$A$56</c:f>
              <c:strCache>
                <c:ptCount val="8"/>
                <c:pt idx="0">
                  <c:v>1. výzva</c:v>
                </c:pt>
                <c:pt idx="1">
                  <c:v>2. výzva</c:v>
                </c:pt>
                <c:pt idx="2">
                  <c:v>3. výzva</c:v>
                </c:pt>
                <c:pt idx="3">
                  <c:v>4. výzva</c:v>
                </c:pt>
                <c:pt idx="4">
                  <c:v>5. výzva</c:v>
                </c:pt>
                <c:pt idx="5">
                  <c:v>6. výzva</c:v>
                </c:pt>
                <c:pt idx="6">
                  <c:v>7. výzva BN</c:v>
                </c:pt>
                <c:pt idx="7">
                  <c:v>7. výzva SN</c:v>
                </c:pt>
              </c:strCache>
            </c:strRef>
          </c:cat>
          <c:val>
            <c:numRef>
              <c:f>List1!$C$49:$C$56</c:f>
              <c:numCache>
                <c:formatCode>General</c:formatCode>
                <c:ptCount val="8"/>
                <c:pt idx="0">
                  <c:v>20</c:v>
                </c:pt>
                <c:pt idx="1">
                  <c:v>32</c:v>
                </c:pt>
                <c:pt idx="2">
                  <c:v>48</c:v>
                </c:pt>
                <c:pt idx="3">
                  <c:v>58</c:v>
                </c:pt>
                <c:pt idx="4">
                  <c:v>50</c:v>
                </c:pt>
                <c:pt idx="5">
                  <c:v>48</c:v>
                </c:pt>
                <c:pt idx="6">
                  <c:v>38</c:v>
                </c:pt>
                <c:pt idx="7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20-425A-91D0-6667D2FFAE94}"/>
            </c:ext>
          </c:extLst>
        </c:ser>
        <c:ser>
          <c:idx val="2"/>
          <c:order val="2"/>
          <c:tx>
            <c:strRef>
              <c:f>List1!$D$48</c:f>
              <c:strCache>
                <c:ptCount val="1"/>
                <c:pt idx="0">
                  <c:v>neuspokojeno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cat>
            <c:strRef>
              <c:f>List1!$A$49:$A$56</c:f>
              <c:strCache>
                <c:ptCount val="8"/>
                <c:pt idx="0">
                  <c:v>1. výzva</c:v>
                </c:pt>
                <c:pt idx="1">
                  <c:v>2. výzva</c:v>
                </c:pt>
                <c:pt idx="2">
                  <c:v>3. výzva</c:v>
                </c:pt>
                <c:pt idx="3">
                  <c:v>4. výzva</c:v>
                </c:pt>
                <c:pt idx="4">
                  <c:v>5. výzva</c:v>
                </c:pt>
                <c:pt idx="5">
                  <c:v>6. výzva</c:v>
                </c:pt>
                <c:pt idx="6">
                  <c:v>7. výzva BN</c:v>
                </c:pt>
                <c:pt idx="7">
                  <c:v>7. výzva SN</c:v>
                </c:pt>
              </c:strCache>
            </c:strRef>
          </c:cat>
          <c:val>
            <c:numRef>
              <c:f>List1!$D$49:$D$56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28</c:v>
                </c:pt>
                <c:pt idx="5">
                  <c:v>23</c:v>
                </c:pt>
                <c:pt idx="6">
                  <c:v>34</c:v>
                </c:pt>
                <c:pt idx="7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20-425A-91D0-6667D2FFAE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overlap val="-27"/>
        <c:axId val="347881912"/>
        <c:axId val="347880736"/>
      </c:barChart>
      <c:catAx>
        <c:axId val="347881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7880736"/>
        <c:crosses val="autoZero"/>
        <c:auto val="1"/>
        <c:lblAlgn val="ctr"/>
        <c:lblOffset val="100"/>
        <c:noMultiLvlLbl val="0"/>
      </c:catAx>
      <c:valAx>
        <c:axId val="347880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47881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1" dirty="0"/>
              <a:t>Počty žádostí dle jednotlivých oblastí podpory</a:t>
            </a:r>
          </a:p>
        </c:rich>
      </c:tx>
      <c:layout>
        <c:manualLayout>
          <c:xMode val="edge"/>
          <c:yMode val="edge"/>
          <c:x val="0.14977564288612163"/>
          <c:y val="4.1666653139446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List1!$B$4</c:f>
              <c:strCache>
                <c:ptCount val="1"/>
                <c:pt idx="0">
                  <c:v>Oblast podpory 1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cat>
            <c:strRef>
              <c:f>List1!$C$2:$I$3</c:f>
              <c:strCache>
                <c:ptCount val="7"/>
                <c:pt idx="0">
                  <c:v>1. výzva</c:v>
                </c:pt>
                <c:pt idx="1">
                  <c:v>2. výzva</c:v>
                </c:pt>
                <c:pt idx="2">
                  <c:v>3. výzva</c:v>
                </c:pt>
                <c:pt idx="3">
                  <c:v>4. výzva</c:v>
                </c:pt>
                <c:pt idx="4">
                  <c:v>5. výzva</c:v>
                </c:pt>
                <c:pt idx="5">
                  <c:v>6. výzva</c:v>
                </c:pt>
                <c:pt idx="6">
                  <c:v>7. výzva</c:v>
                </c:pt>
              </c:strCache>
            </c:strRef>
          </c:cat>
          <c:val>
            <c:numRef>
              <c:f>List1!$C$4:$I$4</c:f>
              <c:numCache>
                <c:formatCode>General</c:formatCode>
                <c:ptCount val="7"/>
                <c:pt idx="0">
                  <c:v>11</c:v>
                </c:pt>
                <c:pt idx="1">
                  <c:v>9</c:v>
                </c:pt>
                <c:pt idx="2">
                  <c:v>29</c:v>
                </c:pt>
                <c:pt idx="3">
                  <c:v>39</c:v>
                </c:pt>
                <c:pt idx="4">
                  <c:v>41</c:v>
                </c:pt>
                <c:pt idx="5">
                  <c:v>43</c:v>
                </c:pt>
                <c:pt idx="6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AC-4BEE-97B7-1AD0F575345B}"/>
            </c:ext>
          </c:extLst>
        </c:ser>
        <c:ser>
          <c:idx val="1"/>
          <c:order val="1"/>
          <c:tx>
            <c:strRef>
              <c:f>List1!$B$5</c:f>
              <c:strCache>
                <c:ptCount val="1"/>
                <c:pt idx="0">
                  <c:v>Oblast podpory 2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cat>
            <c:strRef>
              <c:f>List1!$C$2:$I$3</c:f>
              <c:strCache>
                <c:ptCount val="7"/>
                <c:pt idx="0">
                  <c:v>1. výzva</c:v>
                </c:pt>
                <c:pt idx="1">
                  <c:v>2. výzva</c:v>
                </c:pt>
                <c:pt idx="2">
                  <c:v>3. výzva</c:v>
                </c:pt>
                <c:pt idx="3">
                  <c:v>4. výzva</c:v>
                </c:pt>
                <c:pt idx="4">
                  <c:v>5. výzva</c:v>
                </c:pt>
                <c:pt idx="5">
                  <c:v>6. výzva</c:v>
                </c:pt>
                <c:pt idx="6">
                  <c:v>7. výzva</c:v>
                </c:pt>
              </c:strCache>
            </c:strRef>
          </c:cat>
          <c:val>
            <c:numRef>
              <c:f>List1!$C$5:$I$5</c:f>
              <c:numCache>
                <c:formatCode>General</c:formatCode>
                <c:ptCount val="7"/>
                <c:pt idx="0">
                  <c:v>8</c:v>
                </c:pt>
                <c:pt idx="1">
                  <c:v>23</c:v>
                </c:pt>
                <c:pt idx="2">
                  <c:v>18</c:v>
                </c:pt>
                <c:pt idx="3">
                  <c:v>19</c:v>
                </c:pt>
                <c:pt idx="4">
                  <c:v>31</c:v>
                </c:pt>
                <c:pt idx="5">
                  <c:v>26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AC-4BEE-97B7-1AD0F575345B}"/>
            </c:ext>
          </c:extLst>
        </c:ser>
        <c:ser>
          <c:idx val="2"/>
          <c:order val="2"/>
          <c:tx>
            <c:strRef>
              <c:f>List1!$B$6</c:f>
              <c:strCache>
                <c:ptCount val="1"/>
                <c:pt idx="0">
                  <c:v>Oblast podpory 3</c:v>
                </c:pt>
              </c:strCache>
            </c:strRef>
          </c:tx>
          <c:spPr>
            <a:solidFill>
              <a:srgbClr val="00CC00"/>
            </a:solidFill>
            <a:ln>
              <a:noFill/>
            </a:ln>
            <a:effectLst/>
          </c:spPr>
          <c:invertIfNegative val="0"/>
          <c:cat>
            <c:strRef>
              <c:f>List1!$C$2:$I$3</c:f>
              <c:strCache>
                <c:ptCount val="7"/>
                <c:pt idx="0">
                  <c:v>1. výzva</c:v>
                </c:pt>
                <c:pt idx="1">
                  <c:v>2. výzva</c:v>
                </c:pt>
                <c:pt idx="2">
                  <c:v>3. výzva</c:v>
                </c:pt>
                <c:pt idx="3">
                  <c:v>4. výzva</c:v>
                </c:pt>
                <c:pt idx="4">
                  <c:v>5. výzva</c:v>
                </c:pt>
                <c:pt idx="5">
                  <c:v>6. výzva</c:v>
                </c:pt>
                <c:pt idx="6">
                  <c:v>7. výzva</c:v>
                </c:pt>
              </c:strCache>
            </c:strRef>
          </c:cat>
          <c:val>
            <c:numRef>
              <c:f>List1!$C$6:$I$6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AC-4BEE-97B7-1AD0F57534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8"/>
        <c:overlap val="-27"/>
        <c:axId val="467108160"/>
        <c:axId val="467100320"/>
      </c:barChart>
      <c:catAx>
        <c:axId val="46710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7100320"/>
        <c:crosses val="autoZero"/>
        <c:auto val="1"/>
        <c:lblAlgn val="ctr"/>
        <c:lblOffset val="100"/>
        <c:noMultiLvlLbl val="0"/>
      </c:catAx>
      <c:valAx>
        <c:axId val="46710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7108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1" i="0" baseline="0" dirty="0">
                <a:effectLst/>
              </a:rPr>
              <a:t>Porovnání finančních toků v rámci Programu v jednotlivých výzvách</a:t>
            </a:r>
            <a:endParaRPr lang="cs-CZ" sz="1600" b="1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List1!$B$61</c:f>
              <c:strCache>
                <c:ptCount val="1"/>
                <c:pt idx="0">
                  <c:v>výše požadovaných prostředků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List1!$A$62:$A$69</c:f>
              <c:strCache>
                <c:ptCount val="8"/>
                <c:pt idx="0">
                  <c:v>1. výzva</c:v>
                </c:pt>
                <c:pt idx="1">
                  <c:v>2. výzva</c:v>
                </c:pt>
                <c:pt idx="2">
                  <c:v>3. výzva</c:v>
                </c:pt>
                <c:pt idx="3">
                  <c:v>4. výzva</c:v>
                </c:pt>
                <c:pt idx="4">
                  <c:v>5. výzva</c:v>
                </c:pt>
                <c:pt idx="5">
                  <c:v>6. výzva</c:v>
                </c:pt>
                <c:pt idx="6">
                  <c:v>7. výzva BN</c:v>
                </c:pt>
                <c:pt idx="7">
                  <c:v>7. výzva SN</c:v>
                </c:pt>
              </c:strCache>
            </c:strRef>
          </c:cat>
          <c:val>
            <c:numRef>
              <c:f>List1!$B$62:$B$69</c:f>
              <c:numCache>
                <c:formatCode>"Kč"#,##0_);[Red]\("Kč"#,##0\)</c:formatCode>
                <c:ptCount val="8"/>
                <c:pt idx="0">
                  <c:v>8717492</c:v>
                </c:pt>
                <c:pt idx="1">
                  <c:v>11892495</c:v>
                </c:pt>
                <c:pt idx="2">
                  <c:v>36977070</c:v>
                </c:pt>
                <c:pt idx="3">
                  <c:v>33854110</c:v>
                </c:pt>
                <c:pt idx="4">
                  <c:v>59874160</c:v>
                </c:pt>
                <c:pt idx="5">
                  <c:v>68270700</c:v>
                </c:pt>
                <c:pt idx="6">
                  <c:v>61768580</c:v>
                </c:pt>
                <c:pt idx="7">
                  <c:v>61768580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60-461F-AC5D-FAFC87062C8B}"/>
            </c:ext>
          </c:extLst>
        </c:ser>
        <c:ser>
          <c:idx val="1"/>
          <c:order val="1"/>
          <c:tx>
            <c:strRef>
              <c:f>List1!$C$61</c:f>
              <c:strCache>
                <c:ptCount val="1"/>
                <c:pt idx="0">
                  <c:v>výše alokovaných prostředků</c:v>
                </c:pt>
              </c:strCache>
            </c:strRef>
          </c:tx>
          <c:spPr>
            <a:solidFill>
              <a:srgbClr val="000DFF"/>
            </a:solidFill>
            <a:ln>
              <a:noFill/>
            </a:ln>
            <a:effectLst/>
          </c:spPr>
          <c:invertIfNegative val="0"/>
          <c:cat>
            <c:strRef>
              <c:f>List1!$A$62:$A$69</c:f>
              <c:strCache>
                <c:ptCount val="8"/>
                <c:pt idx="0">
                  <c:v>1. výzva</c:v>
                </c:pt>
                <c:pt idx="1">
                  <c:v>2. výzva</c:v>
                </c:pt>
                <c:pt idx="2">
                  <c:v>3. výzva</c:v>
                </c:pt>
                <c:pt idx="3">
                  <c:v>4. výzva</c:v>
                </c:pt>
                <c:pt idx="4">
                  <c:v>5. výzva</c:v>
                </c:pt>
                <c:pt idx="5">
                  <c:v>6. výzva</c:v>
                </c:pt>
                <c:pt idx="6">
                  <c:v>7. výzva BN</c:v>
                </c:pt>
                <c:pt idx="7">
                  <c:v>7. výzva SN</c:v>
                </c:pt>
              </c:strCache>
            </c:strRef>
          </c:cat>
          <c:val>
            <c:numRef>
              <c:f>List1!$C$62:$C$69</c:f>
              <c:numCache>
                <c:formatCode>"Kč"#,##0_);[Red]\("Kč"#,##0\)</c:formatCode>
                <c:ptCount val="8"/>
                <c:pt idx="0">
                  <c:v>8717492</c:v>
                </c:pt>
                <c:pt idx="1">
                  <c:v>11892495</c:v>
                </c:pt>
                <c:pt idx="2">
                  <c:v>36977070</c:v>
                </c:pt>
                <c:pt idx="3">
                  <c:v>33854110</c:v>
                </c:pt>
                <c:pt idx="4">
                  <c:v>37652410</c:v>
                </c:pt>
                <c:pt idx="5">
                  <c:v>39221150</c:v>
                </c:pt>
                <c:pt idx="6">
                  <c:v>28511150</c:v>
                </c:pt>
                <c:pt idx="7">
                  <c:v>41964440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60-461F-AC5D-FAFC87062C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2"/>
        <c:overlap val="-16"/>
        <c:axId val="402928808"/>
        <c:axId val="402929984"/>
      </c:barChart>
      <c:catAx>
        <c:axId val="402928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2929984"/>
        <c:crosses val="autoZero"/>
        <c:auto val="1"/>
        <c:lblAlgn val="ctr"/>
        <c:lblOffset val="100"/>
        <c:noMultiLvlLbl val="0"/>
      </c:catAx>
      <c:valAx>
        <c:axId val="402929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Kč&quot;#,##0_);[Red]\(&quot;Kč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2928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F0D86-656B-4472-8896-B9205A5EE9B6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E39AA-C04E-4BA5-B9DF-2C32A40100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Neinvestiční záměry – majetek s cenou do 40 tis. Kč. vč. DPH – např.</a:t>
            </a:r>
            <a:r>
              <a:rPr lang="cs-CZ" baseline="0" dirty="0"/>
              <a:t> kompostéry</a:t>
            </a:r>
            <a:endParaRPr lang="cs-CZ" dirty="0"/>
          </a:p>
          <a:p>
            <a:r>
              <a:rPr lang="cs-CZ" dirty="0"/>
              <a:t>Rozhodné období – aktuální rok a dva předcházející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CC9B9-5B09-4C12-8C0F-6D45CEFF7D7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502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81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94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0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45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373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36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40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53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146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0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F5881-60BC-4503-B5C4-5F5A774FF41F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91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053" y="0"/>
            <a:ext cx="12213053" cy="686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645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Century Gothic" panose="020B0502020202020204" pitchFamily="34" charset="0"/>
              </a:rPr>
              <a:t>Nový plán odpadového hospodářství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latin typeface="Century Gothic" panose="020B0502020202020204" pitchFamily="34" charset="0"/>
              </a:rPr>
              <a:t>od 1.7.2026 bude na stávající POH ÚK navazovat nový plán odpadového hospodářství kraje zpracovaný podle nového zákona o odpadech (zákona č. 541/2021 Sb.)</a:t>
            </a:r>
          </a:p>
          <a:p>
            <a:pPr algn="just"/>
            <a:r>
              <a:rPr lang="cs-CZ" dirty="0">
                <a:latin typeface="Century Gothic" panose="020B0502020202020204" pitchFamily="34" charset="0"/>
              </a:rPr>
              <a:t>tento plán již nebude schvalovat krajské zastupitelstvo a jeho závazná část nebude mít povahu právního předpisu</a:t>
            </a:r>
          </a:p>
        </p:txBody>
      </p:sp>
    </p:spTree>
    <p:extLst>
      <p:ext uri="{BB962C8B-B14F-4D97-AF65-F5344CB8AC3E}">
        <p14:creationId xmlns:p14="http://schemas.microsoft.com/office/powerpoint/2010/main" val="154246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ovéPole 4"/>
          <p:cNvSpPr txBox="1"/>
          <p:nvPr/>
        </p:nvSpPr>
        <p:spPr>
          <a:xfrm>
            <a:off x="838200" y="304740"/>
            <a:ext cx="106694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5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cs-CZ" sz="5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Program pro podporu odpadového hospodářství obcí v Ústeckém kraji </a:t>
            </a:r>
            <a:endParaRPr lang="cs-CZ" sz="4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43213" y="3952883"/>
            <a:ext cx="39055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na období 2017 až 2025</a:t>
            </a:r>
          </a:p>
        </p:txBody>
      </p:sp>
    </p:spTree>
    <p:extLst>
      <p:ext uri="{BB962C8B-B14F-4D97-AF65-F5344CB8AC3E}">
        <p14:creationId xmlns:p14="http://schemas.microsoft.com/office/powerpoint/2010/main" val="178801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Century Gothic" panose="020B0502020202020204" pitchFamily="34" charset="0"/>
              </a:rPr>
              <a:t>Program pro podporu odpadového hospodářství obcí v Ústeckém kraji na období 2017 až 2025</a:t>
            </a:r>
            <a:endParaRPr lang="cs-CZ" dirty="0"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07741"/>
            <a:ext cx="10515600" cy="3969222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>
                <a:latin typeface="Century Gothic" panose="020B0502020202020204" pitchFamily="34" charset="0"/>
              </a:rPr>
              <a:t>schválen usnesením Zastupitelstva Ústeckého kraje č. 063/4Z/2017 ze dne 24. 4. 2017</a:t>
            </a:r>
          </a:p>
          <a:p>
            <a:pPr marL="0" indent="0" algn="just">
              <a:buNone/>
            </a:pPr>
            <a:endParaRPr lang="cs-CZ" dirty="0">
              <a:latin typeface="Century Gothic" panose="020B0502020202020204" pitchFamily="34" charset="0"/>
            </a:endParaRPr>
          </a:p>
          <a:p>
            <a:pPr algn="just"/>
            <a:r>
              <a:rPr lang="cs-CZ" dirty="0">
                <a:latin typeface="Century Gothic" panose="020B0502020202020204" pitchFamily="34" charset="0"/>
              </a:rPr>
              <a:t>Program se skládá ze 3 oblastí podpory</a:t>
            </a:r>
          </a:p>
          <a:p>
            <a:pPr marL="457200" lvl="1" indent="0" algn="just">
              <a:buNone/>
            </a:pPr>
            <a:r>
              <a:rPr lang="cs-CZ" dirty="0">
                <a:latin typeface="Century Gothic" panose="020B0502020202020204" pitchFamily="34" charset="0"/>
              </a:rPr>
              <a:t>1.</a:t>
            </a:r>
            <a:r>
              <a:rPr lang="cs-CZ" b="1" dirty="0">
                <a:latin typeface="Century Gothic" panose="020B0502020202020204" pitchFamily="34" charset="0"/>
              </a:rPr>
              <a:t> </a:t>
            </a:r>
            <a:r>
              <a:rPr lang="cs-CZ" dirty="0">
                <a:latin typeface="Century Gothic" panose="020B0502020202020204" pitchFamily="34" charset="0"/>
              </a:rPr>
              <a:t>Oddělený sběr a využití materiálově využitelných složek komunálního odpadu</a:t>
            </a:r>
          </a:p>
          <a:p>
            <a:pPr marL="457200" lvl="1" indent="0" algn="just">
              <a:buNone/>
            </a:pPr>
            <a:r>
              <a:rPr lang="cs-CZ" dirty="0">
                <a:latin typeface="Century Gothic" panose="020B0502020202020204" pitchFamily="34" charset="0"/>
              </a:rPr>
              <a:t>2. Oddělený sběr a využití biologicky rozložitelných komunálních odpadů</a:t>
            </a:r>
          </a:p>
          <a:p>
            <a:pPr marL="457200" lvl="1" indent="0" algn="just">
              <a:buNone/>
            </a:pPr>
            <a:r>
              <a:rPr lang="cs-CZ" dirty="0">
                <a:latin typeface="Century Gothic" panose="020B0502020202020204" pitchFamily="34" charset="0"/>
              </a:rPr>
              <a:t>3. Snižování produkce a podílu odstraňování směsného komunálního odpadu</a:t>
            </a:r>
          </a:p>
          <a:p>
            <a:pPr algn="just"/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603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C6E3-E949-43D9-9FE1-B2A77C9A9424}" type="slidenum">
              <a:rPr lang="cs-CZ" smtClean="0"/>
              <a:t>13</a:t>
            </a:fld>
            <a:endParaRPr lang="cs-CZ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0782872"/>
              </p:ext>
            </p:extLst>
          </p:nvPr>
        </p:nvGraphicFramePr>
        <p:xfrm>
          <a:off x="1885361" y="791851"/>
          <a:ext cx="7984503" cy="496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733013" y="5892581"/>
            <a:ext cx="9327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V současné době je v projednáván návrh na navýšení finančních prostředků v rámci 7. výzvy Programu pro podporu odpadového hospodářství obcí.</a:t>
            </a:r>
          </a:p>
          <a:p>
            <a:r>
              <a:rPr lang="cs-CZ" sz="1200" dirty="0"/>
              <a:t>BN – žádosti uspokojené bez navýšení finančních prostředků</a:t>
            </a:r>
          </a:p>
          <a:p>
            <a:r>
              <a:rPr lang="cs-CZ" sz="1200" dirty="0"/>
              <a:t>SN – žádosti uspokojené v případě navýšení finančních prostředků</a:t>
            </a:r>
          </a:p>
        </p:txBody>
      </p:sp>
    </p:spTree>
    <p:extLst>
      <p:ext uri="{BB962C8B-B14F-4D97-AF65-F5344CB8AC3E}">
        <p14:creationId xmlns:p14="http://schemas.microsoft.com/office/powerpoint/2010/main" val="2875748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78729" y="3539819"/>
            <a:ext cx="1055802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i="1" dirty="0"/>
              <a:t>Oblast podpory 1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200" i="1" dirty="0"/>
              <a:t>DT 1 – </a:t>
            </a:r>
            <a:r>
              <a:rPr lang="cs-CZ" sz="1200" i="1" dirty="0" err="1"/>
              <a:t>Pořzení</a:t>
            </a:r>
            <a:r>
              <a:rPr lang="cs-CZ" sz="1200" i="1" dirty="0"/>
              <a:t> shromažďovacích či přepravních prostředků pro oddělený sběr či svoz a dopravu materiálově využitelných složek komunálního odpadu</a:t>
            </a:r>
            <a:br>
              <a:rPr lang="cs-CZ" sz="1200" i="1" dirty="0"/>
            </a:br>
            <a:r>
              <a:rPr lang="cs-CZ" sz="1200" b="1" i="1" dirty="0"/>
              <a:t>DT 2 – Zřízení, vybavení, zlepšení dostupnosti či modernizace veřejných sběrných míst a překladišť pro oddělený sběr a soustřeďování materiálově využitelných složek komunálního odpadu</a:t>
            </a:r>
            <a:br>
              <a:rPr lang="cs-CZ" sz="1200" i="1" dirty="0"/>
            </a:br>
            <a:r>
              <a:rPr lang="cs-CZ" sz="1200" i="1" dirty="0"/>
              <a:t>DT 3 – Pořízení </a:t>
            </a:r>
            <a:r>
              <a:rPr lang="cs-CZ" sz="1200" i="1" dirty="0" err="1"/>
              <a:t>dotřiďovacích</a:t>
            </a:r>
            <a:r>
              <a:rPr lang="cs-CZ" sz="1200" i="1" dirty="0"/>
              <a:t> linek a zařízení pro úpravu komunálního odpadu před jeho využitím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400" b="1" i="1" dirty="0"/>
              <a:t>Oblast podpory 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200" i="1" dirty="0"/>
              <a:t>DT 4 – Zřízení či modernizace systémů komunitního kompostování a obecních kompostáren a/nebo jejich technického vybavení</a:t>
            </a:r>
            <a:br>
              <a:rPr lang="cs-CZ" sz="1200" i="1" dirty="0"/>
            </a:br>
            <a:r>
              <a:rPr lang="cs-CZ" sz="1200" b="1" i="1" dirty="0"/>
              <a:t>DT 5 – Oddělený sběr biologicky rozložitelných komunálních odpadů</a:t>
            </a:r>
            <a:br>
              <a:rPr lang="cs-CZ" sz="1200" i="1" dirty="0"/>
            </a:br>
            <a:r>
              <a:rPr lang="cs-CZ" sz="1200" i="1" dirty="0"/>
              <a:t>DT 6 – Podpora využití obecního kompostu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400" b="1" i="1" dirty="0"/>
              <a:t>Oblast podpory 3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200" i="1" dirty="0"/>
              <a:t>DT 7 – Modernizace svozových systémů pro směsný komunální odpad</a:t>
            </a:r>
            <a:br>
              <a:rPr lang="cs-CZ" sz="1200" i="1" dirty="0"/>
            </a:br>
            <a:r>
              <a:rPr lang="cs-CZ" sz="1200" i="1" dirty="0"/>
              <a:t>DT 8 – Vybudování zařízení pro využití směsného komunálního odpadu a/nebo jeho složek</a:t>
            </a:r>
          </a:p>
          <a:p>
            <a:endParaRPr lang="cs-CZ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3888171"/>
              </p:ext>
            </p:extLst>
          </p:nvPr>
        </p:nvGraphicFramePr>
        <p:xfrm>
          <a:off x="2762054" y="351148"/>
          <a:ext cx="6617616" cy="3278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0668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Century Gothic" panose="020B0502020202020204" pitchFamily="34" charset="0"/>
              </a:rPr>
              <a:t>Forma a způsob poskytnutí dotace</a:t>
            </a:r>
            <a:endParaRPr lang="cs-CZ" dirty="0"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90713"/>
            <a:ext cx="10515600" cy="388625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>
                <a:latin typeface="Century Gothic" panose="020B0502020202020204" pitchFamily="34" charset="0"/>
              </a:rPr>
              <a:t>forma investiční a neinvestiční</a:t>
            </a:r>
          </a:p>
          <a:p>
            <a:pPr marL="0" indent="0">
              <a:buNone/>
            </a:pPr>
            <a:br>
              <a:rPr lang="cs-CZ" dirty="0">
                <a:latin typeface="Century Gothic" panose="020B0502020202020204" pitchFamily="34" charset="0"/>
              </a:rPr>
            </a:br>
            <a:r>
              <a:rPr lang="cs-CZ" dirty="0">
                <a:latin typeface="Century Gothic" panose="020B0502020202020204" pitchFamily="34" charset="0"/>
              </a:rPr>
              <a:t>- poskytována v režimu </a:t>
            </a:r>
            <a:r>
              <a:rPr lang="cs-CZ" b="1" dirty="0">
                <a:latin typeface="Century Gothic" panose="020B0502020202020204" pitchFamily="34" charset="0"/>
              </a:rPr>
              <a:t>de </a:t>
            </a:r>
            <a:r>
              <a:rPr lang="cs-CZ" b="1" dirty="0" err="1">
                <a:latin typeface="Century Gothic" panose="020B0502020202020204" pitchFamily="34" charset="0"/>
              </a:rPr>
              <a:t>minimis</a:t>
            </a:r>
            <a:br>
              <a:rPr lang="cs-CZ" dirty="0">
                <a:latin typeface="Century Gothic" panose="020B0502020202020204" pitchFamily="34" charset="0"/>
              </a:rPr>
            </a:br>
            <a:r>
              <a:rPr lang="cs-CZ" sz="2400" i="1" dirty="0">
                <a:latin typeface="Century Gothic" panose="020B0502020202020204" pitchFamily="34" charset="0"/>
              </a:rPr>
              <a:t>        limit 200 000 EUR za rozhodné období</a:t>
            </a:r>
          </a:p>
          <a:p>
            <a:pPr marL="0" indent="0">
              <a:buNone/>
            </a:pPr>
            <a:br>
              <a:rPr lang="cs-CZ" dirty="0">
                <a:latin typeface="Century Gothic" panose="020B0502020202020204" pitchFamily="34" charset="0"/>
              </a:rPr>
            </a:br>
            <a:r>
              <a:rPr lang="cs-CZ" dirty="0">
                <a:latin typeface="Century Gothic" panose="020B0502020202020204" pitchFamily="34" charset="0"/>
              </a:rPr>
              <a:t>- neinvestiční dotace max. do výše 500 000 Kč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latin typeface="Century Gothic" panose="020B0502020202020204" pitchFamily="34" charset="0"/>
              </a:rPr>
              <a:t>- minimální výše dotace 30 000 Kč</a:t>
            </a:r>
            <a:br>
              <a:rPr lang="cs-CZ" dirty="0">
                <a:latin typeface="Century Gothic" panose="020B0502020202020204" pitchFamily="34" charset="0"/>
              </a:rPr>
            </a:br>
            <a:r>
              <a:rPr lang="cs-CZ" dirty="0">
                <a:latin typeface="Century Gothic" panose="020B0502020202020204" pitchFamily="34" charset="0"/>
              </a:rPr>
              <a:t>- vyplácen podíl 70 % na celkových uznatelných nákladech</a:t>
            </a:r>
            <a:br>
              <a:rPr lang="cs-CZ" sz="3200" dirty="0">
                <a:latin typeface="Century Gothic" panose="020B0502020202020204" pitchFamily="34" charset="0"/>
              </a:rPr>
            </a:br>
            <a:endParaRPr lang="cs-CZ" dirty="0">
              <a:latin typeface="Century Gothic" panose="020B050202020202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C6E3-E949-43D9-9FE1-B2A77C9A942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1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Century Gothic" panose="020B0502020202020204" pitchFamily="34" charset="0"/>
              </a:rPr>
              <a:t>Kritéria hodnocení</a:t>
            </a:r>
            <a:endParaRPr lang="cs-CZ" dirty="0"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32495"/>
            <a:ext cx="10515600" cy="4534293"/>
          </a:xfrm>
        </p:spPr>
        <p:txBody>
          <a:bodyPr>
            <a:normAutofit fontScale="47500" lnSpcReduction="20000"/>
          </a:bodyPr>
          <a:lstStyle/>
          <a:p>
            <a:pPr fontAlgn="t"/>
            <a:r>
              <a:rPr lang="cs-CZ" dirty="0">
                <a:latin typeface="Century Gothic" panose="020B0502020202020204" pitchFamily="34" charset="0"/>
              </a:rPr>
              <a:t>Projekt povede ke snížení měrné produkce směsného komunálního odpadu.</a:t>
            </a:r>
          </a:p>
          <a:p>
            <a:pPr fontAlgn="t"/>
            <a:r>
              <a:rPr lang="cs-CZ" dirty="0">
                <a:latin typeface="Century Gothic" panose="020B0502020202020204" pitchFamily="34" charset="0"/>
              </a:rPr>
              <a:t>Výstupy projektu bude využívat více obcí.</a:t>
            </a:r>
          </a:p>
          <a:p>
            <a:pPr fontAlgn="t"/>
            <a:r>
              <a:rPr lang="cs-CZ" dirty="0">
                <a:latin typeface="Century Gothic" panose="020B0502020202020204" pitchFamily="34" charset="0"/>
              </a:rPr>
              <a:t>Projekt povede ke snížení množství biologicky rozložitelného komunálního odpadu ukládaného na skládky. </a:t>
            </a:r>
          </a:p>
          <a:p>
            <a:pPr fontAlgn="t"/>
            <a:r>
              <a:rPr lang="cs-CZ" dirty="0">
                <a:latin typeface="Century Gothic" panose="020B0502020202020204" pitchFamily="34" charset="0"/>
              </a:rPr>
              <a:t>Realizací projektu vznikne nová kapacita ke konečnému využití směsného komunálního odpadu. </a:t>
            </a:r>
          </a:p>
          <a:p>
            <a:pPr fontAlgn="t"/>
            <a:r>
              <a:rPr lang="cs-CZ" dirty="0">
                <a:latin typeface="Century Gothic" panose="020B0502020202020204" pitchFamily="34" charset="0"/>
              </a:rPr>
              <a:t>Projekt je umístěn v obci, která vykazuje příjmy z odděleného sběru využitelných složek komunálního odpadu. </a:t>
            </a:r>
          </a:p>
          <a:p>
            <a:pPr fontAlgn="t"/>
            <a:r>
              <a:rPr lang="cs-CZ" dirty="0">
                <a:latin typeface="Century Gothic" panose="020B0502020202020204" pitchFamily="34" charset="0"/>
              </a:rPr>
              <a:t>Projekt je umístěn v obci, která vykazuje příjmy ze svozu směsného komunálního odpadu z domácností. </a:t>
            </a:r>
          </a:p>
          <a:p>
            <a:pPr fontAlgn="t"/>
            <a:r>
              <a:rPr lang="cs-CZ" dirty="0">
                <a:latin typeface="Century Gothic" panose="020B0502020202020204" pitchFamily="34" charset="0"/>
              </a:rPr>
              <a:t>Projekt povede ke zvýšení míry opětovného použití, recyklace nebo materiálového využití komunálního odpadu.</a:t>
            </a:r>
          </a:p>
          <a:p>
            <a:pPr fontAlgn="t"/>
            <a:r>
              <a:rPr lang="cs-CZ" dirty="0">
                <a:latin typeface="Century Gothic" panose="020B0502020202020204" pitchFamily="34" charset="0"/>
              </a:rPr>
              <a:t>Projekt povede ke zvýšení obchodní poptávky po produktech přepracování komunálního odpadu a/nebo jejich konečného využití.</a:t>
            </a:r>
          </a:p>
          <a:p>
            <a:pPr fontAlgn="t"/>
            <a:r>
              <a:rPr lang="cs-CZ" dirty="0">
                <a:latin typeface="Century Gothic" panose="020B0502020202020204" pitchFamily="34" charset="0"/>
              </a:rPr>
              <a:t>Projekt přispěje k posílení konkurence na místním trhu služeb v oblasti nakládání s komunálním odpadem.</a:t>
            </a:r>
          </a:p>
          <a:p>
            <a:pPr fontAlgn="t"/>
            <a:r>
              <a:rPr lang="cs-CZ" dirty="0">
                <a:latin typeface="Century Gothic" panose="020B0502020202020204" pitchFamily="34" charset="0"/>
              </a:rPr>
              <a:t>Projekt je umístěn v regionu s nadprůměrnými cenami na trhu služeb v oblasti nakládání s komunálním odpadem.</a:t>
            </a:r>
          </a:p>
          <a:p>
            <a:pPr fontAlgn="t"/>
            <a:r>
              <a:rPr lang="cs-CZ" dirty="0">
                <a:latin typeface="Century Gothic" panose="020B0502020202020204" pitchFamily="34" charset="0"/>
              </a:rPr>
              <a:t>Projekt zvýší obecnou dostupnost a využití zařízení pro oddělené shromažďování využitelných složek komunálního odpadu. </a:t>
            </a:r>
          </a:p>
          <a:p>
            <a:pPr fontAlgn="t"/>
            <a:r>
              <a:rPr lang="cs-CZ" dirty="0">
                <a:latin typeface="Century Gothic" panose="020B0502020202020204" pitchFamily="34" charset="0"/>
              </a:rPr>
              <a:t>Projekt zlepší hospodářský výsledek odpadového hospodářství obce.</a:t>
            </a:r>
          </a:p>
          <a:p>
            <a:pPr fontAlgn="t"/>
            <a:r>
              <a:rPr lang="cs-CZ" dirty="0">
                <a:latin typeface="Century Gothic" panose="020B0502020202020204" pitchFamily="34" charset="0"/>
              </a:rPr>
              <a:t>Projekt zpřístupní dosud nedostupnou veřejnou službu či zajistí novou kapacitu k nakládání s komunálním odpadem v regionu s identifikovaným deficitem těchto kapacit. </a:t>
            </a:r>
          </a:p>
          <a:p>
            <a:pPr fontAlgn="t"/>
            <a:r>
              <a:rPr lang="cs-CZ" dirty="0">
                <a:latin typeface="Century Gothic" panose="020B0502020202020204" pitchFamily="34" charset="0"/>
              </a:rPr>
              <a:t>Projektu je jmenovitě přiřazena vysoká priorita v závazné či směrné části plánu odpadového hospodářství. </a:t>
            </a:r>
          </a:p>
          <a:p>
            <a:pPr fontAlgn="t"/>
            <a:r>
              <a:rPr lang="cs-CZ" dirty="0">
                <a:latin typeface="Century Gothic" panose="020B0502020202020204" pitchFamily="34" charset="0"/>
              </a:rPr>
              <a:t>Přínosy projektu přímo ovlivní odpadové hospodářství obce či aglomerace o minimální velikosti 2000 stálých </a:t>
            </a:r>
            <a:r>
              <a:rPr lang="cs-CZ" dirty="0" err="1">
                <a:latin typeface="Century Gothic" panose="020B0502020202020204" pitchFamily="34" charset="0"/>
              </a:rPr>
              <a:t>obyvateAl</a:t>
            </a:r>
            <a:r>
              <a:rPr lang="cs-CZ" dirty="0">
                <a:latin typeface="Century Gothic" panose="020B0502020202020204" pitchFamily="34" charset="0"/>
              </a:rPr>
              <a:t>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C6E3-E949-43D9-9FE1-B2A77C9A9424}" type="slidenum">
              <a:rPr lang="cs-CZ" smtClean="0"/>
              <a:t>16</a:t>
            </a:fld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38200" y="1448700"/>
            <a:ext cx="5917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Century Gothic" panose="020B0502020202020204" pitchFamily="34" charset="0"/>
              </a:rPr>
              <a:t>Hodnocení je bodové</a:t>
            </a:r>
          </a:p>
        </p:txBody>
      </p:sp>
    </p:spTree>
    <p:extLst>
      <p:ext uri="{BB962C8B-B14F-4D97-AF65-F5344CB8AC3E}">
        <p14:creationId xmlns:p14="http://schemas.microsoft.com/office/powerpoint/2010/main" val="1713819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Century Gothic" panose="020B0502020202020204" pitchFamily="34" charset="0"/>
              </a:rPr>
              <a:t>Vyplacení dotace</a:t>
            </a:r>
            <a:endParaRPr lang="cs-CZ" dirty="0"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36190"/>
            <a:ext cx="10515600" cy="414077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dirty="0">
                <a:latin typeface="Century Gothic" panose="020B0502020202020204" pitchFamily="34" charset="0"/>
              </a:rPr>
              <a:t>ex post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dirty="0">
                <a:latin typeface="Century Gothic" panose="020B0502020202020204" pitchFamily="34" charset="0"/>
              </a:rPr>
              <a:t>bezhotovostním převodem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>
                <a:latin typeface="Century Gothic" panose="020B0502020202020204" pitchFamily="34" charset="0"/>
              </a:rPr>
              <a:t>- po předložení závěrečné zprávy a vyúčtování projektu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>
                <a:latin typeface="Century Gothic" panose="020B0502020202020204" pitchFamily="34" charset="0"/>
              </a:rPr>
              <a:t>- vyplácen podíl 70 % na celkových uznatelných nákladech </a:t>
            </a:r>
            <a:r>
              <a:rPr lang="cs-CZ" sz="2400" i="1" dirty="0">
                <a:latin typeface="Century Gothic" panose="020B0502020202020204" pitchFamily="34" charset="0"/>
              </a:rPr>
              <a:t>(musí být uvedeny v položkovém rozpočtu v žádosti o dotaci)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DC6E3-E949-43D9-9FE1-B2A77C9A942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080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840765"/>
              </p:ext>
            </p:extLst>
          </p:nvPr>
        </p:nvGraphicFramePr>
        <p:xfrm>
          <a:off x="2036190" y="980302"/>
          <a:ext cx="7909088" cy="4572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225485" y="5816338"/>
            <a:ext cx="93274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V současné době je v projednáván návrh na navýšení finančních prostředků v rámci 7. výzvy Programu pro podporu odpadového hospodářství obcí.</a:t>
            </a:r>
          </a:p>
          <a:p>
            <a:r>
              <a:rPr lang="cs-CZ" sz="1200" dirty="0"/>
              <a:t>BN – finanční toky bez navýšení finančních prostředků</a:t>
            </a:r>
          </a:p>
          <a:p>
            <a:r>
              <a:rPr lang="cs-CZ" sz="1200" dirty="0"/>
              <a:t>SN – finanční toky v případě navýšení finančních prostředků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408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25" y="-68130"/>
            <a:ext cx="12192002" cy="6858001"/>
          </a:xfrm>
        </p:spPr>
      </p:pic>
      <p:pic>
        <p:nvPicPr>
          <p:cNvPr id="11" name="Obrázek 0" descr="OPTP_CZ_RO_B_C 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140" y="68129"/>
            <a:ext cx="3453514" cy="593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obrázek 1" descr="cid:image001.png@01D8D724.AEBAC5A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24" y="129707"/>
            <a:ext cx="17049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627924" y="1027243"/>
          <a:ext cx="7878552" cy="1864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39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9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dirty="0">
                          <a:latin typeface="Century Gothic" panose="020B0502020202020204" pitchFamily="34" charset="0"/>
                        </a:rPr>
                        <a:t>Tematická</a:t>
                      </a:r>
                      <a:r>
                        <a:rPr lang="cs-CZ" baseline="0" dirty="0">
                          <a:latin typeface="Century Gothic" panose="020B0502020202020204" pitchFamily="34" charset="0"/>
                        </a:rPr>
                        <a:t> výzva: Inovativní projekty odpadového hospodářství v Ústeckém kraji</a:t>
                      </a:r>
                      <a:endParaRPr lang="cs-CZ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4C50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4C5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Celková alokace výzvy</a:t>
                      </a:r>
                      <a:endParaRPr lang="cs-CZ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940</a:t>
                      </a:r>
                      <a:r>
                        <a:rPr lang="cs-CZ" sz="1800" b="1" i="0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000 000 Kč</a:t>
                      </a:r>
                      <a:endParaRPr lang="cs-CZ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cs-CZ" sz="1600" b="0" i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Cílem výzvy je podpora</a:t>
                      </a:r>
                      <a:r>
                        <a:rPr lang="cs-CZ" sz="1600" b="0" i="1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projektů zaměřených na třídění, dotřiďování, úpravy, materiálové přeměny, chemické recyklace ostatních a nebezpečných odpadů moderními způsoby, které v dnešní době nejsou v provozech běžné</a:t>
                      </a:r>
                      <a:r>
                        <a:rPr lang="cs-CZ" sz="1800" b="0" i="1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cs-CZ" b="0" i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07550"/>
            <a:ext cx="2485768" cy="1984053"/>
          </a:xfrm>
          <a:prstGeom prst="rect">
            <a:avLst/>
          </a:prstGeom>
        </p:spPr>
      </p:pic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685524" y="3075704"/>
          <a:ext cx="10820952" cy="3782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20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9976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latin typeface="Century Gothic" panose="020B0502020202020204" pitchFamily="34" charset="0"/>
                        </a:rPr>
                        <a:t>Základní parametry výzvy</a:t>
                      </a:r>
                      <a:endParaRPr lang="cs-CZ" dirty="0">
                        <a:solidFill>
                          <a:srgbClr val="C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4F5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97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aseline="0" dirty="0">
                          <a:latin typeface="Century Gothic" panose="020B0502020202020204" pitchFamily="34" charset="0"/>
                        </a:rPr>
                        <a:t>Vyhlašovatel Ministerstvo životního prostředí (Operační program spravedlivá transformace)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400" baseline="0" dirty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aseline="0" dirty="0">
                          <a:latin typeface="Century Gothic" panose="020B0502020202020204" pitchFamily="34" charset="0"/>
                        </a:rPr>
                        <a:t>Dvoukolová průběžná výzva (podmínkou je podání žádosti v rámci 1. kola)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400" baseline="0" dirty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aseline="0" dirty="0">
                          <a:latin typeface="Century Gothic" panose="020B0502020202020204" pitchFamily="34" charset="0"/>
                        </a:rPr>
                        <a:t>V tuto chvíli je již příjem žádostí do 1. kola uzavřen (výzva byla otevřena od 15. 2. – 31. 7. 2023)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400" baseline="0" dirty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aseline="0" dirty="0">
                          <a:latin typeface="Century Gothic" panose="020B0502020202020204" pitchFamily="34" charset="0"/>
                        </a:rPr>
                        <a:t>Minimální výše podpory na projekt  8 000 000 Kč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aseline="0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aseline="0" dirty="0">
                          <a:latin typeface="Century Gothic" panose="020B0502020202020204" pitchFamily="34" charset="0"/>
                        </a:rPr>
                        <a:t>Maximální výše podpory na projekt 500 000 000 Kč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cs-CZ" sz="1400" baseline="0" dirty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aseline="0" dirty="0">
                          <a:latin typeface="Century Gothic" panose="020B0502020202020204" pitchFamily="34" charset="0"/>
                        </a:rPr>
                        <a:t>Výše podpory projektu  se bude odvíjet dle limitů aplikovaných článků GBER (veřejná podpora)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400" baseline="0" dirty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aseline="0" dirty="0">
                          <a:latin typeface="Century Gothic" panose="020B0502020202020204" pitchFamily="34" charset="0"/>
                        </a:rPr>
                        <a:t>Oprávnění příjemci: obce, kraje, státní organizace/podniky, NNO, </a:t>
                      </a:r>
                      <a:r>
                        <a:rPr lang="cs-CZ" sz="1400" b="0" i="0" u="none" strike="noStrike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veřejné výzkumné instituce a výzkumné organizace, podniky, vysoké školy a další dle Pravidel pro žadatele a příjemce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600" baseline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592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ovéPole 4"/>
          <p:cNvSpPr txBox="1"/>
          <p:nvPr/>
        </p:nvSpPr>
        <p:spPr>
          <a:xfrm>
            <a:off x="761281" y="763151"/>
            <a:ext cx="106694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5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cs-CZ" sz="5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Odpadového hospodářství v Ústeckém kraji</a:t>
            </a:r>
            <a:endParaRPr lang="cs-CZ" sz="4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896271" y="5280177"/>
            <a:ext cx="89898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b="1" dirty="0">
                <a:solidFill>
                  <a:schemeClr val="bg1"/>
                </a:solidFill>
              </a:rPr>
              <a:t>Ing. Tomáš Kirbs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předseda Výboru pro životní prostředí Zastupitelstva Ústeckého kraje</a:t>
            </a:r>
          </a:p>
        </p:txBody>
      </p:sp>
    </p:spTree>
    <p:extLst>
      <p:ext uri="{BB962C8B-B14F-4D97-AF65-F5344CB8AC3E}">
        <p14:creationId xmlns:p14="http://schemas.microsoft.com/office/powerpoint/2010/main" val="3579179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2" cy="6858001"/>
          </a:xfrm>
        </p:spPr>
      </p:pic>
      <p:pic>
        <p:nvPicPr>
          <p:cNvPr id="9" name="obrázek 1" descr="cid:image001.png@01D8D724.AEBAC5A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89" y="179385"/>
            <a:ext cx="17049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0" descr="OPTP_CZ_RO_B_C RG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140" y="68129"/>
            <a:ext cx="3453514" cy="593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61956" y="1066567"/>
          <a:ext cx="10668276" cy="455281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334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7773">
                <a:tc gridSpan="2">
                  <a:txBody>
                    <a:bodyPr/>
                    <a:lstStyle/>
                    <a:p>
                      <a:r>
                        <a:rPr lang="cs-CZ" dirty="0">
                          <a:latin typeface="Century Gothic" panose="020B0502020202020204" pitchFamily="34" charset="0"/>
                        </a:rPr>
                        <a:t>Podporované aktivity </a:t>
                      </a:r>
                    </a:p>
                  </a:txBody>
                  <a:tcPr>
                    <a:solidFill>
                      <a:srgbClr val="4C50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4C5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92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latin typeface="Century Gothic" panose="020B0502020202020204" pitchFamily="34" charset="0"/>
                        </a:rPr>
                        <a:t>Výstavba inovativních projektů třídění, dotřiďování, úpravy, materiálové přeměny, chemické recyklace ostatních a nebezpečných odpadů.</a:t>
                      </a:r>
                      <a:r>
                        <a:rPr lang="cs-CZ" sz="1400" b="0" baseline="0" dirty="0">
                          <a:latin typeface="Century Gothic" panose="020B0502020202020204" pitchFamily="34" charset="0"/>
                        </a:rPr>
                        <a:t> Inovativními projekty ve smyslu výzvy je myšlena realizace: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baseline="0" dirty="0">
                          <a:latin typeface="Century Gothic" panose="020B0502020202020204" pitchFamily="34" charset="0"/>
                        </a:rPr>
                        <a:t>  </a:t>
                      </a:r>
                      <a:endParaRPr lang="cs-CZ" sz="1400" b="0" dirty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>
                          <a:latin typeface="Century Gothic" panose="020B0502020202020204" pitchFamily="34" charset="0"/>
                        </a:rPr>
                        <a:t>pilotních a demonstrační projektů s ukončeným výzkumem nebo končící víceleté projekty, jež jsou zapsány v Informačním systému výzkumu, experimentálního vývoje a inovací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400" dirty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>
                          <a:latin typeface="Century Gothic" panose="020B0502020202020204" pitchFamily="34" charset="0"/>
                        </a:rPr>
                        <a:t>pilotní a demonstrační projekty, které nejsou běžně realizovány a financovány z veřejných prostředků ČR a nemohou být předmětem podpory Operačního programu životního prostředí a Operačního programu Technologie a aplikace pro konkurenceschopnost,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cs-CZ" sz="1400" dirty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400" baseline="0" dirty="0">
                          <a:latin typeface="Century Gothic" panose="020B0502020202020204" pitchFamily="34" charset="0"/>
                        </a:rPr>
                        <a:t>Omezení podpory: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>
                          <a:latin typeface="Century Gothic" panose="020B0502020202020204" pitchFamily="34" charset="0"/>
                        </a:rPr>
                        <a:t>nelze</a:t>
                      </a:r>
                      <a:r>
                        <a:rPr lang="cs-CZ" sz="1400" baseline="0" dirty="0">
                          <a:latin typeface="Century Gothic" panose="020B0502020202020204" pitchFamily="34" charset="0"/>
                        </a:rPr>
                        <a:t> podporovat </a:t>
                      </a:r>
                      <a:r>
                        <a:rPr lang="cs-CZ" sz="1400" dirty="0">
                          <a:latin typeface="Century Gothic" panose="020B0502020202020204" pitchFamily="34" charset="0"/>
                        </a:rPr>
                        <a:t>investice zaměřené na energetické využití odpadů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>
                          <a:latin typeface="Century Gothic" panose="020B0502020202020204" pitchFamily="34" charset="0"/>
                        </a:rPr>
                        <a:t>případě projektů chemické recyklace, musí výstupy vést k materiálovému využití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400" dirty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773">
                <a:tc>
                  <a:txBody>
                    <a:bodyPr/>
                    <a:lstStyle/>
                    <a:p>
                      <a:endParaRPr lang="cs-CZ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977">
                <a:tc gridSpan="2">
                  <a:txBody>
                    <a:bodyPr/>
                    <a:lstStyle/>
                    <a:p>
                      <a:endParaRPr lang="cs-CZ" b="0" i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124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2" cy="6858001"/>
          </a:xfrm>
        </p:spPr>
      </p:pic>
      <p:pic>
        <p:nvPicPr>
          <p:cNvPr id="9" name="obrázek 1" descr="cid:image001.png@01D8D724.AEBAC5A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89" y="179385"/>
            <a:ext cx="17049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0" descr="OPTP_CZ_RO_B_C RG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140" y="68129"/>
            <a:ext cx="3453514" cy="593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561956" y="1066567"/>
          <a:ext cx="10668276" cy="339755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334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7773">
                <a:tc gridSpan="2">
                  <a:txBody>
                    <a:bodyPr/>
                    <a:lstStyle/>
                    <a:p>
                      <a:r>
                        <a:rPr lang="cs-CZ" dirty="0">
                          <a:latin typeface="Century Gothic" panose="020B0502020202020204" pitchFamily="34" charset="0"/>
                        </a:rPr>
                        <a:t>Současná situace výzvy</a:t>
                      </a:r>
                    </a:p>
                  </a:txBody>
                  <a:tcPr>
                    <a:solidFill>
                      <a:srgbClr val="4C50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4C5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9230"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400" dirty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>
                          <a:latin typeface="Century Gothic" panose="020B0502020202020204" pitchFamily="34" charset="0"/>
                        </a:rPr>
                        <a:t>Bylo</a:t>
                      </a:r>
                      <a:r>
                        <a:rPr lang="cs-CZ" sz="1400" baseline="0" dirty="0">
                          <a:latin typeface="Century Gothic" panose="020B0502020202020204" pitchFamily="34" charset="0"/>
                        </a:rPr>
                        <a:t> ukončeno první kolo pro předkládání žádostí, v současnosti proběhlo prvotní vyhodnocení projektů ze strany MŽP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400" dirty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>
                          <a:latin typeface="Century Gothic" panose="020B0502020202020204" pitchFamily="34" charset="0"/>
                        </a:rPr>
                        <a:t>Do výzvy bylo v Ústeckém kraji podáno 5 projektů,</a:t>
                      </a:r>
                      <a:r>
                        <a:rPr lang="cs-CZ" sz="1400" baseline="0" dirty="0">
                          <a:latin typeface="Century Gothic" panose="020B0502020202020204" pitchFamily="34" charset="0"/>
                        </a:rPr>
                        <a:t> v celkové výši cca 5 mld. Kč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400" baseline="0" dirty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aseline="0" dirty="0">
                          <a:latin typeface="Century Gothic" panose="020B0502020202020204" pitchFamily="34" charset="0"/>
                        </a:rPr>
                        <a:t>Nositelé podaných projektů: podniky, sdružení obcí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400" baseline="0" dirty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aseline="0" dirty="0">
                          <a:latin typeface="Century Gothic" panose="020B0502020202020204" pitchFamily="34" charset="0"/>
                        </a:rPr>
                        <a:t>Termín pro předkládání žádostí do 2. kola:  od 10/2023, ukončení příjmu žádostí : 31.12.2023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400" baseline="0" dirty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>
                          <a:latin typeface="Century Gothic" panose="020B0502020202020204" pitchFamily="34" charset="0"/>
                        </a:rPr>
                        <a:t>Nejzazší</a:t>
                      </a:r>
                      <a:r>
                        <a:rPr lang="cs-CZ" sz="1400" baseline="0" dirty="0">
                          <a:latin typeface="Century Gothic" panose="020B0502020202020204" pitchFamily="34" charset="0"/>
                        </a:rPr>
                        <a:t> ukončení realizace projektů: konec roku 2028 (způsobilost nákladů do konce roku 2027)</a:t>
                      </a:r>
                      <a:endParaRPr lang="cs-CZ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773">
                <a:tc>
                  <a:txBody>
                    <a:bodyPr/>
                    <a:lstStyle/>
                    <a:p>
                      <a:endParaRPr lang="cs-CZ" sz="1400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977">
                <a:tc gridSpan="2">
                  <a:txBody>
                    <a:bodyPr/>
                    <a:lstStyle/>
                    <a:p>
                      <a:endParaRPr lang="cs-CZ" sz="1400" b="0" i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0341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4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1342"/>
            <a:ext cx="10515600" cy="3890075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Century Gothic" panose="020B0502020202020204" pitchFamily="34" charset="0"/>
              </a:rPr>
              <a:t>Plán odpadového hospodářství Ústeckého kraje 2016 – 2025</a:t>
            </a:r>
          </a:p>
          <a:p>
            <a:endParaRPr lang="cs-CZ" sz="3600" b="1" dirty="0">
              <a:latin typeface="Century Gothic" panose="020B0502020202020204" pitchFamily="34" charset="0"/>
            </a:endParaRPr>
          </a:p>
          <a:p>
            <a:r>
              <a:rPr lang="cs-CZ" sz="3600" b="1" dirty="0">
                <a:latin typeface="Century Gothic" panose="020B0502020202020204" pitchFamily="34" charset="0"/>
              </a:rPr>
              <a:t>Program pro podporu odpadového hospodářství obcí v Ústeckém kraji na období 2017 - 2025 </a:t>
            </a:r>
          </a:p>
          <a:p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72583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ovéPole 4"/>
          <p:cNvSpPr txBox="1"/>
          <p:nvPr/>
        </p:nvSpPr>
        <p:spPr>
          <a:xfrm>
            <a:off x="761281" y="763151"/>
            <a:ext cx="106694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5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cs-CZ" sz="5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Plán odpadového hospodářství Ústeckého kraje 2016 - 2025</a:t>
            </a:r>
            <a:endParaRPr lang="cs-CZ" sz="4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896271" y="5280177"/>
            <a:ext cx="89898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b="1" dirty="0">
                <a:solidFill>
                  <a:schemeClr val="bg1"/>
                </a:solidFill>
              </a:rPr>
              <a:t>Ing. Tomáš Kirbs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předseda Výboru pro životní prostředí Zastupitelstva Ústeckého kraje</a:t>
            </a:r>
          </a:p>
        </p:txBody>
      </p:sp>
    </p:spTree>
    <p:extLst>
      <p:ext uri="{BB962C8B-B14F-4D97-AF65-F5344CB8AC3E}">
        <p14:creationId xmlns:p14="http://schemas.microsoft.com/office/powerpoint/2010/main" val="4287860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Century Gothic" panose="020B0502020202020204" pitchFamily="34" charset="0"/>
              </a:rPr>
              <a:t>Plán odpadového hospodářství Ústeckého kraje 2016 - 2025</a:t>
            </a:r>
            <a:endParaRPr lang="cs-CZ" dirty="0"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>
                <a:latin typeface="Century Gothic" panose="020B0502020202020204" pitchFamily="34" charset="0"/>
              </a:rPr>
              <a:t>krajská koncepce, která byla zpracována krajem dle zákona č. 185/2001 Sb. (starý zákon o odpadech) za účelem vytváření podmínek pro předcházení vzniku odpadů a nakládání s nimi</a:t>
            </a:r>
          </a:p>
          <a:p>
            <a:pPr algn="just"/>
            <a:r>
              <a:rPr lang="cs-CZ" dirty="0">
                <a:latin typeface="Century Gothic" panose="020B0502020202020204" pitchFamily="34" charset="0"/>
              </a:rPr>
              <a:t>Účelem POH Ústeckého kraje je:</a:t>
            </a:r>
          </a:p>
          <a:p>
            <a:pPr lvl="1" algn="just"/>
            <a:r>
              <a:rPr lang="cs-CZ" dirty="0">
                <a:latin typeface="Century Gothic" panose="020B0502020202020204" pitchFamily="34" charset="0"/>
              </a:rPr>
              <a:t>vytváření podmínek pro předcházení vzniku odpadů</a:t>
            </a:r>
          </a:p>
          <a:p>
            <a:pPr lvl="1" algn="just"/>
            <a:r>
              <a:rPr lang="cs-CZ" dirty="0">
                <a:latin typeface="Century Gothic" panose="020B0502020202020204" pitchFamily="34" charset="0"/>
              </a:rPr>
              <a:t>vytváření podmínek pro nakládání s odpady v souladu se zákonem a s hierarchií nakládání s odpady stanovenou národní i evropskou legislativou, včetně vzniku k tomu přiměřené sítě zařízení</a:t>
            </a:r>
          </a:p>
          <a:p>
            <a:pPr lvl="1" algn="just"/>
            <a:r>
              <a:rPr lang="cs-CZ" dirty="0">
                <a:latin typeface="Century Gothic" panose="020B0502020202020204" pitchFamily="34" charset="0"/>
              </a:rPr>
              <a:t>dosažení cílů stanovených Plánem odpadového hospodářství České republiky</a:t>
            </a:r>
          </a:p>
          <a:p>
            <a:pPr lvl="1" algn="just"/>
            <a:r>
              <a:rPr lang="cs-CZ" dirty="0">
                <a:latin typeface="Century Gothic" panose="020B0502020202020204" pitchFamily="34" charset="0"/>
              </a:rPr>
              <a:t>nastavení podmínek fungování odpadového hospodářství v Ústeckém kraji</a:t>
            </a:r>
          </a:p>
        </p:txBody>
      </p:sp>
    </p:spTree>
    <p:extLst>
      <p:ext uri="{BB962C8B-B14F-4D97-AF65-F5344CB8AC3E}">
        <p14:creationId xmlns:p14="http://schemas.microsoft.com/office/powerpoint/2010/main" val="2455465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Century Gothic" panose="020B0502020202020204" pitchFamily="34" charset="0"/>
              </a:rPr>
              <a:t>Členění POH Ústeckého kraje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7838"/>
            <a:ext cx="10515600" cy="5067946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Century Gothic" panose="020B0502020202020204" pitchFamily="34" charset="0"/>
              </a:rPr>
              <a:t>Analytická část</a:t>
            </a:r>
          </a:p>
          <a:p>
            <a:pPr lvl="1" algn="just"/>
            <a:r>
              <a:rPr lang="cs-CZ" dirty="0">
                <a:latin typeface="Century Gothic" panose="020B0502020202020204" pitchFamily="34" charset="0"/>
              </a:rPr>
              <a:t>shrnuje vývoj a dosažený stav odpadového hospodářství v Ústeckém kraji (na straně produkce i nakládání s nimi)</a:t>
            </a:r>
          </a:p>
          <a:p>
            <a:pPr lvl="1" algn="just"/>
            <a:r>
              <a:rPr lang="cs-CZ" dirty="0">
                <a:latin typeface="Century Gothic" panose="020B0502020202020204" pitchFamily="34" charset="0"/>
              </a:rPr>
              <a:t>zaměření zejména na popis nakládání s komunálním odpadem a prioritních odpadových toků v Ústeckém kraji</a:t>
            </a:r>
          </a:p>
          <a:p>
            <a:pPr algn="just"/>
            <a:r>
              <a:rPr lang="cs-CZ" dirty="0">
                <a:latin typeface="Century Gothic" panose="020B0502020202020204" pitchFamily="34" charset="0"/>
              </a:rPr>
              <a:t>Závazná část</a:t>
            </a:r>
          </a:p>
          <a:p>
            <a:pPr lvl="1" algn="just"/>
            <a:r>
              <a:rPr lang="cs-CZ" dirty="0">
                <a:latin typeface="Century Gothic" panose="020B0502020202020204" pitchFamily="34" charset="0"/>
              </a:rPr>
              <a:t>stanoví cíle, zásady a opatření pro nakládání s odpady a pro vytváření přiměřené sítě zařízení k nakládání s odpady v Ústeckém kraji</a:t>
            </a:r>
          </a:p>
          <a:p>
            <a:pPr lvl="1" algn="just"/>
            <a:r>
              <a:rPr lang="cs-CZ" dirty="0">
                <a:latin typeface="Century Gothic" panose="020B0502020202020204" pitchFamily="34" charset="0"/>
              </a:rPr>
              <a:t>je vyhlášena formou vyhlášky Ústeckého kraje a je závazným podkladem pro zpracování plánů odpadového hospodářství obcí a pro rozhodování správních úřadů, kraje a obcí v oblasti odpadového hospodářství.</a:t>
            </a:r>
          </a:p>
          <a:p>
            <a:pPr algn="just"/>
            <a:r>
              <a:rPr lang="cs-CZ" dirty="0">
                <a:latin typeface="Century Gothic" panose="020B0502020202020204" pitchFamily="34" charset="0"/>
              </a:rPr>
              <a:t>Směrná část</a:t>
            </a:r>
          </a:p>
          <a:p>
            <a:pPr lvl="1" algn="just"/>
            <a:r>
              <a:rPr lang="cs-CZ" dirty="0">
                <a:latin typeface="Century Gothic" panose="020B0502020202020204" pitchFamily="34" charset="0"/>
              </a:rPr>
              <a:t>obsahuje přehled nástrojů pro dosažení stanovených cílů a pro monitorování a prosazování POH ÚK, přehled kritérií pro podporu investic v oblasti nakládání s odpady a přehled záměrů na doplnění sítě zařízení k nakládání s odpady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07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Century Gothic" panose="020B0502020202020204" pitchFamily="34" charset="0"/>
              </a:rPr>
              <a:t>Strategické cíle odpadového hospodářství Ústeckého kraje na období 2016 - 2025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5329"/>
            <a:ext cx="10515600" cy="497495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cs-CZ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cs-CZ" dirty="0">
                <a:latin typeface="Century Gothic" panose="020B0502020202020204" pitchFamily="34" charset="0"/>
              </a:rPr>
              <a:t>1. Předcházení vzniku odpadů a snižování měrné produkce odpadů. </a:t>
            </a:r>
          </a:p>
          <a:p>
            <a:pPr marL="0" indent="0" algn="just">
              <a:buNone/>
            </a:pPr>
            <a:endParaRPr lang="cs-CZ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cs-CZ" dirty="0">
                <a:latin typeface="Century Gothic" panose="020B0502020202020204" pitchFamily="34" charset="0"/>
              </a:rPr>
              <a:t>2. Minimalizace nepříznivých účinků odpadů a nakládání s nimi na lidské zdraví a životní prostředí. </a:t>
            </a:r>
          </a:p>
          <a:p>
            <a:pPr algn="just"/>
            <a:endParaRPr lang="cs-CZ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cs-CZ" dirty="0">
                <a:latin typeface="Century Gothic" panose="020B0502020202020204" pitchFamily="34" charset="0"/>
              </a:rPr>
              <a:t>3. Udržitelný rozvoj společnosti a přiblížení se k evropské „recyklační společnosti“. </a:t>
            </a:r>
          </a:p>
          <a:p>
            <a:pPr algn="just"/>
            <a:endParaRPr lang="cs-CZ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cs-CZ" dirty="0">
                <a:latin typeface="Century Gothic" panose="020B0502020202020204" pitchFamily="34" charset="0"/>
              </a:rPr>
              <a:t>4. Maximální využívání odpadů jako náhrady primárních zdrojů a přechod na oběhové hospodářství. </a:t>
            </a:r>
          </a:p>
        </p:txBody>
      </p:sp>
    </p:spTree>
    <p:extLst>
      <p:ext uri="{BB962C8B-B14F-4D97-AF65-F5344CB8AC3E}">
        <p14:creationId xmlns:p14="http://schemas.microsoft.com/office/powerpoint/2010/main" val="1990542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Century Gothic" panose="020B0502020202020204" pitchFamily="34" charset="0"/>
              </a:rPr>
              <a:t>Odpovědnost za plnění a zabezpečení kontroly plnění POH ÚK 2016 - 2025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07769"/>
            <a:ext cx="10515600" cy="4069194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>
                <a:latin typeface="Century Gothic" panose="020B0502020202020204" pitchFamily="34" charset="0"/>
              </a:rPr>
              <a:t>Ústecký kraj, obce a původci odpadů průběžně kontrolují vytváření podmínek pro předcházení vzniku odpadů a nakládání s nimi a naplňování stanovených cílů, zásad a opatření</a:t>
            </a:r>
          </a:p>
          <a:p>
            <a:pPr algn="just"/>
            <a:r>
              <a:rPr lang="cs-CZ" dirty="0">
                <a:latin typeface="Century Gothic" panose="020B0502020202020204" pitchFamily="34" charset="0"/>
              </a:rPr>
              <a:t>Na obecní úrovni nesou odpovědnost za naplňování POH obce</a:t>
            </a:r>
          </a:p>
          <a:p>
            <a:pPr algn="just"/>
            <a:r>
              <a:rPr lang="cs-CZ" dirty="0">
                <a:latin typeface="Century Gothic" panose="020B0502020202020204" pitchFamily="34" charset="0"/>
              </a:rPr>
              <a:t>Ústecký kraj pravidelně zpracovává a zveřejňuje Hodnotící zprávu plnění POH ÚK (v termínu 1x za dva roky do 15. listopadu za uplynulé dvouleté období) a na základě výsledků navrhuje další opatření pro podporu jeho plnění</a:t>
            </a:r>
          </a:p>
        </p:txBody>
      </p:sp>
    </p:spTree>
    <p:extLst>
      <p:ext uri="{BB962C8B-B14F-4D97-AF65-F5344CB8AC3E}">
        <p14:creationId xmlns:p14="http://schemas.microsoft.com/office/powerpoint/2010/main" val="2140187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Century Gothic" panose="020B0502020202020204" pitchFamily="34" charset="0"/>
              </a:rPr>
              <a:t>Aktualizace POH ÚK s výhledem do roku 2035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>
                <a:latin typeface="Century Gothic" panose="020B0502020202020204" pitchFamily="34" charset="0"/>
              </a:rPr>
              <a:t>vláda schválila dne 11. 5. 2022 usnesením č. 373 závaznou část Plánu odpadového hospodářství České republiky pro období 2015 - 2024 s výhledem do roku 2035 </a:t>
            </a:r>
          </a:p>
          <a:p>
            <a:pPr algn="just"/>
            <a:r>
              <a:rPr lang="cs-CZ" dirty="0">
                <a:latin typeface="Century Gothic" panose="020B0502020202020204" pitchFamily="34" charset="0"/>
              </a:rPr>
              <a:t>Ústecký kraj je povinen zpracovat a schválit aktualizovaný POH kraje do 11. 11. 2023 tak, aby byl v souladu se závaznou částí POH ČR</a:t>
            </a:r>
          </a:p>
          <a:p>
            <a:pPr algn="just"/>
            <a:r>
              <a:rPr lang="cs-CZ" dirty="0">
                <a:latin typeface="Century Gothic" panose="020B0502020202020204" pitchFamily="34" charset="0"/>
              </a:rPr>
              <a:t>aktualizace POH byla konzultována s veřejností v rámci procesu SEA a finální verze dokumentu byla znovu zaslána všem obcím Ústeckého kraje</a:t>
            </a:r>
          </a:p>
          <a:p>
            <a:pPr algn="just"/>
            <a:r>
              <a:rPr lang="cs-CZ" dirty="0">
                <a:latin typeface="Century Gothic" panose="020B0502020202020204" pitchFamily="34" charset="0"/>
              </a:rPr>
              <a:t>tento dokument bude předložen ke schválení Zastupitelstvu Ústeckého kraje dne 30. 10. 2023 </a:t>
            </a:r>
          </a:p>
          <a:p>
            <a:pPr algn="just"/>
            <a:r>
              <a:rPr lang="cs-CZ" dirty="0">
                <a:latin typeface="Century Gothic" panose="020B0502020202020204" pitchFamily="34" charset="0"/>
              </a:rPr>
              <a:t>Aktualizací se současně posunuje platnost POH ÚK II do 30. 6. 2026</a:t>
            </a:r>
          </a:p>
        </p:txBody>
      </p:sp>
    </p:spTree>
    <p:extLst>
      <p:ext uri="{BB962C8B-B14F-4D97-AF65-F5344CB8AC3E}">
        <p14:creationId xmlns:p14="http://schemas.microsoft.com/office/powerpoint/2010/main" val="34106235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1857</TotalTime>
  <Words>1632</Words>
  <Application>Microsoft Office PowerPoint</Application>
  <PresentationFormat>Širokoúhlá obrazovka</PresentationFormat>
  <Paragraphs>147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Plán odpadového hospodářství Ústeckého kraje 2016 - 2025</vt:lpstr>
      <vt:lpstr>Členění POH Ústeckého kraje</vt:lpstr>
      <vt:lpstr>Strategické cíle odpadového hospodářství Ústeckého kraje na období 2016 - 2025</vt:lpstr>
      <vt:lpstr>Odpovědnost za plnění a zabezpečení kontroly plnění POH ÚK 2016 - 2025 </vt:lpstr>
      <vt:lpstr>Aktualizace POH ÚK s výhledem do roku 2035</vt:lpstr>
      <vt:lpstr>Nový plán odpadového hospodářství</vt:lpstr>
      <vt:lpstr>Prezentace aplikace PowerPoint</vt:lpstr>
      <vt:lpstr>Program pro podporu odpadového hospodářství obcí v Ústeckém kraji na období 2017 až 2025</vt:lpstr>
      <vt:lpstr>Prezentace aplikace PowerPoint</vt:lpstr>
      <vt:lpstr>Prezentace aplikace PowerPoint</vt:lpstr>
      <vt:lpstr>Forma a způsob poskytnutí dotace</vt:lpstr>
      <vt:lpstr>Kritéria hodnocení</vt:lpstr>
      <vt:lpstr>Vyplacení dotace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Nový Jan</dc:creator>
  <cp:lastModifiedBy>Kirbs Tomáš, Ing.</cp:lastModifiedBy>
  <cp:revision>119</cp:revision>
  <cp:lastPrinted>2023-02-07T08:51:55Z</cp:lastPrinted>
  <dcterms:created xsi:type="dcterms:W3CDTF">2023-01-12T13:43:47Z</dcterms:created>
  <dcterms:modified xsi:type="dcterms:W3CDTF">2023-09-15T10:48:27Z</dcterms:modified>
</cp:coreProperties>
</file>