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942" r:id="rId2"/>
    <p:sldMasterId id="2147485003" r:id="rId3"/>
    <p:sldMasterId id="214748504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147377220" r:id="rId6"/>
    <p:sldId id="2147377219" r:id="rId7"/>
    <p:sldId id="2147377225" r:id="rId8"/>
    <p:sldId id="2147377231" r:id="rId9"/>
    <p:sldId id="2147377230" r:id="rId10"/>
    <p:sldId id="2147377211" r:id="rId11"/>
    <p:sldId id="826" r:id="rId12"/>
    <p:sldId id="2147377224" r:id="rId13"/>
    <p:sldId id="230719055" r:id="rId14"/>
    <p:sldId id="490" r:id="rId15"/>
    <p:sldId id="2147377213" r:id="rId16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tr Lubomír" initials="" lastIdx="2" clrIdx="0"/>
  <p:cmAuthor id="2" name="Věk Radomír" initials="VR" lastIdx="2" clrIdx="1">
    <p:extLst>
      <p:ext uri="{19B8F6BF-5375-455C-9EA6-DF929625EA0E}">
        <p15:presenceInfo xmlns:p15="http://schemas.microsoft.com/office/powerpoint/2012/main" userId="S-1-5-21-3257847852-1616624773-1592315496-89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69900"/>
    <a:srgbClr val="FFFFCC"/>
    <a:srgbClr val="99FFCC"/>
    <a:srgbClr val="00AEC7"/>
    <a:srgbClr val="009900"/>
    <a:srgbClr val="002060"/>
    <a:srgbClr val="33CC33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099" autoAdjust="0"/>
  </p:normalViewPr>
  <p:slideViewPr>
    <p:cSldViewPr>
      <p:cViewPr varScale="1">
        <p:scale>
          <a:sx n="129" d="100"/>
          <a:sy n="129" d="100"/>
        </p:scale>
        <p:origin x="150" y="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vochemie.cz\dfs\users\vekr\Se&#353;it1(automaticky%20obnoven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chemeClr val="tx1"/>
                </a:solidFill>
              </a:rPr>
              <a:t>Uhlíková</a:t>
            </a:r>
            <a:r>
              <a:rPr lang="cs-CZ" sz="1400" baseline="0" dirty="0">
                <a:solidFill>
                  <a:schemeClr val="tx1"/>
                </a:solidFill>
              </a:rPr>
              <a:t> stopa      </a:t>
            </a:r>
            <a:r>
              <a:rPr lang="cs-CZ" sz="1400" dirty="0">
                <a:solidFill>
                  <a:schemeClr val="tx1"/>
                </a:solidFill>
              </a:rPr>
              <a:t>kg CO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e / kg N  (CAN)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'Carbon Foot Print_CAN'!$B$3</c:f>
              <c:strCache>
                <c:ptCount val="1"/>
                <c:pt idx="0">
                  <c:v>Carbon Footprint  kg CO2e / kg N  (CAN)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'Carbon Foot Print_CAN'!$B$5:$B$8</c:f>
              <c:strCache>
                <c:ptCount val="4"/>
                <c:pt idx="0">
                  <c:v>EU</c:v>
                </c:pt>
                <c:pt idx="1">
                  <c:v>Rusko</c:v>
                </c:pt>
                <c:pt idx="2">
                  <c:v>Amerika</c:v>
                </c:pt>
                <c:pt idx="3">
                  <c:v>Čína</c:v>
                </c:pt>
              </c:strCache>
            </c:strRef>
          </c:cat>
          <c:val>
            <c:numRef>
              <c:f>'Carbon Foot Print_CAN'!$C$5:$C$8</c:f>
              <c:numCache>
                <c:formatCode>General</c:formatCode>
                <c:ptCount val="4"/>
                <c:pt idx="0">
                  <c:v>3.5</c:v>
                </c:pt>
                <c:pt idx="1">
                  <c:v>7.4</c:v>
                </c:pt>
                <c:pt idx="2">
                  <c:v>7.2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0-4955-802D-AE72CD2B9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923616"/>
        <c:axId val="362924400"/>
      </c:barChart>
      <c:catAx>
        <c:axId val="3629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2924400"/>
        <c:crosses val="autoZero"/>
        <c:auto val="1"/>
        <c:lblAlgn val="ctr"/>
        <c:lblOffset val="100"/>
        <c:noMultiLvlLbl val="0"/>
      </c:catAx>
      <c:valAx>
        <c:axId val="36292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2923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FD973-6BD2-4C2F-B221-641301DAFAC1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DC6767D7-44F5-4C18-97BA-14BA6C1EA547}">
      <dgm:prSet phldrT="[Text]"/>
      <dgm:spPr/>
      <dgm:t>
        <a:bodyPr/>
        <a:lstStyle/>
        <a:p>
          <a:r>
            <a:rPr lang="cs-CZ" dirty="0"/>
            <a:t>European Green Deal</a:t>
          </a:r>
        </a:p>
      </dgm:t>
    </dgm:pt>
    <dgm:pt modelId="{45FD43EA-A95F-4428-ACCF-711294048E0A}" type="parTrans" cxnId="{16CBE3A7-FA8B-4F9F-83BA-CF1CAD379968}">
      <dgm:prSet/>
      <dgm:spPr/>
      <dgm:t>
        <a:bodyPr/>
        <a:lstStyle/>
        <a:p>
          <a:endParaRPr lang="cs-CZ"/>
        </a:p>
      </dgm:t>
    </dgm:pt>
    <dgm:pt modelId="{5300E917-F9B4-46E7-94BF-8EAD7C5F12A0}" type="sibTrans" cxnId="{16CBE3A7-FA8B-4F9F-83BA-CF1CAD379968}">
      <dgm:prSet/>
      <dgm:spPr/>
      <dgm:t>
        <a:bodyPr/>
        <a:lstStyle/>
        <a:p>
          <a:endParaRPr lang="cs-CZ"/>
        </a:p>
      </dgm:t>
    </dgm:pt>
    <dgm:pt modelId="{F7C09280-025D-4573-A95D-B60365A8FFA6}">
      <dgm:prSet phldrT="[Text]"/>
      <dgm:spPr/>
      <dgm:t>
        <a:bodyPr/>
        <a:lstStyle/>
        <a:p>
          <a:r>
            <a:rPr lang="cs-CZ" dirty="0"/>
            <a:t>Framework for Climate</a:t>
          </a:r>
        </a:p>
      </dgm:t>
    </dgm:pt>
    <dgm:pt modelId="{A3DC8333-9C6F-4941-B72B-A98CFCCC0B99}" type="parTrans" cxnId="{5D28CA7A-6030-4A36-8133-4DDAF57C9FF0}">
      <dgm:prSet/>
      <dgm:spPr/>
      <dgm:t>
        <a:bodyPr/>
        <a:lstStyle/>
        <a:p>
          <a:endParaRPr lang="cs-CZ"/>
        </a:p>
      </dgm:t>
    </dgm:pt>
    <dgm:pt modelId="{80F9B9AD-2555-4183-B196-05449C86E39E}" type="sibTrans" cxnId="{5D28CA7A-6030-4A36-8133-4DDAF57C9FF0}">
      <dgm:prSet/>
      <dgm:spPr/>
      <dgm:t>
        <a:bodyPr/>
        <a:lstStyle/>
        <a:p>
          <a:endParaRPr lang="cs-CZ"/>
        </a:p>
      </dgm:t>
    </dgm:pt>
    <dgm:pt modelId="{1DD9F2DC-D0F5-43BD-B1AF-C6D210451765}">
      <dgm:prSet phldrT="[Text]"/>
      <dgm:spPr/>
      <dgm:t>
        <a:bodyPr/>
        <a:lstStyle/>
        <a:p>
          <a:r>
            <a:rPr lang="cs-CZ" dirty="0"/>
            <a:t>Circulating economy</a:t>
          </a:r>
        </a:p>
      </dgm:t>
    </dgm:pt>
    <dgm:pt modelId="{8BA896D8-C59D-4585-B6A9-4CAB0BE5DA16}" type="parTrans" cxnId="{91B3F267-77DD-49E0-B666-607656313077}">
      <dgm:prSet/>
      <dgm:spPr/>
      <dgm:t>
        <a:bodyPr/>
        <a:lstStyle/>
        <a:p>
          <a:endParaRPr lang="cs-CZ"/>
        </a:p>
      </dgm:t>
    </dgm:pt>
    <dgm:pt modelId="{339AC371-AF9B-4300-A9B3-967D3831FF53}" type="sibTrans" cxnId="{91B3F267-77DD-49E0-B666-607656313077}">
      <dgm:prSet/>
      <dgm:spPr/>
      <dgm:t>
        <a:bodyPr/>
        <a:lstStyle/>
        <a:p>
          <a:endParaRPr lang="cs-CZ"/>
        </a:p>
      </dgm:t>
    </dgm:pt>
    <dgm:pt modelId="{31590DCC-73CF-44E4-A6DC-AC37F0BCF7E6}">
      <dgm:prSet phldrT="[Text]"/>
      <dgm:spPr/>
      <dgm:t>
        <a:bodyPr/>
        <a:lstStyle/>
        <a:p>
          <a:r>
            <a:rPr lang="cs-CZ" dirty="0"/>
            <a:t>Farm to Fork</a:t>
          </a:r>
        </a:p>
      </dgm:t>
    </dgm:pt>
    <dgm:pt modelId="{6DB98768-B5D2-4B73-ABBA-9841BC63C1B2}" type="parTrans" cxnId="{2E9804CB-10CF-4BB0-B7B8-6D4B9BC615A6}">
      <dgm:prSet/>
      <dgm:spPr/>
      <dgm:t>
        <a:bodyPr/>
        <a:lstStyle/>
        <a:p>
          <a:endParaRPr lang="cs-CZ"/>
        </a:p>
      </dgm:t>
    </dgm:pt>
    <dgm:pt modelId="{9D4803BE-CEC9-4614-A21D-52A09DAEF39D}" type="sibTrans" cxnId="{2E9804CB-10CF-4BB0-B7B8-6D4B9BC615A6}">
      <dgm:prSet/>
      <dgm:spPr/>
      <dgm:t>
        <a:bodyPr/>
        <a:lstStyle/>
        <a:p>
          <a:endParaRPr lang="cs-CZ"/>
        </a:p>
      </dgm:t>
    </dgm:pt>
    <dgm:pt modelId="{1BC86BEB-9E3B-43F3-8870-2BD7A898AA49}">
      <dgm:prSet phldrT="[Text]"/>
      <dgm:spPr/>
      <dgm:t>
        <a:bodyPr/>
        <a:lstStyle/>
        <a:p>
          <a:r>
            <a:rPr lang="cs-CZ" dirty="0"/>
            <a:t>Biodiversity</a:t>
          </a:r>
        </a:p>
      </dgm:t>
    </dgm:pt>
    <dgm:pt modelId="{C3DBB4EF-0DB5-4A1A-85F7-74864E474C25}" type="parTrans" cxnId="{B97F5377-5AA5-4AF0-9504-7083B194D26C}">
      <dgm:prSet/>
      <dgm:spPr/>
      <dgm:t>
        <a:bodyPr/>
        <a:lstStyle/>
        <a:p>
          <a:endParaRPr lang="cs-CZ"/>
        </a:p>
      </dgm:t>
    </dgm:pt>
    <dgm:pt modelId="{70F5EBB2-D540-47E8-BA30-C5201FB00B39}" type="sibTrans" cxnId="{B97F5377-5AA5-4AF0-9504-7083B194D26C}">
      <dgm:prSet/>
      <dgm:spPr/>
      <dgm:t>
        <a:bodyPr/>
        <a:lstStyle/>
        <a:p>
          <a:endParaRPr lang="cs-CZ"/>
        </a:p>
      </dgm:t>
    </dgm:pt>
    <dgm:pt modelId="{AA58920B-2472-4E16-B1EA-BBECC2FC09E8}">
      <dgm:prSet phldrT="[Text]"/>
      <dgm:spPr/>
      <dgm:t>
        <a:bodyPr/>
        <a:lstStyle/>
        <a:p>
          <a:r>
            <a:rPr lang="cs-CZ" dirty="0"/>
            <a:t>Chemicals and methane</a:t>
          </a:r>
        </a:p>
      </dgm:t>
    </dgm:pt>
    <dgm:pt modelId="{37DD68D1-5510-4D27-B225-7966DC1E2535}" type="parTrans" cxnId="{C80CD1EA-51DB-4207-A68E-697CCE466630}">
      <dgm:prSet/>
      <dgm:spPr/>
      <dgm:t>
        <a:bodyPr/>
        <a:lstStyle/>
        <a:p>
          <a:endParaRPr lang="cs-CZ"/>
        </a:p>
      </dgm:t>
    </dgm:pt>
    <dgm:pt modelId="{BD2F1D8E-2766-457D-A609-A2C2E2022414}" type="sibTrans" cxnId="{C80CD1EA-51DB-4207-A68E-697CCE466630}">
      <dgm:prSet/>
      <dgm:spPr/>
      <dgm:t>
        <a:bodyPr/>
        <a:lstStyle/>
        <a:p>
          <a:endParaRPr lang="cs-CZ"/>
        </a:p>
      </dgm:t>
    </dgm:pt>
    <dgm:pt modelId="{67108F31-AB12-4B4F-81D2-44A2D66BAB26}">
      <dgm:prSet phldrT="[Text]"/>
      <dgm:spPr/>
      <dgm:t>
        <a:bodyPr/>
        <a:lstStyle/>
        <a:p>
          <a:r>
            <a:rPr lang="cs-CZ" dirty="0"/>
            <a:t>Cancer </a:t>
          </a:r>
        </a:p>
      </dgm:t>
    </dgm:pt>
    <dgm:pt modelId="{DE98BC46-6AAE-4046-B33F-1072AFDB76FC}" type="parTrans" cxnId="{C9ACEC8C-68FD-4EEB-8854-007865BC33F4}">
      <dgm:prSet/>
      <dgm:spPr/>
      <dgm:t>
        <a:bodyPr/>
        <a:lstStyle/>
        <a:p>
          <a:endParaRPr lang="cs-CZ"/>
        </a:p>
      </dgm:t>
    </dgm:pt>
    <dgm:pt modelId="{54528096-08CB-49B1-A60E-43F3670FB0F2}" type="sibTrans" cxnId="{C9ACEC8C-68FD-4EEB-8854-007865BC33F4}">
      <dgm:prSet/>
      <dgm:spPr/>
      <dgm:t>
        <a:bodyPr/>
        <a:lstStyle/>
        <a:p>
          <a:endParaRPr lang="cs-CZ"/>
        </a:p>
      </dgm:t>
    </dgm:pt>
    <dgm:pt modelId="{70EBCBD5-C132-4460-90C2-5ACF75D9259A}">
      <dgm:prSet phldrT="[Text]"/>
      <dgm:spPr/>
      <dgm:t>
        <a:bodyPr/>
        <a:lstStyle/>
        <a:p>
          <a:r>
            <a:rPr lang="cs-CZ" dirty="0"/>
            <a:t>Organic farming</a:t>
          </a:r>
        </a:p>
      </dgm:t>
    </dgm:pt>
    <dgm:pt modelId="{B72EC769-F1D8-4A2B-BF8F-1C8A0F3EF2DE}" type="parTrans" cxnId="{23EED65E-8E1C-4C11-B441-CB6ACACDA7BD}">
      <dgm:prSet/>
      <dgm:spPr/>
      <dgm:t>
        <a:bodyPr/>
        <a:lstStyle/>
        <a:p>
          <a:endParaRPr lang="cs-CZ"/>
        </a:p>
      </dgm:t>
    </dgm:pt>
    <dgm:pt modelId="{8CE12EE2-7592-4350-B57D-3BD554E4E790}" type="sibTrans" cxnId="{23EED65E-8E1C-4C11-B441-CB6ACACDA7BD}">
      <dgm:prSet/>
      <dgm:spPr/>
      <dgm:t>
        <a:bodyPr/>
        <a:lstStyle/>
        <a:p>
          <a:endParaRPr lang="cs-CZ"/>
        </a:p>
      </dgm:t>
    </dgm:pt>
    <dgm:pt modelId="{FF4C5502-0F41-4344-8406-A940BFDEF58E}">
      <dgm:prSet phldrT="[Text]"/>
      <dgm:spPr/>
      <dgm:t>
        <a:bodyPr/>
        <a:lstStyle/>
        <a:p>
          <a:r>
            <a:rPr lang="cs-CZ" dirty="0"/>
            <a:t>Zero pollution </a:t>
          </a:r>
        </a:p>
      </dgm:t>
    </dgm:pt>
    <dgm:pt modelId="{88809143-DF7F-49E2-9ADD-2BDD21785C68}" type="parTrans" cxnId="{87C6B068-8F1E-4249-ACF1-46C4130BF448}">
      <dgm:prSet/>
      <dgm:spPr/>
      <dgm:t>
        <a:bodyPr/>
        <a:lstStyle/>
        <a:p>
          <a:endParaRPr lang="cs-CZ"/>
        </a:p>
      </dgm:t>
    </dgm:pt>
    <dgm:pt modelId="{8ABF43A8-33F6-421E-89B2-5E3BDCAA8F4A}" type="sibTrans" cxnId="{87C6B068-8F1E-4249-ACF1-46C4130BF448}">
      <dgm:prSet/>
      <dgm:spPr/>
      <dgm:t>
        <a:bodyPr/>
        <a:lstStyle/>
        <a:p>
          <a:endParaRPr lang="cs-CZ"/>
        </a:p>
      </dgm:t>
    </dgm:pt>
    <dgm:pt modelId="{298DBD2A-AC5B-473A-9CF9-1AAFF064B0C4}">
      <dgm:prSet phldrT="[Text]"/>
      <dgm:spPr/>
      <dgm:t>
        <a:bodyPr/>
        <a:lstStyle/>
        <a:p>
          <a:r>
            <a:rPr lang="cs-CZ" dirty="0"/>
            <a:t>Rural areas </a:t>
          </a:r>
        </a:p>
      </dgm:t>
    </dgm:pt>
    <dgm:pt modelId="{E7F6FB90-69B7-40C6-95E1-8B90A85B7686}" type="parTrans" cxnId="{07511175-056E-4922-9477-CA539D6D7192}">
      <dgm:prSet/>
      <dgm:spPr/>
      <dgm:t>
        <a:bodyPr/>
        <a:lstStyle/>
        <a:p>
          <a:endParaRPr lang="cs-CZ"/>
        </a:p>
      </dgm:t>
    </dgm:pt>
    <dgm:pt modelId="{215D177D-7067-45C4-9524-B6FAF2E40208}" type="sibTrans" cxnId="{07511175-056E-4922-9477-CA539D6D7192}">
      <dgm:prSet/>
      <dgm:spPr/>
      <dgm:t>
        <a:bodyPr/>
        <a:lstStyle/>
        <a:p>
          <a:endParaRPr lang="cs-CZ"/>
        </a:p>
      </dgm:t>
    </dgm:pt>
    <dgm:pt modelId="{E5EDFE7F-CBBE-4BD9-96E8-80D29AE01F1B}">
      <dgm:prSet phldrT="[Text]"/>
      <dgm:spPr/>
      <dgm:t>
        <a:bodyPr/>
        <a:lstStyle/>
        <a:p>
          <a:r>
            <a:rPr lang="cs-CZ" dirty="0"/>
            <a:t>Cage breeding </a:t>
          </a:r>
        </a:p>
      </dgm:t>
    </dgm:pt>
    <dgm:pt modelId="{7096411C-8A70-4292-AC58-B9C46CCACE40}" type="parTrans" cxnId="{649209B8-29C7-464C-92A3-B6EB9788C51B}">
      <dgm:prSet/>
      <dgm:spPr/>
      <dgm:t>
        <a:bodyPr/>
        <a:lstStyle/>
        <a:p>
          <a:endParaRPr lang="cs-CZ"/>
        </a:p>
      </dgm:t>
    </dgm:pt>
    <dgm:pt modelId="{931F6C91-E413-40D1-ABFB-233FC3DCE70D}" type="sibTrans" cxnId="{649209B8-29C7-464C-92A3-B6EB9788C51B}">
      <dgm:prSet/>
      <dgm:spPr/>
      <dgm:t>
        <a:bodyPr/>
        <a:lstStyle/>
        <a:p>
          <a:endParaRPr lang="cs-CZ"/>
        </a:p>
      </dgm:t>
    </dgm:pt>
    <dgm:pt modelId="{C18B42F6-A891-4665-BABC-9FA2999C727F}">
      <dgm:prSet phldrT="[Text]"/>
      <dgm:spPr/>
      <dgm:t>
        <a:bodyPr/>
        <a:lstStyle/>
        <a:p>
          <a:r>
            <a:rPr lang="cs-CZ" dirty="0"/>
            <a:t>FitFor55</a:t>
          </a:r>
        </a:p>
      </dgm:t>
    </dgm:pt>
    <dgm:pt modelId="{67A25A5D-3D85-4663-AE7A-7FBD3340B1B8}" type="parTrans" cxnId="{CDF5AB29-2C0A-4435-947B-FC003C2DD060}">
      <dgm:prSet/>
      <dgm:spPr/>
      <dgm:t>
        <a:bodyPr/>
        <a:lstStyle/>
        <a:p>
          <a:endParaRPr lang="cs-CZ"/>
        </a:p>
      </dgm:t>
    </dgm:pt>
    <dgm:pt modelId="{3ACE061A-361E-4E57-9C8D-2A6980FF403D}" type="sibTrans" cxnId="{CDF5AB29-2C0A-4435-947B-FC003C2DD060}">
      <dgm:prSet/>
      <dgm:spPr/>
      <dgm:t>
        <a:bodyPr/>
        <a:lstStyle/>
        <a:p>
          <a:endParaRPr lang="cs-CZ"/>
        </a:p>
      </dgm:t>
    </dgm:pt>
    <dgm:pt modelId="{80FC3E6A-5CCB-4210-846F-A8A6F04683AC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/>
            <a:t>Taxonomy</a:t>
          </a:r>
        </a:p>
      </dgm:t>
    </dgm:pt>
    <dgm:pt modelId="{26179B69-A886-47E2-9E5B-BDECDB073719}" type="parTrans" cxnId="{F406BDDE-7D47-48FA-9D79-75246FDE18B6}">
      <dgm:prSet/>
      <dgm:spPr/>
      <dgm:t>
        <a:bodyPr/>
        <a:lstStyle/>
        <a:p>
          <a:endParaRPr lang="cs-CZ"/>
        </a:p>
      </dgm:t>
    </dgm:pt>
    <dgm:pt modelId="{7EE4F066-68A7-4DE8-A951-9AB24FC67B6B}" type="sibTrans" cxnId="{F406BDDE-7D47-48FA-9D79-75246FDE18B6}">
      <dgm:prSet/>
      <dgm:spPr/>
      <dgm:t>
        <a:bodyPr/>
        <a:lstStyle/>
        <a:p>
          <a:endParaRPr lang="cs-CZ"/>
        </a:p>
      </dgm:t>
    </dgm:pt>
    <dgm:pt modelId="{AC0BF878-4402-48F7-82E2-AF8EBC0B2AEF}">
      <dgm:prSet phldrT="[Text]"/>
      <dgm:spPr/>
      <dgm:t>
        <a:bodyPr/>
        <a:lstStyle/>
        <a:p>
          <a:r>
            <a:rPr lang="cs-CZ" dirty="0"/>
            <a:t>Industrial emissions </a:t>
          </a:r>
        </a:p>
      </dgm:t>
    </dgm:pt>
    <dgm:pt modelId="{CA53FE13-A325-4739-81AB-B3C1AB9ACA43}" type="parTrans" cxnId="{92D4BA97-7994-4AAA-9BCF-854D81016E62}">
      <dgm:prSet/>
      <dgm:spPr/>
      <dgm:t>
        <a:bodyPr/>
        <a:lstStyle/>
        <a:p>
          <a:endParaRPr lang="cs-CZ"/>
        </a:p>
      </dgm:t>
    </dgm:pt>
    <dgm:pt modelId="{36D4ECD8-8C76-4D03-ACE4-0C9D55624A52}" type="sibTrans" cxnId="{92D4BA97-7994-4AAA-9BCF-854D81016E62}">
      <dgm:prSet/>
      <dgm:spPr/>
      <dgm:t>
        <a:bodyPr/>
        <a:lstStyle/>
        <a:p>
          <a:endParaRPr lang="cs-CZ"/>
        </a:p>
      </dgm:t>
    </dgm:pt>
    <dgm:pt modelId="{CB0B95A8-1BB3-4101-9183-E97ACF7D5047}">
      <dgm:prSet phldrT="[Text]"/>
      <dgm:spPr/>
      <dgm:t>
        <a:bodyPr/>
        <a:lstStyle/>
        <a:p>
          <a:r>
            <a:rPr lang="cs-CZ" dirty="0"/>
            <a:t>Accounting network </a:t>
          </a:r>
        </a:p>
      </dgm:t>
    </dgm:pt>
    <dgm:pt modelId="{9ACC7E2E-15DE-4346-B70A-5ED0900F64C4}" type="parTrans" cxnId="{9B51BB7E-E23E-4B2E-8997-B3FD99E9C3D2}">
      <dgm:prSet/>
      <dgm:spPr/>
      <dgm:t>
        <a:bodyPr/>
        <a:lstStyle/>
        <a:p>
          <a:endParaRPr lang="cs-CZ"/>
        </a:p>
      </dgm:t>
    </dgm:pt>
    <dgm:pt modelId="{19573193-69DB-423D-BE04-700B56C555C0}" type="sibTrans" cxnId="{9B51BB7E-E23E-4B2E-8997-B3FD99E9C3D2}">
      <dgm:prSet/>
      <dgm:spPr/>
      <dgm:t>
        <a:bodyPr/>
        <a:lstStyle/>
        <a:p>
          <a:endParaRPr lang="cs-CZ"/>
        </a:p>
      </dgm:t>
    </dgm:pt>
    <dgm:pt modelId="{77CD9EE9-B591-40E0-ABFA-D4BA528B3DBA}">
      <dgm:prSet phldrT="[Text]"/>
      <dgm:spPr/>
      <dgm:t>
        <a:bodyPr/>
        <a:lstStyle/>
        <a:p>
          <a:r>
            <a:rPr lang="cs-CZ" dirty="0"/>
            <a:t>Pesticides </a:t>
          </a:r>
        </a:p>
      </dgm:t>
    </dgm:pt>
    <dgm:pt modelId="{8C6F3664-D652-4DFD-8B41-0EB5E8068EEE}" type="parTrans" cxnId="{2F417E17-56EB-4B94-9AF9-38ECE0B12E33}">
      <dgm:prSet/>
      <dgm:spPr/>
      <dgm:t>
        <a:bodyPr/>
        <a:lstStyle/>
        <a:p>
          <a:endParaRPr lang="cs-CZ"/>
        </a:p>
      </dgm:t>
    </dgm:pt>
    <dgm:pt modelId="{058E3AF5-7EAE-4444-BB0B-B6FE7BB874FC}" type="sibTrans" cxnId="{2F417E17-56EB-4B94-9AF9-38ECE0B12E33}">
      <dgm:prSet/>
      <dgm:spPr/>
      <dgm:t>
        <a:bodyPr/>
        <a:lstStyle/>
        <a:p>
          <a:endParaRPr lang="cs-CZ"/>
        </a:p>
      </dgm:t>
    </dgm:pt>
    <dgm:pt modelId="{46388DCF-E247-48FD-B8F5-4336830E96C2}">
      <dgm:prSet phldrT="[Text]"/>
      <dgm:spPr/>
      <dgm:t>
        <a:bodyPr/>
        <a:lstStyle/>
        <a:p>
          <a:r>
            <a:rPr lang="cs-CZ" dirty="0"/>
            <a:t>Nature restoration </a:t>
          </a:r>
        </a:p>
      </dgm:t>
    </dgm:pt>
    <dgm:pt modelId="{C9B6DA20-6C4F-4726-A9A0-ECBE2D8F6AAC}" type="parTrans" cxnId="{BEB11586-26B9-476E-9279-7E5326CF43A7}">
      <dgm:prSet/>
      <dgm:spPr/>
      <dgm:t>
        <a:bodyPr/>
        <a:lstStyle/>
        <a:p>
          <a:endParaRPr lang="cs-CZ"/>
        </a:p>
      </dgm:t>
    </dgm:pt>
    <dgm:pt modelId="{DC2FC931-8760-4113-ABFF-0498FAF4DF7E}" type="sibTrans" cxnId="{BEB11586-26B9-476E-9279-7E5326CF43A7}">
      <dgm:prSet/>
      <dgm:spPr/>
      <dgm:t>
        <a:bodyPr/>
        <a:lstStyle/>
        <a:p>
          <a:endParaRPr lang="cs-CZ"/>
        </a:p>
      </dgm:t>
    </dgm:pt>
    <dgm:pt modelId="{34C75DA7-E05C-41DB-BAC1-F9C6EF9A9A7A}">
      <dgm:prSet phldrT="[Text]"/>
      <dgm:spPr/>
      <dgm:t>
        <a:bodyPr/>
        <a:lstStyle/>
        <a:p>
          <a:r>
            <a:rPr lang="cs-CZ" dirty="0"/>
            <a:t>Carbon </a:t>
          </a:r>
        </a:p>
      </dgm:t>
    </dgm:pt>
    <dgm:pt modelId="{8067E62E-A5B0-4B6E-BE42-2BE5888DFA02}" type="parTrans" cxnId="{F8A5FB45-0909-4472-80B3-AEFA18EC1918}">
      <dgm:prSet/>
      <dgm:spPr/>
      <dgm:t>
        <a:bodyPr/>
        <a:lstStyle/>
        <a:p>
          <a:endParaRPr lang="cs-CZ"/>
        </a:p>
      </dgm:t>
    </dgm:pt>
    <dgm:pt modelId="{1781CBEB-BCAA-4A05-B25F-7EC2B9C29B84}" type="sibTrans" cxnId="{F8A5FB45-0909-4472-80B3-AEFA18EC1918}">
      <dgm:prSet/>
      <dgm:spPr/>
      <dgm:t>
        <a:bodyPr/>
        <a:lstStyle/>
        <a:p>
          <a:endParaRPr lang="cs-CZ"/>
        </a:p>
      </dgm:t>
    </dgm:pt>
    <dgm:pt modelId="{EBC33FB1-8714-49D5-8909-AE3B9C73FDC3}">
      <dgm:prSet phldrT="[Text]"/>
      <dgm:spPr/>
      <dgm:t>
        <a:bodyPr/>
        <a:lstStyle/>
        <a:p>
          <a:r>
            <a:rPr lang="cs-CZ" dirty="0"/>
            <a:t>Packaging</a:t>
          </a:r>
        </a:p>
      </dgm:t>
    </dgm:pt>
    <dgm:pt modelId="{AA97FE43-4A51-49CC-A193-7A81ADC990A6}" type="parTrans" cxnId="{A27B717B-52B0-49D1-8B52-11EA95A38C12}">
      <dgm:prSet/>
      <dgm:spPr/>
      <dgm:t>
        <a:bodyPr/>
        <a:lstStyle/>
        <a:p>
          <a:endParaRPr lang="cs-CZ"/>
        </a:p>
      </dgm:t>
    </dgm:pt>
    <dgm:pt modelId="{2A1CB5B5-DA72-405A-860F-985C562283CC}" type="sibTrans" cxnId="{A27B717B-52B0-49D1-8B52-11EA95A38C12}">
      <dgm:prSet/>
      <dgm:spPr/>
      <dgm:t>
        <a:bodyPr/>
        <a:lstStyle/>
        <a:p>
          <a:endParaRPr lang="cs-CZ"/>
        </a:p>
      </dgm:t>
    </dgm:pt>
    <dgm:pt modelId="{EF5C6E2E-2270-44BC-9807-215D8DCE5EC5}" type="pres">
      <dgm:prSet presAssocID="{2C4FD973-6BD2-4C2F-B221-641301DAFAC1}" presName="Name0" presStyleCnt="0">
        <dgm:presLayoutVars>
          <dgm:dir/>
          <dgm:resizeHandles val="exact"/>
        </dgm:presLayoutVars>
      </dgm:prSet>
      <dgm:spPr/>
    </dgm:pt>
    <dgm:pt modelId="{09B779E7-99F1-456C-B88C-ADF6D3004536}" type="pres">
      <dgm:prSet presAssocID="{2C4FD973-6BD2-4C2F-B221-641301DAFAC1}" presName="cycle" presStyleCnt="0"/>
      <dgm:spPr/>
    </dgm:pt>
    <dgm:pt modelId="{D3BD2510-9B67-4B2C-922D-4A3EDB811119}" type="pres">
      <dgm:prSet presAssocID="{DC6767D7-44F5-4C18-97BA-14BA6C1EA547}" presName="nodeFirstNode" presStyleLbl="node1" presStyleIdx="0" presStyleCnt="19">
        <dgm:presLayoutVars>
          <dgm:bulletEnabled val="1"/>
        </dgm:presLayoutVars>
      </dgm:prSet>
      <dgm:spPr/>
    </dgm:pt>
    <dgm:pt modelId="{D0AE1BB1-0FC4-47D3-A2B0-E03BF0E80C94}" type="pres">
      <dgm:prSet presAssocID="{5300E917-F9B4-46E7-94BF-8EAD7C5F12A0}" presName="sibTransFirstNode" presStyleLbl="bgShp" presStyleIdx="0" presStyleCnt="1"/>
      <dgm:spPr/>
    </dgm:pt>
    <dgm:pt modelId="{F7FEFE57-A97A-41C8-8D6E-7A25B20E5B90}" type="pres">
      <dgm:prSet presAssocID="{F7C09280-025D-4573-A95D-B60365A8FFA6}" presName="nodeFollowingNodes" presStyleLbl="node1" presStyleIdx="1" presStyleCnt="19">
        <dgm:presLayoutVars>
          <dgm:bulletEnabled val="1"/>
        </dgm:presLayoutVars>
      </dgm:prSet>
      <dgm:spPr/>
    </dgm:pt>
    <dgm:pt modelId="{C56932B2-3CC9-4216-8B84-D94C1B34634A}" type="pres">
      <dgm:prSet presAssocID="{1DD9F2DC-D0F5-43BD-B1AF-C6D210451765}" presName="nodeFollowingNodes" presStyleLbl="node1" presStyleIdx="2" presStyleCnt="19">
        <dgm:presLayoutVars>
          <dgm:bulletEnabled val="1"/>
        </dgm:presLayoutVars>
      </dgm:prSet>
      <dgm:spPr/>
    </dgm:pt>
    <dgm:pt modelId="{5270A152-1342-4925-B85F-22F00A16E320}" type="pres">
      <dgm:prSet presAssocID="{31590DCC-73CF-44E4-A6DC-AC37F0BCF7E6}" presName="nodeFollowingNodes" presStyleLbl="node1" presStyleIdx="3" presStyleCnt="19">
        <dgm:presLayoutVars>
          <dgm:bulletEnabled val="1"/>
        </dgm:presLayoutVars>
      </dgm:prSet>
      <dgm:spPr/>
    </dgm:pt>
    <dgm:pt modelId="{FE9C4402-FCE6-4294-B085-81A071619CB9}" type="pres">
      <dgm:prSet presAssocID="{1BC86BEB-9E3B-43F3-8870-2BD7A898AA49}" presName="nodeFollowingNodes" presStyleLbl="node1" presStyleIdx="4" presStyleCnt="19">
        <dgm:presLayoutVars>
          <dgm:bulletEnabled val="1"/>
        </dgm:presLayoutVars>
      </dgm:prSet>
      <dgm:spPr/>
    </dgm:pt>
    <dgm:pt modelId="{0AFA7179-A8BD-461A-BB0D-63DAAF18C557}" type="pres">
      <dgm:prSet presAssocID="{AA58920B-2472-4E16-B1EA-BBECC2FC09E8}" presName="nodeFollowingNodes" presStyleLbl="node1" presStyleIdx="5" presStyleCnt="19">
        <dgm:presLayoutVars>
          <dgm:bulletEnabled val="1"/>
        </dgm:presLayoutVars>
      </dgm:prSet>
      <dgm:spPr/>
    </dgm:pt>
    <dgm:pt modelId="{F44EB6F7-020F-4AE1-AD5E-000478F1778C}" type="pres">
      <dgm:prSet presAssocID="{67108F31-AB12-4B4F-81D2-44A2D66BAB26}" presName="nodeFollowingNodes" presStyleLbl="node1" presStyleIdx="6" presStyleCnt="19">
        <dgm:presLayoutVars>
          <dgm:bulletEnabled val="1"/>
        </dgm:presLayoutVars>
      </dgm:prSet>
      <dgm:spPr/>
    </dgm:pt>
    <dgm:pt modelId="{3DAF5263-728E-46DA-8135-0B37CDA6983E}" type="pres">
      <dgm:prSet presAssocID="{70EBCBD5-C132-4460-90C2-5ACF75D9259A}" presName="nodeFollowingNodes" presStyleLbl="node1" presStyleIdx="7" presStyleCnt="19">
        <dgm:presLayoutVars>
          <dgm:bulletEnabled val="1"/>
        </dgm:presLayoutVars>
      </dgm:prSet>
      <dgm:spPr/>
    </dgm:pt>
    <dgm:pt modelId="{24EFF3D2-1145-47FD-B4C2-C09DFFD32634}" type="pres">
      <dgm:prSet presAssocID="{FF4C5502-0F41-4344-8406-A940BFDEF58E}" presName="nodeFollowingNodes" presStyleLbl="node1" presStyleIdx="8" presStyleCnt="19">
        <dgm:presLayoutVars>
          <dgm:bulletEnabled val="1"/>
        </dgm:presLayoutVars>
      </dgm:prSet>
      <dgm:spPr/>
    </dgm:pt>
    <dgm:pt modelId="{B553DD4E-0D79-4C9D-94FF-0D873EEB87E9}" type="pres">
      <dgm:prSet presAssocID="{298DBD2A-AC5B-473A-9CF9-1AAFF064B0C4}" presName="nodeFollowingNodes" presStyleLbl="node1" presStyleIdx="9" presStyleCnt="19">
        <dgm:presLayoutVars>
          <dgm:bulletEnabled val="1"/>
        </dgm:presLayoutVars>
      </dgm:prSet>
      <dgm:spPr/>
    </dgm:pt>
    <dgm:pt modelId="{F0A813AB-F224-43AA-959A-72A504890F50}" type="pres">
      <dgm:prSet presAssocID="{E5EDFE7F-CBBE-4BD9-96E8-80D29AE01F1B}" presName="nodeFollowingNodes" presStyleLbl="node1" presStyleIdx="10" presStyleCnt="19">
        <dgm:presLayoutVars>
          <dgm:bulletEnabled val="1"/>
        </dgm:presLayoutVars>
      </dgm:prSet>
      <dgm:spPr/>
    </dgm:pt>
    <dgm:pt modelId="{E7BFA964-3767-4BE4-A9A7-480D7A222090}" type="pres">
      <dgm:prSet presAssocID="{C18B42F6-A891-4665-BABC-9FA2999C727F}" presName="nodeFollowingNodes" presStyleLbl="node1" presStyleIdx="11" presStyleCnt="19">
        <dgm:presLayoutVars>
          <dgm:bulletEnabled val="1"/>
        </dgm:presLayoutVars>
      </dgm:prSet>
      <dgm:spPr/>
    </dgm:pt>
    <dgm:pt modelId="{43300C56-64E5-4AC0-B8AA-C39EB892DC3C}" type="pres">
      <dgm:prSet presAssocID="{80FC3E6A-5CCB-4210-846F-A8A6F04683AC}" presName="nodeFollowingNodes" presStyleLbl="node1" presStyleIdx="12" presStyleCnt="19">
        <dgm:presLayoutVars>
          <dgm:bulletEnabled val="1"/>
        </dgm:presLayoutVars>
      </dgm:prSet>
      <dgm:spPr/>
    </dgm:pt>
    <dgm:pt modelId="{AA3045FB-E91E-4104-B2DF-A9D0132D8566}" type="pres">
      <dgm:prSet presAssocID="{AC0BF878-4402-48F7-82E2-AF8EBC0B2AEF}" presName="nodeFollowingNodes" presStyleLbl="node1" presStyleIdx="13" presStyleCnt="19">
        <dgm:presLayoutVars>
          <dgm:bulletEnabled val="1"/>
        </dgm:presLayoutVars>
      </dgm:prSet>
      <dgm:spPr/>
    </dgm:pt>
    <dgm:pt modelId="{F301FDF4-34E8-411B-AF20-678E33627A97}" type="pres">
      <dgm:prSet presAssocID="{CB0B95A8-1BB3-4101-9183-E97ACF7D5047}" presName="nodeFollowingNodes" presStyleLbl="node1" presStyleIdx="14" presStyleCnt="19">
        <dgm:presLayoutVars>
          <dgm:bulletEnabled val="1"/>
        </dgm:presLayoutVars>
      </dgm:prSet>
      <dgm:spPr/>
    </dgm:pt>
    <dgm:pt modelId="{FFE95A10-4723-4BDC-A194-53519677EAF9}" type="pres">
      <dgm:prSet presAssocID="{77CD9EE9-B591-40E0-ABFA-D4BA528B3DBA}" presName="nodeFollowingNodes" presStyleLbl="node1" presStyleIdx="15" presStyleCnt="19">
        <dgm:presLayoutVars>
          <dgm:bulletEnabled val="1"/>
        </dgm:presLayoutVars>
      </dgm:prSet>
      <dgm:spPr/>
    </dgm:pt>
    <dgm:pt modelId="{A0E9F7E6-E3D9-4AA5-8440-BAF826E6E6C3}" type="pres">
      <dgm:prSet presAssocID="{46388DCF-E247-48FD-B8F5-4336830E96C2}" presName="nodeFollowingNodes" presStyleLbl="node1" presStyleIdx="16" presStyleCnt="19">
        <dgm:presLayoutVars>
          <dgm:bulletEnabled val="1"/>
        </dgm:presLayoutVars>
      </dgm:prSet>
      <dgm:spPr/>
    </dgm:pt>
    <dgm:pt modelId="{B754E121-E427-426A-8E8F-8C057FB724DD}" type="pres">
      <dgm:prSet presAssocID="{34C75DA7-E05C-41DB-BAC1-F9C6EF9A9A7A}" presName="nodeFollowingNodes" presStyleLbl="node1" presStyleIdx="17" presStyleCnt="19">
        <dgm:presLayoutVars>
          <dgm:bulletEnabled val="1"/>
        </dgm:presLayoutVars>
      </dgm:prSet>
      <dgm:spPr/>
    </dgm:pt>
    <dgm:pt modelId="{DFD2B803-C709-4F88-804F-2ED01B1A786A}" type="pres">
      <dgm:prSet presAssocID="{EBC33FB1-8714-49D5-8909-AE3B9C73FDC3}" presName="nodeFollowingNodes" presStyleLbl="node1" presStyleIdx="18" presStyleCnt="19">
        <dgm:presLayoutVars>
          <dgm:bulletEnabled val="1"/>
        </dgm:presLayoutVars>
      </dgm:prSet>
      <dgm:spPr/>
    </dgm:pt>
  </dgm:ptLst>
  <dgm:cxnLst>
    <dgm:cxn modelId="{E8DACE0A-8DEC-48F6-9163-AA804CAECD9A}" type="presOf" srcId="{46388DCF-E247-48FD-B8F5-4336830E96C2}" destId="{A0E9F7E6-E3D9-4AA5-8440-BAF826E6E6C3}" srcOrd="0" destOrd="0" presId="urn:microsoft.com/office/officeart/2005/8/layout/cycle3"/>
    <dgm:cxn modelId="{3ED1580D-3959-4849-AFFD-2C0D16423C1B}" type="presOf" srcId="{CB0B95A8-1BB3-4101-9183-E97ACF7D5047}" destId="{F301FDF4-34E8-411B-AF20-678E33627A97}" srcOrd="0" destOrd="0" presId="urn:microsoft.com/office/officeart/2005/8/layout/cycle3"/>
    <dgm:cxn modelId="{AB2F240E-6882-4DE0-89DE-5CA92DF6F66F}" type="presOf" srcId="{F7C09280-025D-4573-A95D-B60365A8FFA6}" destId="{F7FEFE57-A97A-41C8-8D6E-7A25B20E5B90}" srcOrd="0" destOrd="0" presId="urn:microsoft.com/office/officeart/2005/8/layout/cycle3"/>
    <dgm:cxn modelId="{539F6A0F-1377-4ED0-9505-F97E78477B84}" type="presOf" srcId="{FF4C5502-0F41-4344-8406-A940BFDEF58E}" destId="{24EFF3D2-1145-47FD-B4C2-C09DFFD32634}" srcOrd="0" destOrd="0" presId="urn:microsoft.com/office/officeart/2005/8/layout/cycle3"/>
    <dgm:cxn modelId="{BFE20510-563B-4383-B733-9231F24754F3}" type="presOf" srcId="{5300E917-F9B4-46E7-94BF-8EAD7C5F12A0}" destId="{D0AE1BB1-0FC4-47D3-A2B0-E03BF0E80C94}" srcOrd="0" destOrd="0" presId="urn:microsoft.com/office/officeart/2005/8/layout/cycle3"/>
    <dgm:cxn modelId="{2F417E17-56EB-4B94-9AF9-38ECE0B12E33}" srcId="{2C4FD973-6BD2-4C2F-B221-641301DAFAC1}" destId="{77CD9EE9-B591-40E0-ABFA-D4BA528B3DBA}" srcOrd="15" destOrd="0" parTransId="{8C6F3664-D652-4DFD-8B41-0EB5E8068EEE}" sibTransId="{058E3AF5-7EAE-4444-BB0B-B6FE7BB874FC}"/>
    <dgm:cxn modelId="{FF483A29-46CA-488D-93C1-09DDC3228D07}" type="presOf" srcId="{AC0BF878-4402-48F7-82E2-AF8EBC0B2AEF}" destId="{AA3045FB-E91E-4104-B2DF-A9D0132D8566}" srcOrd="0" destOrd="0" presId="urn:microsoft.com/office/officeart/2005/8/layout/cycle3"/>
    <dgm:cxn modelId="{CDF5AB29-2C0A-4435-947B-FC003C2DD060}" srcId="{2C4FD973-6BD2-4C2F-B221-641301DAFAC1}" destId="{C18B42F6-A891-4665-BABC-9FA2999C727F}" srcOrd="11" destOrd="0" parTransId="{67A25A5D-3D85-4663-AE7A-7FBD3340B1B8}" sibTransId="{3ACE061A-361E-4E57-9C8D-2A6980FF403D}"/>
    <dgm:cxn modelId="{86E39138-AD52-4B3B-98E6-511D9F94C658}" type="presOf" srcId="{E5EDFE7F-CBBE-4BD9-96E8-80D29AE01F1B}" destId="{F0A813AB-F224-43AA-959A-72A504890F50}" srcOrd="0" destOrd="0" presId="urn:microsoft.com/office/officeart/2005/8/layout/cycle3"/>
    <dgm:cxn modelId="{0EC0373A-9404-483F-93AA-F8B5D833FC9E}" type="presOf" srcId="{AA58920B-2472-4E16-B1EA-BBECC2FC09E8}" destId="{0AFA7179-A8BD-461A-BB0D-63DAAF18C557}" srcOrd="0" destOrd="0" presId="urn:microsoft.com/office/officeart/2005/8/layout/cycle3"/>
    <dgm:cxn modelId="{23EED65E-8E1C-4C11-B441-CB6ACACDA7BD}" srcId="{2C4FD973-6BD2-4C2F-B221-641301DAFAC1}" destId="{70EBCBD5-C132-4460-90C2-5ACF75D9259A}" srcOrd="7" destOrd="0" parTransId="{B72EC769-F1D8-4A2B-BF8F-1C8A0F3EF2DE}" sibTransId="{8CE12EE2-7592-4350-B57D-3BD554E4E790}"/>
    <dgm:cxn modelId="{F8A5FB45-0909-4472-80B3-AEFA18EC1918}" srcId="{2C4FD973-6BD2-4C2F-B221-641301DAFAC1}" destId="{34C75DA7-E05C-41DB-BAC1-F9C6EF9A9A7A}" srcOrd="17" destOrd="0" parTransId="{8067E62E-A5B0-4B6E-BE42-2BE5888DFA02}" sibTransId="{1781CBEB-BCAA-4A05-B25F-7EC2B9C29B84}"/>
    <dgm:cxn modelId="{91B3F267-77DD-49E0-B666-607656313077}" srcId="{2C4FD973-6BD2-4C2F-B221-641301DAFAC1}" destId="{1DD9F2DC-D0F5-43BD-B1AF-C6D210451765}" srcOrd="2" destOrd="0" parTransId="{8BA896D8-C59D-4585-B6A9-4CAB0BE5DA16}" sibTransId="{339AC371-AF9B-4300-A9B3-967D3831FF53}"/>
    <dgm:cxn modelId="{87C6B068-8F1E-4249-ACF1-46C4130BF448}" srcId="{2C4FD973-6BD2-4C2F-B221-641301DAFAC1}" destId="{FF4C5502-0F41-4344-8406-A940BFDEF58E}" srcOrd="8" destOrd="0" parTransId="{88809143-DF7F-49E2-9ADD-2BDD21785C68}" sibTransId="{8ABF43A8-33F6-421E-89B2-5E3BDCAA8F4A}"/>
    <dgm:cxn modelId="{711C9452-5EE2-42B2-9F7C-B14C401778C9}" type="presOf" srcId="{67108F31-AB12-4B4F-81D2-44A2D66BAB26}" destId="{F44EB6F7-020F-4AE1-AD5E-000478F1778C}" srcOrd="0" destOrd="0" presId="urn:microsoft.com/office/officeart/2005/8/layout/cycle3"/>
    <dgm:cxn modelId="{07511175-056E-4922-9477-CA539D6D7192}" srcId="{2C4FD973-6BD2-4C2F-B221-641301DAFAC1}" destId="{298DBD2A-AC5B-473A-9CF9-1AAFF064B0C4}" srcOrd="9" destOrd="0" parTransId="{E7F6FB90-69B7-40C6-95E1-8B90A85B7686}" sibTransId="{215D177D-7067-45C4-9524-B6FAF2E40208}"/>
    <dgm:cxn modelId="{B97F5377-5AA5-4AF0-9504-7083B194D26C}" srcId="{2C4FD973-6BD2-4C2F-B221-641301DAFAC1}" destId="{1BC86BEB-9E3B-43F3-8870-2BD7A898AA49}" srcOrd="4" destOrd="0" parTransId="{C3DBB4EF-0DB5-4A1A-85F7-74864E474C25}" sibTransId="{70F5EBB2-D540-47E8-BA30-C5201FB00B39}"/>
    <dgm:cxn modelId="{5D28CA7A-6030-4A36-8133-4DDAF57C9FF0}" srcId="{2C4FD973-6BD2-4C2F-B221-641301DAFAC1}" destId="{F7C09280-025D-4573-A95D-B60365A8FFA6}" srcOrd="1" destOrd="0" parTransId="{A3DC8333-9C6F-4941-B72B-A98CFCCC0B99}" sibTransId="{80F9B9AD-2555-4183-B196-05449C86E39E}"/>
    <dgm:cxn modelId="{A27B717B-52B0-49D1-8B52-11EA95A38C12}" srcId="{2C4FD973-6BD2-4C2F-B221-641301DAFAC1}" destId="{EBC33FB1-8714-49D5-8909-AE3B9C73FDC3}" srcOrd="18" destOrd="0" parTransId="{AA97FE43-4A51-49CC-A193-7A81ADC990A6}" sibTransId="{2A1CB5B5-DA72-405A-860F-985C562283CC}"/>
    <dgm:cxn modelId="{BCD0767E-CF10-44C1-8896-7D9BEBC78E76}" type="presOf" srcId="{70EBCBD5-C132-4460-90C2-5ACF75D9259A}" destId="{3DAF5263-728E-46DA-8135-0B37CDA6983E}" srcOrd="0" destOrd="0" presId="urn:microsoft.com/office/officeart/2005/8/layout/cycle3"/>
    <dgm:cxn modelId="{9B51BB7E-E23E-4B2E-8997-B3FD99E9C3D2}" srcId="{2C4FD973-6BD2-4C2F-B221-641301DAFAC1}" destId="{CB0B95A8-1BB3-4101-9183-E97ACF7D5047}" srcOrd="14" destOrd="0" parTransId="{9ACC7E2E-15DE-4346-B70A-5ED0900F64C4}" sibTransId="{19573193-69DB-423D-BE04-700B56C555C0}"/>
    <dgm:cxn modelId="{BEB11586-26B9-476E-9279-7E5326CF43A7}" srcId="{2C4FD973-6BD2-4C2F-B221-641301DAFAC1}" destId="{46388DCF-E247-48FD-B8F5-4336830E96C2}" srcOrd="16" destOrd="0" parTransId="{C9B6DA20-6C4F-4726-A9A0-ECBE2D8F6AAC}" sibTransId="{DC2FC931-8760-4113-ABFF-0498FAF4DF7E}"/>
    <dgm:cxn modelId="{D5F2558B-A0F5-44BB-B35D-BAC447676120}" type="presOf" srcId="{1DD9F2DC-D0F5-43BD-B1AF-C6D210451765}" destId="{C56932B2-3CC9-4216-8B84-D94C1B34634A}" srcOrd="0" destOrd="0" presId="urn:microsoft.com/office/officeart/2005/8/layout/cycle3"/>
    <dgm:cxn modelId="{C9ACEC8C-68FD-4EEB-8854-007865BC33F4}" srcId="{2C4FD973-6BD2-4C2F-B221-641301DAFAC1}" destId="{67108F31-AB12-4B4F-81D2-44A2D66BAB26}" srcOrd="6" destOrd="0" parTransId="{DE98BC46-6AAE-4046-B33F-1072AFDB76FC}" sibTransId="{54528096-08CB-49B1-A60E-43F3670FB0F2}"/>
    <dgm:cxn modelId="{75B6D591-A20A-4564-A808-FE451C7A3A3B}" type="presOf" srcId="{80FC3E6A-5CCB-4210-846F-A8A6F04683AC}" destId="{43300C56-64E5-4AC0-B8AA-C39EB892DC3C}" srcOrd="0" destOrd="0" presId="urn:microsoft.com/office/officeart/2005/8/layout/cycle3"/>
    <dgm:cxn modelId="{28BAE093-0175-4075-97B8-F806840EB46C}" type="presOf" srcId="{298DBD2A-AC5B-473A-9CF9-1AAFF064B0C4}" destId="{B553DD4E-0D79-4C9D-94FF-0D873EEB87E9}" srcOrd="0" destOrd="0" presId="urn:microsoft.com/office/officeart/2005/8/layout/cycle3"/>
    <dgm:cxn modelId="{92D4BA97-7994-4AAA-9BCF-854D81016E62}" srcId="{2C4FD973-6BD2-4C2F-B221-641301DAFAC1}" destId="{AC0BF878-4402-48F7-82E2-AF8EBC0B2AEF}" srcOrd="13" destOrd="0" parTransId="{CA53FE13-A325-4739-81AB-B3C1AB9ACA43}" sibTransId="{36D4ECD8-8C76-4D03-ACE4-0C9D55624A52}"/>
    <dgm:cxn modelId="{583DD79A-5051-45D7-911B-4B687775C373}" type="presOf" srcId="{31590DCC-73CF-44E4-A6DC-AC37F0BCF7E6}" destId="{5270A152-1342-4925-B85F-22F00A16E320}" srcOrd="0" destOrd="0" presId="urn:microsoft.com/office/officeart/2005/8/layout/cycle3"/>
    <dgm:cxn modelId="{16CBE3A7-FA8B-4F9F-83BA-CF1CAD379968}" srcId="{2C4FD973-6BD2-4C2F-B221-641301DAFAC1}" destId="{DC6767D7-44F5-4C18-97BA-14BA6C1EA547}" srcOrd="0" destOrd="0" parTransId="{45FD43EA-A95F-4428-ACCF-711294048E0A}" sibTransId="{5300E917-F9B4-46E7-94BF-8EAD7C5F12A0}"/>
    <dgm:cxn modelId="{94CB1DAD-5560-4130-974D-11C592EEDBD6}" type="presOf" srcId="{DC6767D7-44F5-4C18-97BA-14BA6C1EA547}" destId="{D3BD2510-9B67-4B2C-922D-4A3EDB811119}" srcOrd="0" destOrd="0" presId="urn:microsoft.com/office/officeart/2005/8/layout/cycle3"/>
    <dgm:cxn modelId="{38EB7EAE-917F-40CB-AEFC-F4F73175B4E7}" type="presOf" srcId="{2C4FD973-6BD2-4C2F-B221-641301DAFAC1}" destId="{EF5C6E2E-2270-44BC-9807-215D8DCE5EC5}" srcOrd="0" destOrd="0" presId="urn:microsoft.com/office/officeart/2005/8/layout/cycle3"/>
    <dgm:cxn modelId="{4C7346B2-E7D7-4FE9-A7AA-9A53D50A93DF}" type="presOf" srcId="{C18B42F6-A891-4665-BABC-9FA2999C727F}" destId="{E7BFA964-3767-4BE4-A9A7-480D7A222090}" srcOrd="0" destOrd="0" presId="urn:microsoft.com/office/officeart/2005/8/layout/cycle3"/>
    <dgm:cxn modelId="{3F40A5B4-1884-49CC-83FB-083F37BAD335}" type="presOf" srcId="{77CD9EE9-B591-40E0-ABFA-D4BA528B3DBA}" destId="{FFE95A10-4723-4BDC-A194-53519677EAF9}" srcOrd="0" destOrd="0" presId="urn:microsoft.com/office/officeart/2005/8/layout/cycle3"/>
    <dgm:cxn modelId="{649209B8-29C7-464C-92A3-B6EB9788C51B}" srcId="{2C4FD973-6BD2-4C2F-B221-641301DAFAC1}" destId="{E5EDFE7F-CBBE-4BD9-96E8-80D29AE01F1B}" srcOrd="10" destOrd="0" parTransId="{7096411C-8A70-4292-AC58-B9C46CCACE40}" sibTransId="{931F6C91-E413-40D1-ABFB-233FC3DCE70D}"/>
    <dgm:cxn modelId="{974E59B8-92AF-4E90-812D-03C4B14ED126}" type="presOf" srcId="{34C75DA7-E05C-41DB-BAC1-F9C6EF9A9A7A}" destId="{B754E121-E427-426A-8E8F-8C057FB724DD}" srcOrd="0" destOrd="0" presId="urn:microsoft.com/office/officeart/2005/8/layout/cycle3"/>
    <dgm:cxn modelId="{2E9804CB-10CF-4BB0-B7B8-6D4B9BC615A6}" srcId="{2C4FD973-6BD2-4C2F-B221-641301DAFAC1}" destId="{31590DCC-73CF-44E4-A6DC-AC37F0BCF7E6}" srcOrd="3" destOrd="0" parTransId="{6DB98768-B5D2-4B73-ABBA-9841BC63C1B2}" sibTransId="{9D4803BE-CEC9-4614-A21D-52A09DAEF39D}"/>
    <dgm:cxn modelId="{E1F3C3D0-4076-4574-A0FC-1B439094D5AC}" type="presOf" srcId="{EBC33FB1-8714-49D5-8909-AE3B9C73FDC3}" destId="{DFD2B803-C709-4F88-804F-2ED01B1A786A}" srcOrd="0" destOrd="0" presId="urn:microsoft.com/office/officeart/2005/8/layout/cycle3"/>
    <dgm:cxn modelId="{4C8298D9-7651-4CEA-B9B9-059FDD1905FB}" type="presOf" srcId="{1BC86BEB-9E3B-43F3-8870-2BD7A898AA49}" destId="{FE9C4402-FCE6-4294-B085-81A071619CB9}" srcOrd="0" destOrd="0" presId="urn:microsoft.com/office/officeart/2005/8/layout/cycle3"/>
    <dgm:cxn modelId="{F406BDDE-7D47-48FA-9D79-75246FDE18B6}" srcId="{2C4FD973-6BD2-4C2F-B221-641301DAFAC1}" destId="{80FC3E6A-5CCB-4210-846F-A8A6F04683AC}" srcOrd="12" destOrd="0" parTransId="{26179B69-A886-47E2-9E5B-BDECDB073719}" sibTransId="{7EE4F066-68A7-4DE8-A951-9AB24FC67B6B}"/>
    <dgm:cxn modelId="{C80CD1EA-51DB-4207-A68E-697CCE466630}" srcId="{2C4FD973-6BD2-4C2F-B221-641301DAFAC1}" destId="{AA58920B-2472-4E16-B1EA-BBECC2FC09E8}" srcOrd="5" destOrd="0" parTransId="{37DD68D1-5510-4D27-B225-7966DC1E2535}" sibTransId="{BD2F1D8E-2766-457D-A609-A2C2E2022414}"/>
    <dgm:cxn modelId="{0AB7DCDB-0303-4F6B-91B4-A8F93C4800B4}" type="presParOf" srcId="{EF5C6E2E-2270-44BC-9807-215D8DCE5EC5}" destId="{09B779E7-99F1-456C-B88C-ADF6D3004536}" srcOrd="0" destOrd="0" presId="urn:microsoft.com/office/officeart/2005/8/layout/cycle3"/>
    <dgm:cxn modelId="{71FA53F0-84AA-490F-BE88-C4D0EF86DC5B}" type="presParOf" srcId="{09B779E7-99F1-456C-B88C-ADF6D3004536}" destId="{D3BD2510-9B67-4B2C-922D-4A3EDB811119}" srcOrd="0" destOrd="0" presId="urn:microsoft.com/office/officeart/2005/8/layout/cycle3"/>
    <dgm:cxn modelId="{BE7C50EE-555B-4C51-A8E5-C9AD567B3EAC}" type="presParOf" srcId="{09B779E7-99F1-456C-B88C-ADF6D3004536}" destId="{D0AE1BB1-0FC4-47D3-A2B0-E03BF0E80C94}" srcOrd="1" destOrd="0" presId="urn:microsoft.com/office/officeart/2005/8/layout/cycle3"/>
    <dgm:cxn modelId="{994DA8A6-7F8A-4CA6-B40F-466A50E5B538}" type="presParOf" srcId="{09B779E7-99F1-456C-B88C-ADF6D3004536}" destId="{F7FEFE57-A97A-41C8-8D6E-7A25B20E5B90}" srcOrd="2" destOrd="0" presId="urn:microsoft.com/office/officeart/2005/8/layout/cycle3"/>
    <dgm:cxn modelId="{877AC9CB-A204-4040-999B-65D24650F503}" type="presParOf" srcId="{09B779E7-99F1-456C-B88C-ADF6D3004536}" destId="{C56932B2-3CC9-4216-8B84-D94C1B34634A}" srcOrd="3" destOrd="0" presId="urn:microsoft.com/office/officeart/2005/8/layout/cycle3"/>
    <dgm:cxn modelId="{05B25091-2514-4DE6-98C5-884487275C4F}" type="presParOf" srcId="{09B779E7-99F1-456C-B88C-ADF6D3004536}" destId="{5270A152-1342-4925-B85F-22F00A16E320}" srcOrd="4" destOrd="0" presId="urn:microsoft.com/office/officeart/2005/8/layout/cycle3"/>
    <dgm:cxn modelId="{15218912-87A1-4FC2-ADF9-9706576BCCAC}" type="presParOf" srcId="{09B779E7-99F1-456C-B88C-ADF6D3004536}" destId="{FE9C4402-FCE6-4294-B085-81A071619CB9}" srcOrd="5" destOrd="0" presId="urn:microsoft.com/office/officeart/2005/8/layout/cycle3"/>
    <dgm:cxn modelId="{FB6CA486-CAF2-4BED-9CE6-4075936A532D}" type="presParOf" srcId="{09B779E7-99F1-456C-B88C-ADF6D3004536}" destId="{0AFA7179-A8BD-461A-BB0D-63DAAF18C557}" srcOrd="6" destOrd="0" presId="urn:microsoft.com/office/officeart/2005/8/layout/cycle3"/>
    <dgm:cxn modelId="{B1459422-A727-4558-8C4E-45CD6692B641}" type="presParOf" srcId="{09B779E7-99F1-456C-B88C-ADF6D3004536}" destId="{F44EB6F7-020F-4AE1-AD5E-000478F1778C}" srcOrd="7" destOrd="0" presId="urn:microsoft.com/office/officeart/2005/8/layout/cycle3"/>
    <dgm:cxn modelId="{BD2A03F6-65DF-400F-A13C-B24DBAACAA58}" type="presParOf" srcId="{09B779E7-99F1-456C-B88C-ADF6D3004536}" destId="{3DAF5263-728E-46DA-8135-0B37CDA6983E}" srcOrd="8" destOrd="0" presId="urn:microsoft.com/office/officeart/2005/8/layout/cycle3"/>
    <dgm:cxn modelId="{C1348214-C6F0-431A-B9E4-F1DD56040262}" type="presParOf" srcId="{09B779E7-99F1-456C-B88C-ADF6D3004536}" destId="{24EFF3D2-1145-47FD-B4C2-C09DFFD32634}" srcOrd="9" destOrd="0" presId="urn:microsoft.com/office/officeart/2005/8/layout/cycle3"/>
    <dgm:cxn modelId="{9269D1F3-3973-4B27-8236-17A68C058DFE}" type="presParOf" srcId="{09B779E7-99F1-456C-B88C-ADF6D3004536}" destId="{B553DD4E-0D79-4C9D-94FF-0D873EEB87E9}" srcOrd="10" destOrd="0" presId="urn:microsoft.com/office/officeart/2005/8/layout/cycle3"/>
    <dgm:cxn modelId="{D7D274EF-B272-45B9-A558-9041C7CF4883}" type="presParOf" srcId="{09B779E7-99F1-456C-B88C-ADF6D3004536}" destId="{F0A813AB-F224-43AA-959A-72A504890F50}" srcOrd="11" destOrd="0" presId="urn:microsoft.com/office/officeart/2005/8/layout/cycle3"/>
    <dgm:cxn modelId="{6751C45D-D96F-43F3-B73A-A309881F3ADB}" type="presParOf" srcId="{09B779E7-99F1-456C-B88C-ADF6D3004536}" destId="{E7BFA964-3767-4BE4-A9A7-480D7A222090}" srcOrd="12" destOrd="0" presId="urn:microsoft.com/office/officeart/2005/8/layout/cycle3"/>
    <dgm:cxn modelId="{1AEE2B3D-7D9A-4433-9F68-89BF0B5764ED}" type="presParOf" srcId="{09B779E7-99F1-456C-B88C-ADF6D3004536}" destId="{43300C56-64E5-4AC0-B8AA-C39EB892DC3C}" srcOrd="13" destOrd="0" presId="urn:microsoft.com/office/officeart/2005/8/layout/cycle3"/>
    <dgm:cxn modelId="{509890A7-DED0-4E7F-A0D1-2B3862971BD6}" type="presParOf" srcId="{09B779E7-99F1-456C-B88C-ADF6D3004536}" destId="{AA3045FB-E91E-4104-B2DF-A9D0132D8566}" srcOrd="14" destOrd="0" presId="urn:microsoft.com/office/officeart/2005/8/layout/cycle3"/>
    <dgm:cxn modelId="{8952B9A1-41F4-49B9-A1FD-4AF308688741}" type="presParOf" srcId="{09B779E7-99F1-456C-B88C-ADF6D3004536}" destId="{F301FDF4-34E8-411B-AF20-678E33627A97}" srcOrd="15" destOrd="0" presId="urn:microsoft.com/office/officeart/2005/8/layout/cycle3"/>
    <dgm:cxn modelId="{0A455096-DB1C-48E8-9F13-76E5EE15D116}" type="presParOf" srcId="{09B779E7-99F1-456C-B88C-ADF6D3004536}" destId="{FFE95A10-4723-4BDC-A194-53519677EAF9}" srcOrd="16" destOrd="0" presId="urn:microsoft.com/office/officeart/2005/8/layout/cycle3"/>
    <dgm:cxn modelId="{F825B333-968A-436A-B327-ACF716ADE541}" type="presParOf" srcId="{09B779E7-99F1-456C-B88C-ADF6D3004536}" destId="{A0E9F7E6-E3D9-4AA5-8440-BAF826E6E6C3}" srcOrd="17" destOrd="0" presId="urn:microsoft.com/office/officeart/2005/8/layout/cycle3"/>
    <dgm:cxn modelId="{66E64252-DAB8-4ABD-8381-D0B218CA6477}" type="presParOf" srcId="{09B779E7-99F1-456C-B88C-ADF6D3004536}" destId="{B754E121-E427-426A-8E8F-8C057FB724DD}" srcOrd="18" destOrd="0" presId="urn:microsoft.com/office/officeart/2005/8/layout/cycle3"/>
    <dgm:cxn modelId="{EE8156C6-5D34-4D1F-BF54-853561E6DDB6}" type="presParOf" srcId="{09B779E7-99F1-456C-B88C-ADF6D3004536}" destId="{DFD2B803-C709-4F88-804F-2ED01B1A786A}" srcOrd="19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1BB1-0FC4-47D3-A2B0-E03BF0E80C94}">
      <dsp:nvSpPr>
        <dsp:cNvPr id="0" name=""/>
        <dsp:cNvSpPr/>
      </dsp:nvSpPr>
      <dsp:spPr>
        <a:xfrm>
          <a:off x="2320680" y="-208990"/>
          <a:ext cx="7167180" cy="7167180"/>
        </a:xfrm>
        <a:prstGeom prst="circularArrow">
          <a:avLst>
            <a:gd name="adj1" fmla="val 5544"/>
            <a:gd name="adj2" fmla="val 330680"/>
            <a:gd name="adj3" fmla="val 15325716"/>
            <a:gd name="adj4" fmla="val 1649728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D2510-9B67-4B2C-922D-4A3EDB811119}">
      <dsp:nvSpPr>
        <dsp:cNvPr id="0" name=""/>
        <dsp:cNvSpPr/>
      </dsp:nvSpPr>
      <dsp:spPr>
        <a:xfrm>
          <a:off x="5448765" y="1032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European Green Deal</a:t>
          </a:r>
        </a:p>
      </dsp:txBody>
      <dsp:txXfrm>
        <a:off x="5471001" y="23268"/>
        <a:ext cx="866538" cy="411033"/>
      </dsp:txXfrm>
    </dsp:sp>
    <dsp:sp modelId="{F7FEFE57-A97A-41C8-8D6E-7A25B20E5B90}">
      <dsp:nvSpPr>
        <dsp:cNvPr id="0" name=""/>
        <dsp:cNvSpPr/>
      </dsp:nvSpPr>
      <dsp:spPr>
        <a:xfrm>
          <a:off x="6441166" y="166634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Framework for Climate</a:t>
          </a:r>
        </a:p>
      </dsp:txBody>
      <dsp:txXfrm>
        <a:off x="6463402" y="188870"/>
        <a:ext cx="866538" cy="411033"/>
      </dsp:txXfrm>
    </dsp:sp>
    <dsp:sp modelId="{C56932B2-3CC9-4216-8B84-D94C1B34634A}">
      <dsp:nvSpPr>
        <dsp:cNvPr id="0" name=""/>
        <dsp:cNvSpPr/>
      </dsp:nvSpPr>
      <dsp:spPr>
        <a:xfrm>
          <a:off x="7326025" y="645496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Circulating economy</a:t>
          </a:r>
        </a:p>
      </dsp:txBody>
      <dsp:txXfrm>
        <a:off x="7348261" y="667732"/>
        <a:ext cx="866538" cy="411033"/>
      </dsp:txXfrm>
    </dsp:sp>
    <dsp:sp modelId="{5270A152-1342-4925-B85F-22F00A16E320}">
      <dsp:nvSpPr>
        <dsp:cNvPr id="0" name=""/>
        <dsp:cNvSpPr/>
      </dsp:nvSpPr>
      <dsp:spPr>
        <a:xfrm>
          <a:off x="8007453" y="1385725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Farm to Fork</a:t>
          </a:r>
        </a:p>
      </dsp:txBody>
      <dsp:txXfrm>
        <a:off x="8029689" y="1407961"/>
        <a:ext cx="866538" cy="411033"/>
      </dsp:txXfrm>
    </dsp:sp>
    <dsp:sp modelId="{FE9C4402-FCE6-4294-B085-81A071619CB9}">
      <dsp:nvSpPr>
        <dsp:cNvPr id="0" name=""/>
        <dsp:cNvSpPr/>
      </dsp:nvSpPr>
      <dsp:spPr>
        <a:xfrm>
          <a:off x="8411608" y="2307105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Biodiversity</a:t>
          </a:r>
        </a:p>
      </dsp:txBody>
      <dsp:txXfrm>
        <a:off x="8433844" y="2329341"/>
        <a:ext cx="866538" cy="411033"/>
      </dsp:txXfrm>
    </dsp:sp>
    <dsp:sp modelId="{0AFA7179-A8BD-461A-BB0D-63DAAF18C557}">
      <dsp:nvSpPr>
        <dsp:cNvPr id="0" name=""/>
        <dsp:cNvSpPr/>
      </dsp:nvSpPr>
      <dsp:spPr>
        <a:xfrm>
          <a:off x="8494693" y="3309792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Chemicals and methane</a:t>
          </a:r>
        </a:p>
      </dsp:txBody>
      <dsp:txXfrm>
        <a:off x="8516929" y="3332028"/>
        <a:ext cx="866538" cy="411033"/>
      </dsp:txXfrm>
    </dsp:sp>
    <dsp:sp modelId="{F44EB6F7-020F-4AE1-AD5E-000478F1778C}">
      <dsp:nvSpPr>
        <dsp:cNvPr id="0" name=""/>
        <dsp:cNvSpPr/>
      </dsp:nvSpPr>
      <dsp:spPr>
        <a:xfrm>
          <a:off x="8247704" y="4285127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Cancer </a:t>
          </a:r>
        </a:p>
      </dsp:txBody>
      <dsp:txXfrm>
        <a:off x="8269940" y="4307363"/>
        <a:ext cx="866538" cy="411033"/>
      </dsp:txXfrm>
    </dsp:sp>
    <dsp:sp modelId="{3DAF5263-728E-46DA-8135-0B37CDA6983E}">
      <dsp:nvSpPr>
        <dsp:cNvPr id="0" name=""/>
        <dsp:cNvSpPr/>
      </dsp:nvSpPr>
      <dsp:spPr>
        <a:xfrm>
          <a:off x="7697407" y="5127420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Organic farming</a:t>
          </a:r>
        </a:p>
      </dsp:txBody>
      <dsp:txXfrm>
        <a:off x="7719643" y="5149656"/>
        <a:ext cx="866538" cy="411033"/>
      </dsp:txXfrm>
    </dsp:sp>
    <dsp:sp modelId="{24EFF3D2-1145-47FD-B4C2-C09DFFD32634}">
      <dsp:nvSpPr>
        <dsp:cNvPr id="0" name=""/>
        <dsp:cNvSpPr/>
      </dsp:nvSpPr>
      <dsp:spPr>
        <a:xfrm>
          <a:off x="6903435" y="5745393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Zero pollution </a:t>
          </a:r>
        </a:p>
      </dsp:txBody>
      <dsp:txXfrm>
        <a:off x="6925671" y="5767629"/>
        <a:ext cx="866538" cy="411033"/>
      </dsp:txXfrm>
    </dsp:sp>
    <dsp:sp modelId="{B553DD4E-0D79-4C9D-94FF-0D873EEB87E9}">
      <dsp:nvSpPr>
        <dsp:cNvPr id="0" name=""/>
        <dsp:cNvSpPr/>
      </dsp:nvSpPr>
      <dsp:spPr>
        <a:xfrm>
          <a:off x="5951827" y="6072081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Rural areas </a:t>
          </a:r>
        </a:p>
      </dsp:txBody>
      <dsp:txXfrm>
        <a:off x="5974063" y="6094317"/>
        <a:ext cx="866538" cy="411033"/>
      </dsp:txXfrm>
    </dsp:sp>
    <dsp:sp modelId="{F0A813AB-F224-43AA-959A-72A504890F50}">
      <dsp:nvSpPr>
        <dsp:cNvPr id="0" name=""/>
        <dsp:cNvSpPr/>
      </dsp:nvSpPr>
      <dsp:spPr>
        <a:xfrm>
          <a:off x="4945704" y="6072081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Cage breeding </a:t>
          </a:r>
        </a:p>
      </dsp:txBody>
      <dsp:txXfrm>
        <a:off x="4967940" y="6094317"/>
        <a:ext cx="866538" cy="411033"/>
      </dsp:txXfrm>
    </dsp:sp>
    <dsp:sp modelId="{E7BFA964-3767-4BE4-A9A7-480D7A222090}">
      <dsp:nvSpPr>
        <dsp:cNvPr id="0" name=""/>
        <dsp:cNvSpPr/>
      </dsp:nvSpPr>
      <dsp:spPr>
        <a:xfrm>
          <a:off x="3994095" y="5745393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FitFor55</a:t>
          </a:r>
        </a:p>
      </dsp:txBody>
      <dsp:txXfrm>
        <a:off x="4016331" y="5767629"/>
        <a:ext cx="866538" cy="411033"/>
      </dsp:txXfrm>
    </dsp:sp>
    <dsp:sp modelId="{43300C56-64E5-4AC0-B8AA-C39EB892DC3C}">
      <dsp:nvSpPr>
        <dsp:cNvPr id="0" name=""/>
        <dsp:cNvSpPr/>
      </dsp:nvSpPr>
      <dsp:spPr>
        <a:xfrm>
          <a:off x="3200123" y="5127420"/>
          <a:ext cx="911010" cy="45550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Taxonomy</a:t>
          </a:r>
        </a:p>
      </dsp:txBody>
      <dsp:txXfrm>
        <a:off x="3222359" y="5149656"/>
        <a:ext cx="866538" cy="411033"/>
      </dsp:txXfrm>
    </dsp:sp>
    <dsp:sp modelId="{AA3045FB-E91E-4104-B2DF-A9D0132D8566}">
      <dsp:nvSpPr>
        <dsp:cNvPr id="0" name=""/>
        <dsp:cNvSpPr/>
      </dsp:nvSpPr>
      <dsp:spPr>
        <a:xfrm>
          <a:off x="2649826" y="4285127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Industrial emissions </a:t>
          </a:r>
        </a:p>
      </dsp:txBody>
      <dsp:txXfrm>
        <a:off x="2672062" y="4307363"/>
        <a:ext cx="866538" cy="411033"/>
      </dsp:txXfrm>
    </dsp:sp>
    <dsp:sp modelId="{F301FDF4-34E8-411B-AF20-678E33627A97}">
      <dsp:nvSpPr>
        <dsp:cNvPr id="0" name=""/>
        <dsp:cNvSpPr/>
      </dsp:nvSpPr>
      <dsp:spPr>
        <a:xfrm>
          <a:off x="2402838" y="3309792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Accounting network </a:t>
          </a:r>
        </a:p>
      </dsp:txBody>
      <dsp:txXfrm>
        <a:off x="2425074" y="3332028"/>
        <a:ext cx="866538" cy="411033"/>
      </dsp:txXfrm>
    </dsp:sp>
    <dsp:sp modelId="{FFE95A10-4723-4BDC-A194-53519677EAF9}">
      <dsp:nvSpPr>
        <dsp:cNvPr id="0" name=""/>
        <dsp:cNvSpPr/>
      </dsp:nvSpPr>
      <dsp:spPr>
        <a:xfrm>
          <a:off x="2485922" y="2307105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Pesticides </a:t>
          </a:r>
        </a:p>
      </dsp:txBody>
      <dsp:txXfrm>
        <a:off x="2508158" y="2329341"/>
        <a:ext cx="866538" cy="411033"/>
      </dsp:txXfrm>
    </dsp:sp>
    <dsp:sp modelId="{A0E9F7E6-E3D9-4AA5-8440-BAF826E6E6C3}">
      <dsp:nvSpPr>
        <dsp:cNvPr id="0" name=""/>
        <dsp:cNvSpPr/>
      </dsp:nvSpPr>
      <dsp:spPr>
        <a:xfrm>
          <a:off x="2890077" y="1385725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Nature restoration </a:t>
          </a:r>
        </a:p>
      </dsp:txBody>
      <dsp:txXfrm>
        <a:off x="2912313" y="1407961"/>
        <a:ext cx="866538" cy="411033"/>
      </dsp:txXfrm>
    </dsp:sp>
    <dsp:sp modelId="{B754E121-E427-426A-8E8F-8C057FB724DD}">
      <dsp:nvSpPr>
        <dsp:cNvPr id="0" name=""/>
        <dsp:cNvSpPr/>
      </dsp:nvSpPr>
      <dsp:spPr>
        <a:xfrm>
          <a:off x="3571506" y="645496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Carbon </a:t>
          </a:r>
        </a:p>
      </dsp:txBody>
      <dsp:txXfrm>
        <a:off x="3593742" y="667732"/>
        <a:ext cx="866538" cy="411033"/>
      </dsp:txXfrm>
    </dsp:sp>
    <dsp:sp modelId="{DFD2B803-C709-4F88-804F-2ED01B1A786A}">
      <dsp:nvSpPr>
        <dsp:cNvPr id="0" name=""/>
        <dsp:cNvSpPr/>
      </dsp:nvSpPr>
      <dsp:spPr>
        <a:xfrm>
          <a:off x="4456365" y="166634"/>
          <a:ext cx="911010" cy="45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Packaging</a:t>
          </a:r>
        </a:p>
      </dsp:txBody>
      <dsp:txXfrm>
        <a:off x="4478601" y="188870"/>
        <a:ext cx="866538" cy="411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7D165EC-65B1-49AF-9AE2-0FFDFF5BD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EAF822-A437-4D8B-8C1F-98DF998B60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011528-70AB-446D-96FE-1425DED4C9C0}" type="datetimeFigureOut">
              <a:rPr lang="cs-CZ"/>
              <a:pPr>
                <a:defRPr/>
              </a:pPr>
              <a:t>13.9.2023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D108F5-C770-4A9C-AE6E-68BBF27688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76E7EF-7F82-4832-9F0C-1A723634E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C8550F-C070-4770-9E48-05DAC53AD4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253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7692521-97C6-4C76-8196-9405F6F8E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9CC4F8-A368-4A95-951E-C9CD3941DC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FEA731-A34F-4C0C-AAC8-30677B084861}" type="datetimeFigureOut">
              <a:rPr lang="cs-CZ"/>
              <a:pPr>
                <a:defRPr/>
              </a:pPr>
              <a:t>13.9.2023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658FBF9-02D3-450F-8243-56D721231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93BF29D-4B3F-4536-92EF-4D4C2D137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419F2-EEA0-4A0D-9442-3CB8E6FB06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56F168-0F54-480E-AC8D-3FD2F1D84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B1B2DB-0DE4-489B-AF72-DE738CAE05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2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1B2DB-0DE4-489B-AF72-DE738CAE0520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6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1B2DB-0DE4-489B-AF72-DE738CAE0520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579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1B2DB-0DE4-489B-AF72-DE738CAE0520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694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735E18A6-CE16-46B9-B2FA-01A9471A8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176ACE21-0A4A-4773-BAC2-0C868E1DA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E6328773-CDCC-44B8-80AA-2D0A15101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738" indent="-411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55763" indent="-328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19338" indent="-328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84500" indent="-328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417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989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3561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133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325721-87C8-45C0-B09F-E1E3D3E28D3D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2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C55B8A3B-2463-4DCF-8D0F-BA4B1B849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43CEFDDB-50D7-4321-BDF7-97AF11459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E5E17C54-8164-423E-BDB8-716E43C47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CFD5B-44FE-454B-B63D-41CB746BC61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Poppin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1340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735E18A6-CE16-46B9-B2FA-01A9471A8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176ACE21-0A4A-4773-BAC2-0C868E1DA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E6328773-CDCC-44B8-80AA-2D0A15101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738" indent="-411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55763" indent="-328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19338" indent="-328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84500" indent="-328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417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989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3561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13300" indent="-328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325721-87C8-45C0-B09F-E1E3D3E28D3D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0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37E4BF87-D99D-4FE7-A0CB-71DFC75B8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8E41AB67-17FD-4F04-AB2C-24B0F5ED5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0D9F9B8B-16CF-4148-A676-A7774404D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7BB8BD-C72F-4615-BABA-E9BED11124FF}" type="slidenum">
              <a:rPr lang="cs-CZ" altLang="cs-CZ" smtClean="0">
                <a:latin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5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014E1CE7-079D-45AA-8B31-2A6DDDC60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57150222-FDD3-4AAA-8BEA-0894D5184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7F043CBB-461D-4EC0-B0C4-DE3C12F50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74ADE-17FC-4398-B774-05DB00891BA6}" type="slidenum"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Poppins"/>
              </a:rPr>
              <a:pPr marL="0" marR="0" lvl="0" indent="0" algn="just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9138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014E1CE7-079D-45AA-8B31-2A6DDDC60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57150222-FDD3-4AAA-8BEA-0894D5184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7F043CBB-461D-4EC0-B0C4-DE3C12F50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74ADE-17FC-4398-B774-05DB00891BA6}" type="slidenum"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Poppins"/>
              </a:rPr>
              <a:pPr marL="0" marR="0" lvl="0" indent="0" algn="just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7866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EAF184BF-4865-4E48-9200-A5DC4BB422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03613"/>
            <a:ext cx="5253038" cy="3302000"/>
            <a:chOff x="0" y="3503762"/>
            <a:chExt cx="3939599" cy="3301922"/>
          </a:xfrm>
        </p:grpSpPr>
        <p:pic>
          <p:nvPicPr>
            <p:cNvPr id="5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73FE061F-CC7F-48EA-8AF6-B3EB6DBE91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0" y="3503762"/>
              <a:ext cx="903056" cy="176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CBD454D6-BD14-47CC-8091-921DBDD56E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94" y="5440148"/>
              <a:ext cx="1395778" cy="1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D1A138F9-CEDE-4611-BF33-81E558599B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360" y="5180717"/>
              <a:ext cx="982472" cy="96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ED28C5A9-CE92-4FBA-BE3E-95779ADBB7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160" y="4352442"/>
              <a:ext cx="820712" cy="80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BFCFD46B-B68D-4222-BB71-F8F2E36F7D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840" y="5002098"/>
              <a:ext cx="58875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E3B63448-7CFD-4D5E-8446-3DBE2ADA27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40175"/>
              <a:ext cx="1152128" cy="11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Obrázek 16" descr="logo.PNG">
            <a:extLst>
              <a:ext uri="{FF2B5EF4-FFF2-40B4-BE49-F238E27FC236}">
                <a16:creationId xmlns:a16="http://schemas.microsoft.com/office/drawing/2014/main" id="{196D4039-1C9D-434C-9467-917493732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8"/>
            <a:ext cx="5308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9B9B26A-CEB3-45C0-A5E6-70B439D50A8E}"/>
              </a:ext>
            </a:extLst>
          </p:cNvPr>
          <p:cNvCxnSpPr/>
          <p:nvPr userDrawn="1"/>
        </p:nvCxnSpPr>
        <p:spPr>
          <a:xfrm>
            <a:off x="1090613" y="765175"/>
            <a:ext cx="10188575" cy="0"/>
          </a:xfrm>
          <a:prstGeom prst="line">
            <a:avLst/>
          </a:prstGeom>
          <a:ln w="19050">
            <a:solidFill>
              <a:srgbClr val="00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836712"/>
            <a:ext cx="10363200" cy="1152128"/>
          </a:xfr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dirty="0">
                <a:solidFill>
                  <a:srgbClr val="00A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35627" y="2060848"/>
            <a:ext cx="8534400" cy="936104"/>
          </a:xfrm>
        </p:spPr>
        <p:txBody>
          <a:bodyPr>
            <a:norm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cs-CZ" sz="2400" kern="1200" dirty="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9871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6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77"/>
            <a:ext cx="10972800" cy="4784725"/>
          </a:xfrm>
          <a:ln>
            <a:noFill/>
          </a:ln>
        </p:spPr>
        <p:txBody>
          <a:bodyPr/>
          <a:lstStyle>
            <a:lvl1pPr marL="0" indent="0">
              <a:buFont typeface="Arial" pitchFamily="34" charset="0"/>
              <a:buChar char=" "/>
              <a:defRPr lang="cs-CZ" sz="2400" kern="1200" dirty="0" smtClean="0">
                <a:solidFill>
                  <a:srgbClr val="00AEC7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lang="cs-CZ" sz="1600" kern="1200" dirty="0">
                <a:solidFill>
                  <a:srgbClr val="63666A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14A8446E-A205-4680-8F55-42510905C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6667" y="6381751"/>
            <a:ext cx="2878667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F8CD076-0EBA-4DC2-8944-AD4504A27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7A80-F240-4574-ABBB-861CC0B24A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43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6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2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5135034" y="1412776"/>
            <a:ext cx="6432551" cy="4824536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63666A"/>
                </a:solidFill>
              </a:defRPr>
            </a:lvl1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77"/>
            <a:ext cx="4320480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4AA38B-D7B9-4CA1-A7C9-33952CEF6E9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9301" y="6381751"/>
            <a:ext cx="2976034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17E7A7-DC77-46B6-8E4B-5EF4C10BB7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8BBC-2A76-48AD-9F1F-BA9E74361E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70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6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77"/>
            <a:ext cx="5280587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3"/>
          </p:nvPr>
        </p:nvSpPr>
        <p:spPr>
          <a:xfrm>
            <a:off x="6192011" y="1412777"/>
            <a:ext cx="5376598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50BB69-BCB8-448F-BBB9-BD390A4BFE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9301" y="6381751"/>
            <a:ext cx="2976034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9A4C9D-20D0-4B96-AB80-697192CBC5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59A-6C20-4B93-A11C-DAB03C6D52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65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6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392" y="1484785"/>
            <a:ext cx="5386918" cy="453727"/>
          </a:xfrm>
          <a:solidFill>
            <a:srgbClr val="00AEC7"/>
          </a:solidFill>
        </p:spPr>
        <p:txBody>
          <a:bodyPr lIns="144000"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88022" y="1484785"/>
            <a:ext cx="5389034" cy="453727"/>
          </a:xfrm>
          <a:solidFill>
            <a:srgbClr val="63666A"/>
          </a:solidFill>
        </p:spPr>
        <p:txBody>
          <a:bodyPr lIns="144000"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2"/>
          </p:nvPr>
        </p:nvSpPr>
        <p:spPr>
          <a:xfrm>
            <a:off x="623392" y="1988841"/>
            <a:ext cx="5386918" cy="4209331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000">
                <a:solidFill>
                  <a:srgbClr val="63666A"/>
                </a:solidFill>
              </a:defRPr>
            </a:lvl1pPr>
            <a:lvl2pPr>
              <a:defRPr sz="1800">
                <a:solidFill>
                  <a:srgbClr val="63666A"/>
                </a:solidFill>
              </a:defRPr>
            </a:lvl2pPr>
            <a:lvl3pPr>
              <a:defRPr sz="16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88022" y="1988841"/>
            <a:ext cx="5389034" cy="4209331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rgbClr val="63666A"/>
                </a:solidFill>
              </a:defRPr>
            </a:lvl1pPr>
            <a:lvl2pPr>
              <a:defRPr sz="1800">
                <a:solidFill>
                  <a:srgbClr val="63666A"/>
                </a:solidFill>
              </a:defRPr>
            </a:lvl2pPr>
            <a:lvl3pPr>
              <a:defRPr sz="16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376C615B-BD9A-44C6-96D2-5ED5E168C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51918" y="6381751"/>
            <a:ext cx="2880783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54348A3-AF72-4FA3-96AD-D6209266E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6EBC-CE10-471C-AF2B-76EC02EFBA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3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6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75BEFA2-283F-4E03-A963-7E942E83E2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6667" y="6381751"/>
            <a:ext cx="2878667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063B48C-E72C-4128-83D6-8AF6745B5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23F0-4A6F-4370-9515-AA85DF5EE0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457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D77ED92-B45E-4377-A39B-8B3F025F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0A81-F1FF-4D5F-9926-86DA6397B9E5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708E62C-464B-49D5-88B4-58B6D5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9E3082B-F3C7-4FCE-B648-C8C6372F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C3DA-76DE-4750-9062-8191C79B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ým se 3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3946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5888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07830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3946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55888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830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1" y="2808242"/>
            <a:ext cx="1505967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7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4" y="2808242"/>
            <a:ext cx="1505967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1" y="1080002"/>
            <a:ext cx="11339514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03946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55889" y="4311393"/>
            <a:ext cx="1963738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07830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zápatí 6">
            <a:extLst>
              <a:ext uri="{FF2B5EF4-FFF2-40B4-BE49-F238E27FC236}">
                <a16:creationId xmlns:a16="http://schemas.microsoft.com/office/drawing/2014/main" id="{4033A603-BB9D-4231-B6D5-4731AAF2746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Přidejte zápatí</a:t>
            </a:r>
            <a:endParaRPr lang="cs-CZ" dirty="0"/>
          </a:p>
        </p:txBody>
      </p:sp>
      <p:sp>
        <p:nvSpPr>
          <p:cNvPr id="19" name="Zástupný symbol pro číslo snímku 7">
            <a:extLst>
              <a:ext uri="{FF2B5EF4-FFF2-40B4-BE49-F238E27FC236}">
                <a16:creationId xmlns:a16="http://schemas.microsoft.com/office/drawing/2014/main" id="{7BA4EB46-ECDF-475A-B345-B9532F00D97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4FE90AC-1CCB-4DC0-AF3B-B75AFC44D7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961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drážk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760"/>
            <a:ext cx="12192000" cy="5595404"/>
          </a:xfrm>
          <a:prstGeom prst="rect">
            <a:avLst/>
          </a:prstGeom>
        </p:spPr>
      </p:pic>
      <p:pic>
        <p:nvPicPr>
          <p:cNvPr id="6" name="Picture 6" descr="C:\Users\Marek\Desktop\AGROFERT\grafika\agrofert-tecka-seda2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b="30624"/>
          <a:stretch>
            <a:fillRect/>
          </a:stretch>
        </p:blipFill>
        <p:spPr bwMode="auto">
          <a:xfrm>
            <a:off x="0" y="5300666"/>
            <a:ext cx="204893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/>
              <a:t>Nadpis stránky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55841" y="6381331"/>
            <a:ext cx="2976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295468" y="6381331"/>
            <a:ext cx="493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EC7"/>
                </a:solidFill>
              </a:defRPr>
            </a:lvl1pPr>
          </a:lstStyle>
          <a:p>
            <a:fld id="{FBC09B02-FB08-4E51-8363-3FC30D197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89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FB516960-3BD2-4207-A733-9B582F487A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503613"/>
            <a:ext cx="5253038" cy="3302000"/>
            <a:chOff x="0" y="3503762"/>
            <a:chExt cx="3939599" cy="3301922"/>
          </a:xfrm>
        </p:grpSpPr>
        <p:pic>
          <p:nvPicPr>
            <p:cNvPr id="5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2E1A750F-253C-4F3F-9FF0-92916BAD6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0" y="3503762"/>
              <a:ext cx="903056" cy="176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51FA5343-5A5B-4BE6-BA7E-B7F292213E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94" y="5440148"/>
              <a:ext cx="1395778" cy="1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5BB8327A-A689-4DB4-9A1F-0AF2FB958D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360" y="5180717"/>
              <a:ext cx="982472" cy="96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92AB3312-58AF-4A69-96C1-CC42FE0ECE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160" y="4352442"/>
              <a:ext cx="820712" cy="80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567CD636-68CC-4368-B51C-6EC0B4BEEF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840" y="5002098"/>
              <a:ext cx="58875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C333B6D0-6BE2-4E0D-999C-7C59949DC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40175"/>
              <a:ext cx="1152128" cy="11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Obrázek 16" descr="logo.PNG">
            <a:extLst>
              <a:ext uri="{FF2B5EF4-FFF2-40B4-BE49-F238E27FC236}">
                <a16:creationId xmlns:a16="http://schemas.microsoft.com/office/drawing/2014/main" id="{B9778763-71A6-410E-AAF5-5BF1EB12F4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8"/>
            <a:ext cx="5308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709B686-478B-4B98-BF12-93699DF96FA5}"/>
              </a:ext>
            </a:extLst>
          </p:cNvPr>
          <p:cNvCxnSpPr/>
          <p:nvPr userDrawn="1"/>
        </p:nvCxnSpPr>
        <p:spPr>
          <a:xfrm>
            <a:off x="1090613" y="765175"/>
            <a:ext cx="10188575" cy="0"/>
          </a:xfrm>
          <a:prstGeom prst="line">
            <a:avLst/>
          </a:prstGeom>
          <a:ln w="19050">
            <a:solidFill>
              <a:srgbClr val="00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836712"/>
            <a:ext cx="10363200" cy="1152128"/>
          </a:xfr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dirty="0">
                <a:solidFill>
                  <a:srgbClr val="00A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35627" y="2060848"/>
            <a:ext cx="8534400" cy="936104"/>
          </a:xfrm>
        </p:spPr>
        <p:txBody>
          <a:bodyPr>
            <a:norm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cs-CZ" sz="2400" kern="1200" dirty="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76372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82"/>
            <a:ext cx="10972800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D4CDA44-4986-4BB3-979C-D32C480CD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980611A-2922-4D4E-9F53-411FC9D94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7CC4-B0A9-4794-A773-AB9BFD21EC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79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81"/>
            <a:ext cx="10972800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BC2A78A-47CF-41A2-9A72-B73BB1504E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49B2C7D-CF9C-481C-A622-12FD254DF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5AAB-4096-432E-89B9-DA17C7BB37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70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82"/>
            <a:ext cx="10972800" cy="4784725"/>
          </a:xfrm>
          <a:ln>
            <a:noFill/>
          </a:ln>
        </p:spPr>
        <p:txBody>
          <a:bodyPr/>
          <a:lstStyle>
            <a:lvl1pPr marL="0" indent="0">
              <a:buFont typeface="Arial" pitchFamily="34" charset="0"/>
              <a:buChar char=" "/>
              <a:defRPr lang="cs-CZ" sz="2400" kern="1200" dirty="0" smtClean="0">
                <a:solidFill>
                  <a:srgbClr val="00AEC7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lang="cs-CZ" sz="1600" kern="1200" dirty="0">
                <a:solidFill>
                  <a:srgbClr val="63666A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8E5A91B-CD04-403C-905E-27B502DD0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6138" y="6381750"/>
            <a:ext cx="2879725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4C9E719-C981-43FA-A14A-51FBFBEF1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2770-A1D9-4137-B94B-0AEB72667C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78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2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5135038" y="1412776"/>
            <a:ext cx="6432551" cy="4824536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63666A"/>
                </a:solidFill>
              </a:defRPr>
            </a:lvl1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82"/>
            <a:ext cx="4320480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980FBD-61B9-46B7-9660-716C90A250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9300" y="6381750"/>
            <a:ext cx="2976563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A1772C-EF51-4831-8248-8A4115064D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0F87-45B3-4DAD-BAA2-BCD182CC2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47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3" y="1412782"/>
            <a:ext cx="5280587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3"/>
          </p:nvPr>
        </p:nvSpPr>
        <p:spPr>
          <a:xfrm>
            <a:off x="6192012" y="1412782"/>
            <a:ext cx="5376597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72959-E889-4725-890E-7CC09434DA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9300" y="6381750"/>
            <a:ext cx="2976563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A7A27-402E-430F-8BF7-DDEC101C3C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83F5-B2D4-47D4-A851-B1821F564D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044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392" y="1484791"/>
            <a:ext cx="5386917" cy="453727"/>
          </a:xfrm>
          <a:solidFill>
            <a:srgbClr val="00AEC7"/>
          </a:solidFill>
        </p:spPr>
        <p:txBody>
          <a:bodyPr lIns="144000"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88026" y="1484791"/>
            <a:ext cx="5389033" cy="453727"/>
          </a:xfrm>
          <a:solidFill>
            <a:srgbClr val="63666A"/>
          </a:solidFill>
        </p:spPr>
        <p:txBody>
          <a:bodyPr lIns="144000"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2"/>
          </p:nvPr>
        </p:nvSpPr>
        <p:spPr>
          <a:xfrm>
            <a:off x="623392" y="1988843"/>
            <a:ext cx="5386917" cy="4209331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000">
                <a:solidFill>
                  <a:srgbClr val="63666A"/>
                </a:solidFill>
              </a:defRPr>
            </a:lvl1pPr>
            <a:lvl2pPr>
              <a:defRPr sz="1800">
                <a:solidFill>
                  <a:srgbClr val="63666A"/>
                </a:solidFill>
              </a:defRPr>
            </a:lvl2pPr>
            <a:lvl3pPr>
              <a:defRPr sz="16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88026" y="1988843"/>
            <a:ext cx="5389033" cy="4209331"/>
          </a:xfrm>
        </p:spPr>
        <p:txBody>
          <a:bodyPr>
            <a:normAutofit/>
          </a:bodyPr>
          <a:lstStyle>
            <a:lvl1pPr marL="342891" indent="-342891">
              <a:buFontTx/>
              <a:buBlip>
                <a:blip r:embed="rId3"/>
              </a:buBlip>
              <a:defRPr sz="2000">
                <a:solidFill>
                  <a:srgbClr val="63666A"/>
                </a:solidFill>
              </a:defRPr>
            </a:lvl1pPr>
            <a:lvl2pPr>
              <a:defRPr sz="1800">
                <a:solidFill>
                  <a:srgbClr val="63666A"/>
                </a:solidFill>
              </a:defRPr>
            </a:lvl2pPr>
            <a:lvl3pPr>
              <a:defRPr sz="16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F64ECCD2-BA4C-4592-AF9F-82286EFAE8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51388" y="6381750"/>
            <a:ext cx="2881312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0AE5FC0-3105-41D7-9F76-DDB063862F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40AA-06E4-4033-98BD-A55F974D15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5334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0DE2453-7EE7-4B05-AA81-B0CB58A42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6138" y="6381750"/>
            <a:ext cx="2879725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CF56953-13D9-466A-BD0F-231394145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6FCF-1281-4131-8E8E-44A58655B0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3734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DAE1AF8F-351B-4F77-A50A-4249DBE2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9A66-63F7-4B26-8639-9D7516CF8161}" type="datetime1">
              <a:rPr lang="cs-CZ"/>
              <a:pPr>
                <a:defRPr/>
              </a:pPr>
              <a:t>13.9.2023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E0D88FB-0C69-4570-BF6A-D77DEAC9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F00F0C1-19D1-4091-B6B8-C7AF52FD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5EA3-9B56-4A72-A12A-0002FDAD96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13870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ým se 3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zápatí 6">
            <a:extLst>
              <a:ext uri="{FF2B5EF4-FFF2-40B4-BE49-F238E27FC236}">
                <a16:creationId xmlns:a16="http://schemas.microsoft.com/office/drawing/2014/main" id="{88AD6A77-78C9-4FA5-9D10-A6E2C7B2797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Přidejte zápatí</a:t>
            </a:r>
            <a:endParaRPr lang="cs-CZ" dirty="0"/>
          </a:p>
        </p:txBody>
      </p:sp>
      <p:sp>
        <p:nvSpPr>
          <p:cNvPr id="19" name="Zástupný symbol pro číslo snímku 7">
            <a:extLst>
              <a:ext uri="{FF2B5EF4-FFF2-40B4-BE49-F238E27FC236}">
                <a16:creationId xmlns:a16="http://schemas.microsoft.com/office/drawing/2014/main" id="{0F68AEA4-1BBE-4B10-BD8D-9F13BC059B2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63A3F5A-0B4D-48AA-A363-C37B10874E6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34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49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9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81"/>
            <a:ext cx="10972800" cy="4784725"/>
          </a:xfrm>
          <a:ln>
            <a:noFill/>
          </a:ln>
        </p:spPr>
        <p:txBody>
          <a:bodyPr/>
          <a:lstStyle>
            <a:lvl1pPr marL="0" indent="0">
              <a:buFont typeface="Arial" pitchFamily="34" charset="0"/>
              <a:buChar char=" "/>
              <a:defRPr lang="cs-CZ" sz="2400" kern="1200" dirty="0" smtClean="0">
                <a:solidFill>
                  <a:srgbClr val="00AEC7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buFontTx/>
              <a:buBlip>
                <a:blip r:embed="rId2"/>
              </a:buBlip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lang="cs-CZ" sz="1600" kern="1200" dirty="0">
                <a:solidFill>
                  <a:srgbClr val="63666A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A933BC3-4CDD-485C-BF6E-3DAC2CC53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6138" y="6381750"/>
            <a:ext cx="2879725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C2C6730-66A6-489F-BADD-CC60B4D27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CE56-26C7-4524-B261-E29DE07F30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371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8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9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7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18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8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3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2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5135037" y="1412776"/>
            <a:ext cx="6432551" cy="4824536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63666A"/>
                </a:solidFill>
              </a:defRPr>
            </a:lvl1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81"/>
            <a:ext cx="4320480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AACCF-E9E2-4CE9-B305-E30A93EE93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9300" y="6381750"/>
            <a:ext cx="2976563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E7F666-D203-47AC-ADA8-F421C4A7B5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DCCE-F9D2-4C80-9F06-81DF4CB9AC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4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3" y="1412781"/>
            <a:ext cx="5280587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3"/>
          </p:nvPr>
        </p:nvSpPr>
        <p:spPr>
          <a:xfrm>
            <a:off x="6192012" y="1412781"/>
            <a:ext cx="5376597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2230D3-8A76-4037-BA6F-351BD44C46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9300" y="6381750"/>
            <a:ext cx="2976563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DA637F-475C-40E2-B15A-034FA2C15C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8C3D-7A38-4544-AC96-409EBA2361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79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392" y="1484789"/>
            <a:ext cx="5386917" cy="453727"/>
          </a:xfrm>
          <a:solidFill>
            <a:srgbClr val="00AEC7"/>
          </a:solidFill>
        </p:spPr>
        <p:txBody>
          <a:bodyPr lIns="144000"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88025" y="1484789"/>
            <a:ext cx="5389033" cy="453727"/>
          </a:xfrm>
          <a:solidFill>
            <a:srgbClr val="63666A"/>
          </a:solidFill>
        </p:spPr>
        <p:txBody>
          <a:bodyPr lIns="144000"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2"/>
          </p:nvPr>
        </p:nvSpPr>
        <p:spPr>
          <a:xfrm>
            <a:off x="623392" y="1988843"/>
            <a:ext cx="5386917" cy="4209331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000">
                <a:solidFill>
                  <a:srgbClr val="63666A"/>
                </a:solidFill>
              </a:defRPr>
            </a:lvl1pPr>
            <a:lvl2pPr>
              <a:defRPr sz="1800">
                <a:solidFill>
                  <a:srgbClr val="63666A"/>
                </a:solidFill>
              </a:defRPr>
            </a:lvl2pPr>
            <a:lvl3pPr>
              <a:defRPr sz="16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88025" y="1988843"/>
            <a:ext cx="5389033" cy="4209331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rgbClr val="63666A"/>
                </a:solidFill>
              </a:defRPr>
            </a:lvl1pPr>
            <a:lvl2pPr>
              <a:defRPr sz="1800">
                <a:solidFill>
                  <a:srgbClr val="63666A"/>
                </a:solidFill>
              </a:defRPr>
            </a:lvl2pPr>
            <a:lvl3pPr>
              <a:defRPr sz="16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B9BEE31E-2A6A-4FA5-932E-839C3B6A6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51388" y="6381750"/>
            <a:ext cx="2881312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B9630DA-20A5-4DD0-872C-E4BE4E182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8BD3-42F5-4F8E-9015-2B014C1940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1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5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11EBA15-864B-4666-AD38-0A55CEFC0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6138" y="6381750"/>
            <a:ext cx="2879725" cy="365125"/>
          </a:xfrm>
        </p:spPr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5F2C8D6-6E37-4465-9B6E-4F73CBE59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08FD-942B-4B98-B65E-354D3E2C7A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19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D5E64D34-98DA-439F-99DB-A772AD63C2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3503613"/>
            <a:ext cx="5253567" cy="3302000"/>
            <a:chOff x="0" y="3503762"/>
            <a:chExt cx="3939599" cy="3301922"/>
          </a:xfrm>
        </p:grpSpPr>
        <p:pic>
          <p:nvPicPr>
            <p:cNvPr id="5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2551A510-4C1B-4903-8FD1-F57FFF8BD9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0" y="3503762"/>
              <a:ext cx="903056" cy="176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FBA8420C-8FB9-4CC5-BA82-1649035225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94" y="5440148"/>
              <a:ext cx="1395778" cy="1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B949214E-BB27-4704-A1A7-619EA88FD1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360" y="5180717"/>
              <a:ext cx="982472" cy="96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0B869F2B-5FA0-4FC3-9CCB-A4604D3B9C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160" y="4352442"/>
              <a:ext cx="820712" cy="80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8760E282-3FFA-41D5-A3D3-854A84F7B25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840" y="5002098"/>
              <a:ext cx="58875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Marek\Desktop\AGROFERT\grafika\agrofert-tecka-seda.png">
              <a:extLst>
                <a:ext uri="{FF2B5EF4-FFF2-40B4-BE49-F238E27FC236}">
                  <a16:creationId xmlns:a16="http://schemas.microsoft.com/office/drawing/2014/main" id="{5BC80AE3-8F5D-48CA-A8A4-F2AAA63F3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40175"/>
              <a:ext cx="1152128" cy="11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Obrázek 16" descr="logo.PNG">
            <a:extLst>
              <a:ext uri="{FF2B5EF4-FFF2-40B4-BE49-F238E27FC236}">
                <a16:creationId xmlns:a16="http://schemas.microsoft.com/office/drawing/2014/main" id="{5D128E20-89F0-4994-93A3-F07A68264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308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95E4C47-690F-49A2-9D6B-A1955E7C4C7D}"/>
              </a:ext>
            </a:extLst>
          </p:cNvPr>
          <p:cNvCxnSpPr/>
          <p:nvPr userDrawn="1"/>
        </p:nvCxnSpPr>
        <p:spPr>
          <a:xfrm>
            <a:off x="1090084" y="765175"/>
            <a:ext cx="10189634" cy="0"/>
          </a:xfrm>
          <a:prstGeom prst="line">
            <a:avLst/>
          </a:prstGeom>
          <a:ln w="19050">
            <a:solidFill>
              <a:srgbClr val="00A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836712"/>
            <a:ext cx="10363200" cy="1152128"/>
          </a:xfr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dirty="0">
                <a:solidFill>
                  <a:srgbClr val="00A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35626" y="2060848"/>
            <a:ext cx="8534400" cy="936104"/>
          </a:xfrm>
        </p:spPr>
        <p:txBody>
          <a:bodyPr>
            <a:norm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cs-CZ" sz="2400" kern="1200" dirty="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788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926" y="476672"/>
            <a:ext cx="6158475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3392" y="1412777"/>
            <a:ext cx="10972800" cy="4784725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lang="cs-CZ" sz="2400" kern="1200" dirty="0" smtClean="0">
                <a:solidFill>
                  <a:srgbClr val="63666A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000">
                <a:solidFill>
                  <a:srgbClr val="63666A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63666A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63666A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50CCA60-AE93-4BCA-AC69-83CDD7486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rgbClr val="00AEC7"/>
                </a:solidFill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7B7C32F-777A-4465-936E-4D4F90321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DB5D-1003-4F58-9823-0BC7A06BD5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298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36B01BE8-1884-4970-A237-F212744D53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22900" y="476250"/>
            <a:ext cx="6159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stránky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C6915A69-0BE4-4CB3-8C84-48BA2D67A3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12875"/>
            <a:ext cx="10972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C8E13E-F8E7-491B-90D7-6BB767BB2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8" y="6381750"/>
            <a:ext cx="297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AEC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873A48-CA5A-4E57-BB41-FC3A3ED0A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5400" y="6381750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AEC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E1AEB6-953F-497B-A235-46EAB32D11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47328852-559A-4A01-93B9-7220C08A95F3}"/>
              </a:ext>
            </a:extLst>
          </p:cNvPr>
          <p:cNvSpPr txBox="1">
            <a:spLocks/>
          </p:cNvSpPr>
          <p:nvPr/>
        </p:nvSpPr>
        <p:spPr>
          <a:xfrm>
            <a:off x="623888" y="6381750"/>
            <a:ext cx="95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AEC7"/>
                </a:solidFill>
                <a:latin typeface="+mn-lt"/>
                <a:cs typeface="+mn-cs"/>
              </a:rPr>
              <a:t>STRANA</a:t>
            </a:r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EDCA2DAF-BE87-4BBB-8A94-9275BF6DFBD8}"/>
              </a:ext>
            </a:extLst>
          </p:cNvPr>
          <p:cNvSpPr txBox="1">
            <a:spLocks/>
          </p:cNvSpPr>
          <p:nvPr/>
        </p:nvSpPr>
        <p:spPr>
          <a:xfrm>
            <a:off x="9647238" y="6381750"/>
            <a:ext cx="19208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AEC7"/>
                </a:solidFill>
                <a:latin typeface="+mn-lt"/>
                <a:cs typeface="+mn-cs"/>
              </a:rPr>
              <a:t>www.</a:t>
            </a:r>
            <a:r>
              <a:rPr lang="cs-CZ" dirty="0" err="1">
                <a:solidFill>
                  <a:srgbClr val="00AEC7"/>
                </a:solidFill>
                <a:latin typeface="+mn-lt"/>
                <a:cs typeface="+mn-cs"/>
              </a:rPr>
              <a:t>lovochemie.cz</a:t>
            </a:r>
            <a:endParaRPr lang="cs-CZ" dirty="0">
              <a:solidFill>
                <a:srgbClr val="00AEC7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2800" b="1" kern="1200" dirty="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cs-CZ" sz="24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cs-CZ" sz="20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cs-CZ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cs-CZ" sz="16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cs-CZ" sz="16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9E5F3C69-2EBC-4B0B-BF35-73020B9075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22901" y="476251"/>
            <a:ext cx="6159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stránky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1D303227-9A6D-4EB7-B17F-DD36655D0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12876"/>
            <a:ext cx="10972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C8E13E-F8E7-491B-90D7-6BB767BB2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668" y="6381751"/>
            <a:ext cx="2976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AEC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873A48-CA5A-4E57-BB41-FC3A3ED0A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5400" y="6381751"/>
            <a:ext cx="4931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AEC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4687F-5A08-4EDE-8855-B4B53AE7B7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47328852-559A-4A01-93B9-7220C08A95F3}"/>
              </a:ext>
            </a:extLst>
          </p:cNvPr>
          <p:cNvSpPr txBox="1">
            <a:spLocks/>
          </p:cNvSpPr>
          <p:nvPr/>
        </p:nvSpPr>
        <p:spPr>
          <a:xfrm>
            <a:off x="624418" y="6381751"/>
            <a:ext cx="95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00AEC7"/>
                </a:solidFill>
                <a:latin typeface="+mn-lt"/>
                <a:cs typeface="+mn-cs"/>
              </a:rPr>
              <a:t>STRANA</a:t>
            </a:r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EDCA2DAF-BE87-4BBB-8A94-9275BF6DFBD8}"/>
              </a:ext>
            </a:extLst>
          </p:cNvPr>
          <p:cNvSpPr txBox="1">
            <a:spLocks/>
          </p:cNvSpPr>
          <p:nvPr/>
        </p:nvSpPr>
        <p:spPr>
          <a:xfrm>
            <a:off x="9647768" y="6381751"/>
            <a:ext cx="19198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00AEC7"/>
                </a:solidFill>
                <a:latin typeface="+mn-lt"/>
                <a:cs typeface="+mn-cs"/>
              </a:rPr>
              <a:t>www.</a:t>
            </a:r>
            <a:r>
              <a:rPr lang="cs-CZ" sz="1200" dirty="0" err="1">
                <a:solidFill>
                  <a:srgbClr val="00AEC7"/>
                </a:solidFill>
                <a:latin typeface="+mn-lt"/>
                <a:cs typeface="+mn-cs"/>
              </a:rPr>
              <a:t>lovochemie.cz</a:t>
            </a:r>
            <a:endParaRPr lang="cs-CZ" sz="1200" dirty="0">
              <a:solidFill>
                <a:srgbClr val="00AEC7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5061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2800" b="1" kern="1200" dirty="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lang="cs-CZ" sz="24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cs-CZ" sz="20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cs-CZ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cs-CZ" sz="16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cs-CZ" sz="16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FF7E2E48-6B85-4F65-9331-D76FD9C089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22900" y="476250"/>
            <a:ext cx="6159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stránky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6D4FB2B1-BCCD-41E2-B6D1-4AC187BC3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12875"/>
            <a:ext cx="10972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59684-4FB6-45B2-BB22-64932BCEF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8" y="6381750"/>
            <a:ext cx="297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AEC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Zadejte 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04CC27-153E-4216-9626-7B541387C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5400" y="6381750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AEC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8BC798-1488-4376-84E0-81B8543FF1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898BFCA5-0008-415D-9747-8FA62A1BB824}"/>
              </a:ext>
            </a:extLst>
          </p:cNvPr>
          <p:cNvSpPr txBox="1">
            <a:spLocks/>
          </p:cNvSpPr>
          <p:nvPr/>
        </p:nvSpPr>
        <p:spPr>
          <a:xfrm>
            <a:off x="623888" y="6381750"/>
            <a:ext cx="95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AEC7"/>
                </a:solidFill>
                <a:latin typeface="+mn-lt"/>
                <a:cs typeface="+mn-cs"/>
              </a:rPr>
              <a:t>STRANA</a:t>
            </a:r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B74B58B1-F2C3-4A39-B7F5-FEABE27D66F2}"/>
              </a:ext>
            </a:extLst>
          </p:cNvPr>
          <p:cNvSpPr txBox="1">
            <a:spLocks/>
          </p:cNvSpPr>
          <p:nvPr/>
        </p:nvSpPr>
        <p:spPr>
          <a:xfrm>
            <a:off x="9647238" y="6381750"/>
            <a:ext cx="192087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AEC7"/>
                </a:solidFill>
                <a:latin typeface="+mn-lt"/>
                <a:cs typeface="+mn-cs"/>
              </a:rPr>
              <a:t>www.</a:t>
            </a:r>
            <a:r>
              <a:rPr lang="cs-CZ" dirty="0" err="1">
                <a:solidFill>
                  <a:srgbClr val="00AEC7"/>
                </a:solidFill>
                <a:latin typeface="+mn-lt"/>
                <a:cs typeface="+mn-cs"/>
              </a:rPr>
              <a:t>lovochemie.cz</a:t>
            </a:r>
            <a:endParaRPr lang="cs-CZ" dirty="0">
              <a:solidFill>
                <a:srgbClr val="00AEC7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9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2800" b="1" kern="1200" dirty="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cs-CZ" sz="24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cs-CZ" sz="20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cs-CZ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cs-CZ" sz="16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cs-CZ" sz="1600" kern="1200" dirty="0">
          <a:solidFill>
            <a:srgbClr val="63666A"/>
          </a:solidFill>
          <a:latin typeface="+mn-lt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AB881-3FAB-4C06-AD20-232FF0B1F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8" y="1340768"/>
            <a:ext cx="9937104" cy="3031102"/>
          </a:xfrm>
        </p:spPr>
        <p:txBody>
          <a:bodyPr rtlCol="0">
            <a:noAutofit/>
          </a:bodyPr>
          <a:lstStyle/>
          <a:p>
            <a:pPr algn="ctr"/>
            <a:br>
              <a:rPr lang="cs-CZ" sz="1400" b="0" dirty="0"/>
            </a:br>
            <a:r>
              <a:rPr lang="cs-CZ" sz="3200" b="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Půjde v podmínkách Green Deal zabezpečit velký chemický podnik dostatkem energie? </a:t>
            </a:r>
            <a:endParaRPr sz="3200" b="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10968CD-3294-4527-AB1D-6909C6082FE5}"/>
              </a:ext>
            </a:extLst>
          </p:cNvPr>
          <p:cNvSpPr/>
          <p:nvPr/>
        </p:nvSpPr>
        <p:spPr>
          <a:xfrm>
            <a:off x="9336360" y="557931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Září 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2023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aktaoklimatu.cz/assets/generated/fit-for-55_6000.png">
            <a:extLst>
              <a:ext uri="{FF2B5EF4-FFF2-40B4-BE49-F238E27FC236}">
                <a16:creationId xmlns:a16="http://schemas.microsoft.com/office/drawing/2014/main" id="{5ABD20D3-E84C-4067-9C40-2D2891B2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18924"/>
            <a:ext cx="4384488" cy="30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FD0C4FD-08EE-474C-B13B-45D573A0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566"/>
            <a:ext cx="7268630" cy="64167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01B2D06-EB8D-467E-9D08-B617AA514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4365105"/>
            <a:ext cx="94042" cy="2953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DBAF74-31A3-45EE-9842-0191CBC7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06" y="3861049"/>
            <a:ext cx="94042" cy="29531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1EE55C4-7ECC-4C6A-88CF-13431B6A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4331869"/>
            <a:ext cx="94042" cy="2953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33D957-5F3D-4123-9250-D7769875F8E6}"/>
              </a:ext>
            </a:extLst>
          </p:cNvPr>
          <p:cNvSpPr txBox="1"/>
          <p:nvPr/>
        </p:nvSpPr>
        <p:spPr>
          <a:xfrm>
            <a:off x="7680176" y="368553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Soubor opatření pro přípravu dosažení 55</a:t>
            </a:r>
            <a:r>
              <a:rPr lang="en-US" sz="1200" dirty="0">
                <a:latin typeface="+mn-lt"/>
              </a:rPr>
              <a:t>%</a:t>
            </a:r>
            <a:r>
              <a:rPr lang="cs-CZ" sz="1200" dirty="0">
                <a:latin typeface="+mn-lt"/>
              </a:rPr>
              <a:t> snížení emisí a současně zajištění </a:t>
            </a:r>
            <a:r>
              <a:rPr lang="cs-CZ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spravedlivé transformace </a:t>
            </a:r>
            <a:r>
              <a:rPr lang="cs-CZ" sz="1200" dirty="0">
                <a:latin typeface="+mn-lt"/>
              </a:rPr>
              <a:t>v celém hospodářství společnosti i průmyslu.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850CB69-2985-4BD8-81BF-57CBF42D8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244" y="4069794"/>
            <a:ext cx="94042" cy="2953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D5FCB8D-D4BC-447C-9341-0346B2DC4D17}"/>
              </a:ext>
            </a:extLst>
          </p:cNvPr>
          <p:cNvSpPr txBox="1"/>
          <p:nvPr/>
        </p:nvSpPr>
        <p:spPr>
          <a:xfrm>
            <a:off x="3347511" y="3915905"/>
            <a:ext cx="22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4F7BCE4-3F8E-4F5B-9E9D-0D4DB2736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150" y="2020600"/>
            <a:ext cx="94042" cy="29531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5F581B8-6F48-4E90-80A6-19C74D414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717" y="2132856"/>
            <a:ext cx="94042" cy="29531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A9A7AFB-E80C-4358-858E-5903750F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5229200"/>
            <a:ext cx="94042" cy="29531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B640883-3DA8-4BCE-9242-5D88A4DD2DBE}"/>
              </a:ext>
            </a:extLst>
          </p:cNvPr>
          <p:cNvSpPr txBox="1"/>
          <p:nvPr/>
        </p:nvSpPr>
        <p:spPr>
          <a:xfrm>
            <a:off x="8832304" y="5085184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n-lt"/>
              </a:rPr>
              <a:t>Modernizační Fond !!!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3BB5DC7-D7B2-4A18-BB67-DE592CE844F2}"/>
              </a:ext>
            </a:extLst>
          </p:cNvPr>
          <p:cNvSpPr txBox="1"/>
          <p:nvPr/>
        </p:nvSpPr>
        <p:spPr>
          <a:xfrm>
            <a:off x="8832304" y="5661248"/>
            <a:ext cx="236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n-lt"/>
              </a:rPr>
              <a:t>Modernizační Fond ???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Skupina 6">
            <a:extLst>
              <a:ext uri="{FF2B5EF4-FFF2-40B4-BE49-F238E27FC236}">
                <a16:creationId xmlns:a16="http://schemas.microsoft.com/office/drawing/2014/main" id="{635E21A3-8107-47E5-B067-0702A5C5B0BA}"/>
              </a:ext>
            </a:extLst>
          </p:cNvPr>
          <p:cNvGrpSpPr>
            <a:grpSpLocks/>
          </p:cNvGrpSpPr>
          <p:nvPr/>
        </p:nvGrpSpPr>
        <p:grpSpPr bwMode="auto">
          <a:xfrm>
            <a:off x="6386791" y="1302958"/>
            <a:ext cx="5824737" cy="3320513"/>
            <a:chOff x="5960371" y="3647534"/>
            <a:chExt cx="4662258" cy="2728112"/>
          </a:xfrm>
        </p:grpSpPr>
        <p:grpSp>
          <p:nvGrpSpPr>
            <p:cNvPr id="29713" name="Skupina 7">
              <a:extLst>
                <a:ext uri="{FF2B5EF4-FFF2-40B4-BE49-F238E27FC236}">
                  <a16:creationId xmlns:a16="http://schemas.microsoft.com/office/drawing/2014/main" id="{40C6B12A-F402-4707-B8A7-1D886D336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4652" y="3647534"/>
              <a:ext cx="4437977" cy="2530853"/>
              <a:chOff x="6044475" y="2907967"/>
              <a:chExt cx="5927406" cy="3187257"/>
            </a:xfrm>
          </p:grpSpPr>
          <p:pic>
            <p:nvPicPr>
              <p:cNvPr id="29720" name="Obrázek 13">
                <a:extLst>
                  <a:ext uri="{FF2B5EF4-FFF2-40B4-BE49-F238E27FC236}">
                    <a16:creationId xmlns:a16="http://schemas.microsoft.com/office/drawing/2014/main" id="{97BC901E-87F6-4B0C-BEA8-2C4B27CE05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475" y="2907967"/>
                <a:ext cx="5927406" cy="3187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FF692C86-B216-45C7-9A0A-481069E68F6C}"/>
                  </a:ext>
                </a:extLst>
              </p:cNvPr>
              <p:cNvSpPr/>
              <p:nvPr/>
            </p:nvSpPr>
            <p:spPr>
              <a:xfrm>
                <a:off x="11033666" y="5453932"/>
                <a:ext cx="430480" cy="159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412750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" kern="0" dirty="0">
                    <a:solidFill>
                      <a:srgbClr val="000000"/>
                    </a:solidFill>
                    <a:latin typeface="Calibri"/>
                    <a:cs typeface="+mn-cs"/>
                    <a:sym typeface="Poppins"/>
                  </a:rPr>
                  <a:t>000 t/Year</a:t>
                </a:r>
                <a:endParaRPr lang="cs-CZ" sz="400" kern="0" dirty="0">
                  <a:solidFill>
                    <a:srgbClr val="ABADB0"/>
                  </a:solidFill>
                  <a:latin typeface="Calibri"/>
                  <a:cs typeface="+mn-cs"/>
                  <a:sym typeface="Poppins"/>
                </a:endParaRPr>
              </a:p>
            </p:txBody>
          </p:sp>
        </p:grpSp>
        <p:sp>
          <p:nvSpPr>
            <p:cNvPr id="9" name="Šipka doleva 17">
              <a:extLst>
                <a:ext uri="{FF2B5EF4-FFF2-40B4-BE49-F238E27FC236}">
                  <a16:creationId xmlns:a16="http://schemas.microsoft.com/office/drawing/2014/main" id="{F089C4A8-4294-487B-BC07-19D5B8A4FF98}"/>
                </a:ext>
              </a:extLst>
            </p:cNvPr>
            <p:cNvSpPr/>
            <p:nvPr/>
          </p:nvSpPr>
          <p:spPr>
            <a:xfrm rot="19718713">
              <a:off x="8746764" y="3805453"/>
              <a:ext cx="922235" cy="745724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  <p:sp>
          <p:nvSpPr>
            <p:cNvPr id="13" name="Šipka doleva 33">
              <a:extLst>
                <a:ext uri="{FF2B5EF4-FFF2-40B4-BE49-F238E27FC236}">
                  <a16:creationId xmlns:a16="http://schemas.microsoft.com/office/drawing/2014/main" id="{9510969D-76E7-42E6-9BDF-D638A0262B7D}"/>
                </a:ext>
              </a:extLst>
            </p:cNvPr>
            <p:cNvSpPr/>
            <p:nvPr/>
          </p:nvSpPr>
          <p:spPr>
            <a:xfrm rot="19718713" flipH="1">
              <a:off x="5960371" y="5046350"/>
              <a:ext cx="920126" cy="55356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  <p:sp>
          <p:nvSpPr>
            <p:cNvPr id="17" name="Šipka doleva 33">
              <a:extLst>
                <a:ext uri="{FF2B5EF4-FFF2-40B4-BE49-F238E27FC236}">
                  <a16:creationId xmlns:a16="http://schemas.microsoft.com/office/drawing/2014/main" id="{2B5F71C7-88FB-4E7C-9A2B-3DEC268C4DB6}"/>
                </a:ext>
              </a:extLst>
            </p:cNvPr>
            <p:cNvSpPr/>
            <p:nvPr/>
          </p:nvSpPr>
          <p:spPr>
            <a:xfrm rot="16738968" flipH="1">
              <a:off x="7494709" y="5693535"/>
              <a:ext cx="824887" cy="53933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  <p:sp>
          <p:nvSpPr>
            <p:cNvPr id="47" name="Šipka doleva 17">
              <a:extLst>
                <a:ext uri="{FF2B5EF4-FFF2-40B4-BE49-F238E27FC236}">
                  <a16:creationId xmlns:a16="http://schemas.microsoft.com/office/drawing/2014/main" id="{08116F78-07CE-4844-9176-CCFD8A9D525B}"/>
                </a:ext>
              </a:extLst>
            </p:cNvPr>
            <p:cNvSpPr/>
            <p:nvPr/>
          </p:nvSpPr>
          <p:spPr>
            <a:xfrm rot="2183064">
              <a:off x="8677414" y="5188228"/>
              <a:ext cx="922235" cy="745724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</p:grpSp>
      <p:sp>
        <p:nvSpPr>
          <p:cNvPr id="19" name="Nadpis 1">
            <a:extLst>
              <a:ext uri="{FF2B5EF4-FFF2-40B4-BE49-F238E27FC236}">
                <a16:creationId xmlns:a16="http://schemas.microsoft.com/office/drawing/2014/main" id="{3B0FE774-40F0-4DE3-A542-1B81D572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84" y="116632"/>
            <a:ext cx="11744075" cy="461665"/>
          </a:xfrm>
        </p:spPr>
        <p:txBody>
          <a:bodyPr rtlCol="0">
            <a:spAutoFit/>
          </a:bodyPr>
          <a:lstStyle/>
          <a:p>
            <a:pPr algn="l">
              <a:defRPr/>
            </a:pPr>
            <a:r>
              <a:rPr lang="cs-CZ" sz="2400" b="0" dirty="0">
                <a:solidFill>
                  <a:srgbClr val="0070C0"/>
                </a:solidFill>
                <a:latin typeface="+mn-lt"/>
              </a:rPr>
              <a:t>Potřebujeme minerální hnojiva 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?	</a:t>
            </a:r>
            <a:r>
              <a:rPr lang="cs-CZ" sz="2400" b="0" dirty="0">
                <a:solidFill>
                  <a:srgbClr val="0070C0"/>
                </a:solidFill>
                <a:latin typeface="+mn-lt"/>
              </a:rPr>
              <a:t>		Proč vyrábět hnojiva v Evropě 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?	</a:t>
            </a:r>
          </a:p>
        </p:txBody>
      </p:sp>
      <p:pic>
        <p:nvPicPr>
          <p:cNvPr id="29702" name="Obrázek 1">
            <a:extLst>
              <a:ext uri="{FF2B5EF4-FFF2-40B4-BE49-F238E27FC236}">
                <a16:creationId xmlns:a16="http://schemas.microsoft.com/office/drawing/2014/main" id="{AD569FC2-B30C-4377-9276-111C837F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" y="1812925"/>
            <a:ext cx="1400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Obrázok 6">
            <a:extLst>
              <a:ext uri="{FF2B5EF4-FFF2-40B4-BE49-F238E27FC236}">
                <a16:creationId xmlns:a16="http://schemas.microsoft.com/office/drawing/2014/main" id="{0A0CD582-CABE-48D3-886A-C6ABCEA7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55" y="4226266"/>
            <a:ext cx="4439470" cy="24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02E83F6-54C7-4F11-9854-95010FAE526E}"/>
              </a:ext>
            </a:extLst>
          </p:cNvPr>
          <p:cNvSpPr txBox="1"/>
          <p:nvPr/>
        </p:nvSpPr>
        <p:spPr>
          <a:xfrm>
            <a:off x="2036764" y="1124744"/>
            <a:ext cx="42878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just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Současná technologie		</a:t>
            </a:r>
            <a:r>
              <a:rPr lang="en-US" sz="1400" b="1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NH3 </a:t>
            </a:r>
            <a:r>
              <a:rPr lang="cs-CZ" sz="1400" b="1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    </a:t>
            </a:r>
            <a:r>
              <a:rPr lang="en-US" sz="1400" b="1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HNO3 </a:t>
            </a:r>
            <a:r>
              <a:rPr lang="cs-CZ" sz="1400" b="1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    LAV</a:t>
            </a:r>
            <a:r>
              <a:rPr lang="en-US" sz="1400" b="1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 </a:t>
            </a:r>
            <a:endParaRPr lang="cs-CZ" sz="1400" b="1" kern="0" dirty="0">
              <a:solidFill>
                <a:prstClr val="black"/>
              </a:solidFill>
              <a:latin typeface="Calibri"/>
              <a:cs typeface="+mn-cs"/>
              <a:sym typeface="Poppins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152059B-EF9E-45E9-A0EE-974D2904FA4A}"/>
              </a:ext>
            </a:extLst>
          </p:cNvPr>
          <p:cNvCxnSpPr>
            <a:cxnSpLocks/>
          </p:cNvCxnSpPr>
          <p:nvPr/>
        </p:nvCxnSpPr>
        <p:spPr>
          <a:xfrm>
            <a:off x="4737101" y="1858963"/>
            <a:ext cx="144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49DC441-D9DC-4F79-ADC5-C5A2E66C81D0}"/>
              </a:ext>
            </a:extLst>
          </p:cNvPr>
          <p:cNvCxnSpPr>
            <a:cxnSpLocks/>
          </p:cNvCxnSpPr>
          <p:nvPr/>
        </p:nvCxnSpPr>
        <p:spPr>
          <a:xfrm>
            <a:off x="5380054" y="1855788"/>
            <a:ext cx="144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>
            <a:extLst>
              <a:ext uri="{FF2B5EF4-FFF2-40B4-BE49-F238E27FC236}">
                <a16:creationId xmlns:a16="http://schemas.microsoft.com/office/drawing/2014/main" id="{DEAC1583-5616-4916-83CF-ABD1EF816331}"/>
              </a:ext>
            </a:extLst>
          </p:cNvPr>
          <p:cNvSpPr/>
          <p:nvPr/>
        </p:nvSpPr>
        <p:spPr>
          <a:xfrm>
            <a:off x="11172133" y="254228"/>
            <a:ext cx="569890" cy="54154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Veselý obličej 4">
            <a:extLst>
              <a:ext uri="{FF2B5EF4-FFF2-40B4-BE49-F238E27FC236}">
                <a16:creationId xmlns:a16="http://schemas.microsoft.com/office/drawing/2014/main" id="{4564564A-D002-4879-9604-ADB68317A92D}"/>
              </a:ext>
            </a:extLst>
          </p:cNvPr>
          <p:cNvSpPr/>
          <p:nvPr/>
        </p:nvSpPr>
        <p:spPr>
          <a:xfrm>
            <a:off x="8407823" y="4668664"/>
            <a:ext cx="393441" cy="3964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000" kern="0">
              <a:solidFill>
                <a:prstClr val="white"/>
              </a:solidFill>
              <a:latin typeface="Calibri"/>
              <a:sym typeface="Poppins"/>
            </a:endParaRPr>
          </a:p>
        </p:txBody>
      </p:sp>
      <p:sp>
        <p:nvSpPr>
          <p:cNvPr id="35" name="Veselý obličej 34">
            <a:extLst>
              <a:ext uri="{FF2B5EF4-FFF2-40B4-BE49-F238E27FC236}">
                <a16:creationId xmlns:a16="http://schemas.microsoft.com/office/drawing/2014/main" id="{BADB469C-C1D8-418B-AF19-3E1C9C8CFEF5}"/>
              </a:ext>
            </a:extLst>
          </p:cNvPr>
          <p:cNvSpPr/>
          <p:nvPr/>
        </p:nvSpPr>
        <p:spPr>
          <a:xfrm>
            <a:off x="10515276" y="1110265"/>
            <a:ext cx="393441" cy="3964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000" kern="0">
              <a:solidFill>
                <a:prstClr val="white"/>
              </a:solidFill>
              <a:latin typeface="Calibri"/>
              <a:sym typeface="Poppins"/>
            </a:endParaRPr>
          </a:p>
        </p:txBody>
      </p:sp>
      <p:sp>
        <p:nvSpPr>
          <p:cNvPr id="36" name="Veselý obličej 35">
            <a:extLst>
              <a:ext uri="{FF2B5EF4-FFF2-40B4-BE49-F238E27FC236}">
                <a16:creationId xmlns:a16="http://schemas.microsoft.com/office/drawing/2014/main" id="{1C4F5929-870D-4D65-9068-1B55F06B96BF}"/>
              </a:ext>
            </a:extLst>
          </p:cNvPr>
          <p:cNvSpPr/>
          <p:nvPr/>
        </p:nvSpPr>
        <p:spPr>
          <a:xfrm>
            <a:off x="10751711" y="4258295"/>
            <a:ext cx="393441" cy="3964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000" kern="0">
              <a:solidFill>
                <a:prstClr val="white"/>
              </a:solidFill>
              <a:latin typeface="Calibri"/>
              <a:sym typeface="Poppins"/>
            </a:endParaRP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CE84BD35-DCEF-448B-B936-1E17411F3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160394"/>
              </p:ext>
            </p:extLst>
          </p:nvPr>
        </p:nvGraphicFramePr>
        <p:xfrm>
          <a:off x="1779888" y="14762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5FCBF9E-9BDD-4E3A-9246-4E60F44A1205}"/>
              </a:ext>
            </a:extLst>
          </p:cNvPr>
          <p:cNvCxnSpPr/>
          <p:nvPr/>
        </p:nvCxnSpPr>
        <p:spPr>
          <a:xfrm>
            <a:off x="4511824" y="1268760"/>
            <a:ext cx="14401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A9F6741E-8D0A-45E7-8BB9-0428BAD305E1}"/>
              </a:ext>
            </a:extLst>
          </p:cNvPr>
          <p:cNvCxnSpPr/>
          <p:nvPr/>
        </p:nvCxnSpPr>
        <p:spPr>
          <a:xfrm>
            <a:off x="5159896" y="1268760"/>
            <a:ext cx="14401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F097447-7F28-48F7-825D-7D38011781AF}"/>
              </a:ext>
            </a:extLst>
          </p:cNvPr>
          <p:cNvSpPr txBox="1"/>
          <p:nvPr/>
        </p:nvSpPr>
        <p:spPr>
          <a:xfrm>
            <a:off x="2604311" y="4283919"/>
            <a:ext cx="293632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kern="0" dirty="0">
                <a:solidFill>
                  <a:prstClr val="black"/>
                </a:solidFill>
                <a:latin typeface="Calibri"/>
                <a:cs typeface="+mn-cs"/>
                <a:sym typeface="Poppins"/>
              </a:rPr>
              <a:t>Emise při výrobě HNO3</a:t>
            </a:r>
          </a:p>
        </p:txBody>
      </p:sp>
      <p:sp>
        <p:nvSpPr>
          <p:cNvPr id="37" name="Veselý obličej 36">
            <a:extLst>
              <a:ext uri="{FF2B5EF4-FFF2-40B4-BE49-F238E27FC236}">
                <a16:creationId xmlns:a16="http://schemas.microsoft.com/office/drawing/2014/main" id="{B020D6DF-7F86-45A5-A4FE-7D3F6E36E1A3}"/>
              </a:ext>
            </a:extLst>
          </p:cNvPr>
          <p:cNvSpPr/>
          <p:nvPr/>
        </p:nvSpPr>
        <p:spPr>
          <a:xfrm>
            <a:off x="6269228" y="3952549"/>
            <a:ext cx="393441" cy="39640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000" kern="0">
              <a:solidFill>
                <a:prstClr val="white"/>
              </a:solidFill>
              <a:latin typeface="Calibri"/>
              <a:sym typeface="Poppins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B0C58B1-1FD4-4495-85DD-A08A185B73A9}"/>
              </a:ext>
            </a:extLst>
          </p:cNvPr>
          <p:cNvCxnSpPr>
            <a:cxnSpLocks/>
          </p:cNvCxnSpPr>
          <p:nvPr/>
        </p:nvCxnSpPr>
        <p:spPr>
          <a:xfrm>
            <a:off x="1055440" y="69269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FB283FC-862B-416D-9B70-50E5D2081C1C}"/>
              </a:ext>
            </a:extLst>
          </p:cNvPr>
          <p:cNvCxnSpPr/>
          <p:nvPr/>
        </p:nvCxnSpPr>
        <p:spPr>
          <a:xfrm flipH="1">
            <a:off x="6456040" y="578297"/>
            <a:ext cx="2160240" cy="53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Skupina 6">
            <a:extLst>
              <a:ext uri="{FF2B5EF4-FFF2-40B4-BE49-F238E27FC236}">
                <a16:creationId xmlns:a16="http://schemas.microsoft.com/office/drawing/2014/main" id="{635E21A3-8107-47E5-B067-0702A5C5B0BA}"/>
              </a:ext>
            </a:extLst>
          </p:cNvPr>
          <p:cNvGrpSpPr>
            <a:grpSpLocks/>
          </p:cNvGrpSpPr>
          <p:nvPr/>
        </p:nvGrpSpPr>
        <p:grpSpPr bwMode="auto">
          <a:xfrm>
            <a:off x="5591527" y="2540123"/>
            <a:ext cx="5901225" cy="3451502"/>
            <a:chOff x="5899148" y="3647534"/>
            <a:chExt cx="4723481" cy="2835730"/>
          </a:xfrm>
        </p:grpSpPr>
        <p:grpSp>
          <p:nvGrpSpPr>
            <p:cNvPr id="29713" name="Skupina 7">
              <a:extLst>
                <a:ext uri="{FF2B5EF4-FFF2-40B4-BE49-F238E27FC236}">
                  <a16:creationId xmlns:a16="http://schemas.microsoft.com/office/drawing/2014/main" id="{40C6B12A-F402-4707-B8A7-1D886D336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4652" y="3647534"/>
              <a:ext cx="4437977" cy="2530853"/>
              <a:chOff x="6044475" y="2907967"/>
              <a:chExt cx="5927406" cy="3187257"/>
            </a:xfrm>
          </p:grpSpPr>
          <p:pic>
            <p:nvPicPr>
              <p:cNvPr id="29720" name="Obrázek 13">
                <a:extLst>
                  <a:ext uri="{FF2B5EF4-FFF2-40B4-BE49-F238E27FC236}">
                    <a16:creationId xmlns:a16="http://schemas.microsoft.com/office/drawing/2014/main" id="{97BC901E-87F6-4B0C-BEA8-2C4B27CE05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475" y="2907967"/>
                <a:ext cx="5927406" cy="3187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FF692C86-B216-45C7-9A0A-481069E68F6C}"/>
                  </a:ext>
                </a:extLst>
              </p:cNvPr>
              <p:cNvSpPr/>
              <p:nvPr/>
            </p:nvSpPr>
            <p:spPr>
              <a:xfrm>
                <a:off x="11033666" y="5453932"/>
                <a:ext cx="430480" cy="159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412750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" kern="0" dirty="0">
                    <a:solidFill>
                      <a:srgbClr val="000000"/>
                    </a:solidFill>
                    <a:latin typeface="Calibri"/>
                    <a:cs typeface="+mn-cs"/>
                    <a:sym typeface="Poppins"/>
                  </a:rPr>
                  <a:t>000 t/Year</a:t>
                </a:r>
                <a:endParaRPr lang="cs-CZ" sz="400" kern="0" dirty="0">
                  <a:solidFill>
                    <a:srgbClr val="ABADB0"/>
                  </a:solidFill>
                  <a:latin typeface="Calibri"/>
                  <a:cs typeface="+mn-cs"/>
                  <a:sym typeface="Poppins"/>
                </a:endParaRPr>
              </a:p>
            </p:txBody>
          </p:sp>
        </p:grpSp>
        <p:sp>
          <p:nvSpPr>
            <p:cNvPr id="9" name="Šipka doleva 17">
              <a:extLst>
                <a:ext uri="{FF2B5EF4-FFF2-40B4-BE49-F238E27FC236}">
                  <a16:creationId xmlns:a16="http://schemas.microsoft.com/office/drawing/2014/main" id="{F089C4A8-4294-487B-BC07-19D5B8A4FF98}"/>
                </a:ext>
              </a:extLst>
            </p:cNvPr>
            <p:cNvSpPr/>
            <p:nvPr/>
          </p:nvSpPr>
          <p:spPr>
            <a:xfrm rot="19718713">
              <a:off x="9466077" y="3805453"/>
              <a:ext cx="922235" cy="745724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  <p:sp>
          <p:nvSpPr>
            <p:cNvPr id="13" name="Šipka doleva 33">
              <a:extLst>
                <a:ext uri="{FF2B5EF4-FFF2-40B4-BE49-F238E27FC236}">
                  <a16:creationId xmlns:a16="http://schemas.microsoft.com/office/drawing/2014/main" id="{9510969D-76E7-42E6-9BDF-D638A0262B7D}"/>
                </a:ext>
              </a:extLst>
            </p:cNvPr>
            <p:cNvSpPr/>
            <p:nvPr/>
          </p:nvSpPr>
          <p:spPr>
            <a:xfrm rot="19718713" flipH="1">
              <a:off x="5899148" y="5046350"/>
              <a:ext cx="920126" cy="55356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  <p:sp>
          <p:nvSpPr>
            <p:cNvPr id="17" name="Šipka doleva 33">
              <a:extLst>
                <a:ext uri="{FF2B5EF4-FFF2-40B4-BE49-F238E27FC236}">
                  <a16:creationId xmlns:a16="http://schemas.microsoft.com/office/drawing/2014/main" id="{2B5F71C7-88FB-4E7C-9A2B-3DEC268C4DB6}"/>
                </a:ext>
              </a:extLst>
            </p:cNvPr>
            <p:cNvSpPr/>
            <p:nvPr/>
          </p:nvSpPr>
          <p:spPr>
            <a:xfrm rot="16738968" flipH="1">
              <a:off x="7494709" y="5801153"/>
              <a:ext cx="824887" cy="53933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  <p:sp>
          <p:nvSpPr>
            <p:cNvPr id="47" name="Šipka doleva 17">
              <a:extLst>
                <a:ext uri="{FF2B5EF4-FFF2-40B4-BE49-F238E27FC236}">
                  <a16:creationId xmlns:a16="http://schemas.microsoft.com/office/drawing/2014/main" id="{08116F78-07CE-4844-9176-CCFD8A9D525B}"/>
                </a:ext>
              </a:extLst>
            </p:cNvPr>
            <p:cNvSpPr/>
            <p:nvPr/>
          </p:nvSpPr>
          <p:spPr>
            <a:xfrm rot="2183064">
              <a:off x="9179434" y="5532491"/>
              <a:ext cx="922235" cy="745724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300000" lon="6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10800000" rev="0"/>
                </a:camera>
                <a:lightRig rig="threePt" dir="t"/>
              </a:scene3d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Gray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</a:t>
              </a:r>
              <a:r>
                <a:rPr lang="cs-CZ" sz="800" b="1" kern="0" dirty="0" err="1">
                  <a:solidFill>
                    <a:prstClr val="black"/>
                  </a:solidFill>
                  <a:latin typeface="Calibri"/>
                  <a:sym typeface="Poppins"/>
                </a:rPr>
                <a:t>Fert</a:t>
              </a:r>
              <a:r>
                <a:rPr lang="cs-CZ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 + </a:t>
              </a:r>
              <a:r>
                <a:rPr lang="en-US" sz="800" b="1" kern="0" dirty="0">
                  <a:solidFill>
                    <a:prstClr val="black"/>
                  </a:solidFill>
                  <a:latin typeface="Calibri"/>
                  <a:sym typeface="Poppins"/>
                </a:rPr>
                <a:t>NH</a:t>
              </a:r>
              <a:r>
                <a:rPr lang="en-US" sz="800" b="1" kern="0" baseline="-25000" dirty="0">
                  <a:solidFill>
                    <a:prstClr val="black"/>
                  </a:solidFill>
                  <a:latin typeface="Calibri"/>
                  <a:sym typeface="Poppins"/>
                </a:rPr>
                <a:t>3</a:t>
              </a:r>
              <a:endParaRPr lang="cs-CZ" sz="800" b="1" kern="0" dirty="0">
                <a:solidFill>
                  <a:prstClr val="black"/>
                </a:solidFill>
                <a:latin typeface="Calibri"/>
                <a:sym typeface="Poppins"/>
              </a:endParaRPr>
            </a:p>
          </p:txBody>
        </p:sp>
      </p:grpSp>
      <p:sp>
        <p:nvSpPr>
          <p:cNvPr id="43" name="Šipka doleva 23">
            <a:extLst>
              <a:ext uri="{FF2B5EF4-FFF2-40B4-BE49-F238E27FC236}">
                <a16:creationId xmlns:a16="http://schemas.microsoft.com/office/drawing/2014/main" id="{2839CCAB-4F13-49E8-998C-4A56427F8F8A}"/>
              </a:ext>
            </a:extLst>
          </p:cNvPr>
          <p:cNvSpPr/>
          <p:nvPr/>
        </p:nvSpPr>
        <p:spPr bwMode="auto">
          <a:xfrm rot="2517468">
            <a:off x="8747866" y="5082414"/>
            <a:ext cx="964860" cy="665493"/>
          </a:xfrm>
          <a:prstGeom prst="leftArrow">
            <a:avLst/>
          </a:prstGeom>
          <a:solidFill>
            <a:srgbClr val="66FF99"/>
          </a:solidFill>
          <a:scene3d>
            <a:camera prst="orthographicFront">
              <a:rot lat="300000" lon="60000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Calibri"/>
                <a:sym typeface="Poppins"/>
              </a:rPr>
              <a:t>Green NH</a:t>
            </a:r>
            <a:r>
              <a:rPr lang="en-US" sz="800" kern="0" baseline="-25000" dirty="0">
                <a:solidFill>
                  <a:prstClr val="black"/>
                </a:solidFill>
                <a:latin typeface="Calibri"/>
                <a:sym typeface="Poppins"/>
              </a:rPr>
              <a:t>3</a:t>
            </a:r>
            <a:endParaRPr lang="cs-CZ" sz="800" kern="0" dirty="0">
              <a:solidFill>
                <a:prstClr val="black"/>
              </a:solidFill>
              <a:latin typeface="Calibri"/>
              <a:sym typeface="Poppins"/>
            </a:endParaRPr>
          </a:p>
        </p:txBody>
      </p:sp>
      <p:sp>
        <p:nvSpPr>
          <p:cNvPr id="44" name="Šipka doleva 23">
            <a:extLst>
              <a:ext uri="{FF2B5EF4-FFF2-40B4-BE49-F238E27FC236}">
                <a16:creationId xmlns:a16="http://schemas.microsoft.com/office/drawing/2014/main" id="{4FC4EB8C-4563-4AAA-AB65-33A2D2CA79D3}"/>
              </a:ext>
            </a:extLst>
          </p:cNvPr>
          <p:cNvSpPr/>
          <p:nvPr/>
        </p:nvSpPr>
        <p:spPr bwMode="auto">
          <a:xfrm rot="10800000" flipV="1">
            <a:off x="5573592" y="3392809"/>
            <a:ext cx="1051072" cy="610657"/>
          </a:xfrm>
          <a:prstGeom prst="leftArrow">
            <a:avLst/>
          </a:prstGeom>
          <a:solidFill>
            <a:srgbClr val="66FF99"/>
          </a:solidFill>
          <a:scene3d>
            <a:camera prst="orthographicFront">
              <a:rot lat="300000" lon="60000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Calibri"/>
                <a:sym typeface="Poppins"/>
              </a:rPr>
              <a:t>Green NH</a:t>
            </a:r>
            <a:r>
              <a:rPr lang="en-US" sz="800" kern="0" baseline="-25000" dirty="0">
                <a:solidFill>
                  <a:prstClr val="black"/>
                </a:solidFill>
                <a:latin typeface="Calibri"/>
                <a:sym typeface="Poppins"/>
              </a:rPr>
              <a:t>3</a:t>
            </a:r>
            <a:endParaRPr lang="cs-CZ" sz="800" kern="0" dirty="0">
              <a:solidFill>
                <a:prstClr val="black"/>
              </a:solidFill>
              <a:latin typeface="Calibri"/>
              <a:sym typeface="Poppin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E82BEA1-5B77-48C0-9BB3-C97CFE647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95" y="4984985"/>
            <a:ext cx="682534" cy="72389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BC9168E0-D08B-4F1A-9813-E8A634EB7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650" y="5373216"/>
            <a:ext cx="682534" cy="72389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C4D8D65-2DD7-43C1-900F-8D9D22B95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77" y="5373216"/>
            <a:ext cx="682534" cy="72389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0AED02CF-8880-40E4-BC89-BC859AB1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296" y="2178173"/>
            <a:ext cx="682534" cy="7238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7A6406-BD5A-49DD-8255-5F54312F8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57" y="3410443"/>
            <a:ext cx="640557" cy="43815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DF8B107-D86E-4A88-9AFD-F5789F2DB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920" y="5876522"/>
            <a:ext cx="682534" cy="466863"/>
          </a:xfrm>
          <a:prstGeom prst="rect">
            <a:avLst/>
          </a:prstGeom>
        </p:spPr>
      </p:pic>
      <p:sp>
        <p:nvSpPr>
          <p:cNvPr id="25" name="Nadpis 1">
            <a:extLst>
              <a:ext uri="{FF2B5EF4-FFF2-40B4-BE49-F238E27FC236}">
                <a16:creationId xmlns:a16="http://schemas.microsoft.com/office/drawing/2014/main" id="{508C5494-2176-46D3-8F6D-1366746E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04" y="-59818"/>
            <a:ext cx="11744075" cy="104775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cs-CZ" sz="2400" b="0" dirty="0">
                <a:solidFill>
                  <a:srgbClr val="0070C0"/>
                </a:solidFill>
                <a:latin typeface="+mn-lt"/>
              </a:rPr>
              <a:t>Potřebujeme minerální hnojiva 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?	</a:t>
            </a:r>
            <a:r>
              <a:rPr lang="cs-CZ" sz="2400" b="0" dirty="0">
                <a:solidFill>
                  <a:srgbClr val="0070C0"/>
                </a:solidFill>
                <a:latin typeface="+mn-lt"/>
              </a:rPr>
              <a:t>		Proč vyrábět hnojiva v Evropě 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?	</a:t>
            </a:r>
          </a:p>
        </p:txBody>
      </p:sp>
      <p:pic>
        <p:nvPicPr>
          <p:cNvPr id="29" name="Obrázok 6">
            <a:extLst>
              <a:ext uri="{FF2B5EF4-FFF2-40B4-BE49-F238E27FC236}">
                <a16:creationId xmlns:a16="http://schemas.microsoft.com/office/drawing/2014/main" id="{1FAAB0F4-FF24-4D35-8F9C-D81D8165AD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314537" y="3923353"/>
            <a:ext cx="2788881" cy="2819178"/>
          </a:xfrm>
          <a:prstGeom prst="rect">
            <a:avLst/>
          </a:prstGeom>
          <a:noFill/>
          <a:ln w="22225" cap="flat">
            <a:solidFill>
              <a:srgbClr val="015696"/>
            </a:solidFill>
            <a:miter lim="400000"/>
          </a:ln>
          <a:effectLst/>
          <a:sp3d/>
        </p:spPr>
      </p:pic>
      <p:pic>
        <p:nvPicPr>
          <p:cNvPr id="30" name="Obrázok 10">
            <a:extLst>
              <a:ext uri="{FF2B5EF4-FFF2-40B4-BE49-F238E27FC236}">
                <a16:creationId xmlns:a16="http://schemas.microsoft.com/office/drawing/2014/main" id="{BB707537-5929-4DA8-BE8F-7ACC68D01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461004" y="766618"/>
            <a:ext cx="2261927" cy="2927966"/>
          </a:xfrm>
          <a:prstGeom prst="rect">
            <a:avLst/>
          </a:prstGeom>
          <a:noFill/>
          <a:ln w="22225" cap="flat">
            <a:solidFill>
              <a:srgbClr val="015696"/>
            </a:solidFill>
            <a:miter lim="400000"/>
          </a:ln>
          <a:effectLst/>
          <a:sp3d/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14D1DEBE-F73E-4599-B36D-ECC2C81677A4}"/>
              </a:ext>
            </a:extLst>
          </p:cNvPr>
          <p:cNvSpPr/>
          <p:nvPr/>
        </p:nvSpPr>
        <p:spPr>
          <a:xfrm>
            <a:off x="6770958" y="732069"/>
            <a:ext cx="407034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r>
              <a:rPr lang="cs-CZ" sz="1400" kern="0" dirty="0">
                <a:solidFill>
                  <a:srgbClr val="009900"/>
                </a:solidFill>
                <a:latin typeface="Calibri"/>
                <a:cs typeface="+mn-cs"/>
                <a:sym typeface="Poppins"/>
              </a:rPr>
              <a:t>Udržme společně výrobu minerálních hnojiv v Evropě</a:t>
            </a:r>
          </a:p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400" kern="0" dirty="0">
              <a:solidFill>
                <a:srgbClr val="009900"/>
              </a:solidFill>
              <a:latin typeface="Calibri"/>
              <a:cs typeface="+mn-cs"/>
              <a:sym typeface="Poppins"/>
            </a:endParaRPr>
          </a:p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r>
              <a:rPr lang="cs-CZ" sz="1400" kern="0" dirty="0">
                <a:solidFill>
                  <a:srgbClr val="009900"/>
                </a:solidFill>
                <a:latin typeface="Calibri"/>
                <a:cs typeface="+mn-cs"/>
                <a:sym typeface="Poppins"/>
              </a:rPr>
              <a:t>Má to velký smysl pro nás i pro budoucno</a:t>
            </a:r>
          </a:p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400" kern="0" dirty="0">
              <a:solidFill>
                <a:srgbClr val="009900"/>
              </a:solidFill>
              <a:latin typeface="Calibri"/>
              <a:cs typeface="+mn-cs"/>
              <a:sym typeface="Poppins"/>
            </a:endParaRPr>
          </a:p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r>
              <a:rPr lang="cs-CZ" sz="1400" kern="0" dirty="0">
                <a:solidFill>
                  <a:srgbClr val="009900"/>
                </a:solidFill>
                <a:latin typeface="Calibri"/>
                <a:cs typeface="+mn-cs"/>
                <a:sym typeface="Poppins"/>
              </a:rPr>
              <a:t>Umíme udržitelné technologie</a:t>
            </a:r>
          </a:p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endParaRPr lang="cs-CZ" sz="1400" kern="0" dirty="0">
              <a:solidFill>
                <a:srgbClr val="009900"/>
              </a:solidFill>
              <a:latin typeface="Calibri"/>
              <a:cs typeface="+mn-cs"/>
              <a:sym typeface="Poppins"/>
            </a:endParaRPr>
          </a:p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</a:pPr>
            <a:r>
              <a:rPr lang="cs-CZ" sz="1400" kern="0" dirty="0">
                <a:solidFill>
                  <a:srgbClr val="009900"/>
                </a:solidFill>
                <a:latin typeface="Calibri"/>
                <a:cs typeface="+mn-cs"/>
                <a:sym typeface="Poppins"/>
              </a:rPr>
              <a:t>Umíme udržitelná hnojiva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616969F-6B1F-4BF5-99B2-28A9CB38F0F0}"/>
              </a:ext>
            </a:extLst>
          </p:cNvPr>
          <p:cNvSpPr txBox="1">
            <a:spLocks/>
          </p:cNvSpPr>
          <p:nvPr/>
        </p:nvSpPr>
        <p:spPr bwMode="auto">
          <a:xfrm>
            <a:off x="3577666" y="6313339"/>
            <a:ext cx="6509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cs-CZ" sz="28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sz="1400" b="0" i="1" dirty="0">
                <a:solidFill>
                  <a:schemeClr val="tx1"/>
                </a:solidFill>
                <a:latin typeface="+mn-lt"/>
              </a:rPr>
              <a:t>„</a:t>
            </a:r>
            <a:r>
              <a:rPr lang="cs-CZ" sz="1400" b="0" dirty="0">
                <a:solidFill>
                  <a:schemeClr val="tx1"/>
                </a:solidFill>
                <a:latin typeface="+mn-lt"/>
              </a:rPr>
              <a:t>Definice šílenství je dělat stejnou věc znovu a znovu a očekávat jiné výsledky.</a:t>
            </a:r>
            <a:r>
              <a:rPr lang="cs-CZ" sz="1400" b="0" i="1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>
              <a:defRPr/>
            </a:pPr>
            <a:r>
              <a:rPr lang="cs-CZ" sz="1400" b="0" i="1" dirty="0">
                <a:solidFill>
                  <a:schemeClr val="tx1"/>
                </a:solidFill>
                <a:latin typeface="+mn-lt"/>
              </a:rPr>
              <a:t>Albert Einstein</a:t>
            </a:r>
            <a:endParaRPr lang="cs-CZ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véPole 83">
            <a:extLst>
              <a:ext uri="{FF2B5EF4-FFF2-40B4-BE49-F238E27FC236}">
                <a16:creationId xmlns:a16="http://schemas.microsoft.com/office/drawing/2014/main" id="{B7509EAF-973F-B72A-E54F-A8EEC01225F7}"/>
              </a:ext>
            </a:extLst>
          </p:cNvPr>
          <p:cNvSpPr txBox="1"/>
          <p:nvPr/>
        </p:nvSpPr>
        <p:spPr>
          <a:xfrm>
            <a:off x="10826117" y="2286644"/>
            <a:ext cx="116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9BCA3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2019</a:t>
            </a:r>
          </a:p>
        </p:txBody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2D75F5CD-4129-4889-806B-B427A0B3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052736"/>
            <a:ext cx="5791200" cy="3886200"/>
          </a:xfrm>
          <a:prstGeom prst="rect">
            <a:avLst/>
          </a:prstGeom>
        </p:spPr>
      </p:pic>
      <p:sp>
        <p:nvSpPr>
          <p:cNvPr id="54" name="Obdélník 5">
            <a:extLst>
              <a:ext uri="{FF2B5EF4-FFF2-40B4-BE49-F238E27FC236}">
                <a16:creationId xmlns:a16="http://schemas.microsoft.com/office/drawing/2014/main" id="{923104D8-F4A1-4132-8519-8407D4EC2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14313"/>
            <a:ext cx="8640762" cy="40005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Green Deal 	</a:t>
            </a:r>
            <a:endParaRPr lang="en-US" altLang="cs-CZ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8D3B912-75DA-499A-9BEC-394113D3145B}"/>
              </a:ext>
            </a:extLst>
          </p:cNvPr>
          <p:cNvSpPr txBox="1">
            <a:spLocks/>
          </p:cNvSpPr>
          <p:nvPr/>
        </p:nvSpPr>
        <p:spPr>
          <a:xfrm>
            <a:off x="871149" y="5626707"/>
            <a:ext cx="9937104" cy="590931"/>
          </a:xfrm>
          <a:prstGeom prst="rect">
            <a:avLst/>
          </a:prstGeom>
        </p:spPr>
        <p:txBody>
          <a:bodyPr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br>
              <a:rPr lang="cs-CZ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Jaké jsou „aktuální podmínky“ dané politikou Green </a:t>
            </a:r>
            <a:r>
              <a:rPr lang="cs-CZ" sz="18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Deal</a:t>
            </a:r>
            <a:r>
              <a:rPr lang="cs-CZ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pro Chemický průmysl?</a:t>
            </a:r>
          </a:p>
        </p:txBody>
      </p:sp>
    </p:spTree>
    <p:extLst>
      <p:ext uri="{BB962C8B-B14F-4D97-AF65-F5344CB8AC3E}">
        <p14:creationId xmlns:p14="http://schemas.microsoft.com/office/powerpoint/2010/main" val="30510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DE6E81-11A4-BA23-9793-F90525DF1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073533"/>
              </p:ext>
            </p:extLst>
          </p:nvPr>
        </p:nvGraphicFramePr>
        <p:xfrm>
          <a:off x="383458" y="86032"/>
          <a:ext cx="11808542" cy="652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cký objekt 5" descr="Zaškrtnutí se souvislou výplní">
            <a:extLst>
              <a:ext uri="{FF2B5EF4-FFF2-40B4-BE49-F238E27FC236}">
                <a16:creationId xmlns:a16="http://schemas.microsoft.com/office/drawing/2014/main" id="{AED84CF0-451F-D280-03DF-FF964E7A82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0399" y="243349"/>
            <a:ext cx="602226" cy="6022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D1127F-8E29-8AAC-8C2A-D54F98732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497" y="374297"/>
            <a:ext cx="603556" cy="603556"/>
          </a:xfrm>
          <a:prstGeom prst="rect">
            <a:avLst/>
          </a:prstGeom>
          <a:noFill/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518F93C-5A1C-93C2-BADE-5122B8051C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4235" y="790541"/>
            <a:ext cx="603556" cy="603556"/>
          </a:xfrm>
          <a:prstGeom prst="rect">
            <a:avLst/>
          </a:prstGeom>
          <a:noFill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F9A4942-C7EC-DCEE-A938-109D1AA0A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5623" y="1613849"/>
            <a:ext cx="603556" cy="603556"/>
          </a:xfrm>
          <a:prstGeom prst="rect">
            <a:avLst/>
          </a:prstGeom>
          <a:noFill/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F1A526E-FCB9-3464-130C-0D899209A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7401" y="2515784"/>
            <a:ext cx="603556" cy="603556"/>
          </a:xfrm>
          <a:prstGeom prst="rect">
            <a:avLst/>
          </a:prstGeom>
          <a:noFill/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9C5A693-484A-1FC7-4910-5BB4A1F13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4581" y="3572007"/>
            <a:ext cx="603556" cy="603556"/>
          </a:xfrm>
          <a:prstGeom prst="rect">
            <a:avLst/>
          </a:prstGeom>
          <a:noFill/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7433241-6FB5-4B15-8690-794609FB4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3248" y="4477341"/>
            <a:ext cx="603556" cy="603556"/>
          </a:xfrm>
          <a:prstGeom prst="rect">
            <a:avLst/>
          </a:prstGeom>
          <a:noFill/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61F9784-83BA-601B-1698-90F1B2A4B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3937" y="5410938"/>
            <a:ext cx="603556" cy="603556"/>
          </a:xfrm>
          <a:prstGeom prst="rect">
            <a:avLst/>
          </a:prstGeom>
          <a:noFill/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A0857B6-A379-6359-8095-BB9E908269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5778" y="6013870"/>
            <a:ext cx="603556" cy="603556"/>
          </a:xfrm>
          <a:prstGeom prst="rect">
            <a:avLst/>
          </a:prstGeom>
          <a:noFill/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24C9BAA-E4ED-CFD2-6FD5-D4B1C3E7C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6238" y="6374388"/>
            <a:ext cx="603556" cy="603556"/>
          </a:xfrm>
          <a:prstGeom prst="rect">
            <a:avLst/>
          </a:prstGeom>
          <a:noFill/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53D99A0-7A1D-2EAF-2C6A-F59D55B2A2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4497" y="6312873"/>
            <a:ext cx="603556" cy="603556"/>
          </a:xfrm>
          <a:prstGeom prst="rect">
            <a:avLst/>
          </a:prstGeom>
          <a:noFill/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83683743-A519-BAFD-C4A8-7C0A29B27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5836" y="5981860"/>
            <a:ext cx="603556" cy="603556"/>
          </a:xfrm>
          <a:prstGeom prst="rect">
            <a:avLst/>
          </a:prstGeom>
          <a:noFill/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24E3D09-71C1-55F9-A487-0D72207D8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890" y="5479764"/>
            <a:ext cx="603556" cy="60355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62E7A759-AEBC-6F62-C365-F765F4DFE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9176" y="4650456"/>
            <a:ext cx="603556" cy="603556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6A4CD1F4-06E4-03AE-37D4-84ECB9800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398" y="3683607"/>
            <a:ext cx="603556" cy="603556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98956E5F-8AD3-DF23-F2D8-448DBA184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2700" y="2716758"/>
            <a:ext cx="603556" cy="603556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F854A74F-A9F5-74F5-A8BA-60A88ED798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7500" y="1793683"/>
            <a:ext cx="603556" cy="603556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B0E0E447-EBB0-B620-A776-06B125F9A6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1056" y="1010293"/>
            <a:ext cx="603556" cy="603556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52071E5B-5AA3-45A8-5B8D-B440C34861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7512" y="401469"/>
            <a:ext cx="603556" cy="603556"/>
          </a:xfrm>
          <a:prstGeom prst="rect">
            <a:avLst/>
          </a:prstGeom>
        </p:spPr>
      </p:pic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BB726FCF-8812-7A1B-4DA0-C5BE18E7CB95}"/>
              </a:ext>
            </a:extLst>
          </p:cNvPr>
          <p:cNvSpPr/>
          <p:nvPr/>
        </p:nvSpPr>
        <p:spPr>
          <a:xfrm>
            <a:off x="301779" y="544462"/>
            <a:ext cx="1565994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2A546670-FBD3-9226-4011-EE548D4E7306}"/>
              </a:ext>
            </a:extLst>
          </p:cNvPr>
          <p:cNvSpPr/>
          <p:nvPr/>
        </p:nvSpPr>
        <p:spPr>
          <a:xfrm>
            <a:off x="301779" y="1403233"/>
            <a:ext cx="1565994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56D56F33-5E50-BC72-1413-F74294E89413}"/>
              </a:ext>
            </a:extLst>
          </p:cNvPr>
          <p:cNvSpPr/>
          <p:nvPr/>
        </p:nvSpPr>
        <p:spPr>
          <a:xfrm>
            <a:off x="301779" y="2301787"/>
            <a:ext cx="1565994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8D0F7FD2-2AC2-E9F6-00FC-ACECD26329FE}"/>
              </a:ext>
            </a:extLst>
          </p:cNvPr>
          <p:cNvSpPr/>
          <p:nvPr/>
        </p:nvSpPr>
        <p:spPr>
          <a:xfrm>
            <a:off x="301779" y="3200341"/>
            <a:ext cx="1565994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FDEE048A-A792-8665-82DD-FD6956289F52}"/>
              </a:ext>
            </a:extLst>
          </p:cNvPr>
          <p:cNvSpPr/>
          <p:nvPr/>
        </p:nvSpPr>
        <p:spPr>
          <a:xfrm>
            <a:off x="301779" y="4098895"/>
            <a:ext cx="1565994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7C7B8C81-7E43-CDC5-4302-CC74C4D22097}"/>
              </a:ext>
            </a:extLst>
          </p:cNvPr>
          <p:cNvSpPr txBox="1"/>
          <p:nvPr/>
        </p:nvSpPr>
        <p:spPr>
          <a:xfrm>
            <a:off x="383458" y="585856"/>
            <a:ext cx="139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PROMOTIONAL POLICY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571B1CE9-0300-B8CE-8379-415A984F139E}"/>
              </a:ext>
            </a:extLst>
          </p:cNvPr>
          <p:cNvSpPr txBox="1"/>
          <p:nvPr/>
        </p:nvSpPr>
        <p:spPr>
          <a:xfrm>
            <a:off x="386922" y="1462171"/>
            <a:ext cx="139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WELFARE ANIMALS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09D2270E-0E02-13D0-524E-BE7BC47AB14E}"/>
              </a:ext>
            </a:extLst>
          </p:cNvPr>
          <p:cNvSpPr txBox="1"/>
          <p:nvPr/>
        </p:nvSpPr>
        <p:spPr>
          <a:xfrm>
            <a:off x="392371" y="2360725"/>
            <a:ext cx="139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GREEN CLAIMS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99BE240D-BD1B-7547-2BC4-17E341AA84F9}"/>
              </a:ext>
            </a:extLst>
          </p:cNvPr>
          <p:cNvSpPr txBox="1"/>
          <p:nvPr/>
        </p:nvSpPr>
        <p:spPr>
          <a:xfrm>
            <a:off x="392371" y="3259279"/>
            <a:ext cx="139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LABELLING: FOPNL, COO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A9E1C214-C691-C790-D4B9-A078F970A519}"/>
              </a:ext>
            </a:extLst>
          </p:cNvPr>
          <p:cNvSpPr txBox="1"/>
          <p:nvPr/>
        </p:nvSpPr>
        <p:spPr>
          <a:xfrm>
            <a:off x="383458" y="4242173"/>
            <a:ext cx="139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</a:p>
        </p:txBody>
      </p:sp>
      <p:sp>
        <p:nvSpPr>
          <p:cNvPr id="62" name="Obdélník: se zakulacenými rohy 61">
            <a:extLst>
              <a:ext uri="{FF2B5EF4-FFF2-40B4-BE49-F238E27FC236}">
                <a16:creationId xmlns:a16="http://schemas.microsoft.com/office/drawing/2014/main" id="{5FC26924-CCC7-80FB-A46C-05FC290503B4}"/>
              </a:ext>
            </a:extLst>
          </p:cNvPr>
          <p:cNvSpPr/>
          <p:nvPr/>
        </p:nvSpPr>
        <p:spPr>
          <a:xfrm>
            <a:off x="299172" y="4997449"/>
            <a:ext cx="1565994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délník: se zakulacenými rohy 62">
            <a:extLst>
              <a:ext uri="{FF2B5EF4-FFF2-40B4-BE49-F238E27FC236}">
                <a16:creationId xmlns:a16="http://schemas.microsoft.com/office/drawing/2014/main" id="{47748ECC-0C91-657B-88DC-ADCFFDB75C2B}"/>
              </a:ext>
            </a:extLst>
          </p:cNvPr>
          <p:cNvSpPr/>
          <p:nvPr/>
        </p:nvSpPr>
        <p:spPr>
          <a:xfrm>
            <a:off x="293695" y="5901438"/>
            <a:ext cx="2243255" cy="603556"/>
          </a:xfrm>
          <a:prstGeom prst="roundRect">
            <a:avLst/>
          </a:prstGeom>
          <a:solidFill>
            <a:srgbClr val="5AA3AC"/>
          </a:solidFill>
          <a:ln>
            <a:solidFill>
              <a:srgbClr val="5A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3D321F8D-7041-D213-465D-22E82481B5D9}"/>
              </a:ext>
            </a:extLst>
          </p:cNvPr>
          <p:cNvSpPr txBox="1"/>
          <p:nvPr/>
        </p:nvSpPr>
        <p:spPr>
          <a:xfrm>
            <a:off x="392371" y="5090948"/>
            <a:ext cx="139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NEW GEN. TECHNIQUES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B653992A-284A-B62C-5C19-C71B9DFF1169}"/>
              </a:ext>
            </a:extLst>
          </p:cNvPr>
          <p:cNvSpPr txBox="1"/>
          <p:nvPr/>
        </p:nvSpPr>
        <p:spPr>
          <a:xfrm>
            <a:off x="271086" y="6064716"/>
            <a:ext cx="223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SUSTAINABLE FOOD SYSTEM</a:t>
            </a:r>
          </a:p>
        </p:txBody>
      </p:sp>
      <p:pic>
        <p:nvPicPr>
          <p:cNvPr id="83" name="Obrázek 82" descr="Obsah obrázku diagram&#10;&#10;Popis byl vytvořen automaticky">
            <a:extLst>
              <a:ext uri="{FF2B5EF4-FFF2-40B4-BE49-F238E27FC236}">
                <a16:creationId xmlns:a16="http://schemas.microsoft.com/office/drawing/2014/main" id="{D3A42FE8-34B1-2411-6C5D-A5DDDCD4D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814" t="17336" r="32359" b="4303"/>
          <a:stretch/>
        </p:blipFill>
        <p:spPr>
          <a:xfrm>
            <a:off x="4459379" y="1612276"/>
            <a:ext cx="3666169" cy="3654367"/>
          </a:xfrm>
          <a:prstGeom prst="rect">
            <a:avLst/>
          </a:prstGeom>
        </p:spPr>
      </p:pic>
      <p:sp>
        <p:nvSpPr>
          <p:cNvPr id="85" name="TextovéPole 84">
            <a:extLst>
              <a:ext uri="{FF2B5EF4-FFF2-40B4-BE49-F238E27FC236}">
                <a16:creationId xmlns:a16="http://schemas.microsoft.com/office/drawing/2014/main" id="{8DFF39EF-781B-2B75-39FB-F22E4766EC19}"/>
              </a:ext>
            </a:extLst>
          </p:cNvPr>
          <p:cNvSpPr txBox="1"/>
          <p:nvPr/>
        </p:nvSpPr>
        <p:spPr>
          <a:xfrm>
            <a:off x="10792944" y="4048137"/>
            <a:ext cx="116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9BCA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F663C5-3CCD-477A-2D82-19974BC925CD}"/>
              </a:ext>
            </a:extLst>
          </p:cNvPr>
          <p:cNvSpPr txBox="1"/>
          <p:nvPr/>
        </p:nvSpPr>
        <p:spPr>
          <a:xfrm>
            <a:off x="11183403" y="3160387"/>
            <a:ext cx="116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9BCA3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033C1B5B-B12C-468E-AB76-498C95E35B76}"/>
              </a:ext>
            </a:extLst>
          </p:cNvPr>
          <p:cNvSpPr txBox="1"/>
          <p:nvPr/>
        </p:nvSpPr>
        <p:spPr>
          <a:xfrm>
            <a:off x="10826117" y="2286644"/>
            <a:ext cx="116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9BCA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F20E48D3-0A8D-4CE8-8B71-4AA0D5FB2972}"/>
              </a:ext>
            </a:extLst>
          </p:cNvPr>
          <p:cNvSpPr/>
          <p:nvPr/>
        </p:nvSpPr>
        <p:spPr>
          <a:xfrm>
            <a:off x="9416354" y="1462171"/>
            <a:ext cx="371783" cy="261610"/>
          </a:xfrm>
          <a:prstGeom prst="star5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Obrázek 54" descr="Nutri-Score - Wikipedia">
            <a:extLst>
              <a:ext uri="{FF2B5EF4-FFF2-40B4-BE49-F238E27FC236}">
                <a16:creationId xmlns:a16="http://schemas.microsoft.com/office/drawing/2014/main" id="{A4A53971-B0D9-43DF-AB80-03A5C3B96B8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161" y="6286334"/>
            <a:ext cx="777861" cy="39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9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8" grpId="0" animBg="1"/>
      <p:bldP spid="49" grpId="0" animBg="1"/>
      <p:bldP spid="50" grpId="0" animBg="1"/>
      <p:bldP spid="51" grpId="0" animBg="1"/>
      <p:bldP spid="52" grpId="0" animBg="1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85" grpId="0"/>
      <p:bldP spid="8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AB881-3FAB-4C06-AD20-232FF0B1F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8" y="3717032"/>
            <a:ext cx="9937104" cy="584775"/>
          </a:xfrm>
        </p:spPr>
        <p:txBody>
          <a:bodyPr rtlCol="0">
            <a:spAutoFit/>
          </a:bodyPr>
          <a:lstStyle/>
          <a:p>
            <a:pPr algn="ctr"/>
            <a:r>
              <a:rPr lang="cs-CZ" sz="3200" b="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Evropský výrobce hnojiv přežít Green </a:t>
            </a:r>
            <a:r>
              <a:rPr lang="cs-CZ" sz="3200" b="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</a:t>
            </a:r>
            <a:r>
              <a:rPr lang="cs-CZ" sz="3200" b="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cs-CZ" sz="32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67416BE-ABCA-4700-92CE-7818F7353042}"/>
              </a:ext>
            </a:extLst>
          </p:cNvPr>
          <p:cNvSpPr txBox="1">
            <a:spLocks/>
          </p:cNvSpPr>
          <p:nvPr/>
        </p:nvSpPr>
        <p:spPr bwMode="auto">
          <a:xfrm>
            <a:off x="1127448" y="980728"/>
            <a:ext cx="99371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dirty="0">
                <a:solidFill>
                  <a:srgbClr val="00AEC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br>
              <a:rPr lang="cs-CZ" sz="1400" b="0" dirty="0"/>
            </a:br>
            <a:r>
              <a:rPr lang="cs-CZ" sz="3200" b="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Půjde v podmínkách Green </a:t>
            </a:r>
            <a:r>
              <a:rPr lang="cs-CZ" sz="3200" b="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Deal</a:t>
            </a:r>
            <a:r>
              <a:rPr lang="cs-CZ" sz="3200" b="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zabezpečit velký chemický podnik dostatkem energie?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947733AA-BF50-417C-8ECF-B0DA06629106}"/>
              </a:ext>
            </a:extLst>
          </p:cNvPr>
          <p:cNvSpPr/>
          <p:nvPr/>
        </p:nvSpPr>
        <p:spPr>
          <a:xfrm>
            <a:off x="5015880" y="2780928"/>
            <a:ext cx="1944216" cy="648072"/>
          </a:xfrm>
          <a:prstGeom prst="downArrow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203B047-AD50-423A-BFB7-A13D44C24C06}"/>
              </a:ext>
            </a:extLst>
          </p:cNvPr>
          <p:cNvSpPr/>
          <p:nvPr/>
        </p:nvSpPr>
        <p:spPr>
          <a:xfrm>
            <a:off x="1487488" y="5624373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„</a:t>
            </a:r>
            <a:r>
              <a:rPr lang="cs-CZ" sz="32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Zelená</a:t>
            </a:r>
            <a:r>
              <a:rPr lang="cs-CZ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budoucnost minerálních hnojiv?“</a:t>
            </a:r>
            <a:endParaRPr lang="cs-CZ" sz="3200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19FEEBD7-57F4-4F74-BB1B-5C4BBE351C34}"/>
              </a:ext>
            </a:extLst>
          </p:cNvPr>
          <p:cNvSpPr/>
          <p:nvPr/>
        </p:nvSpPr>
        <p:spPr>
          <a:xfrm>
            <a:off x="5015880" y="4689140"/>
            <a:ext cx="1944216" cy="648072"/>
          </a:xfrm>
          <a:prstGeom prst="downArrow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2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F425A72E-2E8A-4129-B612-6330EFE36BB2}"/>
              </a:ext>
            </a:extLst>
          </p:cNvPr>
          <p:cNvSpPr txBox="1">
            <a:spLocks/>
          </p:cNvSpPr>
          <p:nvPr/>
        </p:nvSpPr>
        <p:spPr>
          <a:xfrm>
            <a:off x="144463" y="60325"/>
            <a:ext cx="11339512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Výroba Dusíkatých hnojiv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AE65818-8EA5-49EF-BF47-EC75829A0365}"/>
              </a:ext>
            </a:extLst>
          </p:cNvPr>
          <p:cNvGrpSpPr/>
          <p:nvPr/>
        </p:nvGrpSpPr>
        <p:grpSpPr>
          <a:xfrm>
            <a:off x="2122488" y="2468392"/>
            <a:ext cx="9890125" cy="893759"/>
            <a:chOff x="2122488" y="2468392"/>
            <a:chExt cx="9890125" cy="893759"/>
          </a:xfrm>
        </p:grpSpPr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A0F531BD-007E-4BAF-B8C3-A7B405AA25BE}"/>
                </a:ext>
              </a:extLst>
            </p:cNvPr>
            <p:cNvSpPr/>
            <p:nvPr/>
          </p:nvSpPr>
          <p:spPr bwMode="auto">
            <a:xfrm>
              <a:off x="2122488" y="2468392"/>
              <a:ext cx="1366837" cy="4318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Čpavek 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4F1DF70C-DD4B-46D5-9145-505601CDEBB1}"/>
                </a:ext>
              </a:extLst>
            </p:cNvPr>
            <p:cNvSpPr/>
            <p:nvPr/>
          </p:nvSpPr>
          <p:spPr bwMode="auto">
            <a:xfrm>
              <a:off x="6672064" y="2499321"/>
              <a:ext cx="1368426" cy="3779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Močovina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CO(NH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4594" name="TextovéPole 71">
              <a:extLst>
                <a:ext uri="{FF2B5EF4-FFF2-40B4-BE49-F238E27FC236}">
                  <a16:creationId xmlns:a16="http://schemas.microsoft.com/office/drawing/2014/main" id="{9B1DA8D7-10B4-4BCA-BC56-FFFE05372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0038" y="3100214"/>
              <a:ext cx="1552575" cy="261937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Technická Močovina</a:t>
              </a:r>
            </a:p>
          </p:txBody>
        </p:sp>
        <p:cxnSp>
          <p:nvCxnSpPr>
            <p:cNvPr id="53" name="Přímá spojnice se šipkou 52">
              <a:extLst>
                <a:ext uri="{FF2B5EF4-FFF2-40B4-BE49-F238E27FC236}">
                  <a16:creationId xmlns:a16="http://schemas.microsoft.com/office/drawing/2014/main" id="{94016C3E-D3B4-4679-BD5E-1BAD49DE7196}"/>
                </a:ext>
              </a:extLst>
            </p:cNvPr>
            <p:cNvCxnSpPr>
              <a:cxnSpLocks/>
              <a:stCxn id="37" idx="3"/>
              <a:endCxn id="24618" idx="1"/>
            </p:cNvCxnSpPr>
            <p:nvPr/>
          </p:nvCxnSpPr>
          <p:spPr>
            <a:xfrm flipV="1">
              <a:off x="8040490" y="2687521"/>
              <a:ext cx="528835" cy="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8" name="TextovéPole 97">
              <a:extLst>
                <a:ext uri="{FF2B5EF4-FFF2-40B4-BE49-F238E27FC236}">
                  <a16:creationId xmlns:a16="http://schemas.microsoft.com/office/drawing/2014/main" id="{D2AD6635-82B4-447A-B7FC-1E27630A6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325" y="2556716"/>
              <a:ext cx="1265237" cy="2616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Močovina</a:t>
              </a:r>
            </a:p>
          </p:txBody>
        </p:sp>
        <p:cxnSp>
          <p:nvCxnSpPr>
            <p:cNvPr id="4" name="Spojnica: zalomená 3">
              <a:extLst>
                <a:ext uri="{FF2B5EF4-FFF2-40B4-BE49-F238E27FC236}">
                  <a16:creationId xmlns:a16="http://schemas.microsoft.com/office/drawing/2014/main" id="{1A5C439C-7EB8-4401-A4BE-090B78624278}"/>
                </a:ext>
              </a:extLst>
            </p:cNvPr>
            <p:cNvCxnSpPr>
              <a:cxnSpLocks/>
              <a:stCxn id="37" idx="3"/>
              <a:endCxn id="24594" idx="1"/>
            </p:cNvCxnSpPr>
            <p:nvPr/>
          </p:nvCxnSpPr>
          <p:spPr>
            <a:xfrm>
              <a:off x="8040490" y="2688294"/>
              <a:ext cx="2419548" cy="542889"/>
            </a:xfrm>
            <a:prstGeom prst="bentConnector3">
              <a:avLst>
                <a:gd name="adj1" fmla="val 1068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Šipka: doleva 60">
            <a:extLst>
              <a:ext uri="{FF2B5EF4-FFF2-40B4-BE49-F238E27FC236}">
                <a16:creationId xmlns:a16="http://schemas.microsoft.com/office/drawing/2014/main" id="{01AC8CAB-6F2D-4A4E-94E3-F30B029D267D}"/>
              </a:ext>
            </a:extLst>
          </p:cNvPr>
          <p:cNvSpPr/>
          <p:nvPr/>
        </p:nvSpPr>
        <p:spPr>
          <a:xfrm>
            <a:off x="10871656" y="5508451"/>
            <a:ext cx="747583" cy="927548"/>
          </a:xfrm>
          <a:prstGeom prst="leftArrow">
            <a:avLst/>
          </a:prstGeom>
          <a:solidFill>
            <a:srgbClr val="CCFFCC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382E0A01-0DC8-4AF5-8E2D-77AD4096D192}"/>
              </a:ext>
            </a:extLst>
          </p:cNvPr>
          <p:cNvGrpSpPr/>
          <p:nvPr/>
        </p:nvGrpSpPr>
        <p:grpSpPr>
          <a:xfrm>
            <a:off x="201891" y="567087"/>
            <a:ext cx="11942780" cy="1150414"/>
            <a:chOff x="201891" y="567087"/>
            <a:chExt cx="11942780" cy="1150414"/>
          </a:xfrm>
        </p:grpSpPr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DD3B4CF4-0DB8-463E-B571-C3BCD5FB5CBC}"/>
                </a:ext>
              </a:extLst>
            </p:cNvPr>
            <p:cNvSpPr/>
            <p:nvPr/>
          </p:nvSpPr>
          <p:spPr>
            <a:xfrm>
              <a:off x="2554288" y="1387301"/>
              <a:ext cx="404812" cy="322263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C52FDAB4-0846-4194-B767-8001030AB63A}"/>
                </a:ext>
              </a:extLst>
            </p:cNvPr>
            <p:cNvSpPr/>
            <p:nvPr/>
          </p:nvSpPr>
          <p:spPr>
            <a:xfrm>
              <a:off x="4257675" y="1395239"/>
              <a:ext cx="404813" cy="322262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II</a:t>
              </a:r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8CE54C15-1FCD-435F-B0B5-356831AA8BF9}"/>
                </a:ext>
              </a:extLst>
            </p:cNvPr>
            <p:cNvSpPr/>
            <p:nvPr/>
          </p:nvSpPr>
          <p:spPr>
            <a:xfrm>
              <a:off x="7345784" y="1382539"/>
              <a:ext cx="406400" cy="322262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III</a:t>
              </a:r>
            </a:p>
          </p:txBody>
        </p:sp>
        <p:sp>
          <p:nvSpPr>
            <p:cNvPr id="24616" name="TextovéPole 106">
              <a:extLst>
                <a:ext uri="{FF2B5EF4-FFF2-40B4-BE49-F238E27FC236}">
                  <a16:creationId xmlns:a16="http://schemas.microsoft.com/office/drawing/2014/main" id="{AB190053-59F1-4117-8A6B-2CA5C2491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5538" y="1425401"/>
              <a:ext cx="12620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Dusíkatá Hnojiva</a:t>
              </a:r>
            </a:p>
          </p:txBody>
        </p:sp>
        <p:sp>
          <p:nvSpPr>
            <p:cNvPr id="24617" name="TextovéPole 107">
              <a:extLst>
                <a:ext uri="{FF2B5EF4-FFF2-40B4-BE49-F238E27FC236}">
                  <a16:creationId xmlns:a16="http://schemas.microsoft.com/office/drawing/2014/main" id="{10C1D9E7-F76F-4762-94B2-8AF3AD45D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8150" y="1420639"/>
              <a:ext cx="1350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Technické výrobky</a:t>
              </a:r>
            </a:p>
          </p:txBody>
        </p:sp>
        <p:sp>
          <p:nvSpPr>
            <p:cNvPr id="24621" name="TextovéPole 5">
              <a:extLst>
                <a:ext uri="{FF2B5EF4-FFF2-40B4-BE49-F238E27FC236}">
                  <a16:creationId xmlns:a16="http://schemas.microsoft.com/office/drawing/2014/main" id="{B735234E-AD0E-41BC-9553-C047D1EA9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3086" y="770801"/>
              <a:ext cx="103015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          </a:t>
              </a:r>
              <a:r>
                <a:rPr kumimoji="0" lang="cs-CZ" alt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Čpavek                Kyselina Dusičná  / Dusičnan Amonný  		Hnojiva</a:t>
              </a:r>
              <a:endParaRPr kumimoji="0" lang="cs-CZ" alt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22" name="TextovéPole 64">
              <a:extLst>
                <a:ext uri="{FF2B5EF4-FFF2-40B4-BE49-F238E27FC236}">
                  <a16:creationId xmlns:a16="http://schemas.microsoft.com/office/drawing/2014/main" id="{D2B02F84-6CCC-4922-88A9-4C8D0A73B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5188" y="573313"/>
              <a:ext cx="3527425" cy="307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Výrobky</a:t>
              </a:r>
            </a:p>
          </p:txBody>
        </p:sp>
        <p:sp>
          <p:nvSpPr>
            <p:cNvPr id="62" name="TextovéPole 64">
              <a:extLst>
                <a:ext uri="{FF2B5EF4-FFF2-40B4-BE49-F238E27FC236}">
                  <a16:creationId xmlns:a16="http://schemas.microsoft.com/office/drawing/2014/main" id="{BD71868C-9450-41B0-9AFB-9BDC10DE8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13" y="572214"/>
              <a:ext cx="6461125" cy="307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Výrobní procesy</a:t>
              </a:r>
            </a:p>
          </p:txBody>
        </p:sp>
        <p:sp>
          <p:nvSpPr>
            <p:cNvPr id="76" name="TextovéPole 107">
              <a:extLst>
                <a:ext uri="{FF2B5EF4-FFF2-40B4-BE49-F238E27FC236}">
                  <a16:creationId xmlns:a16="http://schemas.microsoft.com/office/drawing/2014/main" id="{E31ADEB2-6B4B-468E-AF8F-16672FAA2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91" y="567087"/>
              <a:ext cx="178407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marL="0" marR="0" lvl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cs-CZ" altLang="cs-CZ" dirty="0"/>
                <a:t>Suroviny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909B532-B2F4-4E9D-B062-FF51E5785D0A}"/>
              </a:ext>
            </a:extLst>
          </p:cNvPr>
          <p:cNvGrpSpPr/>
          <p:nvPr/>
        </p:nvGrpSpPr>
        <p:grpSpPr>
          <a:xfrm>
            <a:off x="388938" y="5614760"/>
            <a:ext cx="1499442" cy="1006523"/>
            <a:chOff x="388938" y="5614760"/>
            <a:chExt cx="1499442" cy="1006523"/>
          </a:xfrm>
        </p:grpSpPr>
        <p:pic>
          <p:nvPicPr>
            <p:cNvPr id="74" name="Obrázek 31">
              <a:extLst>
                <a:ext uri="{FF2B5EF4-FFF2-40B4-BE49-F238E27FC236}">
                  <a16:creationId xmlns:a16="http://schemas.microsoft.com/office/drawing/2014/main" id="{7EC8AF60-2A4F-4536-819E-4CCC0B271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36" y="6174408"/>
              <a:ext cx="540544" cy="33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Obrázek 74">
              <a:extLst>
                <a:ext uri="{FF2B5EF4-FFF2-40B4-BE49-F238E27FC236}">
                  <a16:creationId xmlns:a16="http://schemas.microsoft.com/office/drawing/2014/main" id="{81538132-BCDC-4B95-A6CD-FC9D27A3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938" y="5975965"/>
              <a:ext cx="828724" cy="645318"/>
            </a:xfrm>
            <a:prstGeom prst="rect">
              <a:avLst/>
            </a:prstGeom>
          </p:spPr>
        </p:pic>
        <p:sp>
          <p:nvSpPr>
            <p:cNvPr id="77" name="TextovéPole 106">
              <a:extLst>
                <a:ext uri="{FF2B5EF4-FFF2-40B4-BE49-F238E27FC236}">
                  <a16:creationId xmlns:a16="http://schemas.microsoft.com/office/drawing/2014/main" id="{7AB79BCF-EE39-4FCC-AA97-00D2344AE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03" y="5614760"/>
              <a:ext cx="13067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marL="0" marR="0" lvl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cs-CZ" altLang="cs-CZ" dirty="0"/>
                <a:t>Čpavek   NH</a:t>
              </a:r>
              <a:r>
                <a:rPr lang="cs-CZ" altLang="cs-CZ" baseline="-25000" dirty="0"/>
                <a:t>3</a:t>
              </a:r>
            </a:p>
          </p:txBody>
        </p:sp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505C09EC-9F46-406E-9336-A2001F9756DE}"/>
              </a:ext>
            </a:extLst>
          </p:cNvPr>
          <p:cNvSpPr/>
          <p:nvPr/>
        </p:nvSpPr>
        <p:spPr>
          <a:xfrm>
            <a:off x="10812465" y="1268671"/>
            <a:ext cx="1539872" cy="4582680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B59FCE4-E690-40CA-8B88-7AAEE0827564}"/>
              </a:ext>
            </a:extLst>
          </p:cNvPr>
          <p:cNvGrpSpPr/>
          <p:nvPr/>
        </p:nvGrpSpPr>
        <p:grpSpPr>
          <a:xfrm>
            <a:off x="2450391" y="5876923"/>
            <a:ext cx="8872736" cy="936453"/>
            <a:chOff x="2450391" y="5876923"/>
            <a:chExt cx="8872736" cy="936453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F65FD8A6-A535-4D87-8BD4-B9814200D289}"/>
                </a:ext>
              </a:extLst>
            </p:cNvPr>
            <p:cNvSpPr/>
            <p:nvPr/>
          </p:nvSpPr>
          <p:spPr bwMode="auto">
            <a:xfrm>
              <a:off x="3776662" y="5949281"/>
              <a:ext cx="1366837" cy="4317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Kyselina Dusičná HNO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1143CC97-74A3-4938-8E5A-ACCC50985F78}"/>
                </a:ext>
              </a:extLst>
            </p:cNvPr>
            <p:cNvSpPr/>
            <p:nvPr/>
          </p:nvSpPr>
          <p:spPr bwMode="auto">
            <a:xfrm>
              <a:off x="5413375" y="5949529"/>
              <a:ext cx="1366838" cy="431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Dusičnan Amonný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HNO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8A25D6AF-7283-43E3-A792-6331558B595E}"/>
                </a:ext>
              </a:extLst>
            </p:cNvPr>
            <p:cNvSpPr/>
            <p:nvPr/>
          </p:nvSpPr>
          <p:spPr bwMode="auto">
            <a:xfrm>
              <a:off x="6923086" y="5949529"/>
              <a:ext cx="1366837" cy="431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Nitrátová Hnojiva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cs-CZ" sz="11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56" name="Přímá spojnice se šipkou 55">
              <a:extLst>
                <a:ext uri="{FF2B5EF4-FFF2-40B4-BE49-F238E27FC236}">
                  <a16:creationId xmlns:a16="http://schemas.microsoft.com/office/drawing/2014/main" id="{6060719A-DC85-4C6B-8309-EF4F4BEECEDF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8289925" y="6165430"/>
              <a:ext cx="3206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TextovéPole 73">
              <a:extLst>
                <a:ext uri="{FF2B5EF4-FFF2-40B4-BE49-F238E27FC236}">
                  <a16:creationId xmlns:a16="http://schemas.microsoft.com/office/drawing/2014/main" id="{B16D30EA-08B8-4737-844C-9E39F162C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7425" y="6047382"/>
              <a:ext cx="1289050" cy="2619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LAV, LAD, DASA, LV</a:t>
              </a:r>
            </a:p>
          </p:txBody>
        </p:sp>
        <p:sp>
          <p:nvSpPr>
            <p:cNvPr id="65" name="TextovéPole 70">
              <a:extLst>
                <a:ext uri="{FF2B5EF4-FFF2-40B4-BE49-F238E27FC236}">
                  <a16:creationId xmlns:a16="http://schemas.microsoft.com/office/drawing/2014/main" id="{30430B11-E0FF-4965-863B-EB1EAFEA6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1080" y="6512288"/>
              <a:ext cx="922047" cy="2616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Technický LV</a:t>
              </a:r>
            </a:p>
          </p:txBody>
        </p:sp>
        <p:cxnSp>
          <p:nvCxnSpPr>
            <p:cNvPr id="66" name="Přímá spojnice se šipkou 65">
              <a:extLst>
                <a:ext uri="{FF2B5EF4-FFF2-40B4-BE49-F238E27FC236}">
                  <a16:creationId xmlns:a16="http://schemas.microsoft.com/office/drawing/2014/main" id="{18F0D2A4-8560-4476-9C8B-637AF28C9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6506" y="6629873"/>
              <a:ext cx="2864644" cy="8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cxnSpLocks/>
              <a:endCxn id="49" idx="2"/>
            </p:cNvCxnSpPr>
            <p:nvPr/>
          </p:nvCxnSpPr>
          <p:spPr>
            <a:xfrm flipV="1">
              <a:off x="7606506" y="6381328"/>
              <a:ext cx="1" cy="248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Šipka: doprava 1">
              <a:extLst>
                <a:ext uri="{FF2B5EF4-FFF2-40B4-BE49-F238E27FC236}">
                  <a16:creationId xmlns:a16="http://schemas.microsoft.com/office/drawing/2014/main" id="{F3D6967E-1635-4983-B4BB-339857408407}"/>
                </a:ext>
              </a:extLst>
            </p:cNvPr>
            <p:cNvSpPr/>
            <p:nvPr/>
          </p:nvSpPr>
          <p:spPr>
            <a:xfrm>
              <a:off x="2450391" y="6397179"/>
              <a:ext cx="604326" cy="416197"/>
            </a:xfrm>
            <a:prstGeom prst="rightArrow">
              <a:avLst/>
            </a:prstGeom>
            <a:solidFill>
              <a:srgbClr val="CCFFC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Šipka: doprava 79">
              <a:extLst>
                <a:ext uri="{FF2B5EF4-FFF2-40B4-BE49-F238E27FC236}">
                  <a16:creationId xmlns:a16="http://schemas.microsoft.com/office/drawing/2014/main" id="{65BA894E-DA67-4D6A-9F2B-59A65690FD70}"/>
                </a:ext>
              </a:extLst>
            </p:cNvPr>
            <p:cNvSpPr/>
            <p:nvPr/>
          </p:nvSpPr>
          <p:spPr>
            <a:xfrm>
              <a:off x="2469701" y="5876923"/>
              <a:ext cx="604326" cy="41619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5BF13DDD-B00B-4142-80CC-F6F57DD96A19}"/>
              </a:ext>
            </a:extLst>
          </p:cNvPr>
          <p:cNvGrpSpPr/>
          <p:nvPr/>
        </p:nvGrpSpPr>
        <p:grpSpPr>
          <a:xfrm>
            <a:off x="333588" y="4028361"/>
            <a:ext cx="10989539" cy="1134572"/>
            <a:chOff x="333588" y="4028361"/>
            <a:chExt cx="10989539" cy="1134572"/>
          </a:xfrm>
        </p:grpSpPr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78F317F5-488F-4617-A07D-7442BD4A73B7}"/>
                </a:ext>
              </a:extLst>
            </p:cNvPr>
            <p:cNvSpPr/>
            <p:nvPr/>
          </p:nvSpPr>
          <p:spPr bwMode="auto">
            <a:xfrm>
              <a:off x="2122488" y="4325764"/>
              <a:ext cx="1366837" cy="431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Čpavek 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3F59287D-6935-48BB-BDDC-14C88A523F38}"/>
                </a:ext>
              </a:extLst>
            </p:cNvPr>
            <p:cNvSpPr/>
            <p:nvPr/>
          </p:nvSpPr>
          <p:spPr bwMode="auto">
            <a:xfrm>
              <a:off x="3776663" y="4325764"/>
              <a:ext cx="1366837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Kyselina Dusičná HNO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CD77252D-2918-4D1E-9AF6-0E292513CC98}"/>
                </a:ext>
              </a:extLst>
            </p:cNvPr>
            <p:cNvSpPr/>
            <p:nvPr/>
          </p:nvSpPr>
          <p:spPr bwMode="auto">
            <a:xfrm>
              <a:off x="5411788" y="4334869"/>
              <a:ext cx="1368425" cy="431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Dusičnan Amonný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HNO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429A4E34-85F7-4513-BFEE-3184C16A5E31}"/>
                </a:ext>
              </a:extLst>
            </p:cNvPr>
            <p:cNvSpPr/>
            <p:nvPr/>
          </p:nvSpPr>
          <p:spPr bwMode="auto">
            <a:xfrm>
              <a:off x="6923088" y="4334869"/>
              <a:ext cx="1366837" cy="431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Nitrátová Hnojiva</a:t>
              </a:r>
              <a:b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cs-CZ" sz="11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54" name="Přímá spojnice se šipkou 53">
              <a:extLst>
                <a:ext uri="{FF2B5EF4-FFF2-40B4-BE49-F238E27FC236}">
                  <a16:creationId xmlns:a16="http://schemas.microsoft.com/office/drawing/2014/main" id="{33343C27-3641-4235-9795-780EDE15BD4E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8289925" y="4550769"/>
              <a:ext cx="3206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1" name="TextovéPole 72">
              <a:extLst>
                <a:ext uri="{FF2B5EF4-FFF2-40B4-BE49-F238E27FC236}">
                  <a16:creationId xmlns:a16="http://schemas.microsoft.com/office/drawing/2014/main" id="{7A430EF5-B1B1-44E5-AC15-9CA25E6E5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409482"/>
              <a:ext cx="1422400" cy="2619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LAV, LAD, DASA, LV</a:t>
              </a:r>
            </a:p>
          </p:txBody>
        </p:sp>
        <p:pic>
          <p:nvPicPr>
            <p:cNvPr id="72" name="Obrázek 71">
              <a:extLst>
                <a:ext uri="{FF2B5EF4-FFF2-40B4-BE49-F238E27FC236}">
                  <a16:creationId xmlns:a16="http://schemas.microsoft.com/office/drawing/2014/main" id="{5BDDCEFE-04F0-493A-BD55-7BA29CCC8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588" y="4360087"/>
              <a:ext cx="862164" cy="771202"/>
            </a:xfrm>
            <a:prstGeom prst="rect">
              <a:avLst/>
            </a:prstGeom>
          </p:spPr>
        </p:pic>
        <p:sp>
          <p:nvSpPr>
            <p:cNvPr id="73" name="TextovéPole 106">
              <a:extLst>
                <a:ext uri="{FF2B5EF4-FFF2-40B4-BE49-F238E27FC236}">
                  <a16:creationId xmlns:a16="http://schemas.microsoft.com/office/drawing/2014/main" id="{D34F65F0-3420-4975-B3B6-A4296F255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41" y="4028361"/>
              <a:ext cx="1124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marL="0" marR="0" lvl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cs-CZ" altLang="cs-CZ" dirty="0"/>
                <a:t>Zemní plyn</a:t>
              </a:r>
            </a:p>
          </p:txBody>
        </p:sp>
        <p:sp>
          <p:nvSpPr>
            <p:cNvPr id="79" name="Šipka: doprava 78">
              <a:extLst>
                <a:ext uri="{FF2B5EF4-FFF2-40B4-BE49-F238E27FC236}">
                  <a16:creationId xmlns:a16="http://schemas.microsoft.com/office/drawing/2014/main" id="{D26176F6-E3D9-4338-A78E-3F0FF06E45F0}"/>
                </a:ext>
              </a:extLst>
            </p:cNvPr>
            <p:cNvSpPr/>
            <p:nvPr/>
          </p:nvSpPr>
          <p:spPr>
            <a:xfrm>
              <a:off x="1569618" y="4286541"/>
              <a:ext cx="390948" cy="51024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9" name="TextovéPole 70">
              <a:extLst>
                <a:ext uri="{FF2B5EF4-FFF2-40B4-BE49-F238E27FC236}">
                  <a16:creationId xmlns:a16="http://schemas.microsoft.com/office/drawing/2014/main" id="{0FF57B07-3231-49AF-BAD7-A8137DC17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1080" y="4901323"/>
              <a:ext cx="922047" cy="2616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Technický LV</a:t>
              </a:r>
            </a:p>
          </p:txBody>
        </p:sp>
        <p:cxnSp>
          <p:nvCxnSpPr>
            <p:cNvPr id="90" name="Přímá spojnice se šipkou 89">
              <a:extLst>
                <a:ext uri="{FF2B5EF4-FFF2-40B4-BE49-F238E27FC236}">
                  <a16:creationId xmlns:a16="http://schemas.microsoft.com/office/drawing/2014/main" id="{735F0E5B-2274-4300-92BB-35774FF6D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6506" y="5018908"/>
              <a:ext cx="2864644" cy="8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502B9A40-9169-46D0-99EE-66BEAE97C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6506" y="4770363"/>
              <a:ext cx="1" cy="248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354D20-B38F-4DDA-AFF3-A5C7C7D9809C}"/>
              </a:ext>
            </a:extLst>
          </p:cNvPr>
          <p:cNvSpPr txBox="1"/>
          <p:nvPr/>
        </p:nvSpPr>
        <p:spPr>
          <a:xfrm>
            <a:off x="2749722" y="2045958"/>
            <a:ext cx="5434509" cy="276999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Výroba Močoviny ze Zemního Plynu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55C6C499-1448-4B8A-936A-6A75B9FD695A}"/>
              </a:ext>
            </a:extLst>
          </p:cNvPr>
          <p:cNvSpPr txBox="1"/>
          <p:nvPr/>
        </p:nvSpPr>
        <p:spPr>
          <a:xfrm>
            <a:off x="2739713" y="3800073"/>
            <a:ext cx="5434505" cy="276999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Výroba Nitrátových hnojiv ze Zemního plynu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B7DA21C5-6BC5-4073-B9A1-53DEBBD178A1}"/>
              </a:ext>
            </a:extLst>
          </p:cNvPr>
          <p:cNvSpPr txBox="1"/>
          <p:nvPr/>
        </p:nvSpPr>
        <p:spPr>
          <a:xfrm>
            <a:off x="2729704" y="5554188"/>
            <a:ext cx="5434505" cy="276999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Výroba Nitrátových hnojiv z importovaného Čpavku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1B09E67-8B69-4048-AF03-E9B2EE4B8A8B}"/>
              </a:ext>
            </a:extLst>
          </p:cNvPr>
          <p:cNvGrpSpPr/>
          <p:nvPr/>
        </p:nvGrpSpPr>
        <p:grpSpPr>
          <a:xfrm>
            <a:off x="288698" y="2251676"/>
            <a:ext cx="1705550" cy="1085137"/>
            <a:chOff x="288698" y="2251676"/>
            <a:chExt cx="1705550" cy="1085137"/>
          </a:xfrm>
        </p:grpSpPr>
        <p:pic>
          <p:nvPicPr>
            <p:cNvPr id="67" name="Obrázek 66">
              <a:extLst>
                <a:ext uri="{FF2B5EF4-FFF2-40B4-BE49-F238E27FC236}">
                  <a16:creationId xmlns:a16="http://schemas.microsoft.com/office/drawing/2014/main" id="{FB4DAA85-0FDF-4F51-9A96-C4FA593E6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698" y="2565611"/>
              <a:ext cx="862164" cy="771202"/>
            </a:xfrm>
            <a:prstGeom prst="rect">
              <a:avLst/>
            </a:prstGeom>
          </p:spPr>
        </p:pic>
        <p:sp>
          <p:nvSpPr>
            <p:cNvPr id="78" name="Šipka: doprava 77">
              <a:extLst>
                <a:ext uri="{FF2B5EF4-FFF2-40B4-BE49-F238E27FC236}">
                  <a16:creationId xmlns:a16="http://schemas.microsoft.com/office/drawing/2014/main" id="{3EE187D6-5E7D-476D-9B82-DDD91EE9D622}"/>
                </a:ext>
              </a:extLst>
            </p:cNvPr>
            <p:cNvSpPr/>
            <p:nvPr/>
          </p:nvSpPr>
          <p:spPr>
            <a:xfrm>
              <a:off x="1603300" y="2398540"/>
              <a:ext cx="390948" cy="51024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TextovéPole 106">
              <a:extLst>
                <a:ext uri="{FF2B5EF4-FFF2-40B4-BE49-F238E27FC236}">
                  <a16:creationId xmlns:a16="http://schemas.microsoft.com/office/drawing/2014/main" id="{76FCD22A-0606-4878-8125-EDBE22E4D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12" y="2251676"/>
              <a:ext cx="1124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marL="0" marR="0" lvl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cs-CZ" altLang="cs-CZ" dirty="0"/>
                <a:t>Zemní plyn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699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F673F32-C06D-46E2-B6DF-ABA23CE0ACC9}"/>
              </a:ext>
            </a:extLst>
          </p:cNvPr>
          <p:cNvGrpSpPr/>
          <p:nvPr/>
        </p:nvGrpSpPr>
        <p:grpSpPr>
          <a:xfrm>
            <a:off x="3616307" y="1484783"/>
            <a:ext cx="1355391" cy="4383194"/>
            <a:chOff x="3616307" y="1484783"/>
            <a:chExt cx="1355391" cy="3686073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305D99BC-D6EB-4483-8B7A-0867E2765E28}"/>
                </a:ext>
              </a:extLst>
            </p:cNvPr>
            <p:cNvSpPr/>
            <p:nvPr/>
          </p:nvSpPr>
          <p:spPr bwMode="auto">
            <a:xfrm>
              <a:off x="3616307" y="1844824"/>
              <a:ext cx="1303535" cy="3326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/>
              <a:endParaRPr lang="en-US" sz="900" b="1">
                <a:solidFill>
                  <a:srgbClr val="002060"/>
                </a:solidFill>
              </a:endParaRPr>
            </a:p>
          </p:txBody>
        </p:sp>
        <p:sp>
          <p:nvSpPr>
            <p:cNvPr id="13" name="Šipka: doprava 12">
              <a:extLst>
                <a:ext uri="{FF2B5EF4-FFF2-40B4-BE49-F238E27FC236}">
                  <a16:creationId xmlns:a16="http://schemas.microsoft.com/office/drawing/2014/main" id="{568E28B8-B6A4-49CB-8289-BAD372ABAA0D}"/>
                </a:ext>
              </a:extLst>
            </p:cNvPr>
            <p:cNvSpPr/>
            <p:nvPr/>
          </p:nvSpPr>
          <p:spPr bwMode="auto">
            <a:xfrm rot="16200000">
              <a:off x="3924001" y="1310384"/>
              <a:ext cx="629447" cy="9782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2060"/>
                  </a:solidFill>
                </a:rPr>
                <a:t>Scope 1</a:t>
              </a:r>
            </a:p>
            <a:p>
              <a:pPr algn="ctr">
                <a:defRPr/>
              </a:pPr>
              <a:endParaRPr lang="en-US" sz="4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sz="900" dirty="0">
                  <a:solidFill>
                    <a:srgbClr val="002060"/>
                  </a:solidFill>
                </a:rPr>
                <a:t>Direct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B26E66E3-A6FF-46A2-AA21-9A5920D065C8}"/>
                </a:ext>
              </a:extLst>
            </p:cNvPr>
            <p:cNvSpPr txBox="1"/>
            <p:nvPr/>
          </p:nvSpPr>
          <p:spPr bwMode="auto">
            <a:xfrm>
              <a:off x="3739497" y="2092498"/>
              <a:ext cx="1232201" cy="213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sz="1050" b="1" dirty="0">
                  <a:latin typeface="+mn-lt"/>
                </a:rPr>
                <a:t>Přímé Emise CO</a:t>
              </a:r>
              <a:r>
                <a:rPr lang="cs-CZ" sz="1050" b="1" baseline="-25000" dirty="0">
                  <a:latin typeface="+mn-lt"/>
                </a:rPr>
                <a:t>2ekv </a:t>
              </a:r>
              <a:endParaRPr lang="en-US" sz="1050" b="1" dirty="0">
                <a:latin typeface="+mn-lt"/>
              </a:endParaRP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EE56C4FC-8179-4140-AEF9-5664CB085F9B}"/>
                </a:ext>
              </a:extLst>
            </p:cNvPr>
            <p:cNvSpPr txBox="1"/>
            <p:nvPr/>
          </p:nvSpPr>
          <p:spPr bwMode="auto">
            <a:xfrm>
              <a:off x="3795933" y="2236746"/>
              <a:ext cx="857495" cy="310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800" dirty="0">
                  <a:latin typeface="+mn-lt"/>
                </a:rPr>
                <a:t>Technologie</a:t>
              </a:r>
              <a:r>
                <a:rPr lang="cs-CZ" sz="1000" dirty="0">
                  <a:latin typeface="+mn-lt"/>
                </a:rPr>
                <a:t>	</a:t>
              </a:r>
              <a:endParaRPr lang="en-US" sz="1000" dirty="0">
                <a:latin typeface="+mn-lt"/>
              </a:endParaRPr>
            </a:p>
          </p:txBody>
        </p:sp>
      </p:grpSp>
      <p:grpSp>
        <p:nvGrpSpPr>
          <p:cNvPr id="24620" name="Skupina 9">
            <a:extLst>
              <a:ext uri="{FF2B5EF4-FFF2-40B4-BE49-F238E27FC236}">
                <a16:creationId xmlns:a16="http://schemas.microsoft.com/office/drawing/2014/main" id="{C112EBBB-F4C4-46C2-A51C-12278F447ED7}"/>
              </a:ext>
            </a:extLst>
          </p:cNvPr>
          <p:cNvGrpSpPr>
            <a:grpSpLocks/>
          </p:cNvGrpSpPr>
          <p:nvPr/>
        </p:nvGrpSpPr>
        <p:grpSpPr bwMode="auto">
          <a:xfrm>
            <a:off x="1115211" y="1424554"/>
            <a:ext cx="9067338" cy="4487862"/>
            <a:chOff x="-1599606" y="1194960"/>
            <a:chExt cx="13019582" cy="9275989"/>
          </a:xfrm>
        </p:grpSpPr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040DDCEA-311B-4E68-86C8-915839735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2868" y="1309803"/>
              <a:ext cx="0" cy="9161146"/>
            </a:xfrm>
            <a:prstGeom prst="line">
              <a:avLst/>
            </a:prstGeom>
            <a:ln w="158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E96C4903-4679-4E13-8348-F86E415CF7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9811" y="1201522"/>
              <a:ext cx="0" cy="916114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5FAE5860-D004-4C6D-9049-DE31CC448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19976" y="1198242"/>
              <a:ext cx="0" cy="916114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7FF08C47-1146-468B-83FC-EF5F8B7A1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599606" y="1194960"/>
              <a:ext cx="0" cy="916114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7C469783-1578-4FB9-AB4C-99EB53A82607}"/>
              </a:ext>
            </a:extLst>
          </p:cNvPr>
          <p:cNvGrpSpPr/>
          <p:nvPr/>
        </p:nvGrpSpPr>
        <p:grpSpPr>
          <a:xfrm>
            <a:off x="1271465" y="5186958"/>
            <a:ext cx="1944215" cy="978346"/>
            <a:chOff x="1271465" y="5061904"/>
            <a:chExt cx="1944215" cy="978346"/>
          </a:xfrm>
        </p:grpSpPr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6D9073B4-95C8-47E7-9358-2380334BF6DF}"/>
                </a:ext>
              </a:extLst>
            </p:cNvPr>
            <p:cNvSpPr txBox="1"/>
            <p:nvPr/>
          </p:nvSpPr>
          <p:spPr bwMode="auto">
            <a:xfrm>
              <a:off x="1366917" y="5351398"/>
              <a:ext cx="1848763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000" dirty="0">
                  <a:latin typeface="+mn-lt"/>
                </a:rPr>
                <a:t>Suroviny </a:t>
              </a:r>
              <a:r>
                <a:rPr lang="en-US" sz="1000" dirty="0">
                  <a:latin typeface="+mn-lt"/>
                </a:rPr>
                <a:t>+ </a:t>
              </a:r>
              <a:r>
                <a:rPr lang="cs-CZ" sz="1000" dirty="0">
                  <a:latin typeface="+mn-lt"/>
                </a:rPr>
                <a:t>Doprava/Přeprava</a:t>
              </a:r>
              <a:endParaRPr lang="en-US" sz="1000" dirty="0">
                <a:latin typeface="+mn-lt"/>
              </a:endParaRP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71FF43B9-50F3-409F-ABA9-813B6A611F7C}"/>
                </a:ext>
              </a:extLst>
            </p:cNvPr>
            <p:cNvGrpSpPr/>
            <p:nvPr/>
          </p:nvGrpSpPr>
          <p:grpSpPr>
            <a:xfrm>
              <a:off x="1461632" y="5061904"/>
              <a:ext cx="1641953" cy="353052"/>
              <a:chOff x="2934739" y="4980073"/>
              <a:chExt cx="1878006" cy="419711"/>
            </a:xfrm>
          </p:grpSpPr>
          <p:pic>
            <p:nvPicPr>
              <p:cNvPr id="24612" name="Obrázek 29">
                <a:extLst>
                  <a:ext uri="{FF2B5EF4-FFF2-40B4-BE49-F238E27FC236}">
                    <a16:creationId xmlns:a16="http://schemas.microsoft.com/office/drawing/2014/main" id="{E4FA078A-067B-4B6D-BDB5-63B79A0B9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739" y="4980367"/>
                <a:ext cx="1015050" cy="360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13" name="Obrázek 32">
                <a:extLst>
                  <a:ext uri="{FF2B5EF4-FFF2-40B4-BE49-F238E27FC236}">
                    <a16:creationId xmlns:a16="http://schemas.microsoft.com/office/drawing/2014/main" id="{5737182B-D796-43CC-B910-D5BA0A419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06" y="4980073"/>
                <a:ext cx="817039" cy="419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2" name="Skupina 66">
              <a:extLst>
                <a:ext uri="{FF2B5EF4-FFF2-40B4-BE49-F238E27FC236}">
                  <a16:creationId xmlns:a16="http://schemas.microsoft.com/office/drawing/2014/main" id="{5956A9C4-A993-4928-95C7-BB8E9B404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1465" y="5534944"/>
              <a:ext cx="1011144" cy="505306"/>
              <a:chOff x="1282626" y="5662820"/>
              <a:chExt cx="1314825" cy="844503"/>
            </a:xfrm>
          </p:grpSpPr>
          <p:grpSp>
            <p:nvGrpSpPr>
              <p:cNvPr id="24606" name="Skupina 42">
                <a:extLst>
                  <a:ext uri="{FF2B5EF4-FFF2-40B4-BE49-F238E27FC236}">
                    <a16:creationId xmlns:a16="http://schemas.microsoft.com/office/drawing/2014/main" id="{34D29F34-D8E3-43F2-B0A9-40E7BC01D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6638" y="5662820"/>
                <a:ext cx="1020813" cy="602085"/>
                <a:chOff x="3164250" y="6276159"/>
                <a:chExt cx="1020813" cy="602085"/>
              </a:xfrm>
            </p:grpSpPr>
            <p:pic>
              <p:nvPicPr>
                <p:cNvPr id="24" name="Grafický objekt 23" descr="Elektromobil">
                  <a:extLst>
                    <a:ext uri="{FF2B5EF4-FFF2-40B4-BE49-F238E27FC236}">
                      <a16:creationId xmlns:a16="http://schemas.microsoft.com/office/drawing/2014/main" id="{D55C5489-F167-47AD-8856-0B3347F656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2975" y="6276159"/>
                  <a:ext cx="602088" cy="602085"/>
                </a:xfrm>
                <a:prstGeom prst="rect">
                  <a:avLst/>
                </a:prstGeom>
              </p:spPr>
            </p:pic>
            <p:pic>
              <p:nvPicPr>
                <p:cNvPr id="40" name="Grafický objekt 39" descr="Skupina">
                  <a:extLst>
                    <a:ext uri="{FF2B5EF4-FFF2-40B4-BE49-F238E27FC236}">
                      <a16:creationId xmlns:a16="http://schemas.microsoft.com/office/drawing/2014/main" id="{63B3EA43-396A-41CE-A195-27A01619E5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4250" y="6394035"/>
                  <a:ext cx="418725" cy="418725"/>
                </a:xfrm>
                <a:prstGeom prst="rect">
                  <a:avLst/>
                </a:prstGeom>
              </p:spPr>
            </p:pic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14625530-5D84-4679-9E8F-57918DA46A5E}"/>
                  </a:ext>
                </a:extLst>
              </p:cNvPr>
              <p:cNvSpPr/>
              <p:nvPr/>
            </p:nvSpPr>
            <p:spPr>
              <a:xfrm>
                <a:off x="1282626" y="6095821"/>
                <a:ext cx="600736" cy="411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00" dirty="0">
                    <a:latin typeface="+mn-lt"/>
                  </a:rPr>
                  <a:t>Režie</a:t>
                </a:r>
              </a:p>
            </p:txBody>
          </p:sp>
        </p:grpSp>
      </p:grpSp>
      <p:grpSp>
        <p:nvGrpSpPr>
          <p:cNvPr id="24584" name="Skupina 90">
            <a:extLst>
              <a:ext uri="{FF2B5EF4-FFF2-40B4-BE49-F238E27FC236}">
                <a16:creationId xmlns:a16="http://schemas.microsoft.com/office/drawing/2014/main" id="{A2BEE08C-DC70-4D41-91DF-ADB9A5D60797}"/>
              </a:ext>
            </a:extLst>
          </p:cNvPr>
          <p:cNvGrpSpPr>
            <a:grpSpLocks/>
          </p:cNvGrpSpPr>
          <p:nvPr/>
        </p:nvGrpSpPr>
        <p:grpSpPr bwMode="auto">
          <a:xfrm>
            <a:off x="225139" y="5776406"/>
            <a:ext cx="10839771" cy="645571"/>
            <a:chOff x="-1163250" y="6305964"/>
            <a:chExt cx="12840815" cy="742025"/>
          </a:xfrm>
        </p:grpSpPr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CD8FC2D3-302B-44B1-BE40-02CA2FB808FC}"/>
                </a:ext>
              </a:extLst>
            </p:cNvPr>
            <p:cNvSpPr txBox="1"/>
            <p:nvPr/>
          </p:nvSpPr>
          <p:spPr>
            <a:xfrm>
              <a:off x="-1163250" y="6411219"/>
              <a:ext cx="1103652" cy="636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2060"/>
                  </a:solidFill>
                  <a:latin typeface="+mn-lt"/>
                </a:rPr>
                <a:t>CRADLE</a:t>
              </a:r>
              <a:endParaRPr lang="cs-CZ" b="1" dirty="0">
                <a:solidFill>
                  <a:srgbClr val="00206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cs-CZ" sz="1100" dirty="0">
                  <a:solidFill>
                    <a:srgbClr val="002060"/>
                  </a:solidFill>
                  <a:latin typeface="+mn-lt"/>
                </a:rPr>
                <a:t>Kolébka</a:t>
              </a:r>
              <a:endParaRPr lang="en-US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D23333DE-3415-4ACB-926D-7F156DB0F13B}"/>
                </a:ext>
              </a:extLst>
            </p:cNvPr>
            <p:cNvSpPr txBox="1"/>
            <p:nvPr/>
          </p:nvSpPr>
          <p:spPr>
            <a:xfrm>
              <a:off x="3410686" y="6436345"/>
              <a:ext cx="1068611" cy="389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2060"/>
                  </a:solidFill>
                  <a:latin typeface="+mn-lt"/>
                </a:rPr>
                <a:t>GATE </a:t>
              </a:r>
              <a:r>
                <a:rPr lang="en-US" sz="1050" dirty="0">
                  <a:solidFill>
                    <a:srgbClr val="002060"/>
                  </a:solidFill>
                  <a:latin typeface="+mn-lt"/>
                </a:rPr>
                <a:t>alt.1</a:t>
              </a:r>
              <a:endParaRPr lang="en-US" sz="16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8EED3C2E-9FD7-4B53-8E91-E21AAB38EBE3}"/>
                </a:ext>
              </a:extLst>
            </p:cNvPr>
            <p:cNvSpPr txBox="1"/>
            <p:nvPr/>
          </p:nvSpPr>
          <p:spPr>
            <a:xfrm>
              <a:off x="6388153" y="6447187"/>
              <a:ext cx="1068611" cy="389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2060"/>
                  </a:solidFill>
                  <a:latin typeface="+mn-lt"/>
                </a:rPr>
                <a:t>GATE </a:t>
              </a:r>
              <a:r>
                <a:rPr lang="en-US" sz="1050" dirty="0">
                  <a:solidFill>
                    <a:srgbClr val="002060"/>
                  </a:solidFill>
                  <a:latin typeface="+mn-lt"/>
                </a:rPr>
                <a:t>alt.2</a:t>
              </a:r>
              <a:endParaRPr lang="en-US" sz="16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2C0A64FB-29AB-4502-99F1-56805F621F5C}"/>
                </a:ext>
              </a:extLst>
            </p:cNvPr>
            <p:cNvSpPr txBox="1"/>
            <p:nvPr/>
          </p:nvSpPr>
          <p:spPr>
            <a:xfrm>
              <a:off x="10684809" y="6305964"/>
              <a:ext cx="992756" cy="636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2060"/>
                  </a:solidFill>
                  <a:latin typeface="+mn-lt"/>
                </a:rPr>
                <a:t>GRAVE</a:t>
              </a:r>
              <a:endParaRPr lang="cs-CZ" b="1" dirty="0">
                <a:solidFill>
                  <a:srgbClr val="00206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cs-CZ" sz="1200" dirty="0">
                  <a:solidFill>
                    <a:srgbClr val="002060"/>
                  </a:solidFill>
                  <a:latin typeface="+mn-lt"/>
                </a:rPr>
                <a:t>Hrob</a:t>
              </a:r>
              <a:endParaRPr lang="en-US" sz="12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81" name="Šipka: obousměrná vodorovná 80">
            <a:extLst>
              <a:ext uri="{FF2B5EF4-FFF2-40B4-BE49-F238E27FC236}">
                <a16:creationId xmlns:a16="http://schemas.microsoft.com/office/drawing/2014/main" id="{9D026F4B-290C-4294-AAD8-4764771E1FAA}"/>
              </a:ext>
            </a:extLst>
          </p:cNvPr>
          <p:cNvSpPr/>
          <p:nvPr/>
        </p:nvSpPr>
        <p:spPr bwMode="auto">
          <a:xfrm>
            <a:off x="1142182" y="6121603"/>
            <a:ext cx="9040365" cy="433748"/>
          </a:xfrm>
          <a:prstGeom prst="leftRightArrow">
            <a:avLst/>
          </a:prstGeom>
          <a:solidFill>
            <a:srgbClr val="CC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>
                <a:solidFill>
                  <a:srgbClr val="C00000"/>
                </a:solidFill>
              </a:rPr>
              <a:t>L C A</a:t>
            </a:r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7808303F-A1B7-4AE5-BB06-934BC00FAC5A}"/>
              </a:ext>
            </a:extLst>
          </p:cNvPr>
          <p:cNvGrpSpPr/>
          <p:nvPr/>
        </p:nvGrpSpPr>
        <p:grpSpPr>
          <a:xfrm>
            <a:off x="7558292" y="1196752"/>
            <a:ext cx="2592905" cy="4924852"/>
            <a:chOff x="7558292" y="1196752"/>
            <a:chExt cx="2592905" cy="4924852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90866369-16DA-4F9D-83DC-F269A3E87524}"/>
                </a:ext>
              </a:extLst>
            </p:cNvPr>
            <p:cNvSpPr/>
            <p:nvPr/>
          </p:nvSpPr>
          <p:spPr>
            <a:xfrm>
              <a:off x="7558292" y="1196752"/>
              <a:ext cx="2592905" cy="49248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Šipka: doprava 83">
              <a:extLst>
                <a:ext uri="{FF2B5EF4-FFF2-40B4-BE49-F238E27FC236}">
                  <a16:creationId xmlns:a16="http://schemas.microsoft.com/office/drawing/2014/main" id="{17CC6100-77E2-4D14-A2A6-8B1C2EDE7D8E}"/>
                </a:ext>
              </a:extLst>
            </p:cNvPr>
            <p:cNvSpPr/>
            <p:nvPr/>
          </p:nvSpPr>
          <p:spPr bwMode="auto">
            <a:xfrm rot="16200000">
              <a:off x="8693798" y="1470009"/>
              <a:ext cx="716685" cy="1295700"/>
            </a:xfrm>
            <a:prstGeom prst="rightArrow">
              <a:avLst>
                <a:gd name="adj1" fmla="val 50000"/>
                <a:gd name="adj2" fmla="val 487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2060"/>
                  </a:solidFill>
                </a:rPr>
                <a:t>NH</a:t>
              </a:r>
              <a:r>
                <a:rPr lang="en-US" sz="900" baseline="-25000" dirty="0">
                  <a:solidFill>
                    <a:srgbClr val="002060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sz="900" dirty="0">
                  <a:solidFill>
                    <a:srgbClr val="002060"/>
                  </a:solidFill>
                </a:rPr>
                <a:t>N</a:t>
              </a:r>
              <a:r>
                <a:rPr lang="en-US" sz="900" baseline="-25000" dirty="0">
                  <a:solidFill>
                    <a:srgbClr val="002060"/>
                  </a:solidFill>
                </a:rPr>
                <a:t>2</a:t>
              </a:r>
              <a:r>
                <a:rPr lang="en-US" sz="900" dirty="0">
                  <a:solidFill>
                    <a:srgbClr val="002060"/>
                  </a:solidFill>
                </a:rPr>
                <a:t>O</a:t>
              </a:r>
            </a:p>
            <a:p>
              <a:pPr algn="ctr">
                <a:defRPr/>
              </a:pPr>
              <a:r>
                <a:rPr lang="en-US" sz="900" dirty="0">
                  <a:solidFill>
                    <a:srgbClr val="002060"/>
                  </a:solidFill>
                </a:rPr>
                <a:t>NO</a:t>
              </a:r>
              <a:r>
                <a:rPr lang="en-US" sz="900" baseline="-25000" dirty="0">
                  <a:solidFill>
                    <a:srgbClr val="002060"/>
                  </a:solidFill>
                </a:rPr>
                <a:t>X</a:t>
              </a:r>
            </a:p>
            <a:p>
              <a:pPr algn="ctr">
                <a:defRPr/>
              </a:pPr>
              <a:r>
                <a:rPr lang="cs-CZ" sz="900" b="1" dirty="0">
                  <a:solidFill>
                    <a:srgbClr val="002060"/>
                  </a:solidFill>
                </a:rPr>
                <a:t>Emise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92" name="Šipka: doprava 91">
              <a:extLst>
                <a:ext uri="{FF2B5EF4-FFF2-40B4-BE49-F238E27FC236}">
                  <a16:creationId xmlns:a16="http://schemas.microsoft.com/office/drawing/2014/main" id="{C6C7AB9D-26ED-46B3-A423-64E34999269C}"/>
                </a:ext>
              </a:extLst>
            </p:cNvPr>
            <p:cNvSpPr/>
            <p:nvPr/>
          </p:nvSpPr>
          <p:spPr bwMode="auto">
            <a:xfrm rot="5400000">
              <a:off x="8684811" y="4057943"/>
              <a:ext cx="644343" cy="1295754"/>
            </a:xfrm>
            <a:prstGeom prst="rightArrow">
              <a:avLst>
                <a:gd name="adj1" fmla="val 50000"/>
                <a:gd name="adj2" fmla="val 4872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900" b="1" dirty="0">
                  <a:solidFill>
                    <a:srgbClr val="002060"/>
                  </a:solidFill>
                </a:rPr>
                <a:t>Ztráty</a:t>
              </a:r>
              <a:endParaRPr lang="en-US" sz="9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sz="900" dirty="0">
                  <a:solidFill>
                    <a:srgbClr val="002060"/>
                  </a:solidFill>
                </a:rPr>
                <a:t>NH</a:t>
              </a:r>
              <a:r>
                <a:rPr lang="en-US" sz="900" baseline="30000" dirty="0">
                  <a:solidFill>
                    <a:srgbClr val="002060"/>
                  </a:solidFill>
                </a:rPr>
                <a:t>4+</a:t>
              </a:r>
            </a:p>
            <a:p>
              <a:pPr algn="ctr">
                <a:defRPr/>
              </a:pPr>
              <a:r>
                <a:rPr lang="en-US" sz="900" dirty="0">
                  <a:solidFill>
                    <a:srgbClr val="002060"/>
                  </a:solidFill>
                </a:rPr>
                <a:t>NO</a:t>
              </a:r>
              <a:r>
                <a:rPr lang="en-US" sz="900" baseline="30000" dirty="0">
                  <a:solidFill>
                    <a:srgbClr val="002060"/>
                  </a:solidFill>
                </a:rPr>
                <a:t>3-</a:t>
              </a:r>
              <a:endParaRPr lang="en-US" sz="900" b="1" baseline="30000" dirty="0">
                <a:solidFill>
                  <a:srgbClr val="002060"/>
                </a:solidFill>
              </a:endParaRPr>
            </a:p>
          </p:txBody>
        </p:sp>
        <p:grpSp>
          <p:nvGrpSpPr>
            <p:cNvPr id="24586" name="Skupina 87">
              <a:extLst>
                <a:ext uri="{FF2B5EF4-FFF2-40B4-BE49-F238E27FC236}">
                  <a16:creationId xmlns:a16="http://schemas.microsoft.com/office/drawing/2014/main" id="{E7848F52-CF5C-49C4-86FF-BF712143A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8689" y="3296989"/>
              <a:ext cx="1796859" cy="770969"/>
              <a:chOff x="8057064" y="2192014"/>
              <a:chExt cx="2128563" cy="886159"/>
            </a:xfrm>
          </p:grpSpPr>
          <p:pic>
            <p:nvPicPr>
              <p:cNvPr id="24593" name="Obrázek 84">
                <a:extLst>
                  <a:ext uri="{FF2B5EF4-FFF2-40B4-BE49-F238E27FC236}">
                    <a16:creationId xmlns:a16="http://schemas.microsoft.com/office/drawing/2014/main" id="{48E0F8E9-0CB9-4AB3-A962-FA2528ED1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7064" y="2192014"/>
                <a:ext cx="1030492" cy="80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4" name="Obrázek 86">
                <a:extLst>
                  <a:ext uri="{FF2B5EF4-FFF2-40B4-BE49-F238E27FC236}">
                    <a16:creationId xmlns:a16="http://schemas.microsoft.com/office/drawing/2014/main" id="{1FC605ED-BE8C-47F7-9D91-5236CC12C6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5694" y="2254410"/>
                <a:ext cx="859933" cy="82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B2CFA866-7A3D-451D-8D08-EC034410A117}"/>
                </a:ext>
              </a:extLst>
            </p:cNvPr>
            <p:cNvSpPr/>
            <p:nvPr/>
          </p:nvSpPr>
          <p:spPr bwMode="auto">
            <a:xfrm>
              <a:off x="8106884" y="1196752"/>
              <a:ext cx="1800195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Aplikace hnojiv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F87C99F-AAE3-471C-9AC1-881F466425CE}"/>
              </a:ext>
            </a:extLst>
          </p:cNvPr>
          <p:cNvGrpSpPr/>
          <p:nvPr/>
        </p:nvGrpSpPr>
        <p:grpSpPr>
          <a:xfrm>
            <a:off x="1819246" y="1196752"/>
            <a:ext cx="4748055" cy="280174"/>
            <a:chOff x="1819246" y="1196752"/>
            <a:chExt cx="4748055" cy="280174"/>
          </a:xfrm>
        </p:grpSpPr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D7B0FE40-72BD-4C31-B2B9-D7A7A86CDAFE}"/>
                </a:ext>
              </a:extLst>
            </p:cNvPr>
            <p:cNvSpPr/>
            <p:nvPr/>
          </p:nvSpPr>
          <p:spPr bwMode="auto">
            <a:xfrm>
              <a:off x="3472166" y="1196752"/>
              <a:ext cx="1190728" cy="277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cs-CZ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Výroba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4B7EFF7B-9E4F-47CA-877D-CB6C23DA9D0E}"/>
                </a:ext>
              </a:extLst>
            </p:cNvPr>
            <p:cNvSpPr/>
            <p:nvPr/>
          </p:nvSpPr>
          <p:spPr bwMode="auto">
            <a:xfrm>
              <a:off x="5501200" y="1196752"/>
              <a:ext cx="10661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cs-CZ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Distribuce</a:t>
              </a:r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05381984-E34D-4761-A6EE-0B2F014A707C}"/>
                </a:ext>
              </a:extLst>
            </p:cNvPr>
            <p:cNvSpPr/>
            <p:nvPr/>
          </p:nvSpPr>
          <p:spPr bwMode="auto">
            <a:xfrm>
              <a:off x="1819246" y="1199927"/>
              <a:ext cx="1190728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cs-CZ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Nákup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pic>
        <p:nvPicPr>
          <p:cNvPr id="24588" name="Obrázek 97">
            <a:extLst>
              <a:ext uri="{FF2B5EF4-FFF2-40B4-BE49-F238E27FC236}">
                <a16:creationId xmlns:a16="http://schemas.microsoft.com/office/drawing/2014/main" id="{765EF3D9-21D0-4CDF-B0C0-D3DCC13F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4" y="2639925"/>
            <a:ext cx="785813" cy="645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ovéPole 64">
            <a:extLst>
              <a:ext uri="{FF2B5EF4-FFF2-40B4-BE49-F238E27FC236}">
                <a16:creationId xmlns:a16="http://schemas.microsoft.com/office/drawing/2014/main" id="{A700867A-8A44-4186-8733-8950E2A0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292" y="840508"/>
            <a:ext cx="262425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②     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Výrobky</a:t>
            </a:r>
          </a:p>
        </p:txBody>
      </p:sp>
      <p:sp>
        <p:nvSpPr>
          <p:cNvPr id="56" name="TextovéPole 64">
            <a:extLst>
              <a:ext uri="{FF2B5EF4-FFF2-40B4-BE49-F238E27FC236}">
                <a16:creationId xmlns:a16="http://schemas.microsoft.com/office/drawing/2014/main" id="{8CEFB6FE-F681-48D4-8BB7-64F4BC8C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1" y="836712"/>
            <a:ext cx="632757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cs-CZ" altLang="cs-CZ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①      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Nákupy  + Výrobní procesy + Distribuce</a:t>
            </a:r>
          </a:p>
        </p:txBody>
      </p:sp>
      <p:sp>
        <p:nvSpPr>
          <p:cNvPr id="60" name="Obdélník 5">
            <a:extLst>
              <a:ext uri="{FF2B5EF4-FFF2-40B4-BE49-F238E27FC236}">
                <a16:creationId xmlns:a16="http://schemas.microsoft.com/office/drawing/2014/main" id="{5E215151-AE9C-48EE-8A5C-53060A231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966" y="106363"/>
            <a:ext cx="8640762" cy="40005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10"/>
              </a:buBlip>
              <a:defRPr sz="24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Uhlíková stopa při ① Výrobě       a      ② Aplikaci minerálních hnojiv</a:t>
            </a:r>
            <a:endParaRPr lang="en-US" altLang="cs-CZ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DBEDC74-BBD0-4B44-81C3-96F59B3F6AF9}"/>
              </a:ext>
            </a:extLst>
          </p:cNvPr>
          <p:cNvCxnSpPr/>
          <p:nvPr/>
        </p:nvCxnSpPr>
        <p:spPr>
          <a:xfrm>
            <a:off x="1224580" y="3212976"/>
            <a:ext cx="2292504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16C47A27-A343-445F-B5B4-412E56BE8996}"/>
              </a:ext>
            </a:extLst>
          </p:cNvPr>
          <p:cNvGrpSpPr/>
          <p:nvPr/>
        </p:nvGrpSpPr>
        <p:grpSpPr>
          <a:xfrm>
            <a:off x="4990345" y="3429000"/>
            <a:ext cx="3213912" cy="1399851"/>
            <a:chOff x="4990345" y="3429000"/>
            <a:chExt cx="3213912" cy="1399851"/>
          </a:xfrm>
        </p:grpSpPr>
        <p:grpSp>
          <p:nvGrpSpPr>
            <p:cNvPr id="24583" name="Skupina 68">
              <a:extLst>
                <a:ext uri="{FF2B5EF4-FFF2-40B4-BE49-F238E27FC236}">
                  <a16:creationId xmlns:a16="http://schemas.microsoft.com/office/drawing/2014/main" id="{FB78C47A-784B-4856-82B7-8925C92E7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0638" y="3606701"/>
              <a:ext cx="3193619" cy="897390"/>
              <a:chOff x="1518802" y="3682339"/>
              <a:chExt cx="3870768" cy="1031468"/>
            </a:xfrm>
          </p:grpSpPr>
          <p:grpSp>
            <p:nvGrpSpPr>
              <p:cNvPr id="24599" name="Skupina 69">
                <a:extLst>
                  <a:ext uri="{FF2B5EF4-FFF2-40B4-BE49-F238E27FC236}">
                    <a16:creationId xmlns:a16="http://schemas.microsoft.com/office/drawing/2014/main" id="{51E8BB37-BE23-445D-85D7-943414DF0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8802" y="4231145"/>
                <a:ext cx="2980609" cy="482662"/>
                <a:chOff x="1559496" y="4204774"/>
                <a:chExt cx="2980609" cy="482662"/>
              </a:xfrm>
            </p:grpSpPr>
            <p:pic>
              <p:nvPicPr>
                <p:cNvPr id="24601" name="Obrázek 71">
                  <a:extLst>
                    <a:ext uri="{FF2B5EF4-FFF2-40B4-BE49-F238E27FC236}">
                      <a16:creationId xmlns:a16="http://schemas.microsoft.com/office/drawing/2014/main" id="{01DE304D-D6EF-4B5F-B354-84679F40B0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1509" y="4204774"/>
                  <a:ext cx="1202432" cy="414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02" name="Obrázek 72">
                  <a:extLst>
                    <a:ext uri="{FF2B5EF4-FFF2-40B4-BE49-F238E27FC236}">
                      <a16:creationId xmlns:a16="http://schemas.microsoft.com/office/drawing/2014/main" id="{B15C41B6-6834-4EB4-8EC3-966E2A831D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2238" y="4205016"/>
                  <a:ext cx="967867" cy="482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603" name="Skupina 73">
                  <a:extLst>
                    <a:ext uri="{FF2B5EF4-FFF2-40B4-BE49-F238E27FC236}">
                      <a16:creationId xmlns:a16="http://schemas.microsoft.com/office/drawing/2014/main" id="{20DF70FE-8B68-486C-8FBB-3528A1DFA4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9496" y="4215816"/>
                  <a:ext cx="696689" cy="422545"/>
                  <a:chOff x="3071934" y="4954655"/>
                  <a:chExt cx="696689" cy="422545"/>
                </a:xfrm>
              </p:grpSpPr>
              <p:pic>
                <p:nvPicPr>
                  <p:cNvPr id="24604" name="Obrázek 74">
                    <a:extLst>
                      <a:ext uri="{FF2B5EF4-FFF2-40B4-BE49-F238E27FC236}">
                        <a16:creationId xmlns:a16="http://schemas.microsoft.com/office/drawing/2014/main" id="{2C8DB58A-E037-4E43-A873-F2F99ACF1B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1934" y="4954655"/>
                    <a:ext cx="696689" cy="422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" name="Obdélník 75">
                    <a:extLst>
                      <a:ext uri="{FF2B5EF4-FFF2-40B4-BE49-F238E27FC236}">
                        <a16:creationId xmlns:a16="http://schemas.microsoft.com/office/drawing/2014/main" id="{6BD6558F-A72E-4EF5-AEF4-D7780F961DB4}"/>
                      </a:ext>
                    </a:extLst>
                  </p:cNvPr>
                  <p:cNvSpPr/>
                  <p:nvPr/>
                </p:nvSpPr>
                <p:spPr>
                  <a:xfrm>
                    <a:off x="3289592" y="5013162"/>
                    <a:ext cx="214582" cy="1988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200"/>
                  </a:p>
                </p:txBody>
              </p:sp>
            </p:grpSp>
          </p:grpSp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3F4B86FC-276E-41D0-901B-716017D6F969}"/>
                  </a:ext>
                </a:extLst>
              </p:cNvPr>
              <p:cNvSpPr txBox="1"/>
              <p:nvPr/>
            </p:nvSpPr>
            <p:spPr>
              <a:xfrm>
                <a:off x="2694961" y="3682339"/>
                <a:ext cx="2694609" cy="282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latin typeface="+mn-lt"/>
                  </a:rPr>
                  <a:t>“</a:t>
                </a:r>
                <a:r>
                  <a:rPr lang="cs-CZ" sz="1000" dirty="0">
                    <a:latin typeface="+mn-lt"/>
                  </a:rPr>
                  <a:t>Dodáno</a:t>
                </a:r>
                <a:r>
                  <a:rPr lang="en-US" sz="1000" dirty="0">
                    <a:latin typeface="+mn-lt"/>
                  </a:rPr>
                  <a:t>”</a:t>
                </a:r>
              </a:p>
            </p:txBody>
          </p:sp>
        </p:grpSp>
        <p:sp>
          <p:nvSpPr>
            <p:cNvPr id="72" name="Šipka: doprava 71">
              <a:extLst>
                <a:ext uri="{FF2B5EF4-FFF2-40B4-BE49-F238E27FC236}">
                  <a16:creationId xmlns:a16="http://schemas.microsoft.com/office/drawing/2014/main" id="{14B6D796-AD11-45FB-8D1D-9551E30B38FA}"/>
                </a:ext>
              </a:extLst>
            </p:cNvPr>
            <p:cNvSpPr/>
            <p:nvPr/>
          </p:nvSpPr>
          <p:spPr bwMode="auto">
            <a:xfrm flipH="1">
              <a:off x="4990345" y="3429000"/>
              <a:ext cx="817038" cy="57245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dirty="0">
                  <a:solidFill>
                    <a:srgbClr val="002060"/>
                  </a:solidFill>
                </a:rPr>
                <a:t>Scope 3</a:t>
              </a:r>
              <a:br>
                <a:rPr lang="en-US" sz="700" b="1" dirty="0">
                  <a:solidFill>
                    <a:srgbClr val="002060"/>
                  </a:solidFill>
                </a:rPr>
              </a:br>
              <a:br>
                <a:rPr lang="en-US" sz="200" b="1" dirty="0">
                  <a:solidFill>
                    <a:srgbClr val="002060"/>
                  </a:solidFill>
                </a:rPr>
              </a:br>
              <a:r>
                <a:rPr lang="en-US" sz="700" dirty="0">
                  <a:solidFill>
                    <a:srgbClr val="002060"/>
                  </a:solidFill>
                </a:rPr>
                <a:t>Indirect</a:t>
              </a:r>
            </a:p>
          </p:txBody>
        </p:sp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B0B77EC4-EF18-4E58-AF31-CEEF9E9FD02E}"/>
                </a:ext>
              </a:extLst>
            </p:cNvPr>
            <p:cNvSpPr txBox="1"/>
            <p:nvPr/>
          </p:nvSpPr>
          <p:spPr bwMode="auto">
            <a:xfrm>
              <a:off x="5331920" y="4582788"/>
              <a:ext cx="1848763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cs-CZ" sz="1000" dirty="0">
                  <a:latin typeface="+mn-lt"/>
                </a:rPr>
                <a:t>Výrobky Doprava</a:t>
              </a:r>
              <a:endParaRPr lang="en-US" sz="1000" dirty="0">
                <a:latin typeface="+mn-lt"/>
              </a:endParaRP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E03D458-0EE5-477D-ABE3-3DE3BFE7FC9B}"/>
              </a:ext>
            </a:extLst>
          </p:cNvPr>
          <p:cNvGrpSpPr/>
          <p:nvPr/>
        </p:nvGrpSpPr>
        <p:grpSpPr>
          <a:xfrm>
            <a:off x="1503313" y="1628799"/>
            <a:ext cx="1959102" cy="836363"/>
            <a:chOff x="1503313" y="1628799"/>
            <a:chExt cx="1959102" cy="836363"/>
          </a:xfrm>
        </p:grpSpPr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1F3938D1-8176-4751-9851-AF8652322759}"/>
                </a:ext>
              </a:extLst>
            </p:cNvPr>
            <p:cNvSpPr/>
            <p:nvPr/>
          </p:nvSpPr>
          <p:spPr bwMode="auto">
            <a:xfrm>
              <a:off x="2778597" y="1892709"/>
              <a:ext cx="683818" cy="57245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002060"/>
                  </a:solidFill>
                </a:rPr>
                <a:t>Scope 2</a:t>
              </a:r>
              <a:br>
                <a:rPr lang="en-US" sz="800" b="1" dirty="0">
                  <a:solidFill>
                    <a:srgbClr val="002060"/>
                  </a:solidFill>
                </a:rPr>
              </a:br>
              <a:r>
                <a:rPr lang="en-US" sz="800" dirty="0">
                  <a:solidFill>
                    <a:srgbClr val="002060"/>
                  </a:solidFill>
                </a:rPr>
                <a:t>Indirect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pic>
          <p:nvPicPr>
            <p:cNvPr id="24617" name="Obrázek 27">
              <a:extLst>
                <a:ext uri="{FF2B5EF4-FFF2-40B4-BE49-F238E27FC236}">
                  <a16:creationId xmlns:a16="http://schemas.microsoft.com/office/drawing/2014/main" id="{C45A0BC5-FAA5-4672-A75A-2C752ED57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222" y="1628799"/>
              <a:ext cx="578923" cy="61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1D8ED0D3-62F9-474C-B170-063824A0BD08}"/>
                </a:ext>
              </a:extLst>
            </p:cNvPr>
            <p:cNvSpPr txBox="1"/>
            <p:nvPr/>
          </p:nvSpPr>
          <p:spPr bwMode="auto">
            <a:xfrm>
              <a:off x="1503313" y="2200132"/>
              <a:ext cx="1205779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000" dirty="0">
                  <a:latin typeface="+mn-lt"/>
                </a:rPr>
                <a:t>Nakoupené Energie</a:t>
              </a:r>
              <a:endParaRPr lang="en-US" sz="1000" dirty="0">
                <a:latin typeface="+mn-lt"/>
              </a:endParaRP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BD094577-7537-40A2-8C1D-3DF06297B513}"/>
              </a:ext>
            </a:extLst>
          </p:cNvPr>
          <p:cNvGrpSpPr/>
          <p:nvPr/>
        </p:nvGrpSpPr>
        <p:grpSpPr>
          <a:xfrm>
            <a:off x="3639663" y="3933056"/>
            <a:ext cx="1232201" cy="1048663"/>
            <a:chOff x="3639663" y="3933056"/>
            <a:chExt cx="1232201" cy="1048663"/>
          </a:xfrm>
        </p:grpSpPr>
        <p:pic>
          <p:nvPicPr>
            <p:cNvPr id="87" name="Obrázek 86">
              <a:extLst>
                <a:ext uri="{FF2B5EF4-FFF2-40B4-BE49-F238E27FC236}">
                  <a16:creationId xmlns:a16="http://schemas.microsoft.com/office/drawing/2014/main" id="{1587AA41-BB21-48C1-B451-B3F40C7C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00641" y="4452724"/>
              <a:ext cx="668653" cy="471241"/>
            </a:xfrm>
            <a:prstGeom prst="rect">
              <a:avLst/>
            </a:prstGeom>
          </p:spPr>
        </p:pic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FB289E0E-C6D7-4DF0-8AC3-E7D241BD2184}"/>
                </a:ext>
              </a:extLst>
            </p:cNvPr>
            <p:cNvSpPr/>
            <p:nvPr/>
          </p:nvSpPr>
          <p:spPr>
            <a:xfrm>
              <a:off x="3883069" y="4421232"/>
              <a:ext cx="693632" cy="560487"/>
            </a:xfrm>
            <a:prstGeom prst="ellipse">
              <a:avLst/>
            </a:prstGeom>
            <a:solidFill>
              <a:srgbClr val="CCFFCC">
                <a:alpha val="54000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CECD7AE0-3F0C-48AA-B0B8-F4825E32B4A5}"/>
                </a:ext>
              </a:extLst>
            </p:cNvPr>
            <p:cNvSpPr txBox="1"/>
            <p:nvPr/>
          </p:nvSpPr>
          <p:spPr bwMode="auto">
            <a:xfrm>
              <a:off x="3639663" y="3933056"/>
              <a:ext cx="1232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900" dirty="0">
                  <a:solidFill>
                    <a:srgbClr val="669900"/>
                  </a:solidFill>
                  <a:latin typeface="+mn-lt"/>
                </a:rPr>
                <a:t>Vlastní výroba Zelených  Energií</a:t>
              </a:r>
              <a:endParaRPr lang="en-US" sz="900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0C826D7-8ACE-48E7-A0F3-F382179750C6}"/>
              </a:ext>
            </a:extLst>
          </p:cNvPr>
          <p:cNvGrpSpPr/>
          <p:nvPr/>
        </p:nvGrpSpPr>
        <p:grpSpPr>
          <a:xfrm>
            <a:off x="1497570" y="3284984"/>
            <a:ext cx="2095644" cy="761418"/>
            <a:chOff x="1497570" y="3284984"/>
            <a:chExt cx="2095644" cy="761418"/>
          </a:xfrm>
        </p:grpSpPr>
        <p:sp>
          <p:nvSpPr>
            <p:cNvPr id="100" name="Šipka: doprava 99">
              <a:extLst>
                <a:ext uri="{FF2B5EF4-FFF2-40B4-BE49-F238E27FC236}">
                  <a16:creationId xmlns:a16="http://schemas.microsoft.com/office/drawing/2014/main" id="{291807FF-D853-4551-BC27-272211DA4C7A}"/>
                </a:ext>
              </a:extLst>
            </p:cNvPr>
            <p:cNvSpPr/>
            <p:nvPr/>
          </p:nvSpPr>
          <p:spPr bwMode="auto">
            <a:xfrm>
              <a:off x="2815851" y="3356992"/>
              <a:ext cx="777363" cy="57245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dirty="0">
                  <a:solidFill>
                    <a:srgbClr val="002060"/>
                  </a:solidFill>
                </a:rPr>
                <a:t>Scope 3</a:t>
              </a:r>
              <a:br>
                <a:rPr lang="en-US" sz="700" b="1" dirty="0">
                  <a:solidFill>
                    <a:srgbClr val="002060"/>
                  </a:solidFill>
                </a:rPr>
              </a:br>
              <a:br>
                <a:rPr lang="en-US" sz="200" b="1" dirty="0">
                  <a:solidFill>
                    <a:srgbClr val="002060"/>
                  </a:solidFill>
                </a:rPr>
              </a:br>
              <a:r>
                <a:rPr lang="en-US" sz="700" dirty="0">
                  <a:solidFill>
                    <a:srgbClr val="002060"/>
                  </a:solidFill>
                </a:rPr>
                <a:t>Indirect</a:t>
              </a:r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B5D7551C-DD8C-4D38-9F64-83B2A9ABE370}"/>
                </a:ext>
              </a:extLst>
            </p:cNvPr>
            <p:cNvGrpSpPr/>
            <p:nvPr/>
          </p:nvGrpSpPr>
          <p:grpSpPr>
            <a:xfrm>
              <a:off x="1497570" y="3367312"/>
              <a:ext cx="846135" cy="679090"/>
              <a:chOff x="1289807" y="4045244"/>
              <a:chExt cx="846135" cy="679090"/>
            </a:xfrm>
          </p:grpSpPr>
          <p:pic>
            <p:nvPicPr>
              <p:cNvPr id="67" name="Obrázek 66">
                <a:extLst>
                  <a:ext uri="{FF2B5EF4-FFF2-40B4-BE49-F238E27FC236}">
                    <a16:creationId xmlns:a16="http://schemas.microsoft.com/office/drawing/2014/main" id="{9519E4B2-9F1A-464E-9053-E87B44A7E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5531" y="4106932"/>
                <a:ext cx="642862" cy="617402"/>
              </a:xfrm>
              <a:prstGeom prst="rect">
                <a:avLst/>
              </a:prstGeom>
            </p:spPr>
          </p:pic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9F6D30DA-7F38-44E8-B6B4-96F22A680733}"/>
                  </a:ext>
                </a:extLst>
              </p:cNvPr>
              <p:cNvSpPr/>
              <p:nvPr/>
            </p:nvSpPr>
            <p:spPr>
              <a:xfrm>
                <a:off x="1289807" y="4045244"/>
                <a:ext cx="846135" cy="256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cs-CZ" sz="1600" b="1" baseline="-25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Zemní plyn  </a:t>
                </a:r>
                <a:endParaRPr lang="en-US" sz="1600" b="1" baseline="-25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8A4267F-BC34-4B9F-83AF-3FACDF46CABC}"/>
                </a:ext>
              </a:extLst>
            </p:cNvPr>
            <p:cNvSpPr/>
            <p:nvPr/>
          </p:nvSpPr>
          <p:spPr>
            <a:xfrm>
              <a:off x="2432463" y="3284984"/>
              <a:ext cx="96051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9 </a:t>
              </a:r>
              <a:r>
                <a:rPr lang="cs-CZ" sz="8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MWh</a:t>
              </a:r>
              <a:r>
                <a:rPr lang="cs-CZ" sz="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ZP  / T NH</a:t>
              </a:r>
              <a:r>
                <a:rPr lang="cs-CZ" sz="800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D641F3DE-E4F1-4A48-8268-089FF6DF69E5}"/>
              </a:ext>
            </a:extLst>
          </p:cNvPr>
          <p:cNvGrpSpPr/>
          <p:nvPr/>
        </p:nvGrpSpPr>
        <p:grpSpPr>
          <a:xfrm>
            <a:off x="1370683" y="4077072"/>
            <a:ext cx="2098721" cy="948497"/>
            <a:chOff x="1370683" y="4077072"/>
            <a:chExt cx="2098721" cy="948497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953BC5D-0D3D-4001-A136-BCB932D5F478}"/>
                </a:ext>
              </a:extLst>
            </p:cNvPr>
            <p:cNvGrpSpPr/>
            <p:nvPr/>
          </p:nvGrpSpPr>
          <p:grpSpPr>
            <a:xfrm>
              <a:off x="1394115" y="4251761"/>
              <a:ext cx="1010460" cy="617399"/>
              <a:chOff x="1372961" y="4602728"/>
              <a:chExt cx="1495145" cy="883836"/>
            </a:xfrm>
          </p:grpSpPr>
          <p:grpSp>
            <p:nvGrpSpPr>
              <p:cNvPr id="24614" name="Skupina 35">
                <a:extLst>
                  <a:ext uri="{FF2B5EF4-FFF2-40B4-BE49-F238E27FC236}">
                    <a16:creationId xmlns:a16="http://schemas.microsoft.com/office/drawing/2014/main" id="{8E34C0FB-8F28-43AD-B2C4-E9989D86D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9985" y="4602728"/>
                <a:ext cx="588121" cy="778069"/>
                <a:chOff x="3071934" y="5013080"/>
                <a:chExt cx="696689" cy="894319"/>
              </a:xfrm>
            </p:grpSpPr>
            <p:pic>
              <p:nvPicPr>
                <p:cNvPr id="24615" name="Obrázek 31">
                  <a:extLst>
                    <a:ext uri="{FF2B5EF4-FFF2-40B4-BE49-F238E27FC236}">
                      <a16:creationId xmlns:a16="http://schemas.microsoft.com/office/drawing/2014/main" id="{CF9E330E-AA13-4C66-83DF-F9D64BACFF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1934" y="5484853"/>
                  <a:ext cx="696689" cy="422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Obdélník 34">
                  <a:extLst>
                    <a:ext uri="{FF2B5EF4-FFF2-40B4-BE49-F238E27FC236}">
                      <a16:creationId xmlns:a16="http://schemas.microsoft.com/office/drawing/2014/main" id="{12A8E3AF-725C-4F9C-8875-AC042256DA22}"/>
                    </a:ext>
                  </a:extLst>
                </p:cNvPr>
                <p:cNvSpPr/>
                <p:nvPr/>
              </p:nvSpPr>
              <p:spPr>
                <a:xfrm>
                  <a:off x="3287093" y="5013080"/>
                  <a:ext cx="215293" cy="1988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cs-CZ" sz="100" dirty="0">
                      <a:solidFill>
                        <a:schemeClr val="tx1"/>
                      </a:solidFill>
                    </a:rPr>
                    <a:t>NH3</a:t>
                  </a:r>
                  <a:endParaRPr lang="en-US" sz="1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64" name="Obrázek 63">
                <a:extLst>
                  <a:ext uri="{FF2B5EF4-FFF2-40B4-BE49-F238E27FC236}">
                    <a16:creationId xmlns:a16="http://schemas.microsoft.com/office/drawing/2014/main" id="{C99A514A-C4D9-4A9B-9A94-567F482C5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72961" y="4869160"/>
                <a:ext cx="792877" cy="617404"/>
              </a:xfrm>
              <a:prstGeom prst="rect">
                <a:avLst/>
              </a:prstGeom>
            </p:spPr>
          </p:pic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DBB3A4E-57F9-4A18-885A-31847D23B920}"/>
                  </a:ext>
                </a:extLst>
              </p:cNvPr>
              <p:cNvSpPr/>
              <p:nvPr/>
            </p:nvSpPr>
            <p:spPr>
              <a:xfrm>
                <a:off x="1928141" y="4708510"/>
                <a:ext cx="4347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</a:t>
                </a:r>
                <a:r>
                  <a:rPr lang="en-US" sz="1200" b="1" baseline="-2500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97E0A516-6088-4809-B601-82AD5A949759}"/>
                </a:ext>
              </a:extLst>
            </p:cNvPr>
            <p:cNvSpPr/>
            <p:nvPr/>
          </p:nvSpPr>
          <p:spPr>
            <a:xfrm>
              <a:off x="1370683" y="4167818"/>
              <a:ext cx="1124917" cy="857751"/>
            </a:xfrm>
            <a:prstGeom prst="ellipse">
              <a:avLst/>
            </a:prstGeom>
            <a:solidFill>
              <a:srgbClr val="CCFFCC">
                <a:alpha val="54000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2013BFEF-35E8-4DED-80E3-7F1C0A06AF88}"/>
                </a:ext>
              </a:extLst>
            </p:cNvPr>
            <p:cNvSpPr/>
            <p:nvPr/>
          </p:nvSpPr>
          <p:spPr>
            <a:xfrm>
              <a:off x="2459192" y="4077072"/>
              <a:ext cx="101021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10 </a:t>
              </a:r>
              <a:r>
                <a:rPr lang="cs-CZ" sz="8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MWh</a:t>
              </a:r>
              <a:r>
                <a:rPr lang="cs-CZ" sz="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EE  / T NH</a:t>
              </a:r>
              <a:r>
                <a:rPr lang="cs-CZ" sz="800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8EE7DAE7-3686-44FB-A49F-500D29833E80}"/>
              </a:ext>
            </a:extLst>
          </p:cNvPr>
          <p:cNvGrpSpPr/>
          <p:nvPr/>
        </p:nvGrpSpPr>
        <p:grpSpPr>
          <a:xfrm>
            <a:off x="3671356" y="2536694"/>
            <a:ext cx="1232773" cy="1112118"/>
            <a:chOff x="3674939" y="2499241"/>
            <a:chExt cx="1232773" cy="1112118"/>
          </a:xfrm>
        </p:grpSpPr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27D56D6B-FFBA-4B2D-8653-BA7BEBA60004}"/>
                </a:ext>
              </a:extLst>
            </p:cNvPr>
            <p:cNvSpPr/>
            <p:nvPr/>
          </p:nvSpPr>
          <p:spPr>
            <a:xfrm>
              <a:off x="3674939" y="2499241"/>
              <a:ext cx="1124917" cy="857751"/>
            </a:xfrm>
            <a:prstGeom prst="ellipse">
              <a:avLst/>
            </a:prstGeom>
            <a:solidFill>
              <a:srgbClr val="CCFFCC">
                <a:alpha val="54000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833BE20B-C498-4A00-B5E2-99031B94CCD9}"/>
                </a:ext>
              </a:extLst>
            </p:cNvPr>
            <p:cNvSpPr txBox="1"/>
            <p:nvPr/>
          </p:nvSpPr>
          <p:spPr>
            <a:xfrm>
              <a:off x="3693918" y="3365138"/>
              <a:ext cx="1213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solidFill>
                    <a:srgbClr val="669900"/>
                  </a:solidFill>
                  <a:latin typeface="+mn-lt"/>
                </a:rPr>
                <a:t>Zelené Technologie</a:t>
              </a: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B61B71FF-EBE3-4F8C-8BDD-FF38EE68812C}"/>
              </a:ext>
            </a:extLst>
          </p:cNvPr>
          <p:cNvGrpSpPr/>
          <p:nvPr/>
        </p:nvGrpSpPr>
        <p:grpSpPr>
          <a:xfrm>
            <a:off x="1539255" y="2419733"/>
            <a:ext cx="1941557" cy="887642"/>
            <a:chOff x="1539255" y="2419733"/>
            <a:chExt cx="1941557" cy="887642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53C0AD21-E097-4FA5-A5B4-D0E9F75A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02897" y="2473461"/>
              <a:ext cx="668653" cy="471241"/>
            </a:xfrm>
            <a:prstGeom prst="rect">
              <a:avLst/>
            </a:prstGeom>
          </p:spPr>
        </p:pic>
        <p:sp>
          <p:nvSpPr>
            <p:cNvPr id="103" name="TextovéPole 102">
              <a:extLst>
                <a:ext uri="{FF2B5EF4-FFF2-40B4-BE49-F238E27FC236}">
                  <a16:creationId xmlns:a16="http://schemas.microsoft.com/office/drawing/2014/main" id="{9EC7DA2B-B1A2-43C8-B86E-5677279D9B62}"/>
                </a:ext>
              </a:extLst>
            </p:cNvPr>
            <p:cNvSpPr txBox="1"/>
            <p:nvPr/>
          </p:nvSpPr>
          <p:spPr>
            <a:xfrm>
              <a:off x="1539255" y="2907265"/>
              <a:ext cx="1941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solidFill>
                    <a:srgbClr val="669900"/>
                  </a:solidFill>
                  <a:latin typeface="+mn-lt"/>
                </a:rPr>
                <a:t>Zelené Energie   </a:t>
              </a:r>
              <a:r>
                <a:rPr lang="cs-CZ" sz="800" dirty="0">
                  <a:solidFill>
                    <a:srgbClr val="669900"/>
                  </a:solidFill>
                  <a:latin typeface="+mn-lt"/>
                </a:rPr>
                <a:t>5 900 000 </a:t>
              </a:r>
              <a:r>
                <a:rPr lang="cs-CZ" sz="800" dirty="0" err="1">
                  <a:solidFill>
                    <a:srgbClr val="669900"/>
                  </a:solidFill>
                  <a:latin typeface="+mn-lt"/>
                </a:rPr>
                <a:t>MWh</a:t>
              </a:r>
              <a:r>
                <a:rPr lang="cs-CZ" sz="800" dirty="0">
                  <a:solidFill>
                    <a:srgbClr val="669900"/>
                  </a:solidFill>
                  <a:latin typeface="+mn-lt"/>
                </a:rPr>
                <a:t>/rok</a:t>
              </a:r>
            </a:p>
            <a:p>
              <a:endParaRPr lang="cs-CZ" sz="1000" dirty="0">
                <a:solidFill>
                  <a:srgbClr val="669900"/>
                </a:solidFill>
                <a:latin typeface="+mn-lt"/>
              </a:endParaRPr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272E0D9A-B2B8-40BC-9B7A-7DA4E2300DB3}"/>
                </a:ext>
              </a:extLst>
            </p:cNvPr>
            <p:cNvSpPr/>
            <p:nvPr/>
          </p:nvSpPr>
          <p:spPr>
            <a:xfrm>
              <a:off x="1622891" y="2419733"/>
              <a:ext cx="693632" cy="560487"/>
            </a:xfrm>
            <a:prstGeom prst="ellipse">
              <a:avLst/>
            </a:prstGeom>
            <a:solidFill>
              <a:srgbClr val="CCFFCC">
                <a:alpha val="54000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Ovál 15">
            <a:extLst>
              <a:ext uri="{FF2B5EF4-FFF2-40B4-BE49-F238E27FC236}">
                <a16:creationId xmlns:a16="http://schemas.microsoft.com/office/drawing/2014/main" id="{751465FD-C6B4-4030-BCD7-3DD70BAD47AB}"/>
              </a:ext>
            </a:extLst>
          </p:cNvPr>
          <p:cNvSpPr/>
          <p:nvPr/>
        </p:nvSpPr>
        <p:spPr>
          <a:xfrm>
            <a:off x="1388659" y="3292697"/>
            <a:ext cx="974258" cy="795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7F6F2204-F796-4977-A974-83FCDF9D7C01}"/>
              </a:ext>
            </a:extLst>
          </p:cNvPr>
          <p:cNvSpPr/>
          <p:nvPr/>
        </p:nvSpPr>
        <p:spPr>
          <a:xfrm>
            <a:off x="3633384" y="4996463"/>
            <a:ext cx="136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b="1" u="sng" dirty="0">
                <a:solidFill>
                  <a:srgbClr val="C00000"/>
                </a:solidFill>
                <a:latin typeface="+mn-lt"/>
              </a:rPr>
              <a:t>Technologie OZE + Elektrolýza </a:t>
            </a:r>
            <a:br>
              <a:rPr lang="cs-CZ" sz="600" u="sng" dirty="0">
                <a:solidFill>
                  <a:schemeClr val="bg1"/>
                </a:solidFill>
                <a:latin typeface="+mn-lt"/>
              </a:rPr>
            </a:br>
            <a:r>
              <a:rPr lang="cs-CZ" sz="600" u="sng" dirty="0">
                <a:solidFill>
                  <a:schemeClr val="bg1"/>
                </a:solidFill>
                <a:latin typeface="+mn-lt"/>
              </a:rPr>
              <a:t>  </a:t>
            </a:r>
            <a:r>
              <a:rPr lang="cs-CZ" sz="600" u="sng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r>
              <a:rPr lang="cs-CZ" sz="600" dirty="0">
                <a:solidFill>
                  <a:srgbClr val="000000"/>
                </a:solidFill>
                <a:latin typeface="+mn-lt"/>
              </a:rPr>
              <a:t>NH</a:t>
            </a:r>
            <a:r>
              <a:rPr lang="cs-CZ" sz="600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cs-CZ" sz="600" dirty="0">
                <a:solidFill>
                  <a:srgbClr val="000000"/>
                </a:solidFill>
                <a:latin typeface="+mn-lt"/>
              </a:rPr>
              <a:t>                      600 000 t/rok</a:t>
            </a:r>
          </a:p>
          <a:p>
            <a:r>
              <a:rPr lang="cs-CZ" sz="600" dirty="0">
                <a:solidFill>
                  <a:srgbClr val="000000"/>
                </a:solidFill>
                <a:latin typeface="+mn-lt"/>
              </a:rPr>
              <a:t>H</a:t>
            </a:r>
            <a:r>
              <a:rPr lang="cs-CZ" sz="6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cs-CZ" sz="600" dirty="0">
                <a:solidFill>
                  <a:srgbClr val="000000"/>
                </a:solidFill>
                <a:latin typeface="+mn-lt"/>
              </a:rPr>
              <a:t>                        105 000 t/rok</a:t>
            </a:r>
          </a:p>
          <a:p>
            <a:r>
              <a:rPr lang="cs-CZ" sz="600" dirty="0">
                <a:solidFill>
                  <a:srgbClr val="000000"/>
                </a:solidFill>
                <a:latin typeface="+mn-lt"/>
              </a:rPr>
              <a:t>Příkon                  670 MW</a:t>
            </a:r>
          </a:p>
          <a:p>
            <a:r>
              <a:rPr lang="cs-CZ" sz="600" dirty="0">
                <a:solidFill>
                  <a:srgbClr val="000000"/>
                </a:solidFill>
                <a:latin typeface="+mn-lt"/>
              </a:rPr>
              <a:t>Spotřeba OZE    5 900 000 </a:t>
            </a:r>
            <a:r>
              <a:rPr lang="cs-CZ" sz="600" dirty="0" err="1">
                <a:solidFill>
                  <a:srgbClr val="000000"/>
                </a:solidFill>
                <a:latin typeface="+mn-lt"/>
              </a:rPr>
              <a:t>MWh</a:t>
            </a:r>
            <a:r>
              <a:rPr lang="cs-CZ" sz="600" dirty="0">
                <a:solidFill>
                  <a:srgbClr val="000000"/>
                </a:solidFill>
                <a:latin typeface="+mn-lt"/>
              </a:rPr>
              <a:t>/rok</a:t>
            </a:r>
          </a:p>
        </p:txBody>
      </p:sp>
      <p:sp>
        <p:nvSpPr>
          <p:cNvPr id="113" name="Šipka: doprava 112">
            <a:extLst>
              <a:ext uri="{FF2B5EF4-FFF2-40B4-BE49-F238E27FC236}">
                <a16:creationId xmlns:a16="http://schemas.microsoft.com/office/drawing/2014/main" id="{B657AF1C-D7CE-4FC2-AB20-4A32257B44D8}"/>
              </a:ext>
            </a:extLst>
          </p:cNvPr>
          <p:cNvSpPr/>
          <p:nvPr/>
        </p:nvSpPr>
        <p:spPr bwMode="auto">
          <a:xfrm>
            <a:off x="2746413" y="4293361"/>
            <a:ext cx="777363" cy="572455"/>
          </a:xfrm>
          <a:prstGeom prst="rightArrow">
            <a:avLst/>
          </a:prstGeom>
          <a:solidFill>
            <a:srgbClr val="CC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>
                <a:solidFill>
                  <a:srgbClr val="002060"/>
                </a:solidFill>
              </a:rPr>
              <a:t>Scope 3</a:t>
            </a:r>
            <a:br>
              <a:rPr lang="en-US" sz="700" b="1" dirty="0">
                <a:solidFill>
                  <a:srgbClr val="002060"/>
                </a:solidFill>
              </a:rPr>
            </a:br>
            <a:br>
              <a:rPr lang="en-US" sz="200" b="1" dirty="0">
                <a:solidFill>
                  <a:srgbClr val="002060"/>
                </a:solidFill>
              </a:rPr>
            </a:br>
            <a:r>
              <a:rPr lang="en-US" sz="700" dirty="0">
                <a:solidFill>
                  <a:srgbClr val="002060"/>
                </a:solidFill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27722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16" grpId="0" animBg="1"/>
      <p:bldP spid="47" grpId="0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EDBC3C90-26B0-4711-A99C-3A4E5AA7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42" y="116632"/>
            <a:ext cx="4607425" cy="4346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LOVO  </a:t>
            </a:r>
            <a:r>
              <a:rPr lang="en-US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CO</a:t>
            </a:r>
            <a:r>
              <a:rPr lang="en-US" altLang="cs-CZ" sz="2400" b="0" baseline="-250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2</a:t>
            </a:r>
            <a:r>
              <a:rPr lang="en-US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  </a:t>
            </a:r>
            <a:r>
              <a:rPr lang="cs-CZ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Emise  </a:t>
            </a:r>
            <a:r>
              <a:rPr lang="en-US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1990</a:t>
            </a:r>
            <a:r>
              <a:rPr lang="cs-CZ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    -    2030+</a:t>
            </a:r>
            <a:r>
              <a:rPr lang="en-US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BB1EB13-4013-43B6-8E0A-38B4A038A4A1}"/>
              </a:ext>
            </a:extLst>
          </p:cNvPr>
          <p:cNvGrpSpPr/>
          <p:nvPr/>
        </p:nvGrpSpPr>
        <p:grpSpPr>
          <a:xfrm>
            <a:off x="265756" y="868994"/>
            <a:ext cx="4663011" cy="3209099"/>
            <a:chOff x="274507" y="2092109"/>
            <a:chExt cx="4663011" cy="3209099"/>
          </a:xfrm>
        </p:grpSpPr>
        <p:sp>
          <p:nvSpPr>
            <p:cNvPr id="21" name="Obdélník 1">
              <a:extLst>
                <a:ext uri="{FF2B5EF4-FFF2-40B4-BE49-F238E27FC236}">
                  <a16:creationId xmlns:a16="http://schemas.microsoft.com/office/drawing/2014/main" id="{C81626C9-BABA-4C40-85BF-88CB8608F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93" y="2092109"/>
              <a:ext cx="4607425" cy="3693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6350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altLang="cs-CZ" sz="10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2022   CO</a:t>
              </a:r>
              <a:r>
                <a:rPr lang="cs-CZ" altLang="cs-CZ" sz="1000" b="1" baseline="-25000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2  </a:t>
              </a:r>
              <a:r>
                <a:rPr lang="cs-CZ" altLang="cs-CZ" sz="10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redukce k </a:t>
              </a:r>
              <a:r>
                <a:rPr lang="en-US" altLang="cs-CZ" sz="10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 1990 </a:t>
              </a:r>
              <a:r>
                <a:rPr lang="cs-CZ" altLang="cs-CZ" sz="10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je </a:t>
              </a:r>
              <a:r>
                <a:rPr lang="en-US" altLang="cs-CZ" sz="10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 66%</a:t>
              </a:r>
              <a:br>
                <a:rPr lang="cs-CZ" altLang="cs-CZ" sz="10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</a:br>
              <a:r>
                <a:rPr lang="en-US" altLang="cs-CZ" sz="800" b="1" dirty="0">
                  <a:solidFill>
                    <a:srgbClr val="009900"/>
                  </a:solidFill>
                  <a:latin typeface="+mn-lt"/>
                  <a:cs typeface="Calibri" pitchFamily="34" charset="0"/>
                  <a:sym typeface="Poppins"/>
                </a:rPr>
                <a:t>.</a:t>
              </a:r>
              <a:endParaRPr lang="cs-CZ" altLang="cs-CZ" sz="1000" b="1" dirty="0">
                <a:solidFill>
                  <a:srgbClr val="009900"/>
                </a:solidFill>
                <a:latin typeface="+mn-lt"/>
                <a:cs typeface="Calibri" pitchFamily="34" charset="0"/>
                <a:sym typeface="Poppins"/>
              </a:endParaRPr>
            </a:p>
          </p:txBody>
        </p: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6A9835F-3007-4BB0-BC47-0808D6A2ED7F}"/>
                </a:ext>
              </a:extLst>
            </p:cNvPr>
            <p:cNvGrpSpPr/>
            <p:nvPr/>
          </p:nvGrpSpPr>
          <p:grpSpPr>
            <a:xfrm>
              <a:off x="274507" y="2645563"/>
              <a:ext cx="4663011" cy="2655645"/>
              <a:chOff x="277397" y="1008513"/>
              <a:chExt cx="7616461" cy="4780045"/>
            </a:xfrm>
          </p:grpSpPr>
          <p:pic>
            <p:nvPicPr>
              <p:cNvPr id="2" name="Obrázek 1">
                <a:extLst>
                  <a:ext uri="{FF2B5EF4-FFF2-40B4-BE49-F238E27FC236}">
                    <a16:creationId xmlns:a16="http://schemas.microsoft.com/office/drawing/2014/main" id="{53DF57FB-DEE0-4B23-88B2-57019AF9C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397" y="1008513"/>
                <a:ext cx="7616461" cy="4780045"/>
              </a:xfrm>
              <a:prstGeom prst="rect">
                <a:avLst/>
              </a:prstGeom>
            </p:spPr>
          </p:pic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78AFFEE-26EE-429A-AED5-818C23A222B8}"/>
                  </a:ext>
                </a:extLst>
              </p:cNvPr>
              <p:cNvSpPr txBox="1"/>
              <p:nvPr/>
            </p:nvSpPr>
            <p:spPr>
              <a:xfrm>
                <a:off x="4821068" y="3455240"/>
                <a:ext cx="1165123" cy="49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12750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200" kern="0" dirty="0">
                    <a:solidFill>
                      <a:srgbClr val="C00000"/>
                    </a:solidFill>
                    <a:latin typeface="+mn-lt"/>
                    <a:cs typeface="+mn-cs"/>
                    <a:sym typeface="Poppins"/>
                  </a:rPr>
                  <a:t>55 %</a:t>
                </a:r>
              </a:p>
            </p:txBody>
          </p:sp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BBE7D83-EC87-4FBD-8D5E-4517F8D695C7}"/>
                  </a:ext>
                </a:extLst>
              </p:cNvPr>
              <p:cNvSpPr txBox="1"/>
              <p:nvPr/>
            </p:nvSpPr>
            <p:spPr>
              <a:xfrm>
                <a:off x="5697755" y="4245252"/>
                <a:ext cx="796491" cy="49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12750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200" kern="0" dirty="0">
                    <a:solidFill>
                      <a:srgbClr val="C00000"/>
                    </a:solidFill>
                    <a:latin typeface="+mn-lt"/>
                    <a:cs typeface="+mn-cs"/>
                    <a:sym typeface="Poppins"/>
                  </a:rPr>
                  <a:t>36 %</a:t>
                </a:r>
              </a:p>
            </p:txBody>
          </p:sp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EB8068DD-8C45-4024-8280-1773D49C6DF7}"/>
                  </a:ext>
                </a:extLst>
              </p:cNvPr>
              <p:cNvSpPr txBox="1"/>
              <p:nvPr/>
            </p:nvSpPr>
            <p:spPr>
              <a:xfrm>
                <a:off x="5941572" y="4780996"/>
                <a:ext cx="796491" cy="49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 defTabSz="412750" eaLnBrk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200" kern="0" dirty="0">
                    <a:solidFill>
                      <a:srgbClr val="C00000"/>
                    </a:solidFill>
                    <a:latin typeface="+mn-lt"/>
                    <a:cs typeface="+mn-cs"/>
                    <a:sym typeface="Poppins"/>
                  </a:rPr>
                  <a:t>14 %</a:t>
                </a:r>
              </a:p>
            </p:txBody>
          </p:sp>
        </p:grp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FC7D4EF-1A77-4B2D-B46A-F9C73C21C9D2}"/>
              </a:ext>
            </a:extLst>
          </p:cNvPr>
          <p:cNvGrpSpPr/>
          <p:nvPr/>
        </p:nvGrpSpPr>
        <p:grpSpPr>
          <a:xfrm>
            <a:off x="5270205" y="869977"/>
            <a:ext cx="6656039" cy="3009123"/>
            <a:chOff x="1562110" y="1580558"/>
            <a:chExt cx="8974815" cy="4509092"/>
          </a:xfrm>
        </p:grpSpPr>
        <p:sp>
          <p:nvSpPr>
            <p:cNvPr id="10" name="Zaoblený obdélník 70">
              <a:extLst>
                <a:ext uri="{FF2B5EF4-FFF2-40B4-BE49-F238E27FC236}">
                  <a16:creationId xmlns:a16="http://schemas.microsoft.com/office/drawing/2014/main" id="{41EA16AD-B271-436A-B1D9-00A2A144006E}"/>
                </a:ext>
              </a:extLst>
            </p:cNvPr>
            <p:cNvSpPr/>
            <p:nvPr/>
          </p:nvSpPr>
          <p:spPr>
            <a:xfrm>
              <a:off x="9028113" y="3308350"/>
              <a:ext cx="1497012" cy="2508250"/>
            </a:xfrm>
            <a:prstGeom prst="roundRect">
              <a:avLst/>
            </a:prstGeom>
            <a:solidFill>
              <a:srgbClr val="CCFFCC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b="1" dirty="0">
                  <a:solidFill>
                    <a:srgbClr val="009900"/>
                  </a:solidFill>
                </a:rPr>
                <a:t>Zelený zdroj</a:t>
              </a:r>
            </a:p>
          </p:txBody>
        </p:sp>
        <p:sp>
          <p:nvSpPr>
            <p:cNvPr id="11" name="Zaoblený obdélník 74">
              <a:extLst>
                <a:ext uri="{FF2B5EF4-FFF2-40B4-BE49-F238E27FC236}">
                  <a16:creationId xmlns:a16="http://schemas.microsoft.com/office/drawing/2014/main" id="{B9764F56-4086-4DC7-A54E-E55CA4487CBE}"/>
                </a:ext>
              </a:extLst>
            </p:cNvPr>
            <p:cNvSpPr/>
            <p:nvPr/>
          </p:nvSpPr>
          <p:spPr>
            <a:xfrm>
              <a:off x="3071814" y="4076700"/>
              <a:ext cx="2592387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dirty="0">
                  <a:solidFill>
                    <a:srgbClr val="009900"/>
                  </a:solidFill>
                </a:rPr>
                <a:t>Vedlejší zdroj </a:t>
              </a:r>
              <a:endParaRPr lang="cs-CZ" sz="7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 Box 118">
              <a:extLst>
                <a:ext uri="{FF2B5EF4-FFF2-40B4-BE49-F238E27FC236}">
                  <a16:creationId xmlns:a16="http://schemas.microsoft.com/office/drawing/2014/main" id="{ED9160E6-F8B3-45A0-A720-52F4808B9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300" y="3070225"/>
              <a:ext cx="1836738" cy="306388"/>
            </a:xfrm>
            <a:prstGeom prst="rect">
              <a:avLst/>
            </a:prstGeom>
            <a:solidFill>
              <a:srgbClr val="C00000">
                <a:alpha val="34117"/>
              </a:srgbClr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800" b="1" dirty="0">
                  <a:solidFill>
                    <a:srgbClr val="FFFFFF"/>
                  </a:solidFill>
                  <a:latin typeface="+mn-lt"/>
                  <a:cs typeface="Times New Roman" panose="02020603050405020304" pitchFamily="18" charset="0"/>
                </a:rPr>
                <a:t>STOP UHLÍ</a:t>
              </a:r>
              <a:endParaRPr lang="cs-CZ" altLang="cs-CZ" sz="600" baseline="-250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8">
              <a:extLst>
                <a:ext uri="{FF2B5EF4-FFF2-40B4-BE49-F238E27FC236}">
                  <a16:creationId xmlns:a16="http://schemas.microsoft.com/office/drawing/2014/main" id="{79AE7A76-4E0C-4500-A657-472EAE7A5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0551" y="3652839"/>
              <a:ext cx="715963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500" b="1">
                  <a:solidFill>
                    <a:srgbClr val="009900"/>
                  </a:solidFill>
                  <a:latin typeface="+mn-lt"/>
                  <a:cs typeface="Times New Roman" panose="02020603050405020304" pitchFamily="18" charset="0"/>
                </a:rPr>
                <a:t>Fotovoltaika</a:t>
              </a:r>
            </a:p>
          </p:txBody>
        </p:sp>
        <p:sp>
          <p:nvSpPr>
            <p:cNvPr id="14" name="Text Box 118">
              <a:extLst>
                <a:ext uri="{FF2B5EF4-FFF2-40B4-BE49-F238E27FC236}">
                  <a16:creationId xmlns:a16="http://schemas.microsoft.com/office/drawing/2014/main" id="{598EFBBF-74B0-4C73-AA32-1AD6647F1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0551" y="4802189"/>
              <a:ext cx="758825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500" b="1">
                  <a:solidFill>
                    <a:srgbClr val="009900"/>
                  </a:solidFill>
                  <a:latin typeface="+mn-lt"/>
                  <a:cs typeface="Times New Roman" panose="02020603050405020304" pitchFamily="18" charset="0"/>
                </a:rPr>
                <a:t>Tepelné čerpadlo</a:t>
              </a:r>
            </a:p>
          </p:txBody>
        </p:sp>
        <p:cxnSp>
          <p:nvCxnSpPr>
            <p:cNvPr id="15" name="Přímá spojovací čára 85">
              <a:extLst>
                <a:ext uri="{FF2B5EF4-FFF2-40B4-BE49-F238E27FC236}">
                  <a16:creationId xmlns:a16="http://schemas.microsoft.com/office/drawing/2014/main" id="{AA6BCAC7-256D-4C7B-BBFB-C2E43CABD2D6}"/>
                </a:ext>
              </a:extLst>
            </p:cNvPr>
            <p:cNvCxnSpPr/>
            <p:nvPr/>
          </p:nvCxnSpPr>
          <p:spPr>
            <a:xfrm flipV="1">
              <a:off x="2382838" y="3606800"/>
              <a:ext cx="38163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90">
              <a:extLst>
                <a:ext uri="{FF2B5EF4-FFF2-40B4-BE49-F238E27FC236}">
                  <a16:creationId xmlns:a16="http://schemas.microsoft.com/office/drawing/2014/main" id="{8A00EF3D-9175-4787-B1A1-FBB117715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2175" y="5873750"/>
              <a:ext cx="5759450" cy="215900"/>
              <a:chOff x="1907704" y="2564904"/>
              <a:chExt cx="5760640" cy="216024"/>
            </a:xfrm>
          </p:grpSpPr>
          <p:sp>
            <p:nvSpPr>
              <p:cNvPr id="56" name="Zaoblený obdélník 92">
                <a:extLst>
                  <a:ext uri="{FF2B5EF4-FFF2-40B4-BE49-F238E27FC236}">
                    <a16:creationId xmlns:a16="http://schemas.microsoft.com/office/drawing/2014/main" id="{9733D410-E9B6-4FFD-A5A8-394439441EB5}"/>
                  </a:ext>
                </a:extLst>
              </p:cNvPr>
              <p:cNvSpPr/>
              <p:nvPr/>
            </p:nvSpPr>
            <p:spPr>
              <a:xfrm>
                <a:off x="1907704" y="2564904"/>
                <a:ext cx="2087994" cy="216024"/>
              </a:xfrm>
              <a:prstGeom prst="round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900" b="1" dirty="0">
                    <a:solidFill>
                      <a:srgbClr val="0070C0"/>
                    </a:solidFill>
                  </a:rPr>
                  <a:t>Průmyslový areál Lovosice</a:t>
                </a:r>
              </a:p>
            </p:txBody>
          </p:sp>
          <p:sp>
            <p:nvSpPr>
              <p:cNvPr id="57" name="Zaoblený obdélník 93">
                <a:extLst>
                  <a:ext uri="{FF2B5EF4-FFF2-40B4-BE49-F238E27FC236}">
                    <a16:creationId xmlns:a16="http://schemas.microsoft.com/office/drawing/2014/main" id="{0D6C037A-2C37-4F53-A49C-4BF751455870}"/>
                  </a:ext>
                </a:extLst>
              </p:cNvPr>
              <p:cNvSpPr/>
              <p:nvPr/>
            </p:nvSpPr>
            <p:spPr>
              <a:xfrm>
                <a:off x="5580351" y="2564904"/>
                <a:ext cx="2087993" cy="216024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900" b="1" dirty="0">
                    <a:solidFill>
                      <a:srgbClr val="00B050"/>
                    </a:solidFill>
                  </a:rPr>
                  <a:t>Město Lovosice</a:t>
                </a:r>
              </a:p>
            </p:txBody>
          </p:sp>
        </p:grpSp>
        <p:sp>
          <p:nvSpPr>
            <p:cNvPr id="17" name="Text Box 118">
              <a:extLst>
                <a:ext uri="{FF2B5EF4-FFF2-40B4-BE49-F238E27FC236}">
                  <a16:creationId xmlns:a16="http://schemas.microsoft.com/office/drawing/2014/main" id="{AB7AF1CC-EFA7-4D63-A98B-1AD34BE61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0551" y="4189414"/>
              <a:ext cx="715963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500" b="1">
                  <a:solidFill>
                    <a:srgbClr val="009900"/>
                  </a:solidFill>
                  <a:latin typeface="+mn-lt"/>
                  <a:cs typeface="Times New Roman" panose="02020603050405020304" pitchFamily="18" charset="0"/>
                </a:rPr>
                <a:t>Akumulace EE</a:t>
              </a:r>
            </a:p>
          </p:txBody>
        </p:sp>
        <p:grpSp>
          <p:nvGrpSpPr>
            <p:cNvPr id="18" name="Skupina 99">
              <a:extLst>
                <a:ext uri="{FF2B5EF4-FFF2-40B4-BE49-F238E27FC236}">
                  <a16:creationId xmlns:a16="http://schemas.microsoft.com/office/drawing/2014/main" id="{A3410736-8DA8-4DC9-8D20-D07397ECB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2110" y="3673276"/>
              <a:ext cx="290498" cy="2294865"/>
              <a:chOff x="39126" y="849279"/>
              <a:chExt cx="290896" cy="2294437"/>
            </a:xfrm>
          </p:grpSpPr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3079465D-D287-450B-8F86-F7A683647874}"/>
                  </a:ext>
                </a:extLst>
              </p:cNvPr>
              <p:cNvSpPr txBox="1"/>
              <p:nvPr/>
            </p:nvSpPr>
            <p:spPr>
              <a:xfrm rot="16200000">
                <a:off x="-238350" y="2575344"/>
                <a:ext cx="845848" cy="2908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800" b="1" dirty="0">
                    <a:solidFill>
                      <a:srgbClr val="0070C0"/>
                    </a:solidFill>
                    <a:latin typeface="+mn-lt"/>
                    <a:cs typeface="+mn-cs"/>
                  </a:rPr>
                  <a:t>Elektřina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3911B598-972D-4EEC-8979-1CAC1F79A89C}"/>
                  </a:ext>
                </a:extLst>
              </p:cNvPr>
              <p:cNvSpPr txBox="1"/>
              <p:nvPr/>
            </p:nvSpPr>
            <p:spPr>
              <a:xfrm rot="16200000">
                <a:off x="-131478" y="1019883"/>
                <a:ext cx="632103" cy="2908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800" b="1" dirty="0">
                    <a:solidFill>
                      <a:srgbClr val="009900"/>
                    </a:solidFill>
                    <a:latin typeface="+mn-lt"/>
                    <a:cs typeface="+mn-cs"/>
                  </a:rPr>
                  <a:t>Teplo</a:t>
                </a:r>
              </a:p>
            </p:txBody>
          </p:sp>
        </p:grpSp>
        <p:grpSp>
          <p:nvGrpSpPr>
            <p:cNvPr id="19" name="Skupina 106">
              <a:extLst>
                <a:ext uri="{FF2B5EF4-FFF2-40B4-BE49-F238E27FC236}">
                  <a16:creationId xmlns:a16="http://schemas.microsoft.com/office/drawing/2014/main" id="{6DC7DE4B-40E7-40D3-B3B0-7DFB62131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613" y="5153025"/>
              <a:ext cx="725473" cy="215900"/>
              <a:chOff x="2522897" y="2111742"/>
              <a:chExt cx="951584" cy="448970"/>
            </a:xfrm>
          </p:grpSpPr>
          <p:sp>
            <p:nvSpPr>
              <p:cNvPr id="52" name="AutoShape 48">
                <a:extLst>
                  <a:ext uri="{FF2B5EF4-FFF2-40B4-BE49-F238E27FC236}">
                    <a16:creationId xmlns:a16="http://schemas.microsoft.com/office/drawing/2014/main" id="{67D381D9-152E-4A7F-89AD-F5C288F48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89931" y="2044708"/>
                <a:ext cx="448970" cy="583038"/>
              </a:xfrm>
              <a:custGeom>
                <a:avLst/>
                <a:gdLst>
                  <a:gd name="G0" fmla="+- 2550 0 0"/>
                  <a:gd name="G1" fmla="+- 21600 0 2550"/>
                  <a:gd name="G2" fmla="*/ 2550 1 2"/>
                  <a:gd name="G3" fmla="+- 21600 0 G2"/>
                  <a:gd name="G4" fmla="+/ 2550 21600 2"/>
                  <a:gd name="G5" fmla="+/ G1 0 2"/>
                  <a:gd name="G6" fmla="*/ 21600 21600 2550"/>
                  <a:gd name="G7" fmla="*/ G6 1 2"/>
                  <a:gd name="G8" fmla="+- 21600 0 G7"/>
                  <a:gd name="G9" fmla="*/ 21600 1 2"/>
                  <a:gd name="G10" fmla="+- 2550 0 G9"/>
                  <a:gd name="G11" fmla="?: G10 G8 0"/>
                  <a:gd name="G12" fmla="?: G10 G7 21600"/>
                  <a:gd name="T0" fmla="*/ 20325 w 21600"/>
                  <a:gd name="T1" fmla="*/ 10800 h 21600"/>
                  <a:gd name="T2" fmla="*/ 10800 w 21600"/>
                  <a:gd name="T3" fmla="*/ 21600 h 21600"/>
                  <a:gd name="T4" fmla="*/ 1275 w 21600"/>
                  <a:gd name="T5" fmla="*/ 10800 h 21600"/>
                  <a:gd name="T6" fmla="*/ 10800 w 21600"/>
                  <a:gd name="T7" fmla="*/ 0 h 21600"/>
                  <a:gd name="T8" fmla="*/ 3075 w 21600"/>
                  <a:gd name="T9" fmla="*/ 3075 h 21600"/>
                  <a:gd name="T10" fmla="*/ 18525 w 21600"/>
                  <a:gd name="T11" fmla="*/ 1852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550" y="21600"/>
                    </a:lnTo>
                    <a:lnTo>
                      <a:pt x="1905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500" b="1" dirty="0">
                    <a:solidFill>
                      <a:prstClr val="black"/>
                    </a:solidFill>
                    <a:latin typeface="+mn-lt"/>
                    <a:cs typeface="+mn-cs"/>
                  </a:rPr>
                  <a:t>TG 8</a:t>
                </a:r>
              </a:p>
            </p:txBody>
          </p:sp>
          <p:sp>
            <p:nvSpPr>
              <p:cNvPr id="53" name="Oval 47">
                <a:extLst>
                  <a:ext uri="{FF2B5EF4-FFF2-40B4-BE49-F238E27FC236}">
                    <a16:creationId xmlns:a16="http://schemas.microsoft.com/office/drawing/2014/main" id="{BD08F7A6-4E73-4D84-BD13-7633D29EB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7949" y="2111742"/>
                <a:ext cx="266532" cy="4324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" name="Pravoúhlá spojovací čára 111">
              <a:extLst>
                <a:ext uri="{FF2B5EF4-FFF2-40B4-BE49-F238E27FC236}">
                  <a16:creationId xmlns:a16="http://schemas.microsoft.com/office/drawing/2014/main" id="{035DDEB6-0B33-4061-98A1-A4508B4AEA9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03614" y="5091481"/>
              <a:ext cx="1481142" cy="252412"/>
            </a:xfrm>
            <a:prstGeom prst="bentConnector4">
              <a:avLst>
                <a:gd name="adj1" fmla="val 39218"/>
                <a:gd name="adj2" fmla="val 246392"/>
              </a:avLst>
            </a:prstGeom>
            <a:ln>
              <a:solidFill>
                <a:srgbClr val="33CC33"/>
              </a:solidFill>
              <a:prstDash val="lg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Tvar 112">
              <a:extLst>
                <a:ext uri="{FF2B5EF4-FFF2-40B4-BE49-F238E27FC236}">
                  <a16:creationId xmlns:a16="http://schemas.microsoft.com/office/drawing/2014/main" id="{F9C50E7C-DBA6-4359-AC4D-A51AE0F18763}"/>
                </a:ext>
              </a:extLst>
            </p:cNvPr>
            <p:cNvCxnSpPr/>
            <p:nvPr/>
          </p:nvCxnSpPr>
          <p:spPr>
            <a:xfrm>
              <a:off x="4151313" y="5257800"/>
              <a:ext cx="323850" cy="615950"/>
            </a:xfrm>
            <a:prstGeom prst="bentConnector2">
              <a:avLst/>
            </a:prstGeom>
            <a:ln>
              <a:solidFill>
                <a:srgbClr val="0070C0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Tvar 150">
              <a:extLst>
                <a:ext uri="{FF2B5EF4-FFF2-40B4-BE49-F238E27FC236}">
                  <a16:creationId xmlns:a16="http://schemas.microsoft.com/office/drawing/2014/main" id="{CF8A9291-F9B0-4692-9202-C4E73A0684EF}"/>
                </a:ext>
              </a:extLst>
            </p:cNvPr>
            <p:cNvCxnSpPr>
              <a:stCxn id="11" idx="2"/>
            </p:cNvCxnSpPr>
            <p:nvPr/>
          </p:nvCxnSpPr>
          <p:spPr>
            <a:xfrm rot="16200000" flipH="1">
              <a:off x="4098132" y="4955382"/>
              <a:ext cx="1187450" cy="649287"/>
            </a:xfrm>
            <a:prstGeom prst="bentConnector3">
              <a:avLst>
                <a:gd name="adj1" fmla="val 9159"/>
              </a:avLst>
            </a:prstGeom>
            <a:ln>
              <a:solidFill>
                <a:srgbClr val="33CC33"/>
              </a:solidFill>
              <a:prstDash val="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118">
              <a:extLst>
                <a:ext uri="{FF2B5EF4-FFF2-40B4-BE49-F238E27FC236}">
                  <a16:creationId xmlns:a16="http://schemas.microsoft.com/office/drawing/2014/main" id="{728D6948-EAA6-418E-AE94-8BC59B38D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0551" y="5357814"/>
              <a:ext cx="715963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500" b="1">
                  <a:solidFill>
                    <a:srgbClr val="009900"/>
                  </a:solidFill>
                  <a:latin typeface="+mn-lt"/>
                  <a:cs typeface="Times New Roman" panose="02020603050405020304" pitchFamily="18" charset="0"/>
                </a:rPr>
                <a:t>Nákup Zelené EE</a:t>
              </a:r>
            </a:p>
          </p:txBody>
        </p:sp>
        <p:cxnSp>
          <p:nvCxnSpPr>
            <p:cNvPr id="25" name="Přímá spojovací šipka 126">
              <a:extLst>
                <a:ext uri="{FF2B5EF4-FFF2-40B4-BE49-F238E27FC236}">
                  <a16:creationId xmlns:a16="http://schemas.microsoft.com/office/drawing/2014/main" id="{AFFF4079-8893-48A8-9EA6-F413E089D96F}"/>
                </a:ext>
              </a:extLst>
            </p:cNvPr>
            <p:cNvCxnSpPr/>
            <p:nvPr/>
          </p:nvCxnSpPr>
          <p:spPr>
            <a:xfrm flipH="1">
              <a:off x="4511676" y="5513388"/>
              <a:ext cx="4968875" cy="6350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136">
              <a:extLst>
                <a:ext uri="{FF2B5EF4-FFF2-40B4-BE49-F238E27FC236}">
                  <a16:creationId xmlns:a16="http://schemas.microsoft.com/office/drawing/2014/main" id="{73B253BA-9952-4A67-BDE8-6CF6F85531B7}"/>
                </a:ext>
              </a:extLst>
            </p:cNvPr>
            <p:cNvCxnSpPr>
              <a:cxnSpLocks/>
              <a:stCxn id="52" idx="3"/>
              <a:endCxn id="53" idx="2"/>
            </p:cNvCxnSpPr>
            <p:nvPr/>
          </p:nvCxnSpPr>
          <p:spPr>
            <a:xfrm flipV="1">
              <a:off x="3948112" y="5257007"/>
              <a:ext cx="77774" cy="3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18">
              <a:extLst>
                <a:ext uri="{FF2B5EF4-FFF2-40B4-BE49-F238E27FC236}">
                  <a16:creationId xmlns:a16="http://schemas.microsoft.com/office/drawing/2014/main" id="{7A280E93-2EEB-4B1B-B1FC-49251F6A2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2" y="4308476"/>
              <a:ext cx="649287" cy="306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cs-CZ" sz="500" b="1" dirty="0">
                  <a:solidFill>
                    <a:prstClr val="black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K9   </a:t>
              </a:r>
              <a:br>
                <a:rPr lang="cs-CZ" sz="500" b="1" dirty="0">
                  <a:solidFill>
                    <a:prstClr val="black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</a:br>
              <a:r>
                <a:rPr lang="cs-CZ" sz="500" dirty="0">
                  <a:solidFill>
                    <a:prstClr val="black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ZP / BIO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52039C12-DE28-4BED-A996-F44D19653CC8}"/>
                </a:ext>
              </a:extLst>
            </p:cNvPr>
            <p:cNvSpPr txBox="1"/>
            <p:nvPr/>
          </p:nvSpPr>
          <p:spPr>
            <a:xfrm>
              <a:off x="1847850" y="3900489"/>
              <a:ext cx="793683" cy="853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000" b="1" dirty="0">
                  <a:solidFill>
                    <a:prstClr val="black"/>
                  </a:solidFill>
                  <a:latin typeface="+mn-lt"/>
                  <a:cs typeface="+mn-cs"/>
                </a:rPr>
                <a:t>ZDROJE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dirty="0">
                  <a:solidFill>
                    <a:prstClr val="black"/>
                  </a:solidFill>
                  <a:latin typeface="+mn-lt"/>
                  <a:cs typeface="+mn-cs"/>
                </a:rPr>
                <a:t>Čpavek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dirty="0">
                  <a:solidFill>
                    <a:prstClr val="black"/>
                  </a:solidFill>
                  <a:latin typeface="+mn-lt"/>
                  <a:cs typeface="+mn-cs"/>
                </a:rPr>
                <a:t>Biolíh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dirty="0">
                  <a:solidFill>
                    <a:prstClr val="black"/>
                  </a:solidFill>
                  <a:latin typeface="+mn-lt"/>
                  <a:cs typeface="+mn-cs"/>
                </a:rPr>
                <a:t>Zemní plyn</a:t>
              </a:r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15AE2113-633C-4D22-B1BA-C5A2F4DCAEFE}"/>
                </a:ext>
              </a:extLst>
            </p:cNvPr>
            <p:cNvSpPr/>
            <p:nvPr/>
          </p:nvSpPr>
          <p:spPr>
            <a:xfrm>
              <a:off x="1916112" y="1580558"/>
              <a:ext cx="8620813" cy="69179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100" b="1" dirty="0">
                  <a:solidFill>
                    <a:srgbClr val="009900"/>
                  </a:solidFill>
                  <a:cs typeface="Calibri" pitchFamily="34" charset="0"/>
                </a:rPr>
                <a:t>Hybridní Energetika			                                </a:t>
              </a:r>
              <a:r>
                <a:rPr lang="cs-CZ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CO</a:t>
              </a:r>
              <a:r>
                <a:rPr lang="cs-CZ" sz="1000" b="1" baseline="-25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2</a:t>
              </a:r>
              <a:r>
                <a:rPr lang="cs-CZ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    270    - 300 000 t/rok</a:t>
              </a:r>
              <a:endParaRPr lang="cs-CZ" sz="11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300" b="1" dirty="0">
                <a:solidFill>
                  <a:srgbClr val="33CC33"/>
                </a:solidFill>
                <a:cs typeface="Calibri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Celková bilance    </a:t>
              </a:r>
              <a:r>
                <a:rPr lang="pl-PL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Teplo   2 000 TJ/rok	EE   </a:t>
              </a:r>
              <a:r>
                <a:rPr lang="pl-PL" sz="1000" dirty="0">
                  <a:solidFill>
                    <a:srgbClr val="FF0000"/>
                  </a:solidFill>
                  <a:cs typeface="Calibri" pitchFamily="34" charset="0"/>
                </a:rPr>
                <a:t>160 </a:t>
              </a:r>
              <a:r>
                <a:rPr lang="pl-PL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GWh/rok		   </a:t>
              </a:r>
              <a:r>
                <a:rPr lang="pl-PL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CO</a:t>
              </a:r>
              <a:r>
                <a:rPr lang="pl-PL" sz="1000" b="1" baseline="-25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2</a:t>
              </a:r>
              <a:r>
                <a:rPr lang="pl-PL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        </a:t>
              </a:r>
              <a:r>
                <a:rPr lang="pl-PL" sz="1000" b="1" dirty="0">
                  <a:solidFill>
                    <a:srgbClr val="FF0000"/>
                  </a:solidFill>
                  <a:cs typeface="Calibri" pitchFamily="34" charset="0"/>
                </a:rPr>
                <a:t>15   -   20 000 </a:t>
              </a:r>
              <a:r>
                <a:rPr lang="pl-PL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t/rok</a:t>
              </a:r>
              <a:endParaRPr lang="cs-CZ" sz="10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endParaRPr>
            </a:p>
          </p:txBody>
        </p:sp>
        <p:sp>
          <p:nvSpPr>
            <p:cNvPr id="31" name="Obdélník 147">
              <a:extLst>
                <a:ext uri="{FF2B5EF4-FFF2-40B4-BE49-F238E27FC236}">
                  <a16:creationId xmlns:a16="http://schemas.microsoft.com/office/drawing/2014/main" id="{AD576EBB-0083-4EAE-AB39-6CFA2B4D8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735389"/>
              <a:ext cx="1425575" cy="41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60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50 TJ/rok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60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63 t CO</a:t>
              </a:r>
              <a:r>
                <a:rPr lang="cs-CZ" altLang="cs-CZ" sz="600" baseline="-2500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2/</a:t>
              </a:r>
              <a:r>
                <a:rPr lang="cs-CZ" altLang="cs-CZ" sz="60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TJ</a:t>
              </a:r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13BBE556-7FA6-454E-94C5-2B8C0B3D3E59}"/>
                </a:ext>
              </a:extLst>
            </p:cNvPr>
            <p:cNvSpPr/>
            <p:nvPr/>
          </p:nvSpPr>
          <p:spPr>
            <a:xfrm>
              <a:off x="1841684" y="5191448"/>
              <a:ext cx="1674614" cy="27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600" dirty="0">
                  <a:solidFill>
                    <a:prstClr val="black"/>
                  </a:solidFill>
                  <a:latin typeface="+mn-lt"/>
                  <a:cs typeface="+mn-cs"/>
                </a:rPr>
                <a:t>Kombinovaná výroba 90 </a:t>
              </a:r>
              <a:r>
                <a:rPr lang="cs-CZ" sz="600" dirty="0" err="1">
                  <a:solidFill>
                    <a:prstClr val="black"/>
                  </a:solidFill>
                  <a:latin typeface="+mn-lt"/>
                  <a:cs typeface="+mn-cs"/>
                </a:rPr>
                <a:t>GWh</a:t>
              </a:r>
              <a:r>
                <a:rPr lang="cs-CZ" sz="600" dirty="0">
                  <a:solidFill>
                    <a:prstClr val="black"/>
                  </a:solidFill>
                  <a:latin typeface="+mn-lt"/>
                  <a:cs typeface="+mn-cs"/>
                </a:rPr>
                <a:t>/rok</a:t>
              </a:r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A6DA5F03-897F-4AF4-9342-E0593A1A9A93}"/>
                </a:ext>
              </a:extLst>
            </p:cNvPr>
            <p:cNvSpPr/>
            <p:nvPr/>
          </p:nvSpPr>
          <p:spPr>
            <a:xfrm>
              <a:off x="5708497" y="5291137"/>
              <a:ext cx="1774978" cy="276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600" dirty="0">
                  <a:solidFill>
                    <a:prstClr val="black"/>
                  </a:solidFill>
                  <a:latin typeface="+mn-lt"/>
                  <a:cs typeface="+mn-cs"/>
                </a:rPr>
                <a:t>Nákup Zelené EE  	    70 </a:t>
              </a:r>
              <a:r>
                <a:rPr lang="cs-CZ" sz="600" dirty="0" err="1">
                  <a:solidFill>
                    <a:prstClr val="black"/>
                  </a:solidFill>
                  <a:latin typeface="+mn-lt"/>
                  <a:cs typeface="+mn-cs"/>
                </a:rPr>
                <a:t>GWh</a:t>
              </a:r>
              <a:r>
                <a:rPr lang="cs-CZ" sz="600" dirty="0">
                  <a:solidFill>
                    <a:prstClr val="black"/>
                  </a:solidFill>
                  <a:latin typeface="+mn-lt"/>
                  <a:cs typeface="+mn-cs"/>
                </a:rPr>
                <a:t>/rok</a:t>
              </a:r>
            </a:p>
          </p:txBody>
        </p:sp>
        <p:cxnSp>
          <p:nvCxnSpPr>
            <p:cNvPr id="34" name="Přímá spojovací šipka 127">
              <a:extLst>
                <a:ext uri="{FF2B5EF4-FFF2-40B4-BE49-F238E27FC236}">
                  <a16:creationId xmlns:a16="http://schemas.microsoft.com/office/drawing/2014/main" id="{9387F100-BCB5-4BF5-B941-84AC54E00F04}"/>
                </a:ext>
              </a:extLst>
            </p:cNvPr>
            <p:cNvCxnSpPr/>
            <p:nvPr/>
          </p:nvCxnSpPr>
          <p:spPr>
            <a:xfrm flipV="1">
              <a:off x="9840913" y="4508501"/>
              <a:ext cx="0" cy="265113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šipka 127">
              <a:extLst>
                <a:ext uri="{FF2B5EF4-FFF2-40B4-BE49-F238E27FC236}">
                  <a16:creationId xmlns:a16="http://schemas.microsoft.com/office/drawing/2014/main" id="{4158E4AB-5865-4122-BC97-6639CA4D9B7F}"/>
                </a:ext>
              </a:extLst>
            </p:cNvPr>
            <p:cNvCxnSpPr/>
            <p:nvPr/>
          </p:nvCxnSpPr>
          <p:spPr>
            <a:xfrm flipV="1">
              <a:off x="9859963" y="5092701"/>
              <a:ext cx="0" cy="265113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127">
              <a:extLst>
                <a:ext uri="{FF2B5EF4-FFF2-40B4-BE49-F238E27FC236}">
                  <a16:creationId xmlns:a16="http://schemas.microsoft.com/office/drawing/2014/main" id="{3740D0A1-AAEE-4566-9C34-96AFAAD9D657}"/>
                </a:ext>
              </a:extLst>
            </p:cNvPr>
            <p:cNvCxnSpPr/>
            <p:nvPr/>
          </p:nvCxnSpPr>
          <p:spPr>
            <a:xfrm flipV="1">
              <a:off x="9834563" y="3944939"/>
              <a:ext cx="0" cy="263525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ravoúhlá spojovací čára 111">
              <a:extLst>
                <a:ext uri="{FF2B5EF4-FFF2-40B4-BE49-F238E27FC236}">
                  <a16:creationId xmlns:a16="http://schemas.microsoft.com/office/drawing/2014/main" id="{E5B8CDCC-6759-4B7E-A3F7-1287416DFCDD}"/>
                </a:ext>
              </a:extLst>
            </p:cNvPr>
            <p:cNvCxnSpPr>
              <a:endCxn id="11" idx="3"/>
            </p:cNvCxnSpPr>
            <p:nvPr/>
          </p:nvCxnSpPr>
          <p:spPr>
            <a:xfrm rot="10800000" flipV="1">
              <a:off x="5664201" y="2776538"/>
              <a:ext cx="2824163" cy="1604962"/>
            </a:xfrm>
            <a:prstGeom prst="bentConnector3">
              <a:avLst>
                <a:gd name="adj1" fmla="val 93717"/>
              </a:avLst>
            </a:prstGeom>
            <a:ln>
              <a:solidFill>
                <a:srgbClr val="33CC33"/>
              </a:solidFill>
              <a:prstDash val="lg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ravoúhlá spojovací čára 111">
              <a:extLst>
                <a:ext uri="{FF2B5EF4-FFF2-40B4-BE49-F238E27FC236}">
                  <a16:creationId xmlns:a16="http://schemas.microsoft.com/office/drawing/2014/main" id="{1F23BB7B-D790-42F6-8302-6121DEDF2C4E}"/>
                </a:ext>
              </a:extLst>
            </p:cNvPr>
            <p:cNvCxnSpPr/>
            <p:nvPr/>
          </p:nvCxnSpPr>
          <p:spPr>
            <a:xfrm rot="5400000" flipH="1" flipV="1">
              <a:off x="9817895" y="3174208"/>
              <a:ext cx="1025525" cy="230187"/>
            </a:xfrm>
            <a:prstGeom prst="bentConnector4">
              <a:avLst>
                <a:gd name="adj1" fmla="val 302"/>
                <a:gd name="adj2" fmla="val 159821"/>
              </a:avLst>
            </a:prstGeom>
            <a:ln>
              <a:solidFill>
                <a:srgbClr val="33CC33"/>
              </a:solidFill>
              <a:prstDash val="lg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aoblený obdélník 76">
              <a:extLst>
                <a:ext uri="{FF2B5EF4-FFF2-40B4-BE49-F238E27FC236}">
                  <a16:creationId xmlns:a16="http://schemas.microsoft.com/office/drawing/2014/main" id="{B2040EC2-5E43-4A29-82FC-9374AB1FBE2A}"/>
                </a:ext>
              </a:extLst>
            </p:cNvPr>
            <p:cNvSpPr/>
            <p:nvPr/>
          </p:nvSpPr>
          <p:spPr>
            <a:xfrm>
              <a:off x="8197850" y="2417764"/>
              <a:ext cx="2247900" cy="719137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b="1" dirty="0">
                  <a:solidFill>
                    <a:srgbClr val="0070C0"/>
                  </a:solidFill>
                </a:rPr>
                <a:t>CCS projekt</a:t>
              </a:r>
            </a:p>
          </p:txBody>
        </p:sp>
        <p:sp>
          <p:nvSpPr>
            <p:cNvPr id="40" name="Text Box 118">
              <a:extLst>
                <a:ext uri="{FF2B5EF4-FFF2-40B4-BE49-F238E27FC236}">
                  <a16:creationId xmlns:a16="http://schemas.microsoft.com/office/drawing/2014/main" id="{237DCE2F-8496-41CE-8BFF-6AD9FFE0C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3426" y="2665414"/>
              <a:ext cx="715963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cs-CZ" sz="500" b="1" dirty="0" err="1">
                  <a:solidFill>
                    <a:srgbClr val="0070C0"/>
                  </a:solidFill>
                  <a:latin typeface="+mn-lt"/>
                  <a:cs typeface="+mn-cs"/>
                </a:rPr>
                <a:t>Biometanol</a:t>
              </a:r>
              <a:r>
                <a:rPr lang="cs-CZ" sz="500" b="1" dirty="0">
                  <a:solidFill>
                    <a:srgbClr val="0070C0"/>
                  </a:solidFill>
                  <a:latin typeface="+mn-lt"/>
                  <a:cs typeface="+mn-cs"/>
                </a:rPr>
                <a:t> </a:t>
              </a:r>
            </a:p>
            <a:p>
              <a:pPr algn="ctr" eaLnBrk="1" hangingPunct="1">
                <a:defRPr/>
              </a:pPr>
              <a:endParaRPr lang="cs-CZ" sz="400" dirty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18">
              <a:extLst>
                <a:ext uri="{FF2B5EF4-FFF2-40B4-BE49-F238E27FC236}">
                  <a16:creationId xmlns:a16="http://schemas.microsoft.com/office/drawing/2014/main" id="{2EDBB20D-C3BD-4D81-9085-60B2F7259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0225" y="2662239"/>
              <a:ext cx="717550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cs-CZ" sz="500" b="1" dirty="0">
                  <a:solidFill>
                    <a:srgbClr val="0070C0"/>
                  </a:solidFill>
                  <a:latin typeface="+mn-lt"/>
                  <a:cs typeface="+mn-cs"/>
                </a:rPr>
                <a:t>Elektrolyzér </a:t>
              </a:r>
            </a:p>
            <a:p>
              <a:pPr algn="ctr" eaLnBrk="1" hangingPunct="1">
                <a:defRPr/>
              </a:pPr>
              <a:endParaRPr lang="cs-CZ" sz="400" dirty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50FD3D40-7093-4741-9231-0CA97BB11FE3}"/>
                </a:ext>
              </a:extLst>
            </p:cNvPr>
            <p:cNvCxnSpPr>
              <a:stCxn id="41" idx="1"/>
              <a:endCxn id="40" idx="3"/>
            </p:cNvCxnSpPr>
            <p:nvPr/>
          </p:nvCxnSpPr>
          <p:spPr>
            <a:xfrm flipH="1">
              <a:off x="9069389" y="2811464"/>
              <a:ext cx="350837" cy="3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bdélník 89">
              <a:extLst>
                <a:ext uri="{FF2B5EF4-FFF2-40B4-BE49-F238E27FC236}">
                  <a16:creationId xmlns:a16="http://schemas.microsoft.com/office/drawing/2014/main" id="{BD368258-F4F6-46E0-B053-E363A781D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8114" y="2814637"/>
              <a:ext cx="496888" cy="27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600" b="1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H</a:t>
              </a:r>
              <a:r>
                <a:rPr lang="cs-CZ" altLang="cs-CZ" sz="600" b="1" baseline="-2500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endParaRPr lang="cs-CZ" altLang="cs-CZ" sz="6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4" name="Zaoblený obdélník 90">
              <a:extLst>
                <a:ext uri="{FF2B5EF4-FFF2-40B4-BE49-F238E27FC236}">
                  <a16:creationId xmlns:a16="http://schemas.microsoft.com/office/drawing/2014/main" id="{99C519D5-1083-4E0B-8BEC-5AEDCF6F1E5F}"/>
                </a:ext>
              </a:extLst>
            </p:cNvPr>
            <p:cNvSpPr/>
            <p:nvPr/>
          </p:nvSpPr>
          <p:spPr>
            <a:xfrm>
              <a:off x="6527801" y="3429001"/>
              <a:ext cx="2016125" cy="72072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b="1" dirty="0">
                  <a:solidFill>
                    <a:srgbClr val="0070C0"/>
                  </a:solidFill>
                </a:rPr>
                <a:t>  </a:t>
              </a:r>
              <a:r>
                <a:rPr lang="cs-CZ" sz="600" b="1" dirty="0">
                  <a:solidFill>
                    <a:srgbClr val="0070C0"/>
                  </a:solidFill>
                </a:rPr>
                <a:t>Hlavní zdroj            Startovací kotel</a:t>
              </a:r>
              <a:endParaRPr lang="cs-CZ" sz="7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 Box 118">
              <a:extLst>
                <a:ext uri="{FF2B5EF4-FFF2-40B4-BE49-F238E27FC236}">
                  <a16:creationId xmlns:a16="http://schemas.microsoft.com/office/drawing/2014/main" id="{691219D8-AD7D-4F0F-9565-4E7A3EC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263" y="3713164"/>
              <a:ext cx="715962" cy="3000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500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KD 7</a:t>
              </a:r>
              <a:br>
                <a:rPr lang="cs-CZ" altLang="cs-CZ" sz="500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</a:br>
              <a:r>
                <a:rPr lang="cs-CZ" altLang="cs-CZ" sz="5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Čpavek</a:t>
              </a:r>
            </a:p>
          </p:txBody>
        </p:sp>
        <p:sp>
          <p:nvSpPr>
            <p:cNvPr id="46" name="Text Box 118">
              <a:extLst>
                <a:ext uri="{FF2B5EF4-FFF2-40B4-BE49-F238E27FC236}">
                  <a16:creationId xmlns:a16="http://schemas.microsoft.com/office/drawing/2014/main" id="{B7C75A48-870D-4BA2-98F3-397ECE3EB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788" y="3716339"/>
              <a:ext cx="488950" cy="3063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cs-CZ" sz="500" b="1" dirty="0">
                  <a:solidFill>
                    <a:prstClr val="black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K10   </a:t>
              </a:r>
              <a:br>
                <a:rPr lang="cs-CZ" sz="500" b="1" dirty="0">
                  <a:solidFill>
                    <a:prstClr val="black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</a:br>
              <a:r>
                <a:rPr lang="cs-CZ" sz="500" dirty="0">
                  <a:solidFill>
                    <a:prstClr val="black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ZP / EE</a:t>
              </a:r>
            </a:p>
          </p:txBody>
        </p:sp>
        <p:sp>
          <p:nvSpPr>
            <p:cNvPr id="47" name="Obdélník 96">
              <a:extLst>
                <a:ext uri="{FF2B5EF4-FFF2-40B4-BE49-F238E27FC236}">
                  <a16:creationId xmlns:a16="http://schemas.microsoft.com/office/drawing/2014/main" id="{788E863E-5ED4-413D-A60A-854578D16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3" y="2884486"/>
              <a:ext cx="1128707" cy="55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rgbClr val="63666A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6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1 500 TJ/rok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6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500 000 t HNO</a:t>
              </a:r>
              <a:r>
                <a:rPr lang="cs-CZ" altLang="cs-CZ" sz="600" baseline="-250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3</a:t>
              </a:r>
              <a:r>
                <a:rPr lang="cs-CZ" altLang="cs-CZ" sz="6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 /rok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6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0,009 t CO</a:t>
              </a:r>
              <a:r>
                <a:rPr lang="cs-CZ" altLang="cs-CZ" sz="600" baseline="-250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cs-CZ" altLang="cs-CZ" sz="6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/ t HNO</a:t>
              </a:r>
              <a:r>
                <a:rPr lang="cs-CZ" altLang="cs-CZ" sz="600" baseline="-250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3 </a:t>
              </a:r>
              <a:r>
                <a:rPr lang="cs-CZ" altLang="cs-CZ" sz="6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48" name="Tvar 102">
              <a:extLst>
                <a:ext uri="{FF2B5EF4-FFF2-40B4-BE49-F238E27FC236}">
                  <a16:creationId xmlns:a16="http://schemas.microsoft.com/office/drawing/2014/main" id="{A4AD4675-1E01-4B42-80B0-9550F38771F2}"/>
                </a:ext>
              </a:extLst>
            </p:cNvPr>
            <p:cNvCxnSpPr>
              <a:endCxn id="44" idx="3"/>
            </p:cNvCxnSpPr>
            <p:nvPr/>
          </p:nvCxnSpPr>
          <p:spPr>
            <a:xfrm rot="5400000">
              <a:off x="8251825" y="3287713"/>
              <a:ext cx="793750" cy="209550"/>
            </a:xfrm>
            <a:prstGeom prst="bentConnector2">
              <a:avLst/>
            </a:prstGeom>
            <a:ln>
              <a:solidFill>
                <a:srgbClr val="33CC33"/>
              </a:solidFill>
              <a:prstDash val="lg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ravoúhlá spojovací čára 111">
              <a:extLst>
                <a:ext uri="{FF2B5EF4-FFF2-40B4-BE49-F238E27FC236}">
                  <a16:creationId xmlns:a16="http://schemas.microsoft.com/office/drawing/2014/main" id="{18C1300F-83F3-4F3E-B6A3-DEDE2D195AB2}"/>
                </a:ext>
              </a:extLst>
            </p:cNvPr>
            <p:cNvCxnSpPr/>
            <p:nvPr/>
          </p:nvCxnSpPr>
          <p:spPr>
            <a:xfrm>
              <a:off x="4984750" y="5008564"/>
              <a:ext cx="3163888" cy="865187"/>
            </a:xfrm>
            <a:prstGeom prst="bentConnector2">
              <a:avLst/>
            </a:prstGeom>
            <a:ln>
              <a:solidFill>
                <a:srgbClr val="33CC33"/>
              </a:solidFill>
              <a:prstDash val="lg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ravoúhlá spojovací čára 111">
              <a:extLst>
                <a:ext uri="{FF2B5EF4-FFF2-40B4-BE49-F238E27FC236}">
                  <a16:creationId xmlns:a16="http://schemas.microsoft.com/office/drawing/2014/main" id="{235C6113-6627-48BF-A635-6BA436F22DB7}"/>
                </a:ext>
              </a:extLst>
            </p:cNvPr>
            <p:cNvCxnSpPr/>
            <p:nvPr/>
          </p:nvCxnSpPr>
          <p:spPr>
            <a:xfrm rot="10800000" flipV="1">
              <a:off x="5016501" y="4149726"/>
              <a:ext cx="2519363" cy="652463"/>
            </a:xfrm>
            <a:prstGeom prst="bentConnector3">
              <a:avLst>
                <a:gd name="adj1" fmla="val -432"/>
              </a:avLst>
            </a:prstGeom>
            <a:ln>
              <a:solidFill>
                <a:srgbClr val="33CC33"/>
              </a:solidFill>
              <a:prstDash val="lg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AD8BD1E8-DF58-4A33-9005-91458E2DA22C}"/>
                </a:ext>
              </a:extLst>
            </p:cNvPr>
            <p:cNvSpPr/>
            <p:nvPr/>
          </p:nvSpPr>
          <p:spPr>
            <a:xfrm>
              <a:off x="4968875" y="4956175"/>
              <a:ext cx="82550" cy="96838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>
                <a:solidFill>
                  <a:prstClr val="white"/>
                </a:solidFill>
              </a:endParaRPr>
            </a:p>
          </p:txBody>
        </p:sp>
      </p:grpSp>
      <p:sp>
        <p:nvSpPr>
          <p:cNvPr id="58" name="Nadpis 1">
            <a:extLst>
              <a:ext uri="{FF2B5EF4-FFF2-40B4-BE49-F238E27FC236}">
                <a16:creationId xmlns:a16="http://schemas.microsoft.com/office/drawing/2014/main" id="{C022345F-C0A2-458F-9F31-FF4A08DB7572}"/>
              </a:ext>
            </a:extLst>
          </p:cNvPr>
          <p:cNvSpPr txBox="1">
            <a:spLocks/>
          </p:cNvSpPr>
          <p:nvPr/>
        </p:nvSpPr>
        <p:spPr bwMode="auto">
          <a:xfrm>
            <a:off x="5532745" y="116632"/>
            <a:ext cx="6141037" cy="4346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cs-CZ" sz="28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LOVO  </a:t>
            </a:r>
            <a:r>
              <a:rPr lang="cs-CZ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Dekarbonizační plán </a:t>
            </a:r>
            <a:r>
              <a:rPr lang="pt-BR" altLang="cs-CZ" sz="24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  <a:sym typeface="Poppins"/>
              </a:rPr>
              <a:t>  2030+ </a:t>
            </a:r>
          </a:p>
        </p:txBody>
      </p:sp>
      <p:sp>
        <p:nvSpPr>
          <p:cNvPr id="59" name="Obdélník 3">
            <a:extLst>
              <a:ext uri="{FF2B5EF4-FFF2-40B4-BE49-F238E27FC236}">
                <a16:creationId xmlns:a16="http://schemas.microsoft.com/office/drawing/2014/main" id="{812894AD-B2E6-4CAB-8D85-321EBF9B2F05}"/>
              </a:ext>
            </a:extLst>
          </p:cNvPr>
          <p:cNvSpPr/>
          <p:nvPr/>
        </p:nvSpPr>
        <p:spPr bwMode="auto">
          <a:xfrm>
            <a:off x="5303912" y="5635359"/>
            <a:ext cx="4985721" cy="1077218"/>
          </a:xfrm>
          <a:prstGeom prst="rect">
            <a:avLst/>
          </a:prstGeom>
          <a:solidFill>
            <a:srgbClr val="CCFFCC">
              <a:alpha val="60000"/>
            </a:srgb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Efektivní hospodaření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Konkurenceschopné výrobky a služby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Vytížené  kapacity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Spokojené Zákazníky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DBC11E0-622A-4948-9CBD-D5DEA9855AA4}"/>
              </a:ext>
            </a:extLst>
          </p:cNvPr>
          <p:cNvSpPr/>
          <p:nvPr/>
        </p:nvSpPr>
        <p:spPr>
          <a:xfrm>
            <a:off x="153087" y="4350669"/>
            <a:ext cx="4985721" cy="10772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Spolehlivé dodavatele surovin / energií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Modrý Čpavek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Zelený Čpavek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Biomasa / Zelená EE</a:t>
            </a:r>
            <a:endParaRPr lang="cs-CZ" sz="1600" dirty="0">
              <a:latin typeface="+mn-lt"/>
            </a:endParaRPr>
          </a:p>
        </p:txBody>
      </p:sp>
      <p:sp useBgFill="1">
        <p:nvSpPr>
          <p:cNvPr id="60" name="Obdélník 3">
            <a:extLst>
              <a:ext uri="{FF2B5EF4-FFF2-40B4-BE49-F238E27FC236}">
                <a16:creationId xmlns:a16="http://schemas.microsoft.com/office/drawing/2014/main" id="{A9C034CD-463F-4AE2-A0BC-14C03271B242}"/>
              </a:ext>
            </a:extLst>
          </p:cNvPr>
          <p:cNvSpPr/>
          <p:nvPr/>
        </p:nvSpPr>
        <p:spPr bwMode="auto">
          <a:xfrm>
            <a:off x="5303912" y="4358334"/>
            <a:ext cx="4985721" cy="10772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Dekarbonizační projekty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Jednotka KD 7  CAPEX  &gt; 200 000 000 EUR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Záložní zdroj tepla  Biomasa / OZE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Dekarbonizace výroby Ledku Vápenatého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 useBgFill="1">
        <p:nvSpPr>
          <p:cNvPr id="61" name="Obdélník 3">
            <a:extLst>
              <a:ext uri="{FF2B5EF4-FFF2-40B4-BE49-F238E27FC236}">
                <a16:creationId xmlns:a16="http://schemas.microsoft.com/office/drawing/2014/main" id="{C8207FC2-A08A-43EE-A1A8-D7C0D99D9777}"/>
              </a:ext>
            </a:extLst>
          </p:cNvPr>
          <p:cNvSpPr/>
          <p:nvPr/>
        </p:nvSpPr>
        <p:spPr bwMode="auto">
          <a:xfrm>
            <a:off x="153087" y="5635359"/>
            <a:ext cx="4985721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Financování dekarbonizačních projektů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Zelené úvěry komerčních Bank</a:t>
            </a:r>
          </a:p>
          <a:p>
            <a:pPr marL="857250" lvl="1" indent="-400050">
              <a:buFont typeface="+mj-lt"/>
              <a:buAutoNum type="romanLcPeriod"/>
            </a:pPr>
            <a:r>
              <a:rPr lang="cs-CZ" sz="1600" dirty="0">
                <a:solidFill>
                  <a:srgbClr val="0070C0"/>
                </a:solidFill>
                <a:latin typeface="+mn-lt"/>
              </a:rPr>
              <a:t>Modernizační fond  </a:t>
            </a:r>
          </a:p>
          <a:p>
            <a:pPr marL="857250" lvl="1" indent="-400050">
              <a:buFont typeface="+mj-lt"/>
              <a:buAutoNum type="romanLcPeriod"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DACCE44B-9DB6-48E5-87C3-CBAD2B6F41F0}"/>
              </a:ext>
            </a:extLst>
          </p:cNvPr>
          <p:cNvSpPr txBox="1"/>
          <p:nvPr/>
        </p:nvSpPr>
        <p:spPr>
          <a:xfrm>
            <a:off x="10416480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ESG Reporting</a:t>
            </a: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0DBE6EFF-737B-4BD4-815D-063BA1C25975}"/>
              </a:ext>
            </a:extLst>
          </p:cNvPr>
          <p:cNvSpPr/>
          <p:nvPr/>
        </p:nvSpPr>
        <p:spPr>
          <a:xfrm>
            <a:off x="10971168" y="4785984"/>
            <a:ext cx="465949" cy="38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6629" name="Veselý obličej 26628">
            <a:extLst>
              <a:ext uri="{FF2B5EF4-FFF2-40B4-BE49-F238E27FC236}">
                <a16:creationId xmlns:a16="http://schemas.microsoft.com/office/drawing/2014/main" id="{68FC5209-1718-44B6-BD00-32604E016704}"/>
              </a:ext>
            </a:extLst>
          </p:cNvPr>
          <p:cNvSpPr/>
          <p:nvPr/>
        </p:nvSpPr>
        <p:spPr>
          <a:xfrm>
            <a:off x="3833511" y="5950988"/>
            <a:ext cx="246453" cy="207360"/>
          </a:xfrm>
          <a:prstGeom prst="smileyFace">
            <a:avLst/>
          </a:prstGeom>
          <a:solidFill>
            <a:srgbClr val="99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Veselý obličej 69">
            <a:extLst>
              <a:ext uri="{FF2B5EF4-FFF2-40B4-BE49-F238E27FC236}">
                <a16:creationId xmlns:a16="http://schemas.microsoft.com/office/drawing/2014/main" id="{E763A709-4A85-4DAA-9087-90218CC16544}"/>
              </a:ext>
            </a:extLst>
          </p:cNvPr>
          <p:cNvSpPr/>
          <p:nvPr/>
        </p:nvSpPr>
        <p:spPr>
          <a:xfrm>
            <a:off x="3828067" y="6228102"/>
            <a:ext cx="246453" cy="207360"/>
          </a:xfrm>
          <a:prstGeom prst="smileyFace">
            <a:avLst>
              <a:gd name="adj" fmla="val -4653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eselý obličej 71">
            <a:extLst>
              <a:ext uri="{FF2B5EF4-FFF2-40B4-BE49-F238E27FC236}">
                <a16:creationId xmlns:a16="http://schemas.microsoft.com/office/drawing/2014/main" id="{EC3D7325-D73D-4D43-8194-4C8C96C24DFC}"/>
              </a:ext>
            </a:extLst>
          </p:cNvPr>
          <p:cNvSpPr/>
          <p:nvPr/>
        </p:nvSpPr>
        <p:spPr>
          <a:xfrm>
            <a:off x="9591058" y="6228102"/>
            <a:ext cx="246453" cy="207360"/>
          </a:xfrm>
          <a:prstGeom prst="smileyFace">
            <a:avLst>
              <a:gd name="adj" fmla="val -4653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632" name="Šipka: dolů 26631">
            <a:extLst>
              <a:ext uri="{FF2B5EF4-FFF2-40B4-BE49-F238E27FC236}">
                <a16:creationId xmlns:a16="http://schemas.microsoft.com/office/drawing/2014/main" id="{DFC71700-A4AA-4331-97F7-A3338AEB92BB}"/>
              </a:ext>
            </a:extLst>
          </p:cNvPr>
          <p:cNvSpPr/>
          <p:nvPr/>
        </p:nvSpPr>
        <p:spPr>
          <a:xfrm>
            <a:off x="9822993" y="946998"/>
            <a:ext cx="368511" cy="316555"/>
          </a:xfrm>
          <a:prstGeom prst="downArrow">
            <a:avLst/>
          </a:prstGeom>
          <a:solidFill>
            <a:srgbClr val="CCFFCC"/>
          </a:solidFill>
          <a:ln w="952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8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" grpId="0" animBg="1"/>
      <p:bldP spid="60" grpId="0" animBg="1"/>
      <p:bldP spid="61" grpId="0" animBg="1"/>
      <p:bldP spid="62" grpId="0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DAFB7AE-A8D7-4C35-8093-DCE6453C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5"/>
            <a:ext cx="12192000" cy="67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5">
            <a:extLst>
              <a:ext uri="{FF2B5EF4-FFF2-40B4-BE49-F238E27FC236}">
                <a16:creationId xmlns:a16="http://schemas.microsoft.com/office/drawing/2014/main" id="{69C85C58-AA39-4826-81D6-87AAA100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531" y="2996952"/>
            <a:ext cx="10224938" cy="646331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63666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Největší rizika a paradoxy </a:t>
            </a:r>
            <a:endParaRPr lang="en-US" alt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6891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Lovochemi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 Lovochemi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 Lovochemi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Lovochemie</Template>
  <TotalTime>28516</TotalTime>
  <Words>758</Words>
  <Application>Microsoft Office PowerPoint</Application>
  <PresentationFormat>Širokoúhlá obrazovka</PresentationFormat>
  <Paragraphs>230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22" baseType="lpstr">
      <vt:lpstr>Arial</vt:lpstr>
      <vt:lpstr>Avenir Next LT Pro</vt:lpstr>
      <vt:lpstr>Calibri</vt:lpstr>
      <vt:lpstr>Courier New</vt:lpstr>
      <vt:lpstr>Poppins</vt:lpstr>
      <vt:lpstr>Times New Roman</vt:lpstr>
      <vt:lpstr>Prezentace Lovochemie</vt:lpstr>
      <vt:lpstr>1_Prezentace Lovochemie</vt:lpstr>
      <vt:lpstr>2_Prezentace Lovochemie</vt:lpstr>
      <vt:lpstr>AccentBoxVTI</vt:lpstr>
      <vt:lpstr> Půjde v podmínkách Green Deal zabezpečit velký chemický podnik dostatkem energie? </vt:lpstr>
      <vt:lpstr>Prezentace aplikace PowerPoint</vt:lpstr>
      <vt:lpstr>Prezentace aplikace PowerPoint</vt:lpstr>
      <vt:lpstr>Může Evropský výrobce hnojiv přežít Green Deal? </vt:lpstr>
      <vt:lpstr>Prezentace aplikace PowerPoint</vt:lpstr>
      <vt:lpstr>Prezentace aplikace PowerPoint</vt:lpstr>
      <vt:lpstr>LOVO  CO2  Emise  1990    -    2030+ </vt:lpstr>
      <vt:lpstr>Prezentace aplikace PowerPoint</vt:lpstr>
      <vt:lpstr>Prezentace aplikace PowerPoint</vt:lpstr>
      <vt:lpstr>Prezentace aplikace PowerPoint</vt:lpstr>
      <vt:lpstr>Potřebujeme minerální hnojiva ?   Proč vyrábět hnojiva v Evropě ? </vt:lpstr>
      <vt:lpstr>Potřebujeme minerální hnojiva ?   Proč vyrábět hnojiva v Evropě ? </vt:lpstr>
    </vt:vector>
  </TitlesOfParts>
  <Company>Lovochemie,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FPR implementace</dc:title>
  <dc:creator>bajimo</dc:creator>
  <cp:lastModifiedBy>Věk Radomír</cp:lastModifiedBy>
  <cp:revision>335</cp:revision>
  <cp:lastPrinted>2023-04-12T11:14:39Z</cp:lastPrinted>
  <dcterms:created xsi:type="dcterms:W3CDTF">2020-12-11T06:16:42Z</dcterms:created>
  <dcterms:modified xsi:type="dcterms:W3CDTF">2023-09-18T21:35:33Z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758445956</vt:i4>
  </property>
  <property fmtid="{D5CDD505-2E9C-101B-9397-08002B2CF9AE}" pid="3" name="_NewReviewCycle">
    <vt:lpwstr/>
  </property>
  <property fmtid="{D5CDD505-2E9C-101B-9397-08002B2CF9AE}" pid="4" name="_EmailSubject">
    <vt:lpwstr>Prezentace Chemické fórum</vt:lpwstr>
  </property>
  <property fmtid="{D5CDD505-2E9C-101B-9397-08002B2CF9AE}" pid="5" name="_AuthorEmail">
    <vt:lpwstr>Radomir.Vek@lovochemie.cz</vt:lpwstr>
  </property>
  <property fmtid="{D5CDD505-2E9C-101B-9397-08002B2CF9AE}" pid="6" name="_AuthorEmailDisplayName">
    <vt:lpwstr>Věk Radomír</vt:lpwstr>
  </property>
  <property fmtid="{D5CDD505-2E9C-101B-9397-08002B2CF9AE}" pid="7" name="_PreviousAdHocReviewCycleID">
    <vt:i4>923355084</vt:i4>
  </property>
</Properties>
</file>