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340.xml" ContentType="application/vnd.openxmlformats-officedocument.presentationml.slide+xml"/>
  <Override PartName="/ppt/slides/slide400.xml" ContentType="application/vnd.openxmlformats-officedocument.presentationml.slide+xml"/>
  <Override PartName="/ppt/slides/slide460.xml" ContentType="application/vnd.openxmlformats-officedocument.presentationml.slide+xml"/>
  <Override PartName="/ppt/slides/slide370.xml" ContentType="application/vnd.openxmlformats-officedocument.presentationml.slide+xml"/>
  <Override PartName="/ppt/slides/slide510.xml" ContentType="application/vnd.openxmlformats-officedocument.presentationml.slide+xml"/>
  <Override PartName="/ppt/slides/slide290.xml" ContentType="application/vnd.openxmlformats-officedocument.presentationml.slide+xml"/>
  <Override PartName="/ppt/slides/slide260.xml" ContentType="application/vnd.openxmlformats-officedocument.presentationml.slide+xml"/>
  <Override PartName="/ppt/slides/slide220.xml" ContentType="application/vnd.openxmlformats-officedocument.presentationml.slide+xml"/>
  <Override PartName="/ppt/slides/slide54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64"/>
  </p:notesMasterIdLst>
  <p:sldIdLst>
    <p:sldId id="256" r:id="rId5"/>
    <p:sldId id="257" r:id="rId6"/>
    <p:sldId id="273" r:id="rId7"/>
    <p:sldId id="274" r:id="rId8"/>
    <p:sldId id="280" r:id="rId9"/>
    <p:sldId id="287" r:id="rId10"/>
    <p:sldId id="286" r:id="rId11"/>
    <p:sldId id="285" r:id="rId12"/>
    <p:sldId id="283" r:id="rId13"/>
    <p:sldId id="282" r:id="rId14"/>
    <p:sldId id="345" r:id="rId15"/>
    <p:sldId id="275" r:id="rId16"/>
    <p:sldId id="346" r:id="rId17"/>
    <p:sldId id="313" r:id="rId18"/>
    <p:sldId id="319" r:id="rId19"/>
    <p:sldId id="318" r:id="rId20"/>
    <p:sldId id="317" r:id="rId21"/>
    <p:sldId id="316" r:id="rId22"/>
    <p:sldId id="315" r:id="rId23"/>
    <p:sldId id="314" r:id="rId24"/>
    <p:sldId id="260" r:id="rId25"/>
    <p:sldId id="327" r:id="rId26"/>
    <p:sldId id="294" r:id="rId27"/>
    <p:sldId id="295" r:id="rId28"/>
    <p:sldId id="347" r:id="rId29"/>
    <p:sldId id="326" r:id="rId30"/>
    <p:sldId id="267" r:id="rId31"/>
    <p:sldId id="348" r:id="rId32"/>
    <p:sldId id="325" r:id="rId33"/>
    <p:sldId id="268" r:id="rId34"/>
    <p:sldId id="269" r:id="rId35"/>
    <p:sldId id="270" r:id="rId36"/>
    <p:sldId id="349" r:id="rId37"/>
    <p:sldId id="336" r:id="rId38"/>
    <p:sldId id="265" r:id="rId39"/>
    <p:sldId id="350" r:id="rId40"/>
    <p:sldId id="323" r:id="rId41"/>
    <p:sldId id="264" r:id="rId42"/>
    <p:sldId id="351" r:id="rId43"/>
    <p:sldId id="321" r:id="rId44"/>
    <p:sldId id="320" r:id="rId45"/>
    <p:sldId id="291" r:id="rId46"/>
    <p:sldId id="352" r:id="rId47"/>
    <p:sldId id="290" r:id="rId48"/>
    <p:sldId id="354" r:id="rId49"/>
    <p:sldId id="322" r:id="rId50"/>
    <p:sldId id="263" r:id="rId51"/>
    <p:sldId id="293" r:id="rId52"/>
    <p:sldId id="292" r:id="rId53"/>
    <p:sldId id="355" r:id="rId54"/>
    <p:sldId id="324" r:id="rId55"/>
    <p:sldId id="266" r:id="rId56"/>
    <p:sldId id="356" r:id="rId57"/>
    <p:sldId id="328" r:id="rId58"/>
    <p:sldId id="271" r:id="rId59"/>
    <p:sldId id="261" r:id="rId60"/>
    <p:sldId id="262" r:id="rId61"/>
    <p:sldId id="359" r:id="rId62"/>
    <p:sldId id="357" r:id="rId63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Technika" panose="020B0604020202020204" charset="-18"/>
      <p:regular r:id="rId69"/>
      <p:bold r:id="rId70"/>
      <p:italic r:id="rId71"/>
      <p:boldItalic r:id="rId72"/>
    </p:embeddedFont>
    <p:embeddedFont>
      <p:font typeface="Technika-Bold" panose="00000600000000000000" charset="-18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1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C4F40-3F72-4020-8D83-3E6067E0A86E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BCC6-895F-4A13-AD7B-FEBEC75FC5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4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271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79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178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383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65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230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070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74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417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968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23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854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118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040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92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555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647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88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48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533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751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429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522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923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975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896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515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916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629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998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519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897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12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929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982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990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660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03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154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4202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758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32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514A-78D9-492C-AAB8-9714BFB65BFC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93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63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44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922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8212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BCC6-895F-4A13-AD7B-FEBEC75FC5D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44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" y="5"/>
            <a:ext cx="12189425" cy="6857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1800006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3" y="3441737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br>
              <a:rPr lang="en-US" dirty="0"/>
            </a:br>
            <a:r>
              <a:rPr lang="cs-CZ" dirty="0"/>
              <a:t>AUTOR/TITUL JMÉNO PŘÍJMENÍ</a:t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4" y="274320"/>
            <a:ext cx="1774853" cy="8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" y="5"/>
            <a:ext cx="12189425" cy="6857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1800006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PRESENTATION TITLE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SUBTITLE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3" y="3441737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FACULTY AND </a:t>
            </a:r>
            <a:r>
              <a:rPr lang="cs-CZ" dirty="0"/>
              <a:t>DEPARTMENT</a:t>
            </a:r>
            <a:br>
              <a:rPr lang="cs-CZ" dirty="0"/>
            </a:br>
            <a:r>
              <a:rPr lang="en-US" dirty="0"/>
              <a:t>AUTHOR / TITLE NAME SURNAME</a:t>
            </a:r>
            <a:br>
              <a:rPr lang="cs-CZ" dirty="0"/>
            </a:br>
            <a:r>
              <a:rPr lang="en-US" dirty="0"/>
              <a:t>DATE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56" y="274320"/>
            <a:ext cx="1771749" cy="8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785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1800006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3" y="3441737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br>
              <a:rPr lang="en-US" dirty="0"/>
            </a:br>
            <a:r>
              <a:rPr lang="cs-CZ" dirty="0"/>
              <a:t>AUTOR/TITUL JMÉNO PŘÍJMENÍ</a:t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10" name="Picture 2" descr="https://www.email.cz/download/i/J_cdaADwWifiayZrAXd9jpkdWor_gYe_4QlhA3zsTzSB0jpv76wY4UUYT-LRJNvubDBn-to/logo_cvut.jpg">
            <a:extLst>
              <a:ext uri="{FF2B5EF4-FFF2-40B4-BE49-F238E27FC236}">
                <a16:creationId xmlns:a16="http://schemas.microsoft.com/office/drawing/2014/main" id="{1AAF0576-1BCA-482D-BF5A-F20E735285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5" y="274324"/>
            <a:ext cx="1770611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785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1800006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PRESENTATION TITLE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SUBTITLE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3" y="3441737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FACULTY AND </a:t>
            </a:r>
            <a:r>
              <a:rPr lang="cs-CZ" dirty="0"/>
              <a:t>DEPARTMENT</a:t>
            </a:r>
            <a:br>
              <a:rPr lang="cs-CZ" dirty="0"/>
            </a:br>
            <a:r>
              <a:rPr lang="en-US" dirty="0"/>
              <a:t>AUTHOR / TITLE NAME SURNAME</a:t>
            </a:r>
            <a:br>
              <a:rPr lang="cs-CZ" dirty="0"/>
            </a:br>
            <a:r>
              <a:rPr lang="en-US" dirty="0"/>
              <a:t>DATE</a:t>
            </a:r>
            <a:endParaRPr lang="cs-CZ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AAF0576-1BCA-482D-BF5A-F20E735285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360005" y="274581"/>
            <a:ext cx="1770611" cy="86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0000" y="1800000"/>
            <a:ext cx="10392000" cy="1087934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cs-CZ" dirty="0"/>
              <a:t>PODTITUL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39999" y="3059766"/>
            <a:ext cx="10392000" cy="352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0000" y="1800000"/>
            <a:ext cx="10392000" cy="1087934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cs-CZ" dirty="0"/>
              <a:t>SUBTITLE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39999" y="3059766"/>
            <a:ext cx="10392000" cy="352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INSERT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69597" y="1800001"/>
            <a:ext cx="10262400" cy="478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69597" y="1800001"/>
            <a:ext cx="10262400" cy="478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756858" y="368300"/>
            <a:ext cx="9184943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270000"/>
            <a:ext cx="11472000" cy="631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756858" y="368300"/>
            <a:ext cx="9184943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270000"/>
            <a:ext cx="11472000" cy="631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000" y="1440005"/>
            <a:ext cx="103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2880000"/>
            <a:ext cx="10392000" cy="37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026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5" y="274324"/>
            <a:ext cx="1770611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75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000" y="1440005"/>
            <a:ext cx="103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the style.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2880000"/>
            <a:ext cx="10392000" cy="37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Edit text </a:t>
            </a:r>
            <a:r>
              <a:rPr lang="cs-CZ" dirty="0" err="1"/>
              <a:t>template</a:t>
            </a:r>
            <a:r>
              <a:rPr lang="cs-CZ" dirty="0"/>
              <a:t> </a:t>
            </a:r>
            <a:r>
              <a:rPr lang="cs-CZ" dirty="0" err="1"/>
              <a:t>styles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auto">
          <a:xfrm>
            <a:off x="360005" y="274581"/>
            <a:ext cx="1770611" cy="86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7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6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6.sv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slide" Target="slide370.xml"/><Relationship Id="rId18" Type="http://schemas.openxmlformats.org/officeDocument/2006/relationships/image" Target="../media/image32.png"/><Relationship Id="rId26" Type="http://schemas.openxmlformats.org/officeDocument/2006/relationships/image" Target="../media/image360.png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7" Type="http://schemas.openxmlformats.org/officeDocument/2006/relationships/slide" Target="slide400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slide" Target="slide220.xml"/><Relationship Id="rId2" Type="http://schemas.openxmlformats.org/officeDocument/2006/relationships/notesSlide" Target="../notesSlides/notesSlide20.xml"/><Relationship Id="rId16" Type="http://schemas.openxmlformats.org/officeDocument/2006/relationships/slide" Target="slide510.xml"/><Relationship Id="rId20" Type="http://schemas.openxmlformats.org/officeDocument/2006/relationships/image" Target="../media/image34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0.png"/><Relationship Id="rId24" Type="http://schemas.openxmlformats.org/officeDocument/2006/relationships/image" Target="../media/image36.png"/><Relationship Id="rId5" Type="http://schemas.openxmlformats.org/officeDocument/2006/relationships/image" Target="../media/image270.png"/><Relationship Id="rId15" Type="http://schemas.openxmlformats.org/officeDocument/2006/relationships/image" Target="../media/image31.png"/><Relationship Id="rId23" Type="http://schemas.openxmlformats.org/officeDocument/2006/relationships/image" Target="../media/image350.png"/><Relationship Id="rId28" Type="http://schemas.openxmlformats.org/officeDocument/2006/relationships/slide" Target="slide540.xml"/><Relationship Id="rId10" Type="http://schemas.openxmlformats.org/officeDocument/2006/relationships/slide" Target="slide460.xml"/><Relationship Id="rId19" Type="http://schemas.openxmlformats.org/officeDocument/2006/relationships/slide" Target="slide290.xml"/><Relationship Id="rId4" Type="http://schemas.openxmlformats.org/officeDocument/2006/relationships/slide" Target="slide340.xml"/><Relationship Id="rId9" Type="http://schemas.openxmlformats.org/officeDocument/2006/relationships/image" Target="../media/image29.png"/><Relationship Id="rId14" Type="http://schemas.openxmlformats.org/officeDocument/2006/relationships/image" Target="../media/image300.png"/><Relationship Id="rId22" Type="http://schemas.openxmlformats.org/officeDocument/2006/relationships/slide" Target="slide260.xml"/><Relationship Id="rId27" Type="http://schemas.openxmlformats.org/officeDocument/2006/relationships/image" Target="../media/image37.png"/><Relationship Id="rId30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slide" Target="slide370.xml"/><Relationship Id="rId18" Type="http://schemas.openxmlformats.org/officeDocument/2006/relationships/image" Target="../media/image32.png"/><Relationship Id="rId26" Type="http://schemas.openxmlformats.org/officeDocument/2006/relationships/image" Target="../media/image360.png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7" Type="http://schemas.openxmlformats.org/officeDocument/2006/relationships/slide" Target="slide400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slide" Target="slide220.xml"/><Relationship Id="rId2" Type="http://schemas.openxmlformats.org/officeDocument/2006/relationships/notesSlide" Target="../notesSlides/notesSlide24.xml"/><Relationship Id="rId16" Type="http://schemas.openxmlformats.org/officeDocument/2006/relationships/slide" Target="slide510.xml"/><Relationship Id="rId20" Type="http://schemas.openxmlformats.org/officeDocument/2006/relationships/image" Target="../media/image34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0.png"/><Relationship Id="rId24" Type="http://schemas.openxmlformats.org/officeDocument/2006/relationships/image" Target="../media/image36.png"/><Relationship Id="rId5" Type="http://schemas.openxmlformats.org/officeDocument/2006/relationships/image" Target="../media/image270.png"/><Relationship Id="rId15" Type="http://schemas.openxmlformats.org/officeDocument/2006/relationships/image" Target="../media/image31.png"/><Relationship Id="rId23" Type="http://schemas.openxmlformats.org/officeDocument/2006/relationships/image" Target="../media/image350.png"/><Relationship Id="rId28" Type="http://schemas.openxmlformats.org/officeDocument/2006/relationships/slide" Target="slide540.xml"/><Relationship Id="rId10" Type="http://schemas.openxmlformats.org/officeDocument/2006/relationships/slide" Target="slide460.xml"/><Relationship Id="rId19" Type="http://schemas.openxmlformats.org/officeDocument/2006/relationships/slide" Target="slide290.xml"/><Relationship Id="rId4" Type="http://schemas.openxmlformats.org/officeDocument/2006/relationships/slide" Target="slide340.xml"/><Relationship Id="rId9" Type="http://schemas.openxmlformats.org/officeDocument/2006/relationships/image" Target="../media/image29.png"/><Relationship Id="rId14" Type="http://schemas.openxmlformats.org/officeDocument/2006/relationships/image" Target="../media/image300.png"/><Relationship Id="rId22" Type="http://schemas.openxmlformats.org/officeDocument/2006/relationships/slide" Target="slide260.xml"/><Relationship Id="rId27" Type="http://schemas.openxmlformats.org/officeDocument/2006/relationships/image" Target="../media/image37.png"/><Relationship Id="rId30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0.png"/><Relationship Id="rId18" Type="http://schemas.openxmlformats.org/officeDocument/2006/relationships/slide" Target="slide290.xml"/><Relationship Id="rId26" Type="http://schemas.openxmlformats.org/officeDocument/2006/relationships/image" Target="../media/image37.png"/><Relationship Id="rId3" Type="http://schemas.openxmlformats.org/officeDocument/2006/relationships/slide" Target="slide340.xml"/><Relationship Id="rId21" Type="http://schemas.openxmlformats.org/officeDocument/2006/relationships/slide" Target="slide260.xml"/><Relationship Id="rId7" Type="http://schemas.openxmlformats.org/officeDocument/2006/relationships/image" Target="../media/image280.png"/><Relationship Id="rId12" Type="http://schemas.openxmlformats.org/officeDocument/2006/relationships/slide" Target="slide370.xml"/><Relationship Id="rId17" Type="http://schemas.openxmlformats.org/officeDocument/2006/relationships/image" Target="../media/image32.png"/><Relationship Id="rId25" Type="http://schemas.openxmlformats.org/officeDocument/2006/relationships/image" Target="../media/image360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0.xml"/><Relationship Id="rId11" Type="http://schemas.openxmlformats.org/officeDocument/2006/relationships/image" Target="../media/image30.png"/><Relationship Id="rId24" Type="http://schemas.openxmlformats.org/officeDocument/2006/relationships/slide" Target="slide220.xml"/><Relationship Id="rId5" Type="http://schemas.openxmlformats.org/officeDocument/2006/relationships/image" Target="../media/image28.png"/><Relationship Id="rId15" Type="http://schemas.openxmlformats.org/officeDocument/2006/relationships/slide" Target="slide510.xml"/><Relationship Id="rId23" Type="http://schemas.openxmlformats.org/officeDocument/2006/relationships/image" Target="../media/image36.png"/><Relationship Id="rId28" Type="http://schemas.openxmlformats.org/officeDocument/2006/relationships/image" Target="../media/image370.png"/><Relationship Id="rId10" Type="http://schemas.openxmlformats.org/officeDocument/2006/relationships/image" Target="../media/image290.png"/><Relationship Id="rId19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slide" Target="slide460.xml"/><Relationship Id="rId14" Type="http://schemas.openxmlformats.org/officeDocument/2006/relationships/image" Target="../media/image31.png"/><Relationship Id="rId22" Type="http://schemas.openxmlformats.org/officeDocument/2006/relationships/image" Target="../media/image350.png"/><Relationship Id="rId27" Type="http://schemas.openxmlformats.org/officeDocument/2006/relationships/slide" Target="slide5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slide" Target="slide370.xml"/><Relationship Id="rId18" Type="http://schemas.openxmlformats.org/officeDocument/2006/relationships/image" Target="../media/image32.png"/><Relationship Id="rId26" Type="http://schemas.openxmlformats.org/officeDocument/2006/relationships/image" Target="../media/image360.png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7" Type="http://schemas.openxmlformats.org/officeDocument/2006/relationships/slide" Target="slide400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slide" Target="slide220.xml"/><Relationship Id="rId2" Type="http://schemas.openxmlformats.org/officeDocument/2006/relationships/notesSlide" Target="../notesSlides/notesSlide30.xml"/><Relationship Id="rId16" Type="http://schemas.openxmlformats.org/officeDocument/2006/relationships/slide" Target="slide510.xml"/><Relationship Id="rId20" Type="http://schemas.openxmlformats.org/officeDocument/2006/relationships/image" Target="../media/image34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0.png"/><Relationship Id="rId24" Type="http://schemas.openxmlformats.org/officeDocument/2006/relationships/image" Target="../media/image36.png"/><Relationship Id="rId5" Type="http://schemas.openxmlformats.org/officeDocument/2006/relationships/image" Target="../media/image270.png"/><Relationship Id="rId15" Type="http://schemas.openxmlformats.org/officeDocument/2006/relationships/image" Target="../media/image31.png"/><Relationship Id="rId23" Type="http://schemas.openxmlformats.org/officeDocument/2006/relationships/image" Target="../media/image350.png"/><Relationship Id="rId28" Type="http://schemas.openxmlformats.org/officeDocument/2006/relationships/slide" Target="slide540.xml"/><Relationship Id="rId10" Type="http://schemas.openxmlformats.org/officeDocument/2006/relationships/slide" Target="slide460.xml"/><Relationship Id="rId19" Type="http://schemas.openxmlformats.org/officeDocument/2006/relationships/slide" Target="slide290.xml"/><Relationship Id="rId4" Type="http://schemas.openxmlformats.org/officeDocument/2006/relationships/slide" Target="slide340.xml"/><Relationship Id="rId9" Type="http://schemas.openxmlformats.org/officeDocument/2006/relationships/image" Target="../media/image29.png"/><Relationship Id="rId14" Type="http://schemas.openxmlformats.org/officeDocument/2006/relationships/image" Target="../media/image300.png"/><Relationship Id="rId22" Type="http://schemas.openxmlformats.org/officeDocument/2006/relationships/slide" Target="slide260.xml"/><Relationship Id="rId27" Type="http://schemas.openxmlformats.org/officeDocument/2006/relationships/image" Target="../media/image37.png"/><Relationship Id="rId30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0.png"/><Relationship Id="rId18" Type="http://schemas.openxmlformats.org/officeDocument/2006/relationships/slide" Target="slide290.xml"/><Relationship Id="rId26" Type="http://schemas.openxmlformats.org/officeDocument/2006/relationships/image" Target="../media/image37.png"/><Relationship Id="rId3" Type="http://schemas.openxmlformats.org/officeDocument/2006/relationships/slide" Target="slide340.xml"/><Relationship Id="rId21" Type="http://schemas.openxmlformats.org/officeDocument/2006/relationships/slide" Target="slide260.xml"/><Relationship Id="rId7" Type="http://schemas.openxmlformats.org/officeDocument/2006/relationships/image" Target="../media/image280.png"/><Relationship Id="rId12" Type="http://schemas.openxmlformats.org/officeDocument/2006/relationships/slide" Target="slide370.xml"/><Relationship Id="rId17" Type="http://schemas.openxmlformats.org/officeDocument/2006/relationships/image" Target="../media/image32.png"/><Relationship Id="rId25" Type="http://schemas.openxmlformats.org/officeDocument/2006/relationships/image" Target="../media/image360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0.xml"/><Relationship Id="rId11" Type="http://schemas.openxmlformats.org/officeDocument/2006/relationships/image" Target="../media/image30.png"/><Relationship Id="rId24" Type="http://schemas.openxmlformats.org/officeDocument/2006/relationships/slide" Target="slide220.xml"/><Relationship Id="rId5" Type="http://schemas.openxmlformats.org/officeDocument/2006/relationships/image" Target="../media/image28.png"/><Relationship Id="rId15" Type="http://schemas.openxmlformats.org/officeDocument/2006/relationships/slide" Target="slide510.xml"/><Relationship Id="rId23" Type="http://schemas.openxmlformats.org/officeDocument/2006/relationships/image" Target="../media/image36.png"/><Relationship Id="rId28" Type="http://schemas.openxmlformats.org/officeDocument/2006/relationships/image" Target="../media/image370.png"/><Relationship Id="rId10" Type="http://schemas.openxmlformats.org/officeDocument/2006/relationships/image" Target="../media/image290.png"/><Relationship Id="rId19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slide" Target="slide460.xml"/><Relationship Id="rId14" Type="http://schemas.openxmlformats.org/officeDocument/2006/relationships/image" Target="../media/image31.png"/><Relationship Id="rId22" Type="http://schemas.openxmlformats.org/officeDocument/2006/relationships/image" Target="../media/image350.png"/><Relationship Id="rId27" Type="http://schemas.openxmlformats.org/officeDocument/2006/relationships/slide" Target="slide5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0.png"/><Relationship Id="rId18" Type="http://schemas.openxmlformats.org/officeDocument/2006/relationships/slide" Target="slide290.xml"/><Relationship Id="rId26" Type="http://schemas.openxmlformats.org/officeDocument/2006/relationships/image" Target="../media/image37.png"/><Relationship Id="rId3" Type="http://schemas.openxmlformats.org/officeDocument/2006/relationships/slide" Target="slide340.xml"/><Relationship Id="rId21" Type="http://schemas.openxmlformats.org/officeDocument/2006/relationships/slide" Target="slide260.xml"/><Relationship Id="rId7" Type="http://schemas.openxmlformats.org/officeDocument/2006/relationships/image" Target="../media/image280.png"/><Relationship Id="rId12" Type="http://schemas.openxmlformats.org/officeDocument/2006/relationships/slide" Target="slide370.xml"/><Relationship Id="rId17" Type="http://schemas.openxmlformats.org/officeDocument/2006/relationships/image" Target="../media/image32.png"/><Relationship Id="rId25" Type="http://schemas.openxmlformats.org/officeDocument/2006/relationships/image" Target="../media/image360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0.xml"/><Relationship Id="rId11" Type="http://schemas.openxmlformats.org/officeDocument/2006/relationships/image" Target="../media/image30.png"/><Relationship Id="rId24" Type="http://schemas.openxmlformats.org/officeDocument/2006/relationships/slide" Target="slide220.xml"/><Relationship Id="rId5" Type="http://schemas.openxmlformats.org/officeDocument/2006/relationships/image" Target="../media/image28.png"/><Relationship Id="rId15" Type="http://schemas.openxmlformats.org/officeDocument/2006/relationships/slide" Target="slide510.xml"/><Relationship Id="rId23" Type="http://schemas.openxmlformats.org/officeDocument/2006/relationships/image" Target="../media/image36.png"/><Relationship Id="rId28" Type="http://schemas.openxmlformats.org/officeDocument/2006/relationships/image" Target="../media/image370.png"/><Relationship Id="rId10" Type="http://schemas.openxmlformats.org/officeDocument/2006/relationships/image" Target="../media/image290.png"/><Relationship Id="rId19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slide" Target="slide460.xml"/><Relationship Id="rId14" Type="http://schemas.openxmlformats.org/officeDocument/2006/relationships/image" Target="../media/image31.png"/><Relationship Id="rId22" Type="http://schemas.openxmlformats.org/officeDocument/2006/relationships/image" Target="../media/image350.png"/><Relationship Id="rId27" Type="http://schemas.openxmlformats.org/officeDocument/2006/relationships/slide" Target="slide5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slide" Target="slide370.xml"/><Relationship Id="rId18" Type="http://schemas.openxmlformats.org/officeDocument/2006/relationships/image" Target="../media/image32.png"/><Relationship Id="rId26" Type="http://schemas.openxmlformats.org/officeDocument/2006/relationships/image" Target="../media/image360.png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7" Type="http://schemas.openxmlformats.org/officeDocument/2006/relationships/slide" Target="slide400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slide" Target="slide220.xml"/><Relationship Id="rId2" Type="http://schemas.openxmlformats.org/officeDocument/2006/relationships/notesSlide" Target="../notesSlides/notesSlide39.xml"/><Relationship Id="rId16" Type="http://schemas.openxmlformats.org/officeDocument/2006/relationships/slide" Target="slide510.xml"/><Relationship Id="rId20" Type="http://schemas.openxmlformats.org/officeDocument/2006/relationships/image" Target="../media/image34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0.png"/><Relationship Id="rId24" Type="http://schemas.openxmlformats.org/officeDocument/2006/relationships/image" Target="../media/image36.png"/><Relationship Id="rId5" Type="http://schemas.openxmlformats.org/officeDocument/2006/relationships/image" Target="../media/image270.png"/><Relationship Id="rId15" Type="http://schemas.openxmlformats.org/officeDocument/2006/relationships/image" Target="../media/image31.png"/><Relationship Id="rId23" Type="http://schemas.openxmlformats.org/officeDocument/2006/relationships/image" Target="../media/image350.png"/><Relationship Id="rId28" Type="http://schemas.openxmlformats.org/officeDocument/2006/relationships/slide" Target="slide540.xml"/><Relationship Id="rId10" Type="http://schemas.openxmlformats.org/officeDocument/2006/relationships/slide" Target="slide460.xml"/><Relationship Id="rId19" Type="http://schemas.openxmlformats.org/officeDocument/2006/relationships/slide" Target="slide290.xml"/><Relationship Id="rId4" Type="http://schemas.openxmlformats.org/officeDocument/2006/relationships/slide" Target="slide340.xml"/><Relationship Id="rId9" Type="http://schemas.openxmlformats.org/officeDocument/2006/relationships/image" Target="../media/image29.png"/><Relationship Id="rId14" Type="http://schemas.openxmlformats.org/officeDocument/2006/relationships/image" Target="../media/image300.png"/><Relationship Id="rId22" Type="http://schemas.openxmlformats.org/officeDocument/2006/relationships/slide" Target="slide260.xml"/><Relationship Id="rId27" Type="http://schemas.openxmlformats.org/officeDocument/2006/relationships/image" Target="../media/image37.png"/><Relationship Id="rId30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0.png"/><Relationship Id="rId18" Type="http://schemas.openxmlformats.org/officeDocument/2006/relationships/slide" Target="slide290.xml"/><Relationship Id="rId26" Type="http://schemas.openxmlformats.org/officeDocument/2006/relationships/image" Target="../media/image37.png"/><Relationship Id="rId3" Type="http://schemas.openxmlformats.org/officeDocument/2006/relationships/slide" Target="slide340.xml"/><Relationship Id="rId21" Type="http://schemas.openxmlformats.org/officeDocument/2006/relationships/slide" Target="slide260.xml"/><Relationship Id="rId7" Type="http://schemas.openxmlformats.org/officeDocument/2006/relationships/image" Target="../media/image280.png"/><Relationship Id="rId12" Type="http://schemas.openxmlformats.org/officeDocument/2006/relationships/slide" Target="slide370.xml"/><Relationship Id="rId17" Type="http://schemas.openxmlformats.org/officeDocument/2006/relationships/image" Target="../media/image32.png"/><Relationship Id="rId25" Type="http://schemas.openxmlformats.org/officeDocument/2006/relationships/image" Target="../media/image360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0.xml"/><Relationship Id="rId11" Type="http://schemas.openxmlformats.org/officeDocument/2006/relationships/image" Target="../media/image30.png"/><Relationship Id="rId24" Type="http://schemas.openxmlformats.org/officeDocument/2006/relationships/slide" Target="slide220.xml"/><Relationship Id="rId5" Type="http://schemas.openxmlformats.org/officeDocument/2006/relationships/image" Target="../media/image28.png"/><Relationship Id="rId15" Type="http://schemas.openxmlformats.org/officeDocument/2006/relationships/slide" Target="slide510.xml"/><Relationship Id="rId23" Type="http://schemas.openxmlformats.org/officeDocument/2006/relationships/image" Target="../media/image36.png"/><Relationship Id="rId28" Type="http://schemas.openxmlformats.org/officeDocument/2006/relationships/image" Target="../media/image370.png"/><Relationship Id="rId10" Type="http://schemas.openxmlformats.org/officeDocument/2006/relationships/image" Target="../media/image290.png"/><Relationship Id="rId19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slide" Target="slide460.xml"/><Relationship Id="rId14" Type="http://schemas.openxmlformats.org/officeDocument/2006/relationships/image" Target="../media/image31.png"/><Relationship Id="rId22" Type="http://schemas.openxmlformats.org/officeDocument/2006/relationships/image" Target="../media/image350.png"/><Relationship Id="rId27" Type="http://schemas.openxmlformats.org/officeDocument/2006/relationships/slide" Target="slide5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slide" Target="slide370.xml"/><Relationship Id="rId18" Type="http://schemas.openxmlformats.org/officeDocument/2006/relationships/image" Target="../media/image32.png"/><Relationship Id="rId26" Type="http://schemas.openxmlformats.org/officeDocument/2006/relationships/image" Target="../media/image360.png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7" Type="http://schemas.openxmlformats.org/officeDocument/2006/relationships/slide" Target="slide400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slide" Target="slide220.xml"/><Relationship Id="rId2" Type="http://schemas.openxmlformats.org/officeDocument/2006/relationships/notesSlide" Target="../notesSlides/notesSlide44.xml"/><Relationship Id="rId16" Type="http://schemas.openxmlformats.org/officeDocument/2006/relationships/slide" Target="slide510.xml"/><Relationship Id="rId20" Type="http://schemas.openxmlformats.org/officeDocument/2006/relationships/image" Target="../media/image34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0.png"/><Relationship Id="rId24" Type="http://schemas.openxmlformats.org/officeDocument/2006/relationships/image" Target="../media/image36.png"/><Relationship Id="rId5" Type="http://schemas.openxmlformats.org/officeDocument/2006/relationships/image" Target="../media/image270.png"/><Relationship Id="rId15" Type="http://schemas.openxmlformats.org/officeDocument/2006/relationships/image" Target="../media/image31.png"/><Relationship Id="rId23" Type="http://schemas.openxmlformats.org/officeDocument/2006/relationships/image" Target="../media/image350.png"/><Relationship Id="rId28" Type="http://schemas.openxmlformats.org/officeDocument/2006/relationships/slide" Target="slide540.xml"/><Relationship Id="rId10" Type="http://schemas.openxmlformats.org/officeDocument/2006/relationships/slide" Target="slide460.xml"/><Relationship Id="rId19" Type="http://schemas.openxmlformats.org/officeDocument/2006/relationships/slide" Target="slide290.xml"/><Relationship Id="rId4" Type="http://schemas.openxmlformats.org/officeDocument/2006/relationships/slide" Target="slide340.xml"/><Relationship Id="rId9" Type="http://schemas.openxmlformats.org/officeDocument/2006/relationships/image" Target="../media/image29.png"/><Relationship Id="rId14" Type="http://schemas.openxmlformats.org/officeDocument/2006/relationships/image" Target="../media/image300.png"/><Relationship Id="rId22" Type="http://schemas.openxmlformats.org/officeDocument/2006/relationships/slide" Target="slide260.xml"/><Relationship Id="rId27" Type="http://schemas.openxmlformats.org/officeDocument/2006/relationships/image" Target="../media/image37.png"/><Relationship Id="rId30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72111-4EAC-9F5B-EFA7-B3CE66978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196" y="1780129"/>
            <a:ext cx="9561500" cy="1446663"/>
          </a:xfrm>
        </p:spPr>
        <p:txBody>
          <a:bodyPr>
            <a:noAutofit/>
          </a:bodyPr>
          <a:lstStyle/>
          <a:p>
            <a:r>
              <a:rPr lang="cs-CZ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TECHNICKÉ VZDĚLÁVÁNÍ VE VZTAHU K BUDOUCÍM POTŘEBÁM ÚSTECKÉHO KRAJE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2A4E83-BDBF-3147-A72D-7A80A00983F7}"/>
              </a:ext>
            </a:extLst>
          </p:cNvPr>
          <p:cNvSpPr txBox="1">
            <a:spLocks/>
          </p:cNvSpPr>
          <p:nvPr/>
        </p:nvSpPr>
        <p:spPr>
          <a:xfrm>
            <a:off x="775197" y="4496012"/>
            <a:ext cx="11277655" cy="1986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900" b="1" u="sng" dirty="0">
                <a:solidFill>
                  <a:schemeClr val="bg1"/>
                </a:solidFill>
              </a:rPr>
              <a:t>Bělohlav V.</a:t>
            </a:r>
            <a:r>
              <a:rPr lang="cs-CZ" sz="39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cs-CZ" sz="3900" b="1" dirty="0">
                <a:solidFill>
                  <a:schemeClr val="bg1"/>
                </a:solidFill>
              </a:rPr>
              <a:t>, Herink T.</a:t>
            </a:r>
            <a:r>
              <a:rPr lang="cs-CZ" sz="39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cs-CZ" baseline="30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cs-CZ" sz="2300" dirty="0">
                <a:solidFill>
                  <a:schemeClr val="bg1">
                    <a:lumMod val="75000"/>
                  </a:schemeClr>
                </a:solidFill>
              </a:rPr>
              <a:t>ČVUT v Praze, Fakulta strojní, Ústav procesní a zpracovatelské techniky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ORLEN Unipetrol RPA, Litvínov – </a:t>
            </a:r>
            <a:r>
              <a:rPr lang="en-US" sz="2300" dirty="0" err="1">
                <a:solidFill>
                  <a:schemeClr val="bg1">
                    <a:lumMod val="75000"/>
                  </a:schemeClr>
                </a:solidFill>
              </a:rPr>
              <a:t>Záluží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0E18BB5-6361-8373-F5BC-186305DDA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193" y="280462"/>
            <a:ext cx="3042213" cy="865057"/>
          </a:xfrm>
          <a:prstGeom prst="rect">
            <a:avLst/>
          </a:prstGeom>
        </p:spPr>
      </p:pic>
      <p:pic>
        <p:nvPicPr>
          <p:cNvPr id="9" name="Picture 8" descr="ORLEN Unipetrol">
            <a:extLst>
              <a:ext uri="{FF2B5EF4-FFF2-40B4-BE49-F238E27FC236}">
                <a16:creationId xmlns:a16="http://schemas.microsoft.com/office/drawing/2014/main" id="{A259054E-9245-CA96-A56A-D9703F88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34" y="359997"/>
            <a:ext cx="2204051" cy="7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omovská stránka - Vysoká škola chemicko-technologická v Praze">
            <a:extLst>
              <a:ext uri="{FF2B5EF4-FFF2-40B4-BE49-F238E27FC236}">
                <a16:creationId xmlns:a16="http://schemas.microsoft.com/office/drawing/2014/main" id="{9B5421E4-92FF-46B0-6646-F8689D152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03" y="359997"/>
            <a:ext cx="2895736" cy="7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2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DB2F334C-0801-9500-3710-8D2FD2E6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4" y="2111023"/>
            <a:ext cx="3206049" cy="45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BC9324-539F-626C-05CE-6B41120A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4" y="1985747"/>
            <a:ext cx="3208981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FC16A5-B459-2777-1176-1626D247E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163" y="2235808"/>
            <a:ext cx="320228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888868-4C11-71AA-7725-0F06796DE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772" y="2111023"/>
            <a:ext cx="320387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4CDDB02-6927-A8C9-D431-BB6C560A5E99}"/>
              </a:ext>
            </a:extLst>
          </p:cNvPr>
          <p:cNvSpPr txBox="1"/>
          <p:nvPr/>
        </p:nvSpPr>
        <p:spPr>
          <a:xfrm>
            <a:off x="261991" y="1456937"/>
            <a:ext cx="100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Aktivní výuka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Bakalářské a Magisterské studijní programy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6D5902-6F22-3C6A-5876-346CB356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" y="1985748"/>
            <a:ext cx="879114" cy="3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D5AE67-4B47-937B-3782-928F62D66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535" y="2235808"/>
            <a:ext cx="3214889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5B271E-2670-0847-6DDD-C33907747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260" y="2111023"/>
            <a:ext cx="3222120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9FF6D4-C3DC-182F-3C79-9144E26E7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3906" y="1986238"/>
            <a:ext cx="319391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ED113B-61AF-8115-524E-5FBBC401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06" y="1985747"/>
            <a:ext cx="1591765" cy="3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3BBABD0-551E-7CD9-15FE-CC1B0C4CA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5609" y="1985747"/>
            <a:ext cx="3200688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UPC – AFC4HYDRO">
            <a:extLst>
              <a:ext uri="{FF2B5EF4-FFF2-40B4-BE49-F238E27FC236}">
                <a16:creationId xmlns:a16="http://schemas.microsoft.com/office/drawing/2014/main" id="{BEC45998-4E4F-32D6-9978-D4C41D59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71" y="1987326"/>
            <a:ext cx="1424379" cy="29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35FB3D0-CFAC-F6AC-65CA-A76EC3657BB7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293061-3CBE-B149-8F91-90FA90AF72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8EBC4F-A649-FD3B-DF02-0F1DF7FF9A9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C8A9C2-58BA-9E7C-40A8-40D34A1487FD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E751E75-5C22-57E1-4C5D-CB12F0634E39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5BFB694-ED0E-700F-E7CB-3D673FFAF7E1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E0F79B2-74B2-26F8-4849-299C90424E9E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7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 descr="Hlava s ozubenými koly se souvislou výplní">
            <a:extLst>
              <a:ext uri="{FF2B5EF4-FFF2-40B4-BE49-F238E27FC236}">
                <a16:creationId xmlns:a16="http://schemas.microsoft.com/office/drawing/2014/main" id="{8B41371F-B66A-F5BD-9822-46E42997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178" y="2405747"/>
            <a:ext cx="2160000" cy="2160000"/>
          </a:xfrm>
          <a:prstGeom prst="rect">
            <a:avLst/>
          </a:prstGeom>
        </p:spPr>
      </p:pic>
      <p:pic>
        <p:nvPicPr>
          <p:cNvPr id="17" name="Grafický objekt 16" descr="Vědecký žena se souvislou výplní">
            <a:extLst>
              <a:ext uri="{FF2B5EF4-FFF2-40B4-BE49-F238E27FC236}">
                <a16:creationId xmlns:a16="http://schemas.microsoft.com/office/drawing/2014/main" id="{9D7427B5-9448-61DD-1E23-B119D68A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8693" y="2405747"/>
            <a:ext cx="2160000" cy="2160000"/>
          </a:xfrm>
          <a:prstGeom prst="rect">
            <a:avLst/>
          </a:prstGeom>
        </p:spPr>
      </p:pic>
      <p:sp>
        <p:nvSpPr>
          <p:cNvPr id="19" name="Znak plus 18">
            <a:extLst>
              <a:ext uri="{FF2B5EF4-FFF2-40B4-BE49-F238E27FC236}">
                <a16:creationId xmlns:a16="http://schemas.microsoft.com/office/drawing/2014/main" id="{A08C82CB-62C2-349E-C580-16C872F1FB0B}"/>
              </a:ext>
            </a:extLst>
          </p:cNvPr>
          <p:cNvSpPr/>
          <p:nvPr/>
        </p:nvSpPr>
        <p:spPr>
          <a:xfrm>
            <a:off x="3630750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2923439-FAD1-35BB-7C52-FBEE44A79061}"/>
              </a:ext>
            </a:extLst>
          </p:cNvPr>
          <p:cNvSpPr txBox="1"/>
          <p:nvPr/>
        </p:nvSpPr>
        <p:spPr>
          <a:xfrm>
            <a:off x="1654835" y="2139503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TEORIE</a:t>
            </a:r>
            <a:endParaRPr lang="en-US" sz="22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F9C333-D823-7853-B571-605E88204ADF}"/>
              </a:ext>
            </a:extLst>
          </p:cNvPr>
          <p:cNvSpPr txBox="1"/>
          <p:nvPr/>
        </p:nvSpPr>
        <p:spPr>
          <a:xfrm>
            <a:off x="4761550" y="2139504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CVIČENÍ</a:t>
            </a:r>
            <a:endParaRPr lang="en-US" sz="2200" dirty="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D5D7819E-7D9D-BD35-9B14-03644A05F9D8}"/>
              </a:ext>
            </a:extLst>
          </p:cNvPr>
          <p:cNvSpPr/>
          <p:nvPr/>
        </p:nvSpPr>
        <p:spPr>
          <a:xfrm>
            <a:off x="7918270" y="2828101"/>
            <a:ext cx="1982083" cy="131529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AKTIVNÍ VÝUKA</a:t>
            </a:r>
            <a:endParaRPr lang="en-US" dirty="0"/>
          </a:p>
        </p:txBody>
      </p:sp>
      <p:sp>
        <p:nvSpPr>
          <p:cNvPr id="26" name="Pravá složená závorka 25">
            <a:extLst>
              <a:ext uri="{FF2B5EF4-FFF2-40B4-BE49-F238E27FC236}">
                <a16:creationId xmlns:a16="http://schemas.microsoft.com/office/drawing/2014/main" id="{1D486D1F-794E-C54C-E1E3-1EB6577D0C91}"/>
              </a:ext>
            </a:extLst>
          </p:cNvPr>
          <p:cNvSpPr/>
          <p:nvPr/>
        </p:nvSpPr>
        <p:spPr>
          <a:xfrm rot="5400000">
            <a:off x="5226443" y="3694324"/>
            <a:ext cx="610042" cy="1885543"/>
          </a:xfrm>
          <a:prstGeom prst="rightBrace">
            <a:avLst>
              <a:gd name="adj1" fmla="val 34504"/>
              <a:gd name="adj2" fmla="val 49851"/>
            </a:avLst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486CE8E3-AD21-CF63-E1F0-63480C7B68A6}"/>
              </a:ext>
            </a:extLst>
          </p:cNvPr>
          <p:cNvCxnSpPr/>
          <p:nvPr/>
        </p:nvCxnSpPr>
        <p:spPr>
          <a:xfrm>
            <a:off x="5541874" y="5051660"/>
            <a:ext cx="0" cy="7474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B5668D97-9958-781A-6C5D-592CC2030761}"/>
              </a:ext>
            </a:extLst>
          </p:cNvPr>
          <p:cNvCxnSpPr>
            <a:cxnSpLocks/>
          </p:cNvCxnSpPr>
          <p:nvPr/>
        </p:nvCxnSpPr>
        <p:spPr>
          <a:xfrm flipH="1">
            <a:off x="2415582" y="5776764"/>
            <a:ext cx="3138487" cy="25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B7A0D1E0-EB9E-5C76-AB3F-264B2DB64E0D}"/>
              </a:ext>
            </a:extLst>
          </p:cNvPr>
          <p:cNvCxnSpPr/>
          <p:nvPr/>
        </p:nvCxnSpPr>
        <p:spPr>
          <a:xfrm flipV="1">
            <a:off x="2434003" y="4671785"/>
            <a:ext cx="0" cy="112485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4CA91889-E1C8-14BC-C793-2FC2083327D6}"/>
              </a:ext>
            </a:extLst>
          </p:cNvPr>
          <p:cNvSpPr txBox="1"/>
          <p:nvPr/>
        </p:nvSpPr>
        <p:spPr>
          <a:xfrm>
            <a:off x="5398117" y="5045074"/>
            <a:ext cx="164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zpětná</a:t>
            </a:r>
          </a:p>
          <a:p>
            <a:pPr algn="ctr"/>
            <a:r>
              <a:rPr lang="cs-CZ" sz="2200" dirty="0"/>
              <a:t>vazba</a:t>
            </a:r>
            <a:endParaRPr lang="en-US" sz="2200" dirty="0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73427BE3-7078-12FF-9A3D-239B9FE7EF02}"/>
              </a:ext>
            </a:extLst>
          </p:cNvPr>
          <p:cNvSpPr txBox="1"/>
          <p:nvPr/>
        </p:nvSpPr>
        <p:spPr>
          <a:xfrm>
            <a:off x="2443755" y="5209959"/>
            <a:ext cx="16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reflexe</a:t>
            </a:r>
            <a:endParaRPr lang="en-US" sz="22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3178B0-C0F4-0867-FE46-3311F44EC451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sp>
        <p:nvSpPr>
          <p:cNvPr id="4" name="Rovná se 3">
            <a:extLst>
              <a:ext uri="{FF2B5EF4-FFF2-40B4-BE49-F238E27FC236}">
                <a16:creationId xmlns:a16="http://schemas.microsoft.com/office/drawing/2014/main" id="{F18D57CA-D434-C222-9008-72091EE81A56}"/>
              </a:ext>
            </a:extLst>
          </p:cNvPr>
          <p:cNvSpPr/>
          <p:nvPr/>
        </p:nvSpPr>
        <p:spPr>
          <a:xfrm>
            <a:off x="6611146" y="3024947"/>
            <a:ext cx="900000" cy="921600"/>
          </a:xfrm>
          <a:prstGeom prst="mathEqual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1617654-C308-852D-6CAA-2B01A7075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66756A-2796-894B-B5B5-14621CEA93F6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E7364A5-2560-0A8D-0222-4902B81534F5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B27468E-41FD-BF04-E870-EFBB61DB061E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4E4823D-63A8-C49C-41AB-8DE97BF44D15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D668027-6A24-2496-7FC8-BCE9D599A9D9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99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 descr="Kousky puzzle se souvislou výplní">
            <a:extLst>
              <a:ext uri="{FF2B5EF4-FFF2-40B4-BE49-F238E27FC236}">
                <a16:creationId xmlns:a16="http://schemas.microsoft.com/office/drawing/2014/main" id="{7D522665-0C62-A806-0418-4E45C674E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6288" y="2405747"/>
            <a:ext cx="2160000" cy="2160000"/>
          </a:xfrm>
          <a:prstGeom prst="rect">
            <a:avLst/>
          </a:prstGeom>
        </p:spPr>
      </p:pic>
      <p:pic>
        <p:nvPicPr>
          <p:cNvPr id="14" name="Grafický objekt 13" descr="Hlava s ozubenými koly se souvislou výplní">
            <a:extLst>
              <a:ext uri="{FF2B5EF4-FFF2-40B4-BE49-F238E27FC236}">
                <a16:creationId xmlns:a16="http://schemas.microsoft.com/office/drawing/2014/main" id="{8B41371F-B66A-F5BD-9822-46E429979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258" y="2405747"/>
            <a:ext cx="2160000" cy="2160000"/>
          </a:xfrm>
          <a:prstGeom prst="rect">
            <a:avLst/>
          </a:prstGeom>
        </p:spPr>
      </p:pic>
      <p:pic>
        <p:nvPicPr>
          <p:cNvPr id="17" name="Grafický objekt 16" descr="Vědecký žena se souvislou výplní">
            <a:extLst>
              <a:ext uri="{FF2B5EF4-FFF2-40B4-BE49-F238E27FC236}">
                <a16:creationId xmlns:a16="http://schemas.microsoft.com/office/drawing/2014/main" id="{9D7427B5-9448-61DD-1E23-B119D68AB4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23773" y="2405747"/>
            <a:ext cx="2160000" cy="2160000"/>
          </a:xfrm>
          <a:prstGeom prst="rect">
            <a:avLst/>
          </a:prstGeom>
        </p:spPr>
      </p:pic>
      <p:sp>
        <p:nvSpPr>
          <p:cNvPr id="19" name="Znak plus 18">
            <a:extLst>
              <a:ext uri="{FF2B5EF4-FFF2-40B4-BE49-F238E27FC236}">
                <a16:creationId xmlns:a16="http://schemas.microsoft.com/office/drawing/2014/main" id="{A08C82CB-62C2-349E-C580-16C872F1FB0B}"/>
              </a:ext>
            </a:extLst>
          </p:cNvPr>
          <p:cNvSpPr/>
          <p:nvPr/>
        </p:nvSpPr>
        <p:spPr>
          <a:xfrm>
            <a:off x="2365830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nak plus 19">
            <a:extLst>
              <a:ext uri="{FF2B5EF4-FFF2-40B4-BE49-F238E27FC236}">
                <a16:creationId xmlns:a16="http://schemas.microsoft.com/office/drawing/2014/main" id="{66261687-47F6-D84B-49E8-23021E37155E}"/>
              </a:ext>
            </a:extLst>
          </p:cNvPr>
          <p:cNvSpPr/>
          <p:nvPr/>
        </p:nvSpPr>
        <p:spPr>
          <a:xfrm>
            <a:off x="5370230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ovná se 20">
            <a:extLst>
              <a:ext uri="{FF2B5EF4-FFF2-40B4-BE49-F238E27FC236}">
                <a16:creationId xmlns:a16="http://schemas.microsoft.com/office/drawing/2014/main" id="{9DB0725D-4581-73F2-DF67-05B8594990BD}"/>
              </a:ext>
            </a:extLst>
          </p:cNvPr>
          <p:cNvSpPr/>
          <p:nvPr/>
        </p:nvSpPr>
        <p:spPr>
          <a:xfrm>
            <a:off x="8490742" y="3024947"/>
            <a:ext cx="900000" cy="921600"/>
          </a:xfrm>
          <a:prstGeom prst="mathEqual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2923439-FAD1-35BB-7C52-FBEE44A79061}"/>
              </a:ext>
            </a:extLst>
          </p:cNvPr>
          <p:cNvSpPr txBox="1"/>
          <p:nvPr/>
        </p:nvSpPr>
        <p:spPr>
          <a:xfrm>
            <a:off x="389915" y="2139503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TEORIE</a:t>
            </a:r>
            <a:endParaRPr lang="en-US" sz="22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F9C333-D823-7853-B571-605E88204ADF}"/>
              </a:ext>
            </a:extLst>
          </p:cNvPr>
          <p:cNvSpPr txBox="1"/>
          <p:nvPr/>
        </p:nvSpPr>
        <p:spPr>
          <a:xfrm>
            <a:off x="3496630" y="2139504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CVIČENÍ</a:t>
            </a:r>
            <a:endParaRPr lang="en-US" sz="22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98433DE-B903-7CBD-F881-B2EB4E8329D6}"/>
              </a:ext>
            </a:extLst>
          </p:cNvPr>
          <p:cNvSpPr txBox="1"/>
          <p:nvPr/>
        </p:nvSpPr>
        <p:spPr>
          <a:xfrm>
            <a:off x="6502401" y="2139502"/>
            <a:ext cx="16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KONTEXT</a:t>
            </a:r>
            <a:endParaRPr lang="en-US" sz="2200" dirty="0"/>
          </a:p>
        </p:txBody>
      </p:sp>
      <p:sp>
        <p:nvSpPr>
          <p:cNvPr id="26" name="Pravá složená závorka 25">
            <a:extLst>
              <a:ext uri="{FF2B5EF4-FFF2-40B4-BE49-F238E27FC236}">
                <a16:creationId xmlns:a16="http://schemas.microsoft.com/office/drawing/2014/main" id="{1D486D1F-794E-C54C-E1E3-1EB6577D0C91}"/>
              </a:ext>
            </a:extLst>
          </p:cNvPr>
          <p:cNvSpPr/>
          <p:nvPr/>
        </p:nvSpPr>
        <p:spPr>
          <a:xfrm rot="5400000">
            <a:off x="5448408" y="2207439"/>
            <a:ext cx="610042" cy="4859313"/>
          </a:xfrm>
          <a:prstGeom prst="rightBrace">
            <a:avLst>
              <a:gd name="adj1" fmla="val 34504"/>
              <a:gd name="adj2" fmla="val 49851"/>
            </a:avLst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486CE8E3-AD21-CF63-E1F0-63480C7B68A6}"/>
              </a:ext>
            </a:extLst>
          </p:cNvPr>
          <p:cNvCxnSpPr/>
          <p:nvPr/>
        </p:nvCxnSpPr>
        <p:spPr>
          <a:xfrm>
            <a:off x="5764666" y="5051660"/>
            <a:ext cx="0" cy="7474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B5668D97-9958-781A-6C5D-592CC2030761}"/>
              </a:ext>
            </a:extLst>
          </p:cNvPr>
          <p:cNvCxnSpPr>
            <a:cxnSpLocks/>
          </p:cNvCxnSpPr>
          <p:nvPr/>
        </p:nvCxnSpPr>
        <p:spPr>
          <a:xfrm flipH="1">
            <a:off x="1157288" y="5783498"/>
            <a:ext cx="4597627" cy="15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B7A0D1E0-EB9E-5C76-AB3F-264B2DB64E0D}"/>
              </a:ext>
            </a:extLst>
          </p:cNvPr>
          <p:cNvCxnSpPr/>
          <p:nvPr/>
        </p:nvCxnSpPr>
        <p:spPr>
          <a:xfrm flipV="1">
            <a:off x="1169083" y="4671785"/>
            <a:ext cx="0" cy="112485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70514EC2-495E-B005-6DF3-B81653790CAA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C6AAB-5C2B-4CD8-7CC5-F47EFBBB1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C7391CB-F3A0-3E74-78D2-0596C909C13C}"/>
              </a:ext>
            </a:extLst>
          </p:cNvPr>
          <p:cNvSpPr txBox="1"/>
          <p:nvPr/>
        </p:nvSpPr>
        <p:spPr>
          <a:xfrm>
            <a:off x="5562602" y="5021881"/>
            <a:ext cx="164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zpětná</a:t>
            </a:r>
          </a:p>
          <a:p>
            <a:pPr algn="ctr"/>
            <a:r>
              <a:rPr lang="cs-CZ" sz="2200" dirty="0"/>
              <a:t>vazba</a:t>
            </a:r>
            <a:endParaRPr lang="en-US" sz="2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FAFEB2-1F04-4B6E-A96D-6A4375C431C6}"/>
              </a:ext>
            </a:extLst>
          </p:cNvPr>
          <p:cNvSpPr txBox="1"/>
          <p:nvPr/>
        </p:nvSpPr>
        <p:spPr>
          <a:xfrm>
            <a:off x="999268" y="5187246"/>
            <a:ext cx="16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reflexe</a:t>
            </a:r>
            <a:endParaRPr lang="en-US" sz="22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0107CF-125F-2A00-DC92-6F9E21E0C34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D8A23EF-0756-0934-899B-7FDD0A6F2BDF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755D2D0-5834-E032-8D25-D3703F3844D3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02D3ACD-02D7-49F7-B7BE-26DC44F92AF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ED21A7B-5915-6D4A-053E-53FAE042413E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473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 descr="Kousky puzzle se souvislou výplní">
            <a:extLst>
              <a:ext uri="{FF2B5EF4-FFF2-40B4-BE49-F238E27FC236}">
                <a16:creationId xmlns:a16="http://schemas.microsoft.com/office/drawing/2014/main" id="{7D522665-0C62-A806-0418-4E45C674E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6288" y="2405747"/>
            <a:ext cx="2160000" cy="2160000"/>
          </a:xfrm>
          <a:prstGeom prst="rect">
            <a:avLst/>
          </a:prstGeom>
        </p:spPr>
      </p:pic>
      <p:pic>
        <p:nvPicPr>
          <p:cNvPr id="14" name="Grafický objekt 13" descr="Hlava s ozubenými koly se souvislou výplní">
            <a:extLst>
              <a:ext uri="{FF2B5EF4-FFF2-40B4-BE49-F238E27FC236}">
                <a16:creationId xmlns:a16="http://schemas.microsoft.com/office/drawing/2014/main" id="{8B41371F-B66A-F5BD-9822-46E429979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258" y="2405747"/>
            <a:ext cx="2160000" cy="2160000"/>
          </a:xfrm>
          <a:prstGeom prst="rect">
            <a:avLst/>
          </a:prstGeom>
        </p:spPr>
      </p:pic>
      <p:pic>
        <p:nvPicPr>
          <p:cNvPr id="17" name="Grafický objekt 16" descr="Vědecký žena se souvislou výplní">
            <a:extLst>
              <a:ext uri="{FF2B5EF4-FFF2-40B4-BE49-F238E27FC236}">
                <a16:creationId xmlns:a16="http://schemas.microsoft.com/office/drawing/2014/main" id="{9D7427B5-9448-61DD-1E23-B119D68AB4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23773" y="2405747"/>
            <a:ext cx="2160000" cy="2160000"/>
          </a:xfrm>
          <a:prstGeom prst="rect">
            <a:avLst/>
          </a:prstGeom>
        </p:spPr>
      </p:pic>
      <p:sp>
        <p:nvSpPr>
          <p:cNvPr id="19" name="Znak plus 18">
            <a:extLst>
              <a:ext uri="{FF2B5EF4-FFF2-40B4-BE49-F238E27FC236}">
                <a16:creationId xmlns:a16="http://schemas.microsoft.com/office/drawing/2014/main" id="{A08C82CB-62C2-349E-C580-16C872F1FB0B}"/>
              </a:ext>
            </a:extLst>
          </p:cNvPr>
          <p:cNvSpPr/>
          <p:nvPr/>
        </p:nvSpPr>
        <p:spPr>
          <a:xfrm>
            <a:off x="2365830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nak plus 19">
            <a:extLst>
              <a:ext uri="{FF2B5EF4-FFF2-40B4-BE49-F238E27FC236}">
                <a16:creationId xmlns:a16="http://schemas.microsoft.com/office/drawing/2014/main" id="{66261687-47F6-D84B-49E8-23021E37155E}"/>
              </a:ext>
            </a:extLst>
          </p:cNvPr>
          <p:cNvSpPr/>
          <p:nvPr/>
        </p:nvSpPr>
        <p:spPr>
          <a:xfrm>
            <a:off x="5370230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ovná se 20">
            <a:extLst>
              <a:ext uri="{FF2B5EF4-FFF2-40B4-BE49-F238E27FC236}">
                <a16:creationId xmlns:a16="http://schemas.microsoft.com/office/drawing/2014/main" id="{9DB0725D-4581-73F2-DF67-05B8594990BD}"/>
              </a:ext>
            </a:extLst>
          </p:cNvPr>
          <p:cNvSpPr/>
          <p:nvPr/>
        </p:nvSpPr>
        <p:spPr>
          <a:xfrm>
            <a:off x="8490742" y="3024947"/>
            <a:ext cx="900000" cy="921600"/>
          </a:xfrm>
          <a:prstGeom prst="mathEqual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2923439-FAD1-35BB-7C52-FBEE44A79061}"/>
              </a:ext>
            </a:extLst>
          </p:cNvPr>
          <p:cNvSpPr txBox="1"/>
          <p:nvPr/>
        </p:nvSpPr>
        <p:spPr>
          <a:xfrm>
            <a:off x="389915" y="2139503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TEORIE</a:t>
            </a:r>
            <a:endParaRPr lang="en-US" sz="22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F9C333-D823-7853-B571-605E88204ADF}"/>
              </a:ext>
            </a:extLst>
          </p:cNvPr>
          <p:cNvSpPr txBox="1"/>
          <p:nvPr/>
        </p:nvSpPr>
        <p:spPr>
          <a:xfrm>
            <a:off x="3496630" y="2139504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CVIČENÍ</a:t>
            </a:r>
            <a:endParaRPr lang="en-US" sz="22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98433DE-B903-7CBD-F881-B2EB4E8329D6}"/>
              </a:ext>
            </a:extLst>
          </p:cNvPr>
          <p:cNvSpPr txBox="1"/>
          <p:nvPr/>
        </p:nvSpPr>
        <p:spPr>
          <a:xfrm>
            <a:off x="6502401" y="2139502"/>
            <a:ext cx="16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KONTEXT</a:t>
            </a:r>
            <a:endParaRPr lang="en-US" sz="2200" dirty="0"/>
          </a:p>
        </p:txBody>
      </p:sp>
      <p:sp>
        <p:nvSpPr>
          <p:cNvPr id="26" name="Pravá složená závorka 25">
            <a:extLst>
              <a:ext uri="{FF2B5EF4-FFF2-40B4-BE49-F238E27FC236}">
                <a16:creationId xmlns:a16="http://schemas.microsoft.com/office/drawing/2014/main" id="{1D486D1F-794E-C54C-E1E3-1EB6577D0C91}"/>
              </a:ext>
            </a:extLst>
          </p:cNvPr>
          <p:cNvSpPr/>
          <p:nvPr/>
        </p:nvSpPr>
        <p:spPr>
          <a:xfrm rot="5400000">
            <a:off x="5448408" y="2207439"/>
            <a:ext cx="610042" cy="4859313"/>
          </a:xfrm>
          <a:prstGeom prst="rightBrace">
            <a:avLst>
              <a:gd name="adj1" fmla="val 34504"/>
              <a:gd name="adj2" fmla="val 49851"/>
            </a:avLst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486CE8E3-AD21-CF63-E1F0-63480C7B68A6}"/>
              </a:ext>
            </a:extLst>
          </p:cNvPr>
          <p:cNvCxnSpPr/>
          <p:nvPr/>
        </p:nvCxnSpPr>
        <p:spPr>
          <a:xfrm>
            <a:off x="5764666" y="5051660"/>
            <a:ext cx="0" cy="7474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B5668D97-9958-781A-6C5D-592CC2030761}"/>
              </a:ext>
            </a:extLst>
          </p:cNvPr>
          <p:cNvCxnSpPr>
            <a:cxnSpLocks/>
          </p:cNvCxnSpPr>
          <p:nvPr/>
        </p:nvCxnSpPr>
        <p:spPr>
          <a:xfrm flipH="1">
            <a:off x="1157288" y="5783498"/>
            <a:ext cx="4597627" cy="15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B7A0D1E0-EB9E-5C76-AB3F-264B2DB64E0D}"/>
              </a:ext>
            </a:extLst>
          </p:cNvPr>
          <p:cNvCxnSpPr/>
          <p:nvPr/>
        </p:nvCxnSpPr>
        <p:spPr>
          <a:xfrm flipV="1">
            <a:off x="1169083" y="4671785"/>
            <a:ext cx="0" cy="112485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70514EC2-495E-B005-6DF3-B81653790CAA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C6AAB-5C2B-4CD8-7CC5-F47EFBBB1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C7391CB-F3A0-3E74-78D2-0596C909C13C}"/>
              </a:ext>
            </a:extLst>
          </p:cNvPr>
          <p:cNvSpPr txBox="1"/>
          <p:nvPr/>
        </p:nvSpPr>
        <p:spPr>
          <a:xfrm>
            <a:off x="5562602" y="5021881"/>
            <a:ext cx="164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zpětná</a:t>
            </a:r>
          </a:p>
          <a:p>
            <a:pPr algn="ctr"/>
            <a:r>
              <a:rPr lang="cs-CZ" sz="2200" dirty="0"/>
              <a:t>vazba</a:t>
            </a:r>
            <a:endParaRPr lang="en-US" sz="2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FAFEB2-1F04-4B6E-A96D-6A4375C431C6}"/>
              </a:ext>
            </a:extLst>
          </p:cNvPr>
          <p:cNvSpPr txBox="1"/>
          <p:nvPr/>
        </p:nvSpPr>
        <p:spPr>
          <a:xfrm>
            <a:off x="999268" y="5187246"/>
            <a:ext cx="16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reflexe</a:t>
            </a:r>
            <a:endParaRPr lang="en-US" sz="2200" dirty="0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C465B8B1-0DD2-C56B-A8CA-9EA8B4CA88A6}"/>
              </a:ext>
            </a:extLst>
          </p:cNvPr>
          <p:cNvSpPr/>
          <p:nvPr/>
        </p:nvSpPr>
        <p:spPr>
          <a:xfrm>
            <a:off x="9731830" y="2828101"/>
            <a:ext cx="1982083" cy="131529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ZÁŽITKOVÉ VZDĚLÁVÁNÍ</a:t>
            </a:r>
            <a:endParaRPr lang="en-US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8FB21FD-E4F9-3777-1FF1-749A41479E8F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802BA32-2A40-A09F-6D04-301D516EBC1F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E187FB5-8D3D-2032-B591-341C326B02D3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F820EA8-6867-9BCB-43C9-56D2A5837853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8697F69A-E575-1AF3-894F-BB3001FF4BFA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9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6" y="3678382"/>
            <a:ext cx="1756170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12F7D4-2EFF-D488-BE2F-C3FEFB47D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graphicFrame>
        <p:nvGraphicFramePr>
          <p:cNvPr id="7" name="Tabulka 5">
            <a:extLst>
              <a:ext uri="{FF2B5EF4-FFF2-40B4-BE49-F238E27FC236}">
                <a16:creationId xmlns:a16="http://schemas.microsoft.com/office/drawing/2014/main" id="{4ECAC730-7125-CECA-F2DD-5EC77754C365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sp>
        <p:nvSpPr>
          <p:cNvPr id="18" name="TextovéPole 17">
            <a:extLst>
              <a:ext uri="{FF2B5EF4-FFF2-40B4-BE49-F238E27FC236}">
                <a16:creationId xmlns:a16="http://schemas.microsoft.com/office/drawing/2014/main" id="{91E20EB8-61A2-9D89-9D0C-5DEC8E55F08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A269DF7-EFF6-3F04-FE62-2D0FF5114765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F29C2AB-8B1A-D6E5-FAC5-E5927C1DB16F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3EFA452-8474-59E3-4FB0-A92E99596B2B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2A54955-0B54-872B-BFA2-BFE270203DC7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95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5" y="3678382"/>
            <a:ext cx="3141103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7947F3-72F4-9CCD-3608-1914B142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graphicFrame>
        <p:nvGraphicFramePr>
          <p:cNvPr id="13" name="Tabulka 5">
            <a:extLst>
              <a:ext uri="{FF2B5EF4-FFF2-40B4-BE49-F238E27FC236}">
                <a16:creationId xmlns:a16="http://schemas.microsoft.com/office/drawing/2014/main" id="{D14875B3-7AD1-32DC-49AA-E91D7165D53F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655950D6-0984-E909-177D-500708658283}"/>
              </a:ext>
            </a:extLst>
          </p:cNvPr>
          <p:cNvGraphicFramePr>
            <a:graphicFrameLocks noGrp="1"/>
          </p:cNvGraphicFramePr>
          <p:nvPr/>
        </p:nvGraphicFramePr>
        <p:xfrm>
          <a:off x="3098222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853571880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osvojování, procvičování a recitace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822743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pozorování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reflexe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řešení problémů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tvorby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954596"/>
                  </a:ext>
                </a:extLst>
              </a:tr>
            </a:tbl>
          </a:graphicData>
        </a:graphic>
      </p:graphicFrame>
      <p:sp>
        <p:nvSpPr>
          <p:cNvPr id="19" name="TextovéPole 18">
            <a:extLst>
              <a:ext uri="{FF2B5EF4-FFF2-40B4-BE49-F238E27FC236}">
                <a16:creationId xmlns:a16="http://schemas.microsoft.com/office/drawing/2014/main" id="{D9931E04-554B-EBA2-38EC-91A2D890E91E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EBBBDC6-00D0-F689-F103-AEC892D380F8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8C61534-D476-890E-2008-1925CC87539E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AACCE81-2DBB-DCA3-5517-49E08E1DC948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1002134-DD0A-9F6C-7C0D-A102256B0B80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7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5" y="3678382"/>
            <a:ext cx="4646815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A14AEB-4A19-1638-7864-2228F8A4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graphicFrame>
        <p:nvGraphicFramePr>
          <p:cNvPr id="13" name="Tabulka 5">
            <a:extLst>
              <a:ext uri="{FF2B5EF4-FFF2-40B4-BE49-F238E27FC236}">
                <a16:creationId xmlns:a16="http://schemas.microsoft.com/office/drawing/2014/main" id="{8F6AFB19-2CE5-13F8-879D-795A8F146955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9434CD78-68C8-8099-5520-A7EF09AFD1C4}"/>
              </a:ext>
            </a:extLst>
          </p:cNvPr>
          <p:cNvGraphicFramePr>
            <a:graphicFrameLocks noGrp="1"/>
          </p:cNvGraphicFramePr>
          <p:nvPr/>
        </p:nvGraphicFramePr>
        <p:xfrm>
          <a:off x="3098222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853571880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osvojování, procvičování a recitace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822743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pozorování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reflexe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řešení problémů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tvorby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954596"/>
                  </a:ext>
                </a:extLst>
              </a:tr>
            </a:tbl>
          </a:graphicData>
        </a:graphic>
      </p:graphicFrame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A0DF52BA-1BFD-C316-0955-A8A3F64FCB6F}"/>
              </a:ext>
            </a:extLst>
          </p:cNvPr>
          <p:cNvGraphicFramePr>
            <a:graphicFrameLocks noGrp="1"/>
          </p:cNvGraphicFramePr>
          <p:nvPr/>
        </p:nvGraphicFramePr>
        <p:xfrm>
          <a:off x="4566515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992468814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zaměřuje výuku jako přípravu ke zkouškám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16910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přenáší velkou část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odpovědnosti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 studenty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721418"/>
                  </a:ext>
                </a:extLst>
              </a:tr>
            </a:tbl>
          </a:graphicData>
        </a:graphic>
      </p:graphicFrame>
      <p:sp>
        <p:nvSpPr>
          <p:cNvPr id="20" name="TextovéPole 19">
            <a:extLst>
              <a:ext uri="{FF2B5EF4-FFF2-40B4-BE49-F238E27FC236}">
                <a16:creationId xmlns:a16="http://schemas.microsoft.com/office/drawing/2014/main" id="{0377BC77-2317-4BE3-7E15-A9520AE5E4F7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EA182D9-2C9E-961B-0725-5F538731A8C1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BB02E1D-6E8C-C61C-C331-6D3A8C10BA24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F1E8520-35F9-9AA6-3A1A-0E320917A79B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0FFFA0C-6387-B360-62C7-DEABA7EF6D0D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3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5" y="3678382"/>
            <a:ext cx="6140335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75B2154-0621-00F0-26CE-CDBD8E03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graphicFrame>
        <p:nvGraphicFramePr>
          <p:cNvPr id="13" name="Tabulka 5">
            <a:extLst>
              <a:ext uri="{FF2B5EF4-FFF2-40B4-BE49-F238E27FC236}">
                <a16:creationId xmlns:a16="http://schemas.microsoft.com/office/drawing/2014/main" id="{3C79F925-7C65-E182-9C86-FA5281CD1ACA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401AB0AF-EF81-5302-B59B-BD13022B54CA}"/>
              </a:ext>
            </a:extLst>
          </p:cNvPr>
          <p:cNvGraphicFramePr>
            <a:graphicFrameLocks noGrp="1"/>
          </p:cNvGraphicFramePr>
          <p:nvPr/>
        </p:nvGraphicFramePr>
        <p:xfrm>
          <a:off x="3098222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853571880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osvojování, procvičování a recitace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822743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pozorování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reflexe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řešení problémů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tvorby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954596"/>
                  </a:ext>
                </a:extLst>
              </a:tr>
            </a:tbl>
          </a:graphicData>
        </a:graphic>
      </p:graphicFrame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836BD2E0-AE12-D84C-2872-6248B696CDC0}"/>
              </a:ext>
            </a:extLst>
          </p:cNvPr>
          <p:cNvGraphicFramePr>
            <a:graphicFrameLocks noGrp="1"/>
          </p:cNvGraphicFramePr>
          <p:nvPr/>
        </p:nvGraphicFramePr>
        <p:xfrm>
          <a:off x="4566515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992468814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zaměřuje výuku jako přípravu ke zkouškám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16910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přenáší velkou část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odpovědnosti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 studenty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721418"/>
                  </a:ext>
                </a:extLst>
              </a:tr>
            </a:tbl>
          </a:graphicData>
        </a:graphic>
      </p:graphicFrame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585A8428-6C5E-8F6A-4EB1-E2FC47F93F0F}"/>
              </a:ext>
            </a:extLst>
          </p:cNvPr>
          <p:cNvGraphicFramePr>
            <a:graphicFrameLocks noGrp="1"/>
          </p:cNvGraphicFramePr>
          <p:nvPr/>
        </p:nvGraphicFramePr>
        <p:xfrm>
          <a:off x="6034808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31612923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musí studovat dle jasně stanovených učebních osnov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982636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nuceni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identifikovat potřebné znalosti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ty si následně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osvojit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18605"/>
                  </a:ext>
                </a:extLst>
              </a:tr>
            </a:tbl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D85EBAE9-EE43-0759-0697-B854A9C9AA69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5FFF793-7CFF-E78A-E552-FC0DA8CE84FD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F88778D-EE87-C427-EB8F-F02C766416DA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1459866-3ABE-14D4-09C7-E2381D931D24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396E483-9C72-9D2E-9266-71E7407ED5E8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9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5" y="3678382"/>
            <a:ext cx="7530223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F241523-127C-963D-420A-270FEEDE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graphicFrame>
        <p:nvGraphicFramePr>
          <p:cNvPr id="13" name="Tabulka 5">
            <a:extLst>
              <a:ext uri="{FF2B5EF4-FFF2-40B4-BE49-F238E27FC236}">
                <a16:creationId xmlns:a16="http://schemas.microsoft.com/office/drawing/2014/main" id="{9C68E67C-D26E-C6CE-52EB-1A50CDC7A9E6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F264D315-6DDF-8A2E-0C44-520161EEE75E}"/>
              </a:ext>
            </a:extLst>
          </p:cNvPr>
          <p:cNvGraphicFramePr>
            <a:graphicFrameLocks noGrp="1"/>
          </p:cNvGraphicFramePr>
          <p:nvPr/>
        </p:nvGraphicFramePr>
        <p:xfrm>
          <a:off x="3098222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853571880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osvojování, procvičování a recitace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822743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pozorování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reflexe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řešení problémů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tvorby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954596"/>
                  </a:ext>
                </a:extLst>
              </a:tr>
            </a:tbl>
          </a:graphicData>
        </a:graphic>
      </p:graphicFrame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687FB37B-43C1-74E3-99B5-4A328C124644}"/>
              </a:ext>
            </a:extLst>
          </p:cNvPr>
          <p:cNvGraphicFramePr>
            <a:graphicFrameLocks noGrp="1"/>
          </p:cNvGraphicFramePr>
          <p:nvPr/>
        </p:nvGraphicFramePr>
        <p:xfrm>
          <a:off x="4566515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992468814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zaměřuje výuku jako přípravu ke zkouškám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16910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přenáší velkou část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odpovědnosti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 studenty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721418"/>
                  </a:ext>
                </a:extLst>
              </a:tr>
            </a:tbl>
          </a:graphicData>
        </a:graphic>
      </p:graphicFrame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1B106C40-6A22-6927-41E4-2DA05FF7C4D1}"/>
              </a:ext>
            </a:extLst>
          </p:cNvPr>
          <p:cNvGraphicFramePr>
            <a:graphicFrameLocks noGrp="1"/>
          </p:cNvGraphicFramePr>
          <p:nvPr/>
        </p:nvGraphicFramePr>
        <p:xfrm>
          <a:off x="6034808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31612923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musí studovat dle jasně stanovených učebních osnov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982636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nuceni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identifikovat potřebné znalosti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ty si následně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osvojit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18605"/>
                  </a:ext>
                </a:extLst>
              </a:tr>
            </a:tbl>
          </a:graphicData>
        </a:graphic>
      </p:graphicFrame>
      <p:graphicFrame>
        <p:nvGraphicFramePr>
          <p:cNvPr id="20" name="Tabulka 19">
            <a:extLst>
              <a:ext uri="{FF2B5EF4-FFF2-40B4-BE49-F238E27FC236}">
                <a16:creationId xmlns:a16="http://schemas.microsoft.com/office/drawing/2014/main" id="{16ACA87F-B123-4C44-0FB4-82BABF1C3015}"/>
              </a:ext>
            </a:extLst>
          </p:cNvPr>
          <p:cNvGraphicFramePr>
            <a:graphicFrameLocks noGrp="1"/>
          </p:cNvGraphicFramePr>
          <p:nvPr/>
        </p:nvGraphicFramePr>
        <p:xfrm>
          <a:off x="7503101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4153495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instruování co mají dělat a kdy to mají dělat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756398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ovlivňují a řídí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své vlastní vzdělávání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4291965"/>
                  </a:ext>
                </a:extLst>
              </a:tr>
            </a:tbl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0EB859AF-32F8-BC63-B840-A71EDBD0E58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A2B0B83-9334-DAE0-F202-7B33EF44CD13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468F0EF-5ED1-3654-D7E8-7E42E67BAF8F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FA7A79A-B410-CAE6-48CF-C3C17E4A73BE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8A238C5-21E6-B25A-D885-1CD8754956CA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0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5" y="3678382"/>
            <a:ext cx="9042031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4762352-085A-0061-9FF3-0181CD56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graphicFrame>
        <p:nvGraphicFramePr>
          <p:cNvPr id="13" name="Tabulka 5">
            <a:extLst>
              <a:ext uri="{FF2B5EF4-FFF2-40B4-BE49-F238E27FC236}">
                <a16:creationId xmlns:a16="http://schemas.microsoft.com/office/drawing/2014/main" id="{03843E8F-2951-27F8-1D0B-0FBE837B4DFE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F643BB04-D432-17D6-56A4-869F4E806DCE}"/>
              </a:ext>
            </a:extLst>
          </p:cNvPr>
          <p:cNvGraphicFramePr>
            <a:graphicFrameLocks noGrp="1"/>
          </p:cNvGraphicFramePr>
          <p:nvPr/>
        </p:nvGraphicFramePr>
        <p:xfrm>
          <a:off x="3098222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853571880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osvojování, procvičování a recitace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822743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pozorování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reflexe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řešení problémů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tvorby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954596"/>
                  </a:ext>
                </a:extLst>
              </a:tr>
            </a:tbl>
          </a:graphicData>
        </a:graphic>
      </p:graphicFrame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E7776417-9B20-757F-DB48-D4F31C987910}"/>
              </a:ext>
            </a:extLst>
          </p:cNvPr>
          <p:cNvGraphicFramePr>
            <a:graphicFrameLocks noGrp="1"/>
          </p:cNvGraphicFramePr>
          <p:nvPr/>
        </p:nvGraphicFramePr>
        <p:xfrm>
          <a:off x="4566515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992468814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zaměřuje výuku jako přípravu ke zkouškám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16910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přenáší velkou část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odpovědnosti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 studenty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721418"/>
                  </a:ext>
                </a:extLst>
              </a:tr>
            </a:tbl>
          </a:graphicData>
        </a:graphic>
      </p:graphicFrame>
      <p:graphicFrame>
        <p:nvGraphicFramePr>
          <p:cNvPr id="20" name="Tabulka 19">
            <a:extLst>
              <a:ext uri="{FF2B5EF4-FFF2-40B4-BE49-F238E27FC236}">
                <a16:creationId xmlns:a16="http://schemas.microsoft.com/office/drawing/2014/main" id="{59037371-78F4-92BB-31CD-F6D58D59B1D0}"/>
              </a:ext>
            </a:extLst>
          </p:cNvPr>
          <p:cNvGraphicFramePr>
            <a:graphicFrameLocks noGrp="1"/>
          </p:cNvGraphicFramePr>
          <p:nvPr/>
        </p:nvGraphicFramePr>
        <p:xfrm>
          <a:off x="6034808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31612923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musí studovat dle jasně stanovených učebních osnov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982636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nuceni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identifikovat potřebné znalosti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ty si následně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osvojit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18605"/>
                  </a:ext>
                </a:extLst>
              </a:tr>
            </a:tbl>
          </a:graphicData>
        </a:graphic>
      </p:graphicFrame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EE832611-F67C-17AA-D156-69EC878E568D}"/>
              </a:ext>
            </a:extLst>
          </p:cNvPr>
          <p:cNvGraphicFramePr>
            <a:graphicFrameLocks noGrp="1"/>
          </p:cNvGraphicFramePr>
          <p:nvPr/>
        </p:nvGraphicFramePr>
        <p:xfrm>
          <a:off x="7503101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4153495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instruování co mají dělat a kdy to mají dělat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756398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ovlivňují a řídí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své vlastní vzdělávání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4291965"/>
                  </a:ext>
                </a:extLst>
              </a:tr>
            </a:tbl>
          </a:graphicData>
        </a:graphic>
      </p:graphicFrame>
      <p:graphicFrame>
        <p:nvGraphicFramePr>
          <p:cNvPr id="22" name="Tabulka 21">
            <a:extLst>
              <a:ext uri="{FF2B5EF4-FFF2-40B4-BE49-F238E27FC236}">
                <a16:creationId xmlns:a16="http://schemas.microsoft.com/office/drawing/2014/main" id="{A68B5FC6-33E3-9E4D-A2F8-C872BF3345E1}"/>
              </a:ext>
            </a:extLst>
          </p:cNvPr>
          <p:cNvGraphicFramePr>
            <a:graphicFrameLocks noGrp="1"/>
          </p:cNvGraphicFramePr>
          <p:nvPr/>
        </p:nvGraphicFramePr>
        <p:xfrm>
          <a:off x="8971394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3624344681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nuceni, aby se vyvarovali dělání chyb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1902346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Chyby jsou akceptovány </a:t>
                      </a:r>
                      <a:r>
                        <a:rPr lang="cs-CZ" sz="1200" b="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jsou považovány jako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příležitost k dalšímu učení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301515"/>
                  </a:ext>
                </a:extLst>
              </a:tr>
            </a:tbl>
          </a:graphicData>
        </a:graphic>
      </p:graphicFrame>
      <p:sp>
        <p:nvSpPr>
          <p:cNvPr id="23" name="TextovéPole 22">
            <a:extLst>
              <a:ext uri="{FF2B5EF4-FFF2-40B4-BE49-F238E27FC236}">
                <a16:creationId xmlns:a16="http://schemas.microsoft.com/office/drawing/2014/main" id="{F9D38129-ED0C-2048-E6B9-7DF804AAB67B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12803BA-7F4D-E726-CC6F-20F902402EA7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1E6C92C-D37B-D87A-BBA6-E5E056C18312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10FA956-7B8C-62C5-CD10-1372B791B26E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FB7024A-FC9C-DDF6-3F0C-020AFA5317F4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32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94195B4-B708-346B-DCE9-97EFAA87D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4F382F1-E3BF-AC85-3763-3E98D5C5253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Moderní technické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BF700E-B3AA-99BD-3DD5-2C0423645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28" y="1954201"/>
            <a:ext cx="6168672" cy="41148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FBF68D-6CA1-2120-D341-CCA05C1B0A3C}"/>
              </a:ext>
            </a:extLst>
          </p:cNvPr>
          <p:cNvSpPr txBox="1"/>
          <p:nvPr/>
        </p:nvSpPr>
        <p:spPr>
          <a:xfrm>
            <a:off x="481381" y="1943617"/>
            <a:ext cx="5753164" cy="378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5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| </a:t>
            </a:r>
            <a:r>
              <a:rPr lang="cs-CZ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2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25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| </a:t>
            </a:r>
            <a:r>
              <a:rPr lang="cs-CZ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2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25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| </a:t>
            </a:r>
            <a:r>
              <a:rPr lang="cs-CZ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2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25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| </a:t>
            </a:r>
            <a:r>
              <a:rPr lang="cs-CZ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2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32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80E87DCE-2209-FD08-6E4E-2FEA13A1CA0A}"/>
              </a:ext>
            </a:extLst>
          </p:cNvPr>
          <p:cNvGraphicFramePr>
            <a:graphicFrameLocks noGrp="1"/>
          </p:cNvGraphicFramePr>
          <p:nvPr/>
        </p:nvGraphicFramePr>
        <p:xfrm>
          <a:off x="161636" y="2238165"/>
          <a:ext cx="2936586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2674900175"/>
                    </a:ext>
                  </a:extLst>
                </a:gridCol>
                <a:gridCol w="1468293">
                  <a:extLst>
                    <a:ext uri="{9D8B030D-6E8A-4147-A177-3AD203B41FA5}">
                      <a16:colId xmlns:a16="http://schemas.microsoft.com/office/drawing/2014/main" val="2187550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TRADIČNÍ VZDĚLÁVÁNÍ</a:t>
                      </a:r>
                      <a:endParaRPr lang="en-GB" sz="19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 teoretickým konceptům bez jejich propojení s reálným využitím</a:t>
                      </a:r>
                      <a:endParaRPr lang="en-GB" sz="1200" b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594904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9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ZÁŽITKOVÉ VZDĚLÁVÁNÍ</a:t>
                      </a:r>
                      <a:endParaRPr lang="en-GB" sz="19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se</a:t>
                      </a:r>
                    </a:p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zážitků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nebo učení se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praxí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056690"/>
                  </a:ext>
                </a:extLst>
              </a:tr>
            </a:tbl>
          </a:graphicData>
        </a:graphic>
      </p:graphicFrame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487422C-7D24-0C91-CC9A-CE6B2BA91EA1}"/>
              </a:ext>
            </a:extLst>
          </p:cNvPr>
          <p:cNvSpPr/>
          <p:nvPr/>
        </p:nvSpPr>
        <p:spPr>
          <a:xfrm>
            <a:off x="748145" y="3678382"/>
            <a:ext cx="10515600" cy="8832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9B9B9B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00E4B-DB03-69B3-DA88-04BADE457EB3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E641920-88BA-97CE-6B3A-9230193D4083}"/>
              </a:ext>
            </a:extLst>
          </p:cNvPr>
          <p:cNvGraphicFramePr>
            <a:graphicFrameLocks noGrp="1"/>
          </p:cNvGraphicFramePr>
          <p:nvPr/>
        </p:nvGraphicFramePr>
        <p:xfrm>
          <a:off x="3098222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853571880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osvojování, procvičování a recitace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822743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Učení prostřednictvím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pozorování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reflexe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řešení problémů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tvorby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954596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98EBE9B-705D-D9AD-AD37-535EBB5D098F}"/>
              </a:ext>
            </a:extLst>
          </p:cNvPr>
          <p:cNvGraphicFramePr>
            <a:graphicFrameLocks noGrp="1"/>
          </p:cNvGraphicFramePr>
          <p:nvPr/>
        </p:nvGraphicFramePr>
        <p:xfrm>
          <a:off x="4566515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992468814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zaměřuje výuku jako přípravu ke zkouškám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16910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Vyučující přenáší velkou část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odpovědnosti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 studenty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721418"/>
                  </a:ext>
                </a:extLst>
              </a:tr>
            </a:tbl>
          </a:graphicData>
        </a:graphic>
      </p:graphicFrame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E7B8E1F0-4686-0CF2-CF38-84D58146DCEE}"/>
              </a:ext>
            </a:extLst>
          </p:cNvPr>
          <p:cNvGraphicFramePr>
            <a:graphicFrameLocks noGrp="1"/>
          </p:cNvGraphicFramePr>
          <p:nvPr/>
        </p:nvGraphicFramePr>
        <p:xfrm>
          <a:off x="6034808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31612923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musí studovat dle jasně stanovených učebních osnov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9826362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nuceni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identifikovat potřebné znalosti 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ty si následně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osvojit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18605"/>
                  </a:ext>
                </a:extLst>
              </a:tr>
            </a:tbl>
          </a:graphicData>
        </a:graphic>
      </p:graphicFrame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9936F7AD-4088-1A0D-6D3C-B3969900E297}"/>
              </a:ext>
            </a:extLst>
          </p:cNvPr>
          <p:cNvGraphicFramePr>
            <a:graphicFrameLocks noGrp="1"/>
          </p:cNvGraphicFramePr>
          <p:nvPr/>
        </p:nvGraphicFramePr>
        <p:xfrm>
          <a:off x="7503101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415349545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instruování co mají dělat a kdy to mají dělat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756398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ovlivňují a řídí</a:t>
                      </a:r>
                      <a:r>
                        <a:rPr lang="cs-CZ" sz="120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své vlastní vzdělávání</a:t>
                      </a:r>
                      <a:endParaRPr lang="en-GB" sz="1200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4291965"/>
                  </a:ext>
                </a:extLst>
              </a:tr>
            </a:tbl>
          </a:graphicData>
        </a:graphic>
      </p:graphicFrame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B0C202D0-D610-75AB-A959-180212E29CB2}"/>
              </a:ext>
            </a:extLst>
          </p:cNvPr>
          <p:cNvGraphicFramePr>
            <a:graphicFrameLocks noGrp="1"/>
          </p:cNvGraphicFramePr>
          <p:nvPr/>
        </p:nvGraphicFramePr>
        <p:xfrm>
          <a:off x="8971394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3624344681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nuceni, aby se vyvarovali dělání chyb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1902346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Chyby jsou akceptovány </a:t>
                      </a:r>
                      <a:r>
                        <a:rPr lang="cs-CZ" sz="1200" b="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jsou považovány jako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příležitost k dalšímu učení</a:t>
                      </a:r>
                      <a:endParaRPr lang="en-GB" sz="1200" b="1" noProof="0" dirty="0">
                        <a:solidFill>
                          <a:srgbClr val="0065BD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301515"/>
                  </a:ext>
                </a:extLst>
              </a:tr>
            </a:tbl>
          </a:graphicData>
        </a:graphic>
      </p:graphicFrame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0FF45333-3995-12DA-9B37-ADC46186B73E}"/>
              </a:ext>
            </a:extLst>
          </p:cNvPr>
          <p:cNvGraphicFramePr>
            <a:graphicFrameLocks noGrp="1"/>
          </p:cNvGraphicFramePr>
          <p:nvPr/>
        </p:nvGraphicFramePr>
        <p:xfrm>
          <a:off x="10439687" y="2238165"/>
          <a:ext cx="1468293" cy="383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293">
                  <a:extLst>
                    <a:ext uri="{9D8B030D-6E8A-4147-A177-3AD203B41FA5}">
                      <a16:colId xmlns:a16="http://schemas.microsoft.com/office/drawing/2014/main" val="1718236253"/>
                    </a:ext>
                  </a:extLst>
                </a:gridCol>
              </a:tblGrid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 jsou převážně motivováni vnějšími faktory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3082841"/>
                  </a:ext>
                </a:extLst>
              </a:tr>
              <a:tr h="1915062">
                <a:tc>
                  <a:txBody>
                    <a:bodyPr/>
                    <a:lstStyle/>
                    <a:p>
                      <a:pPr algn="ctr"/>
                      <a:r>
                        <a:rPr lang="cs-CZ" sz="1200" b="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Studenti</a:t>
                      </a:r>
                    </a:p>
                    <a:p>
                      <a:pPr algn="ctr"/>
                      <a:r>
                        <a:rPr lang="cs-CZ" sz="1200" b="0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jsou převážně </a:t>
                      </a:r>
                      <a:r>
                        <a:rPr lang="cs-CZ" sz="1200" b="1" noProof="0" dirty="0">
                          <a:solidFill>
                            <a:srgbClr val="0065BD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vnitřně motivováni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4730088"/>
                  </a:ext>
                </a:extLst>
              </a:tr>
            </a:tbl>
          </a:graphicData>
        </a:graphic>
      </p:graphicFrame>
      <p:pic>
        <p:nvPicPr>
          <p:cNvPr id="18" name="Obrázek 17">
            <a:extLst>
              <a:ext uri="{FF2B5EF4-FFF2-40B4-BE49-F238E27FC236}">
                <a16:creationId xmlns:a16="http://schemas.microsoft.com/office/drawing/2014/main" id="{36F1FD83-9191-9A9B-0ED1-FD8921128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6362945-C290-A44D-7CF2-45411500AEDD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D32E77A-D892-F673-135D-70256559FCCF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5951EE3-7DB3-D8B1-1D8A-60DAF7A17006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E674928-4F2B-7F34-4CF1-9956307D734F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CF87E150-2CA1-D458-68F2-DE48B4D1BDC0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3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035FA8E-868D-8C86-D335-5D08BE7E459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635326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ZPRACOVÁNÍ PLASTŮ</a:t>
            </a:r>
          </a:p>
        </p:txBody>
      </p:sp>
      <p:pic>
        <p:nvPicPr>
          <p:cNvPr id="7170" name="Picture 2" descr="Plastic - Free ecology and environment icons">
            <a:extLst>
              <a:ext uri="{FF2B5EF4-FFF2-40B4-BE49-F238E27FC236}">
                <a16:creationId xmlns:a16="http://schemas.microsoft.com/office/drawing/2014/main" id="{FA085031-E879-47E1-AE06-7DDF90ED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65" y="704056"/>
            <a:ext cx="3931270" cy="39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1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635326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ZPRACOVÁNÍ PLASTŮ</a:t>
            </a:r>
          </a:p>
        </p:txBody>
      </p:sp>
      <p:pic>
        <p:nvPicPr>
          <p:cNvPr id="7170" name="Picture 2" descr="Plastic - Free ecology and environment icons">
            <a:extLst>
              <a:ext uri="{FF2B5EF4-FFF2-40B4-BE49-F238E27FC236}">
                <a16:creationId xmlns:a16="http://schemas.microsoft.com/office/drawing/2014/main" id="{FA085031-E879-47E1-AE06-7DDF90ED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65" y="704056"/>
            <a:ext cx="3931270" cy="39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1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4F382F1-E3BF-AC85-3763-3E98D5C5253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423072"/>
            <a:ext cx="103132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Zpracování plastů a bioplastů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ČVUT v Praze, Fakulta strojní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18" name="Obrázek 17" descr="Obsah obrázku podlaha&#10;&#10;Popis byl vytvořen automaticky">
            <a:extLst>
              <a:ext uri="{FF2B5EF4-FFF2-40B4-BE49-F238E27FC236}">
                <a16:creationId xmlns:a16="http://schemas.microsoft.com/office/drawing/2014/main" id="{E137B037-71CB-4A34-852E-0B1DE719C4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 b="9358"/>
          <a:stretch/>
        </p:blipFill>
        <p:spPr>
          <a:xfrm>
            <a:off x="2991026" y="1963306"/>
            <a:ext cx="2651872" cy="1404153"/>
          </a:xfrm>
          <a:prstGeom prst="rect">
            <a:avLst/>
          </a:prstGeom>
        </p:spPr>
      </p:pic>
      <p:pic>
        <p:nvPicPr>
          <p:cNvPr id="25" name="Obrázek 24" descr="Obsah obrázku interiér, dělová koule, zbraň, mísa&#10;&#10;Popis byl vytvořen automaticky">
            <a:extLst>
              <a:ext uri="{FF2B5EF4-FFF2-40B4-BE49-F238E27FC236}">
                <a16:creationId xmlns:a16="http://schemas.microsoft.com/office/drawing/2014/main" id="{2936BAD7-1B52-9A26-C9AE-5D5ABF1110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23094"/>
          <a:stretch/>
        </p:blipFill>
        <p:spPr>
          <a:xfrm>
            <a:off x="1009868" y="5381191"/>
            <a:ext cx="1864981" cy="1249362"/>
          </a:xfrm>
          <a:prstGeom prst="rect">
            <a:avLst/>
          </a:prstGeom>
        </p:spPr>
      </p:pic>
      <p:pic>
        <p:nvPicPr>
          <p:cNvPr id="29" name="Obrázek 28" descr="Obsah obrázku interiér&#10;&#10;Popis byl vytvořen automaticky">
            <a:extLst>
              <a:ext uri="{FF2B5EF4-FFF2-40B4-BE49-F238E27FC236}">
                <a16:creationId xmlns:a16="http://schemas.microsoft.com/office/drawing/2014/main" id="{0698FFA1-D81A-54AA-63BF-604A006097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12450"/>
          <a:stretch/>
        </p:blipFill>
        <p:spPr>
          <a:xfrm>
            <a:off x="2991026" y="3444075"/>
            <a:ext cx="2651872" cy="31864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D450354-D596-09B3-FBC6-B4F906A88E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8" y="1963208"/>
            <a:ext cx="1864981" cy="33162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82B0BD-8BBF-8C93-B977-B6D82808ADD1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1898D1-7BC3-0351-4993-DB0F9EE15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F36B46-C977-27B6-A415-143A7BA5BE47}"/>
              </a:ext>
            </a:extLst>
          </p:cNvPr>
          <p:cNvSpPr txBox="1"/>
          <p:nvPr/>
        </p:nvSpPr>
        <p:spPr>
          <a:xfrm>
            <a:off x="4122170" y="3090460"/>
            <a:ext cx="15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Kulový mlýn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945B2D-B056-6295-0CF6-DEA18A0091E0}"/>
              </a:ext>
            </a:extLst>
          </p:cNvPr>
          <p:cNvSpPr txBox="1"/>
          <p:nvPr/>
        </p:nvSpPr>
        <p:spPr>
          <a:xfrm>
            <a:off x="2991026" y="6368944"/>
            <a:ext cx="15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Koloidní mlýn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5E402-9DF4-BF11-58C5-AB0DC1DA296F}"/>
              </a:ext>
            </a:extLst>
          </p:cNvPr>
          <p:cNvSpPr txBox="1"/>
          <p:nvPr/>
        </p:nvSpPr>
        <p:spPr>
          <a:xfrm>
            <a:off x="1354121" y="5017899"/>
            <a:ext cx="15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Nožový mlýn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0899CB6-8336-966C-79F3-C36200687ABD}"/>
              </a:ext>
            </a:extLst>
          </p:cNvPr>
          <p:cNvSpPr txBox="1"/>
          <p:nvPr/>
        </p:nvSpPr>
        <p:spPr>
          <a:xfrm>
            <a:off x="1372454" y="6368944"/>
            <a:ext cx="15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Kulový mlýn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449B600-3692-5DD7-09CF-D8B1FCA0EA26}"/>
              </a:ext>
            </a:extLst>
          </p:cNvPr>
          <p:cNvSpPr txBox="1"/>
          <p:nvPr/>
        </p:nvSpPr>
        <p:spPr>
          <a:xfrm>
            <a:off x="8598714" y="4950308"/>
            <a:ext cx="16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Předúprava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80C44E7F-DD6C-37F9-A799-B90FE9589FFB}"/>
              </a:ext>
            </a:extLst>
          </p:cNvPr>
          <p:cNvSpPr/>
          <p:nvPr/>
        </p:nvSpPr>
        <p:spPr>
          <a:xfrm>
            <a:off x="7944515" y="5016000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4DED6D48-D892-9D93-946A-076F1D4EC4E1}"/>
              </a:ext>
            </a:extLst>
          </p:cNvPr>
          <p:cNvSpPr txBox="1"/>
          <p:nvPr/>
        </p:nvSpPr>
        <p:spPr>
          <a:xfrm>
            <a:off x="6682155" y="4791491"/>
            <a:ext cx="124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Odpadní materiál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38CA41A-1F8A-9A7D-93E2-51018E931473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C557E2AE-1A50-40A6-A554-613626DB8D93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6D550C7-0095-0A6F-3709-8F7D33590705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821DBE5-48AD-4328-F2E1-51656153444B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0B742C-A050-4FC6-5239-E804E1E68067}"/>
              </a:ext>
            </a:extLst>
          </p:cNvPr>
          <p:cNvSpPr txBox="1"/>
          <p:nvPr/>
        </p:nvSpPr>
        <p:spPr>
          <a:xfrm>
            <a:off x="8130718" y="2045198"/>
            <a:ext cx="370878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Vstupní materiál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Zpracovávané množství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Požadavky na finální produkt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99FC00-60C5-D7AD-EC8A-56AE43E39B11}"/>
              </a:ext>
            </a:extLst>
          </p:cNvPr>
          <p:cNvSpPr txBox="1"/>
          <p:nvPr/>
        </p:nvSpPr>
        <p:spPr>
          <a:xfrm>
            <a:off x="6402939" y="2046268"/>
            <a:ext cx="531967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zařízení</a:t>
            </a:r>
            <a:r>
              <a:rPr lang="en-GB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cs-CZ" sz="20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78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01E16F0-C615-CAEA-2A96-AA9D75365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2" y="3819988"/>
            <a:ext cx="4252516" cy="2836437"/>
          </a:xfrm>
          <a:prstGeom prst="rect">
            <a:avLst/>
          </a:prstGeom>
        </p:spPr>
      </p:pic>
      <p:pic>
        <p:nvPicPr>
          <p:cNvPr id="12" name="Obrázek 11" descr="Obsah obrázku interiér, podlaha, zeď, strop&#10;&#10;Popis byl vytvořen automaticky">
            <a:extLst>
              <a:ext uri="{FF2B5EF4-FFF2-40B4-BE49-F238E27FC236}">
                <a16:creationId xmlns:a16="http://schemas.microsoft.com/office/drawing/2014/main" id="{44BE87DA-533A-5435-A80C-47EF16C3D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/>
          <a:stretch/>
        </p:blipFill>
        <p:spPr>
          <a:xfrm>
            <a:off x="4597564" y="4417791"/>
            <a:ext cx="1589092" cy="2238633"/>
          </a:xfrm>
          <a:prstGeom prst="rect">
            <a:avLst/>
          </a:prstGeom>
        </p:spPr>
      </p:pic>
      <p:pic>
        <p:nvPicPr>
          <p:cNvPr id="14" name="Obrázek 13" descr="Obsah obrázku interiér&#10;&#10;Popis byl vytvořen automaticky">
            <a:extLst>
              <a:ext uri="{FF2B5EF4-FFF2-40B4-BE49-F238E27FC236}">
                <a16:creationId xmlns:a16="http://schemas.microsoft.com/office/drawing/2014/main" id="{DCF4D158-9DC1-7C2D-0767-2C52506FD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63" y="1913951"/>
            <a:ext cx="1586967" cy="2379254"/>
          </a:xfrm>
          <a:prstGeom prst="rect">
            <a:avLst/>
          </a:prstGeom>
        </p:spPr>
      </p:pic>
      <p:pic>
        <p:nvPicPr>
          <p:cNvPr id="8" name="Obrázek 7" descr="Obsah obrázku text, interiér, podlaha, kuchyně&#10;&#10;Popis byl vytvořen automaticky">
            <a:extLst>
              <a:ext uri="{FF2B5EF4-FFF2-40B4-BE49-F238E27FC236}">
                <a16:creationId xmlns:a16="http://schemas.microsoft.com/office/drawing/2014/main" id="{20056203-4B29-B76A-312D-BE5364FDD4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9" b="10112"/>
          <a:stretch/>
        </p:blipFill>
        <p:spPr>
          <a:xfrm>
            <a:off x="230722" y="1913951"/>
            <a:ext cx="4252515" cy="17962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666345F-7FCD-5B57-0B9E-A41983B62BC6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090799-7264-3775-3A98-111AD65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769DB8E-86F2-DC90-5B39-EEB854663B87}"/>
              </a:ext>
            </a:extLst>
          </p:cNvPr>
          <p:cNvSpPr txBox="1"/>
          <p:nvPr/>
        </p:nvSpPr>
        <p:spPr>
          <a:xfrm>
            <a:off x="8598714" y="4950308"/>
            <a:ext cx="16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Předúprava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34175FB-8033-1E13-9050-FC2F074A6BFF}"/>
              </a:ext>
            </a:extLst>
          </p:cNvPr>
          <p:cNvSpPr txBox="1"/>
          <p:nvPr/>
        </p:nvSpPr>
        <p:spPr>
          <a:xfrm>
            <a:off x="9991072" y="3903181"/>
            <a:ext cx="1600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Vstřikovací stroj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9B6F3CE-2237-A4F2-C036-85DA8CDBC4D7}"/>
              </a:ext>
            </a:extLst>
          </p:cNvPr>
          <p:cNvSpPr txBox="1"/>
          <p:nvPr/>
        </p:nvSpPr>
        <p:spPr>
          <a:xfrm>
            <a:off x="9742839" y="5861000"/>
            <a:ext cx="2096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Extrudér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F650E26B-DC58-0FF9-E6DC-A133821BE243}"/>
              </a:ext>
            </a:extLst>
          </p:cNvPr>
          <p:cNvSpPr/>
          <p:nvPr/>
        </p:nvSpPr>
        <p:spPr>
          <a:xfrm>
            <a:off x="7944515" y="5016000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058EDFD-0119-3897-858D-4C1BDB5652D5}"/>
              </a:ext>
            </a:extLst>
          </p:cNvPr>
          <p:cNvSpPr txBox="1"/>
          <p:nvPr/>
        </p:nvSpPr>
        <p:spPr>
          <a:xfrm>
            <a:off x="6402939" y="2046268"/>
            <a:ext cx="531967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zařízení</a:t>
            </a:r>
            <a:r>
              <a:rPr lang="en-GB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cs-CZ" sz="20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013B027-7410-0871-2D35-E031FE06CEF1}"/>
              </a:ext>
            </a:extLst>
          </p:cNvPr>
          <p:cNvSpPr txBox="1"/>
          <p:nvPr/>
        </p:nvSpPr>
        <p:spPr>
          <a:xfrm>
            <a:off x="6682155" y="4791491"/>
            <a:ext cx="124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Odpadní materiál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Šipka: doprava 27">
            <a:extLst>
              <a:ext uri="{FF2B5EF4-FFF2-40B4-BE49-F238E27FC236}">
                <a16:creationId xmlns:a16="http://schemas.microsoft.com/office/drawing/2014/main" id="{74B2BF5C-11B7-A05A-EEE2-D9D042CE2E63}"/>
              </a:ext>
            </a:extLst>
          </p:cNvPr>
          <p:cNvSpPr/>
          <p:nvPr/>
        </p:nvSpPr>
        <p:spPr>
          <a:xfrm rot="19500000">
            <a:off x="9507000" y="4508723"/>
            <a:ext cx="75062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C4D3B47-E491-9245-C7B4-F124A81262C1}"/>
              </a:ext>
            </a:extLst>
          </p:cNvPr>
          <p:cNvSpPr txBox="1"/>
          <p:nvPr/>
        </p:nvSpPr>
        <p:spPr>
          <a:xfrm>
            <a:off x="8130718" y="2045198"/>
            <a:ext cx="370878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Vstupní materiál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Zpracovávané množství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Požadavky na finální produkt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Šipka: doprava 29">
            <a:extLst>
              <a:ext uri="{FF2B5EF4-FFF2-40B4-BE49-F238E27FC236}">
                <a16:creationId xmlns:a16="http://schemas.microsoft.com/office/drawing/2014/main" id="{1C7CFB2E-8412-4CA2-125E-5DB05B7A949E}"/>
              </a:ext>
            </a:extLst>
          </p:cNvPr>
          <p:cNvSpPr/>
          <p:nvPr/>
        </p:nvSpPr>
        <p:spPr>
          <a:xfrm rot="2100000">
            <a:off x="9507000" y="5593340"/>
            <a:ext cx="75062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4BFEC15-06B6-8EE8-69B5-1ADFE29E7ADD}"/>
              </a:ext>
            </a:extLst>
          </p:cNvPr>
          <p:cNvSpPr txBox="1"/>
          <p:nvPr/>
        </p:nvSpPr>
        <p:spPr>
          <a:xfrm>
            <a:off x="230722" y="3425697"/>
            <a:ext cx="15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Vstřikovací stroj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4A664FB-62E0-D6C3-E25E-927F8DC0F1BC}"/>
              </a:ext>
            </a:extLst>
          </p:cNvPr>
          <p:cNvSpPr txBox="1"/>
          <p:nvPr/>
        </p:nvSpPr>
        <p:spPr>
          <a:xfrm>
            <a:off x="4597563" y="4016206"/>
            <a:ext cx="15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Extrudér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5DD3E634-5B65-ECB7-3574-E9208D670246}"/>
              </a:ext>
            </a:extLst>
          </p:cNvPr>
          <p:cNvSpPr txBox="1"/>
          <p:nvPr/>
        </p:nvSpPr>
        <p:spPr>
          <a:xfrm>
            <a:off x="261991" y="1423072"/>
            <a:ext cx="103132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Zpracování plastů a bioplastů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ČVUT v Praze, Fakulta strojní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7182CB7-9BED-61A3-3070-5F658BBFC20C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9B86A7E-97F1-0809-004B-BE3A56EAE988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47C17C5-C14A-2BEB-E7B7-6D301A49B282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9A9D8FD-A135-9CB7-9FDE-563C6D79F3E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7B1C957-999F-F476-877D-03E68C6D7EF9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70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5F01808-7CE6-500C-A6A6-04DAD89B80DF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0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514785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PRODUKCE BIOETHANOLU</a:t>
            </a:r>
          </a:p>
        </p:txBody>
      </p:sp>
      <p:pic>
        <p:nvPicPr>
          <p:cNvPr id="6146" name="Picture 2" descr="Biofuel - Free technology icons">
            <a:extLst>
              <a:ext uri="{FF2B5EF4-FFF2-40B4-BE49-F238E27FC236}">
                <a16:creationId xmlns:a16="http://schemas.microsoft.com/office/drawing/2014/main" id="{F445071E-38FF-ECD0-752F-A2CDA8FB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06" y="806100"/>
            <a:ext cx="3518587" cy="35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09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514785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PRODUKCE BIOETHANOLU</a:t>
            </a:r>
          </a:p>
        </p:txBody>
      </p:sp>
      <p:pic>
        <p:nvPicPr>
          <p:cNvPr id="6146" name="Picture 2" descr="Biofuel - Free technology icons">
            <a:extLst>
              <a:ext uri="{FF2B5EF4-FFF2-40B4-BE49-F238E27FC236}">
                <a16:creationId xmlns:a16="http://schemas.microsoft.com/office/drawing/2014/main" id="{F445071E-38FF-ECD0-752F-A2CDA8FB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06" y="806100"/>
            <a:ext cx="3518587" cy="35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09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410555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Bioethanolová jednotka </a:t>
            </a:r>
            <a:r>
              <a:rPr lang="en-US" sz="2500" b="1" dirty="0">
                <a:solidFill>
                  <a:srgbClr val="1A1918"/>
                </a:solidFill>
              </a:rPr>
              <a:t>| </a:t>
            </a:r>
            <a:r>
              <a:rPr lang="cs-CZ" sz="2500" b="1" dirty="0">
                <a:solidFill>
                  <a:srgbClr val="1A1918"/>
                </a:solidFill>
              </a:rPr>
              <a:t>ČVUT v Praze, Fakulta strojní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6" name="Obrázek 5" descr="Obsah obrázku interiér&#10;&#10;Popis byl vytvořen automaticky">
            <a:extLst>
              <a:ext uri="{FF2B5EF4-FFF2-40B4-BE49-F238E27FC236}">
                <a16:creationId xmlns:a16="http://schemas.microsoft.com/office/drawing/2014/main" id="{507FFDF0-9CCA-683B-996F-14044CB7E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27"/>
          <a:stretch/>
        </p:blipFill>
        <p:spPr>
          <a:xfrm>
            <a:off x="1080386" y="1939130"/>
            <a:ext cx="3141117" cy="2515168"/>
          </a:xfrm>
          <a:prstGeom prst="rect">
            <a:avLst/>
          </a:prstGeom>
        </p:spPr>
      </p:pic>
      <p:pic>
        <p:nvPicPr>
          <p:cNvPr id="11" name="Obrázek 10" descr="Obsah obrázku interiér, zařízení&#10;&#10;Popis byl vytvořen automaticky">
            <a:extLst>
              <a:ext uri="{FF2B5EF4-FFF2-40B4-BE49-F238E27FC236}">
                <a16:creationId xmlns:a16="http://schemas.microsoft.com/office/drawing/2014/main" id="{52C05FA8-0FD5-42EB-888F-10CE5C1D60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6506"/>
          <a:stretch/>
        </p:blipFill>
        <p:spPr>
          <a:xfrm>
            <a:off x="4611023" y="1939129"/>
            <a:ext cx="2257009" cy="45856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93A20A6-0B3D-939E-90C4-D1CAFAA917B2}"/>
              </a:ext>
            </a:extLst>
          </p:cNvPr>
          <p:cNvSpPr txBox="1"/>
          <p:nvPr/>
        </p:nvSpPr>
        <p:spPr>
          <a:xfrm>
            <a:off x="8208815" y="2332949"/>
            <a:ext cx="1600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Předúprava odpadu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F35F459-9AB0-6BD1-2BDB-D90029C1FFB3}"/>
              </a:ext>
            </a:extLst>
          </p:cNvPr>
          <p:cNvSpPr txBox="1"/>
          <p:nvPr/>
        </p:nvSpPr>
        <p:spPr>
          <a:xfrm>
            <a:off x="8164620" y="4087659"/>
            <a:ext cx="1688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</a:t>
            </a:r>
          </a:p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sacharizace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E000988-4BC9-A2F1-0590-E3C3060E8D05}"/>
              </a:ext>
            </a:extLst>
          </p:cNvPr>
          <p:cNvSpPr txBox="1"/>
          <p:nvPr/>
        </p:nvSpPr>
        <p:spPr>
          <a:xfrm>
            <a:off x="8191285" y="5149169"/>
            <a:ext cx="1610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Fermentace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353933D8-85B3-75E4-AA1E-4316376B4CD6}"/>
              </a:ext>
            </a:extLst>
          </p:cNvPr>
          <p:cNvSpPr/>
          <p:nvPr/>
        </p:nvSpPr>
        <p:spPr>
          <a:xfrm rot="5400000">
            <a:off x="8860798" y="3105299"/>
            <a:ext cx="36000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 descr="Obsah obrázku interiér, osoba, podlaha, zařízení&#10;&#10;Popis byl vytvořen automaticky">
            <a:extLst>
              <a:ext uri="{FF2B5EF4-FFF2-40B4-BE49-F238E27FC236}">
                <a16:creationId xmlns:a16="http://schemas.microsoft.com/office/drawing/2014/main" id="{EEB615BA-F183-551D-21A9-30165E30E3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7"/>
          <a:stretch/>
        </p:blipFill>
        <p:spPr>
          <a:xfrm>
            <a:off x="1080385" y="4612237"/>
            <a:ext cx="3142883" cy="191256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7A0566F2-0A7C-83CF-D816-B8A879822AD4}"/>
              </a:ext>
            </a:extLst>
          </p:cNvPr>
          <p:cNvSpPr txBox="1"/>
          <p:nvPr/>
        </p:nvSpPr>
        <p:spPr>
          <a:xfrm>
            <a:off x="8420361" y="5902903"/>
            <a:ext cx="11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Destilace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4EFF5-7CCE-8718-1C7B-D3E764FF689C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9784A0-E465-8347-B2F3-E61421510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175B8C74-84AE-63F0-0B0F-8E73DA08E44B}"/>
              </a:ext>
            </a:extLst>
          </p:cNvPr>
          <p:cNvSpPr txBox="1"/>
          <p:nvPr/>
        </p:nvSpPr>
        <p:spPr>
          <a:xfrm>
            <a:off x="8074506" y="3333925"/>
            <a:ext cx="1868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Homogenizace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5D5EB442-B4AB-35F3-912A-CCF01816C0AF}"/>
              </a:ext>
            </a:extLst>
          </p:cNvPr>
          <p:cNvSpPr/>
          <p:nvPr/>
        </p:nvSpPr>
        <p:spPr>
          <a:xfrm rot="5400000">
            <a:off x="8860797" y="3831629"/>
            <a:ext cx="36000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2B0B2866-0C89-C682-C8CA-CC9B2B623994}"/>
              </a:ext>
            </a:extLst>
          </p:cNvPr>
          <p:cNvSpPr/>
          <p:nvPr/>
        </p:nvSpPr>
        <p:spPr>
          <a:xfrm rot="5400000">
            <a:off x="8860796" y="4872949"/>
            <a:ext cx="36000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prava 25">
            <a:extLst>
              <a:ext uri="{FF2B5EF4-FFF2-40B4-BE49-F238E27FC236}">
                <a16:creationId xmlns:a16="http://schemas.microsoft.com/office/drawing/2014/main" id="{2703246B-67CD-09DF-9A0B-BC0B81DE03BE}"/>
              </a:ext>
            </a:extLst>
          </p:cNvPr>
          <p:cNvSpPr/>
          <p:nvPr/>
        </p:nvSpPr>
        <p:spPr>
          <a:xfrm rot="5400000">
            <a:off x="8860796" y="5606330"/>
            <a:ext cx="36000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06C4A87-480A-EBAD-E687-056B6556651F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4E2BB7-192E-56AA-7E59-A29686AC4B2C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254E737-6DFA-BAF8-6AFC-AD0D365DE5C3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BABC8F4-AF9A-ECBD-6714-C9E2ADA48E7D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5D915FE-A8A3-FBFA-5F94-68D4DEFE231E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2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A47D8F7-19C1-8B51-7F7F-36A58E2C7A1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19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41785" y="4441898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VÝROBA MIKROPRÁŠKU</a:t>
            </a:r>
          </a:p>
        </p:txBody>
      </p:sp>
      <p:pic>
        <p:nvPicPr>
          <p:cNvPr id="5122" name="Picture 2" descr="Powder - Free cultures icons">
            <a:extLst>
              <a:ext uri="{FF2B5EF4-FFF2-40B4-BE49-F238E27FC236}">
                <a16:creationId xmlns:a16="http://schemas.microsoft.com/office/drawing/2014/main" id="{9C762C93-C28B-2FCD-8EC7-849C486E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98" y="393296"/>
            <a:ext cx="4432803" cy="44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3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41785" y="4441898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VÝROBA MIKROPRÁŠKU</a:t>
            </a:r>
          </a:p>
        </p:txBody>
      </p:sp>
      <p:pic>
        <p:nvPicPr>
          <p:cNvPr id="5122" name="Picture 2" descr="Powder - Free cultures icons">
            <a:extLst>
              <a:ext uri="{FF2B5EF4-FFF2-40B4-BE49-F238E27FC236}">
                <a16:creationId xmlns:a16="http://schemas.microsoft.com/office/drawing/2014/main" id="{9C762C93-C28B-2FCD-8EC7-849C486E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98" y="393296"/>
            <a:ext cx="4432803" cy="44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3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4F382F1-E3BF-AC85-3763-3E98D5C5253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11E502-55B3-B387-2BD7-38C3E6D05558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14" name="Grafický objekt 13" descr="Hlava s ozubenými koly se souvislou výplní">
            <a:extLst>
              <a:ext uri="{FF2B5EF4-FFF2-40B4-BE49-F238E27FC236}">
                <a16:creationId xmlns:a16="http://schemas.microsoft.com/office/drawing/2014/main" id="{8B41371F-B66A-F5BD-9822-46E42997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3994" y="2405747"/>
            <a:ext cx="2160000" cy="2160000"/>
          </a:xfrm>
          <a:prstGeom prst="rect">
            <a:avLst/>
          </a:prstGeom>
        </p:spPr>
      </p:pic>
      <p:sp>
        <p:nvSpPr>
          <p:cNvPr id="19" name="Znak plus 18">
            <a:extLst>
              <a:ext uri="{FF2B5EF4-FFF2-40B4-BE49-F238E27FC236}">
                <a16:creationId xmlns:a16="http://schemas.microsoft.com/office/drawing/2014/main" id="{A08C82CB-62C2-349E-C580-16C872F1FB0B}"/>
              </a:ext>
            </a:extLst>
          </p:cNvPr>
          <p:cNvSpPr/>
          <p:nvPr/>
        </p:nvSpPr>
        <p:spPr>
          <a:xfrm>
            <a:off x="3628566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ovná se 20">
            <a:extLst>
              <a:ext uri="{FF2B5EF4-FFF2-40B4-BE49-F238E27FC236}">
                <a16:creationId xmlns:a16="http://schemas.microsoft.com/office/drawing/2014/main" id="{9DB0725D-4581-73F2-DF67-05B8594990BD}"/>
              </a:ext>
            </a:extLst>
          </p:cNvPr>
          <p:cNvSpPr/>
          <p:nvPr/>
        </p:nvSpPr>
        <p:spPr>
          <a:xfrm>
            <a:off x="6611146" y="3024947"/>
            <a:ext cx="900000" cy="921600"/>
          </a:xfrm>
          <a:prstGeom prst="mathEqual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2923439-FAD1-35BB-7C52-FBEE44A79061}"/>
              </a:ext>
            </a:extLst>
          </p:cNvPr>
          <p:cNvSpPr txBox="1"/>
          <p:nvPr/>
        </p:nvSpPr>
        <p:spPr>
          <a:xfrm>
            <a:off x="1652651" y="2139503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TEORIE</a:t>
            </a:r>
            <a:endParaRPr lang="en-US" sz="22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F9C333-D823-7853-B571-605E88204ADF}"/>
              </a:ext>
            </a:extLst>
          </p:cNvPr>
          <p:cNvSpPr txBox="1"/>
          <p:nvPr/>
        </p:nvSpPr>
        <p:spPr>
          <a:xfrm>
            <a:off x="4759366" y="2139504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CVIČENÍ</a:t>
            </a:r>
            <a:endParaRPr lang="en-US" sz="22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B48034-EC33-B978-B730-F2A6E81AC61A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AA9F15E-5C65-BDEC-18C0-4A9F6E848FF6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2148EBC-4C33-CEC4-85DD-7C2308D84A04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BE6F5E4-87C3-0BFE-9507-DC2BA61DDD48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68496F4-A374-CF8C-99BC-6CC490B28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pic>
        <p:nvPicPr>
          <p:cNvPr id="4" name="Grafický objekt 3" descr="Vědecký žena se souvislou výplní">
            <a:extLst>
              <a:ext uri="{FF2B5EF4-FFF2-40B4-BE49-F238E27FC236}">
                <a16:creationId xmlns:a16="http://schemas.microsoft.com/office/drawing/2014/main" id="{2F7D3224-F7E2-1751-D816-E3B9CB695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8693" y="2405747"/>
            <a:ext cx="2160000" cy="2160000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EE022185-333F-79A6-F083-15E73C92DF0B}"/>
              </a:ext>
            </a:extLst>
          </p:cNvPr>
          <p:cNvSpPr/>
          <p:nvPr/>
        </p:nvSpPr>
        <p:spPr>
          <a:xfrm>
            <a:off x="7918270" y="2828101"/>
            <a:ext cx="1982083" cy="131529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AKTIVITA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61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456937"/>
            <a:ext cx="10889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Výroba mikroprášku ze směsi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ČVUT v Praze, Fakulta strojní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8" name="Obrázek 7" descr="Obsah obrázku jízdní kolo, kámen, zašpiněné&#10;&#10;Popis byl vytvořen automaticky">
            <a:extLst>
              <a:ext uri="{FF2B5EF4-FFF2-40B4-BE49-F238E27FC236}">
                <a16:creationId xmlns:a16="http://schemas.microsoft.com/office/drawing/2014/main" id="{0C3D6600-AC32-F046-41AF-5CC5BDE3E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/>
          <a:stretch/>
        </p:blipFill>
        <p:spPr>
          <a:xfrm>
            <a:off x="3383248" y="1969114"/>
            <a:ext cx="1925805" cy="2646311"/>
          </a:xfrm>
          <a:prstGeom prst="rect">
            <a:avLst/>
          </a:prstGeom>
        </p:spPr>
      </p:pic>
      <p:pic>
        <p:nvPicPr>
          <p:cNvPr id="12" name="Obrázek 11" descr="Obsah obrázku zelené, zašpiněné, obložené&#10;&#10;Popis byl vytvořen automaticky">
            <a:extLst>
              <a:ext uri="{FF2B5EF4-FFF2-40B4-BE49-F238E27FC236}">
                <a16:creationId xmlns:a16="http://schemas.microsoft.com/office/drawing/2014/main" id="{E363D625-5D42-7596-50C6-8E49CE5E4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7" y="1969114"/>
            <a:ext cx="3104711" cy="4654725"/>
          </a:xfrm>
          <a:prstGeom prst="rect">
            <a:avLst/>
          </a:prstGeom>
        </p:spPr>
      </p:pic>
      <p:pic>
        <p:nvPicPr>
          <p:cNvPr id="17" name="Obrázek 16" descr="Obsah obrázku interiér, zeď, zašpiněné&#10;&#10;Popis byl vytvořen automaticky">
            <a:extLst>
              <a:ext uri="{FF2B5EF4-FFF2-40B4-BE49-F238E27FC236}">
                <a16:creationId xmlns:a16="http://schemas.microsoft.com/office/drawing/2014/main" id="{2419D152-9B27-78D4-8F02-574D5B9BF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47" y="4696930"/>
            <a:ext cx="1926909" cy="192690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C21555-89F9-DFB4-9A95-5E5CE3D871DF}"/>
              </a:ext>
            </a:extLst>
          </p:cNvPr>
          <p:cNvSpPr txBox="1"/>
          <p:nvPr/>
        </p:nvSpPr>
        <p:spPr>
          <a:xfrm>
            <a:off x="4056388" y="50946"/>
            <a:ext cx="610938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 of  equipment: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capacity, power, configuration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BB98AF-279C-7722-096D-629F4B6C2E60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A86443-B722-A944-407A-AED7CFECE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F98FD45-1BB1-148C-8E76-20062FE16F07}"/>
              </a:ext>
            </a:extLst>
          </p:cNvPr>
          <p:cNvSpPr txBox="1"/>
          <p:nvPr/>
        </p:nvSpPr>
        <p:spPr>
          <a:xfrm>
            <a:off x="6096000" y="2499859"/>
            <a:ext cx="627176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zařízení</a:t>
            </a:r>
            <a:r>
              <a:rPr lang="en-GB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cs-CZ" sz="20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EEE88F7-EE83-E50A-81E7-9336A3D6B759}"/>
              </a:ext>
            </a:extLst>
          </p:cNvPr>
          <p:cNvSpPr txBox="1"/>
          <p:nvPr/>
        </p:nvSpPr>
        <p:spPr>
          <a:xfrm>
            <a:off x="7872818" y="2533543"/>
            <a:ext cx="370878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Požadovaná produkce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Výkon jednotlivých aparátů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Konfigurace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BA3CFF8-2006-C701-61B6-60696DB60F59}"/>
              </a:ext>
            </a:extLst>
          </p:cNvPr>
          <p:cNvSpPr txBox="1"/>
          <p:nvPr/>
        </p:nvSpPr>
        <p:spPr>
          <a:xfrm>
            <a:off x="5766029" y="4789204"/>
            <a:ext cx="160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Příprava směsi v míchané nádobě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BCA44D16-18AD-4EAB-34A1-E057C46FF72E}"/>
              </a:ext>
            </a:extLst>
          </p:cNvPr>
          <p:cNvSpPr/>
          <p:nvPr/>
        </p:nvSpPr>
        <p:spPr>
          <a:xfrm>
            <a:off x="7464698" y="5154294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9BC6608-6A61-634B-88E0-3B705F956FBE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16D785F-D3D2-DA45-548A-0BC6607D8CB9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70A92A9-97C5-FD62-BDCC-7BC56CC570C0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6F771A8-4549-7B70-00DF-62FC4729052F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D316CF9-07CD-C4D2-26AE-2ED63C9D8DFC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97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modrá, vozík&#10;&#10;Popis byl vytvořen automaticky">
            <a:extLst>
              <a:ext uri="{FF2B5EF4-FFF2-40B4-BE49-F238E27FC236}">
                <a16:creationId xmlns:a16="http://schemas.microsoft.com/office/drawing/2014/main" id="{332D5BE6-C8E4-E068-A4AC-FB9CF86FD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9" y="2046186"/>
            <a:ext cx="2991342" cy="448457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C3040DF-4308-224F-E6CF-A4CD7404B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" b="7805"/>
          <a:stretch/>
        </p:blipFill>
        <p:spPr>
          <a:xfrm>
            <a:off x="3285385" y="2049234"/>
            <a:ext cx="2096665" cy="3257044"/>
          </a:xfrm>
          <a:prstGeom prst="rect">
            <a:avLst/>
          </a:prstGeom>
        </p:spPr>
      </p:pic>
      <p:pic>
        <p:nvPicPr>
          <p:cNvPr id="18" name="Obrázek 17" descr="Obsah obrázku interiér&#10;&#10;Popis byl vytvořen automaticky">
            <a:extLst>
              <a:ext uri="{FF2B5EF4-FFF2-40B4-BE49-F238E27FC236}">
                <a16:creationId xmlns:a16="http://schemas.microsoft.com/office/drawing/2014/main" id="{36349482-21E6-93EC-0CE4-9CA6278C2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85" y="5351663"/>
            <a:ext cx="2096664" cy="11790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154E9A-C0A1-7B26-F29D-E2957A906D74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A4316C-85CC-ACE5-95A4-2D747428D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479C6F3B-EF56-C8E7-A481-69BF625381EB}"/>
              </a:ext>
            </a:extLst>
          </p:cNvPr>
          <p:cNvSpPr txBox="1"/>
          <p:nvPr/>
        </p:nvSpPr>
        <p:spPr>
          <a:xfrm>
            <a:off x="6096000" y="2499859"/>
            <a:ext cx="627176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zařízení</a:t>
            </a:r>
            <a:r>
              <a:rPr lang="en-GB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cs-CZ" sz="20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DC60DDB-601C-D0E0-793B-2B04CAC29F0A}"/>
              </a:ext>
            </a:extLst>
          </p:cNvPr>
          <p:cNvSpPr txBox="1"/>
          <p:nvPr/>
        </p:nvSpPr>
        <p:spPr>
          <a:xfrm>
            <a:off x="7872818" y="2533543"/>
            <a:ext cx="370878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Požadovaná produkce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Výkon jednotlivých aparátů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Konfigurace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2F6D57A-7E9F-2C28-E9F5-BC7B6FA1EE7A}"/>
              </a:ext>
            </a:extLst>
          </p:cNvPr>
          <p:cNvSpPr txBox="1"/>
          <p:nvPr/>
        </p:nvSpPr>
        <p:spPr>
          <a:xfrm>
            <a:off x="5766029" y="4789204"/>
            <a:ext cx="160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Příprava směsi v míchané nádobě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6ED9D8C-6F6D-5F71-E21E-323DA4C23F64}"/>
              </a:ext>
            </a:extLst>
          </p:cNvPr>
          <p:cNvSpPr txBox="1"/>
          <p:nvPr/>
        </p:nvSpPr>
        <p:spPr>
          <a:xfrm>
            <a:off x="7981268" y="4930887"/>
            <a:ext cx="160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Ohřev</a:t>
            </a:r>
          </a:p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směsi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Šipka: doprava 29">
            <a:extLst>
              <a:ext uri="{FF2B5EF4-FFF2-40B4-BE49-F238E27FC236}">
                <a16:creationId xmlns:a16="http://schemas.microsoft.com/office/drawing/2014/main" id="{1792C097-9E11-9925-4F2E-3A1DBEC6DF71}"/>
              </a:ext>
            </a:extLst>
          </p:cNvPr>
          <p:cNvSpPr/>
          <p:nvPr/>
        </p:nvSpPr>
        <p:spPr>
          <a:xfrm>
            <a:off x="7464698" y="5154294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7FF5BABB-5B7E-91E4-426C-0EA3A719DE5F}"/>
              </a:ext>
            </a:extLst>
          </p:cNvPr>
          <p:cNvSpPr/>
          <p:nvPr/>
        </p:nvSpPr>
        <p:spPr>
          <a:xfrm>
            <a:off x="9453797" y="5149212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E706F0E-4493-3504-AD2A-0FA5549AD6A1}"/>
              </a:ext>
            </a:extLst>
          </p:cNvPr>
          <p:cNvSpPr txBox="1"/>
          <p:nvPr/>
        </p:nvSpPr>
        <p:spPr>
          <a:xfrm>
            <a:off x="261991" y="1456937"/>
            <a:ext cx="10889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Výroba mikroprášku ze směsi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ČVUT v Praze, Fakulta strojní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AF86CBAE-5458-AF6E-B910-B4C6EA867CD8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9D4A8F9-7932-C9B4-D66F-80C9CE1FA3F3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880ED4F-E2D9-7E2A-1EE5-D66C91628812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21DB90A-3143-22EE-9FAE-F1FCA8F64D2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4090D99-A5F3-EC8D-6050-FB1FD2B9331A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4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interiér, stříbrné, ocel&#10;&#10;Popis byl vytvořen automaticky">
            <a:extLst>
              <a:ext uri="{FF2B5EF4-FFF2-40B4-BE49-F238E27FC236}">
                <a16:creationId xmlns:a16="http://schemas.microsoft.com/office/drawing/2014/main" id="{4B9BCBE0-0F7C-6478-203A-A420A3057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12" y="4789762"/>
            <a:ext cx="2611537" cy="1741975"/>
          </a:xfrm>
          <a:prstGeom prst="rect">
            <a:avLst/>
          </a:prstGeom>
        </p:spPr>
      </p:pic>
      <p:pic>
        <p:nvPicPr>
          <p:cNvPr id="13" name="Obrázek 12" descr="Obsah obrázku kov&#10;&#10;Popis byl vytvořen automaticky">
            <a:extLst>
              <a:ext uri="{FF2B5EF4-FFF2-40B4-BE49-F238E27FC236}">
                <a16:creationId xmlns:a16="http://schemas.microsoft.com/office/drawing/2014/main" id="{817EA4C1-12D6-640D-B4DF-E2064866A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1" y="2077378"/>
            <a:ext cx="2971068" cy="4454360"/>
          </a:xfrm>
          <a:prstGeom prst="rect">
            <a:avLst/>
          </a:prstGeom>
        </p:spPr>
      </p:pic>
      <p:pic>
        <p:nvPicPr>
          <p:cNvPr id="15" name="Obrázek 14" descr="Obsah obrázku interiér, oblast, zašpiněné&#10;&#10;Popis byl vytvořen automaticky">
            <a:extLst>
              <a:ext uri="{FF2B5EF4-FFF2-40B4-BE49-F238E27FC236}">
                <a16:creationId xmlns:a16="http://schemas.microsoft.com/office/drawing/2014/main" id="{413A5C24-B9A2-2408-8262-4C7ED3360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12" y="2077378"/>
            <a:ext cx="2611537" cy="261153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A5F9E17-A947-38D0-AA5D-59561935EF87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511DA5-6DA4-98E1-408D-FD74D41C1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E81DC7-78B5-2D32-78B1-F5AB1C5D413E}"/>
              </a:ext>
            </a:extLst>
          </p:cNvPr>
          <p:cNvSpPr txBox="1"/>
          <p:nvPr/>
        </p:nvSpPr>
        <p:spPr>
          <a:xfrm>
            <a:off x="5766029" y="4789204"/>
            <a:ext cx="160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Příprava směsi v míchané nádobě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E09B90D-8A84-6D67-4A85-9E518961EB88}"/>
              </a:ext>
            </a:extLst>
          </p:cNvPr>
          <p:cNvSpPr txBox="1"/>
          <p:nvPr/>
        </p:nvSpPr>
        <p:spPr>
          <a:xfrm>
            <a:off x="7981268" y="4930887"/>
            <a:ext cx="160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Ohřev</a:t>
            </a:r>
          </a:p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směsi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19F5F23-E1EC-7E57-BDD2-C4C0C5FCD4E6}"/>
              </a:ext>
            </a:extLst>
          </p:cNvPr>
          <p:cNvSpPr txBox="1"/>
          <p:nvPr/>
        </p:nvSpPr>
        <p:spPr>
          <a:xfrm>
            <a:off x="10098038" y="4806521"/>
            <a:ext cx="2096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Produkce mikroprášku v sprejové sušárně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3CE92F20-E2B7-40CA-2F38-16DBEAC72ECE}"/>
              </a:ext>
            </a:extLst>
          </p:cNvPr>
          <p:cNvSpPr/>
          <p:nvPr/>
        </p:nvSpPr>
        <p:spPr>
          <a:xfrm>
            <a:off x="7464698" y="5154294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: doprava 23">
            <a:extLst>
              <a:ext uri="{FF2B5EF4-FFF2-40B4-BE49-F238E27FC236}">
                <a16:creationId xmlns:a16="http://schemas.microsoft.com/office/drawing/2014/main" id="{72466ECA-9DD7-3AFD-7590-9FE4F77FCA1F}"/>
              </a:ext>
            </a:extLst>
          </p:cNvPr>
          <p:cNvSpPr/>
          <p:nvPr/>
        </p:nvSpPr>
        <p:spPr>
          <a:xfrm>
            <a:off x="9453797" y="5149212"/>
            <a:ext cx="516570" cy="237949"/>
          </a:xfrm>
          <a:prstGeom prst="rightArrow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8137172-D3F0-BBB9-14E2-5B43AEFA5F4B}"/>
              </a:ext>
            </a:extLst>
          </p:cNvPr>
          <p:cNvSpPr txBox="1"/>
          <p:nvPr/>
        </p:nvSpPr>
        <p:spPr>
          <a:xfrm>
            <a:off x="6096000" y="2499859"/>
            <a:ext cx="627176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zařízení</a:t>
            </a:r>
            <a:r>
              <a:rPr lang="en-GB" sz="20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cs-CZ" sz="20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86B3066-7D3E-7F6F-1427-EC64A1ACA9EE}"/>
              </a:ext>
            </a:extLst>
          </p:cNvPr>
          <p:cNvSpPr txBox="1"/>
          <p:nvPr/>
        </p:nvSpPr>
        <p:spPr>
          <a:xfrm>
            <a:off x="7872818" y="2533543"/>
            <a:ext cx="370878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Požadovaná produkce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Výkon jednotlivých aparátů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Konfigurace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B9F74C3-9F0F-10A0-99FE-73E90E55C204}"/>
              </a:ext>
            </a:extLst>
          </p:cNvPr>
          <p:cNvSpPr txBox="1"/>
          <p:nvPr/>
        </p:nvSpPr>
        <p:spPr>
          <a:xfrm>
            <a:off x="261991" y="1456937"/>
            <a:ext cx="10889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Výroba mikroprášku ze směsi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ČVUT v Praze, Fakulta strojní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90EBD0B-83B4-0901-A29A-ECCAB49DBB7E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B78E6B0-89F2-8598-77ED-D969CFBEDBFB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E7A40CB-E13A-6FDB-3CBE-A0FE3A811042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245E7F5-2E76-7606-A15E-27BDE81C943E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2B8589C-DC5F-5516-0B31-FD17A3656354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9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21F222-7D47-21D6-1683-5E6DB7CF1D0B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5082798"/>
            <a:ext cx="490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MULTISKILLING</a:t>
            </a:r>
          </a:p>
        </p:txBody>
      </p:sp>
      <p:pic>
        <p:nvPicPr>
          <p:cNvPr id="9220" name="Picture 4" descr="Skill Icon Vector #369519 - Free Icons Library">
            <a:extLst>
              <a:ext uri="{FF2B5EF4-FFF2-40B4-BE49-F238E27FC236}">
                <a16:creationId xmlns:a16="http://schemas.microsoft.com/office/drawing/2014/main" id="{4D3977A4-52A4-E75C-6A37-E857DAD4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53" y="898833"/>
            <a:ext cx="4183965" cy="41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86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5082798"/>
            <a:ext cx="490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MULTISKILLING</a:t>
            </a:r>
          </a:p>
        </p:txBody>
      </p:sp>
      <p:pic>
        <p:nvPicPr>
          <p:cNvPr id="9220" name="Picture 4" descr="Skill Icon Vector #369519 - Free Icons Library">
            <a:extLst>
              <a:ext uri="{FF2B5EF4-FFF2-40B4-BE49-F238E27FC236}">
                <a16:creationId xmlns:a16="http://schemas.microsoft.com/office/drawing/2014/main" id="{4D3977A4-52A4-E75C-6A37-E857DAD4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53" y="898833"/>
            <a:ext cx="4183965" cy="41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86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511E502-55B3-B387-2BD7-38C3E6D05558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374633" y="1397303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1A1918"/>
                </a:solidFill>
              </a:rPr>
              <a:t>Multiskilling 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6" name="Obrázek 5" descr="Obsah obrázku osoba&#10;&#10;Popis byl vytvořen automaticky">
            <a:extLst>
              <a:ext uri="{FF2B5EF4-FFF2-40B4-BE49-F238E27FC236}">
                <a16:creationId xmlns:a16="http://schemas.microsoft.com/office/drawing/2014/main" id="{6315493E-6426-A981-BDF3-FD5FA2AF9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7" y="1930649"/>
            <a:ext cx="2443070" cy="4344255"/>
          </a:xfrm>
          <a:prstGeom prst="rect">
            <a:avLst/>
          </a:prstGeom>
        </p:spPr>
      </p:pic>
      <p:pic>
        <p:nvPicPr>
          <p:cNvPr id="8" name="Obrázek 7" descr="Obsah obrázku interiér, zeď, kuchyňský spotřebič, fréza&#10;&#10;Popis byl vytvořen automaticky">
            <a:extLst>
              <a:ext uri="{FF2B5EF4-FFF2-40B4-BE49-F238E27FC236}">
                <a16:creationId xmlns:a16="http://schemas.microsoft.com/office/drawing/2014/main" id="{E4B9CBE3-D13C-3414-1D88-4C786CA27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87" y="3834221"/>
            <a:ext cx="3661919" cy="2440683"/>
          </a:xfrm>
          <a:prstGeom prst="rect">
            <a:avLst/>
          </a:prstGeom>
        </p:spPr>
      </p:pic>
      <p:pic>
        <p:nvPicPr>
          <p:cNvPr id="11" name="Obrázek 10" descr="Obsah obrázku diagram&#10;&#10;Popis byl vytvořen automaticky">
            <a:extLst>
              <a:ext uri="{FF2B5EF4-FFF2-40B4-BE49-F238E27FC236}">
                <a16:creationId xmlns:a16="http://schemas.microsoft.com/office/drawing/2014/main" id="{40F04867-EC0B-452F-BCF2-9B687B7B5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1"/>
          <a:stretch/>
        </p:blipFill>
        <p:spPr>
          <a:xfrm>
            <a:off x="2993285" y="1930650"/>
            <a:ext cx="3661919" cy="182181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FEBAAAE-2A13-EDCE-CC6D-5E430EE68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pic>
        <p:nvPicPr>
          <p:cNvPr id="16" name="Obrázek 15" descr="Obsah obrázku oblečení, osoba, Modré límečky, Technik&#10;&#10;Popis byl vytvořen automaticky">
            <a:extLst>
              <a:ext uri="{FF2B5EF4-FFF2-40B4-BE49-F238E27FC236}">
                <a16:creationId xmlns:a16="http://schemas.microsoft.com/office/drawing/2014/main" id="{6897CE49-A2C9-EFE0-2125-2A7F264B4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92" y="1930649"/>
            <a:ext cx="2443070" cy="4344255"/>
          </a:xfrm>
          <a:prstGeom prst="rect">
            <a:avLst/>
          </a:prstGeom>
        </p:spPr>
      </p:pic>
      <p:pic>
        <p:nvPicPr>
          <p:cNvPr id="18" name="Obrázek 17" descr="Obsah obrázku osoba, oblečení, muž, venku&#10;&#10;Popis byl vytvořen automaticky">
            <a:extLst>
              <a:ext uri="{FF2B5EF4-FFF2-40B4-BE49-F238E27FC236}">
                <a16:creationId xmlns:a16="http://schemas.microsoft.com/office/drawing/2014/main" id="{6F4D66CA-F3E9-3F04-88FD-E111A42AFC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48" y="1930649"/>
            <a:ext cx="2443070" cy="434425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D9612DC-17DC-307E-DD6D-A2BAB677022B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06F19D1-8626-0BDE-EB05-653DE4225AD8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20705CA-202B-3DD4-4173-0FB7B7EE931C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30F2DFA-52AD-B770-20EA-DCCF3E5E4DC6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D141401-911A-51BB-A457-D57C8E8B7CDF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04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CD1E8BD-2442-0BF8-FC26-98B72D94A716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99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720761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PYROLÝZNÍ JEDNOTKA</a:t>
            </a:r>
          </a:p>
        </p:txBody>
      </p:sp>
      <p:pic>
        <p:nvPicPr>
          <p:cNvPr id="3074" name="Picture 2" descr="Extruder - Free industry icons">
            <a:extLst>
              <a:ext uri="{FF2B5EF4-FFF2-40B4-BE49-F238E27FC236}">
                <a16:creationId xmlns:a16="http://schemas.microsoft.com/office/drawing/2014/main" id="{B78CA5AD-DE2B-EC65-DAB6-AE1665C7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51" y="44585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720761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PYROLÝZNÍ JEDNOTKA</a:t>
            </a:r>
          </a:p>
        </p:txBody>
      </p:sp>
      <p:pic>
        <p:nvPicPr>
          <p:cNvPr id="3074" name="Picture 2" descr="Extruder - Free industry icons">
            <a:extLst>
              <a:ext uri="{FF2B5EF4-FFF2-40B4-BE49-F238E27FC236}">
                <a16:creationId xmlns:a16="http://schemas.microsoft.com/office/drawing/2014/main" id="{B78CA5AD-DE2B-EC65-DAB6-AE1665C7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51" y="44585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456937"/>
            <a:ext cx="118173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Pyrolýza odpadních plastů a pneumatik</a:t>
            </a:r>
            <a:r>
              <a:rPr lang="en-US" sz="2500" b="1" dirty="0">
                <a:solidFill>
                  <a:srgbClr val="1A1918"/>
                </a:solidFill>
              </a:rPr>
              <a:t> 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9" name="Obrázek 8" descr="Obsah obrázku osoba, stojící, skupina, lidé&#10;&#10;Popis byl vytvořen automaticky">
            <a:extLst>
              <a:ext uri="{FF2B5EF4-FFF2-40B4-BE49-F238E27FC236}">
                <a16:creationId xmlns:a16="http://schemas.microsoft.com/office/drawing/2014/main" id="{4507E328-5056-680A-E3D7-8711C62E6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77" y="2125526"/>
            <a:ext cx="5567177" cy="4175383"/>
          </a:xfrm>
          <a:prstGeom prst="rect">
            <a:avLst/>
          </a:prstGeom>
        </p:spPr>
      </p:pic>
      <p:pic>
        <p:nvPicPr>
          <p:cNvPr id="6" name="Obrázek 5" descr="Obsah obrázku interiér, fréza&#10;&#10;Popis byl vytvořen automaticky">
            <a:extLst>
              <a:ext uri="{FF2B5EF4-FFF2-40B4-BE49-F238E27FC236}">
                <a16:creationId xmlns:a16="http://schemas.microsoft.com/office/drawing/2014/main" id="{D56F5F8F-691A-5BCF-7FBD-D987BFCEC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9" y="2125527"/>
            <a:ext cx="5567178" cy="417538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BB5B173-F936-2B03-F30B-DB9E4384CC22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E0A29D-0138-1D7B-6596-06B81E34B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81954F-2C51-3DFE-066D-C8B7495A06DD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6CFC678-D19D-D658-33CC-6B1413938D48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1FC8486-725A-8F65-CCE8-778D6233FE5D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1876951-4346-01BC-89D8-07A4DB94AC64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6578872-362B-D3AD-6044-C3AA1A3F8C4E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92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C768434-EC9E-C680-1A60-4A3F3A5A157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3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 descr="Hlava s ozubenými koly se souvislou výplní">
            <a:extLst>
              <a:ext uri="{FF2B5EF4-FFF2-40B4-BE49-F238E27FC236}">
                <a16:creationId xmlns:a16="http://schemas.microsoft.com/office/drawing/2014/main" id="{8B41371F-B66A-F5BD-9822-46E42997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178" y="2405747"/>
            <a:ext cx="2160000" cy="2160000"/>
          </a:xfrm>
          <a:prstGeom prst="rect">
            <a:avLst/>
          </a:prstGeom>
        </p:spPr>
      </p:pic>
      <p:pic>
        <p:nvPicPr>
          <p:cNvPr id="17" name="Grafický objekt 16" descr="Vědecký žena se souvislou výplní">
            <a:extLst>
              <a:ext uri="{FF2B5EF4-FFF2-40B4-BE49-F238E27FC236}">
                <a16:creationId xmlns:a16="http://schemas.microsoft.com/office/drawing/2014/main" id="{9D7427B5-9448-61DD-1E23-B119D68A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8693" y="2405747"/>
            <a:ext cx="2160000" cy="2160000"/>
          </a:xfrm>
          <a:prstGeom prst="rect">
            <a:avLst/>
          </a:prstGeom>
        </p:spPr>
      </p:pic>
      <p:sp>
        <p:nvSpPr>
          <p:cNvPr id="19" name="Znak plus 18">
            <a:extLst>
              <a:ext uri="{FF2B5EF4-FFF2-40B4-BE49-F238E27FC236}">
                <a16:creationId xmlns:a16="http://schemas.microsoft.com/office/drawing/2014/main" id="{A08C82CB-62C2-349E-C580-16C872F1FB0B}"/>
              </a:ext>
            </a:extLst>
          </p:cNvPr>
          <p:cNvSpPr/>
          <p:nvPr/>
        </p:nvSpPr>
        <p:spPr>
          <a:xfrm>
            <a:off x="3630750" y="3035747"/>
            <a:ext cx="900000" cy="900000"/>
          </a:xfrm>
          <a:prstGeom prst="mathPlus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2923439-FAD1-35BB-7C52-FBEE44A79061}"/>
              </a:ext>
            </a:extLst>
          </p:cNvPr>
          <p:cNvSpPr txBox="1"/>
          <p:nvPr/>
        </p:nvSpPr>
        <p:spPr>
          <a:xfrm>
            <a:off x="1654835" y="2139503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TEORIE</a:t>
            </a:r>
            <a:endParaRPr lang="en-US" sz="22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F9C333-D823-7853-B571-605E88204ADF}"/>
              </a:ext>
            </a:extLst>
          </p:cNvPr>
          <p:cNvSpPr txBox="1"/>
          <p:nvPr/>
        </p:nvSpPr>
        <p:spPr>
          <a:xfrm>
            <a:off x="4761550" y="2139504"/>
            <a:ext cx="1712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CVIČENÍ</a:t>
            </a:r>
            <a:endParaRPr lang="en-US" sz="2200" dirty="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D5D7819E-7D9D-BD35-9B14-03644A05F9D8}"/>
              </a:ext>
            </a:extLst>
          </p:cNvPr>
          <p:cNvSpPr/>
          <p:nvPr/>
        </p:nvSpPr>
        <p:spPr>
          <a:xfrm>
            <a:off x="7918270" y="2828101"/>
            <a:ext cx="1982083" cy="131529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AKTIVNÍ VÝUKA</a:t>
            </a:r>
            <a:endParaRPr lang="en-US" dirty="0"/>
          </a:p>
        </p:txBody>
      </p:sp>
      <p:sp>
        <p:nvSpPr>
          <p:cNvPr id="26" name="Pravá složená závorka 25">
            <a:extLst>
              <a:ext uri="{FF2B5EF4-FFF2-40B4-BE49-F238E27FC236}">
                <a16:creationId xmlns:a16="http://schemas.microsoft.com/office/drawing/2014/main" id="{1D486D1F-794E-C54C-E1E3-1EB6577D0C91}"/>
              </a:ext>
            </a:extLst>
          </p:cNvPr>
          <p:cNvSpPr/>
          <p:nvPr/>
        </p:nvSpPr>
        <p:spPr>
          <a:xfrm rot="5400000">
            <a:off x="5226443" y="3694324"/>
            <a:ext cx="610042" cy="1885543"/>
          </a:xfrm>
          <a:prstGeom prst="rightBrace">
            <a:avLst>
              <a:gd name="adj1" fmla="val 34504"/>
              <a:gd name="adj2" fmla="val 49851"/>
            </a:avLst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486CE8E3-AD21-CF63-E1F0-63480C7B68A6}"/>
              </a:ext>
            </a:extLst>
          </p:cNvPr>
          <p:cNvCxnSpPr/>
          <p:nvPr/>
        </p:nvCxnSpPr>
        <p:spPr>
          <a:xfrm>
            <a:off x="5541874" y="5051660"/>
            <a:ext cx="0" cy="7474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B5668D97-9958-781A-6C5D-592CC2030761}"/>
              </a:ext>
            </a:extLst>
          </p:cNvPr>
          <p:cNvCxnSpPr>
            <a:cxnSpLocks/>
          </p:cNvCxnSpPr>
          <p:nvPr/>
        </p:nvCxnSpPr>
        <p:spPr>
          <a:xfrm flipH="1">
            <a:off x="2415582" y="5776764"/>
            <a:ext cx="3138487" cy="25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B7A0D1E0-EB9E-5C76-AB3F-264B2DB64E0D}"/>
              </a:ext>
            </a:extLst>
          </p:cNvPr>
          <p:cNvCxnSpPr/>
          <p:nvPr/>
        </p:nvCxnSpPr>
        <p:spPr>
          <a:xfrm flipV="1">
            <a:off x="2434003" y="4671785"/>
            <a:ext cx="0" cy="112485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4CA91889-E1C8-14BC-C793-2FC2083327D6}"/>
              </a:ext>
            </a:extLst>
          </p:cNvPr>
          <p:cNvSpPr txBox="1"/>
          <p:nvPr/>
        </p:nvSpPr>
        <p:spPr>
          <a:xfrm>
            <a:off x="5398117" y="5045074"/>
            <a:ext cx="164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zpětná</a:t>
            </a:r>
          </a:p>
          <a:p>
            <a:pPr algn="ctr"/>
            <a:r>
              <a:rPr lang="cs-CZ" sz="2200" dirty="0"/>
              <a:t>vazba</a:t>
            </a:r>
            <a:endParaRPr lang="en-US" sz="2200" dirty="0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73427BE3-7078-12FF-9A3D-239B9FE7EF02}"/>
              </a:ext>
            </a:extLst>
          </p:cNvPr>
          <p:cNvSpPr txBox="1"/>
          <p:nvPr/>
        </p:nvSpPr>
        <p:spPr>
          <a:xfrm>
            <a:off x="2443755" y="5209959"/>
            <a:ext cx="164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/>
              <a:t>reflexe</a:t>
            </a:r>
            <a:endParaRPr lang="en-US" sz="22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3178B0-C0F4-0867-FE46-3311F44EC451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sp>
        <p:nvSpPr>
          <p:cNvPr id="4" name="Rovná se 3">
            <a:extLst>
              <a:ext uri="{FF2B5EF4-FFF2-40B4-BE49-F238E27FC236}">
                <a16:creationId xmlns:a16="http://schemas.microsoft.com/office/drawing/2014/main" id="{F18D57CA-D434-C222-9008-72091EE81A56}"/>
              </a:ext>
            </a:extLst>
          </p:cNvPr>
          <p:cNvSpPr/>
          <p:nvPr/>
        </p:nvSpPr>
        <p:spPr>
          <a:xfrm>
            <a:off x="6611146" y="3024947"/>
            <a:ext cx="900000" cy="921600"/>
          </a:xfrm>
          <a:prstGeom prst="mathEqual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1617654-C308-852D-6CAA-2B01A7075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66756A-2796-894B-B5B5-14621CEA93F6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3AC34B4-FEB7-767D-62B6-B14726589B13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68E7894-F280-9D61-8218-C01CC4E22F13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F68C95B-11FB-F5F5-98B0-3B885840120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EBF39E8-775D-6D79-D464-B0DF87FB328C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4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Distillation - Free industry icons">
            <a:extLst>
              <a:ext uri="{FF2B5EF4-FFF2-40B4-BE49-F238E27FC236}">
                <a16:creationId xmlns:a16="http://schemas.microsoft.com/office/drawing/2014/main" id="{5E4551B2-3E1A-4897-7A29-87585B0F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10" y="706847"/>
            <a:ext cx="4049979" cy="40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806197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DESTILAČNÍ JEDNOTKA</a:t>
            </a:r>
          </a:p>
        </p:txBody>
      </p:sp>
    </p:spTree>
    <p:extLst>
      <p:ext uri="{BB962C8B-B14F-4D97-AF65-F5344CB8AC3E}">
        <p14:creationId xmlns:p14="http://schemas.microsoft.com/office/powerpoint/2010/main" val="134839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Distillation - Free industry icons">
            <a:extLst>
              <a:ext uri="{FF2B5EF4-FFF2-40B4-BE49-F238E27FC236}">
                <a16:creationId xmlns:a16="http://schemas.microsoft.com/office/drawing/2014/main" id="{5E4551B2-3E1A-4897-7A29-87585B0F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10" y="706847"/>
            <a:ext cx="4049979" cy="40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806197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DESTILAČNÍ JEDNOTKA</a:t>
            </a:r>
          </a:p>
        </p:txBody>
      </p:sp>
    </p:spTree>
    <p:extLst>
      <p:ext uri="{BB962C8B-B14F-4D97-AF65-F5344CB8AC3E}">
        <p14:creationId xmlns:p14="http://schemas.microsoft.com/office/powerpoint/2010/main" val="134839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2B425546-B80D-7AAB-8497-D439D8BE2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12F4C12-58C3-6A6E-56E9-2966E011B3D0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776AC8-054E-B5C1-0950-0DDAD544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CE1AC2-8A6A-69AE-988C-BACCF25AE456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DD7B438-9BB6-86D7-1C0B-5483C158448C}"/>
              </a:ext>
            </a:extLst>
          </p:cNvPr>
          <p:cNvSpPr txBox="1"/>
          <p:nvPr/>
        </p:nvSpPr>
        <p:spPr>
          <a:xfrm>
            <a:off x="261991" y="1370799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Destilační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27C8A83-72FB-33FC-AB0A-78D47BD5915D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CEB3FBA-3F35-AB3E-4ED8-41E8D46C54BE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A7F33B5-1951-7700-4574-89987EB5BDAC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0D96EF3-545B-7AED-607F-17A6A0669216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79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BF1659-B7E8-ECEB-2363-880A212B569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307B53-22CB-EE2E-48F6-AA2164AE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714203-F765-3BE2-604B-83D5BD5E44CE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pic>
        <p:nvPicPr>
          <p:cNvPr id="16" name="Obrázek 15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20312788-B295-C848-5CD1-0242D415F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E980324A-64FA-D85E-AF38-639AF5A6FC5B}"/>
              </a:ext>
            </a:extLst>
          </p:cNvPr>
          <p:cNvSpPr/>
          <p:nvPr/>
        </p:nvSpPr>
        <p:spPr>
          <a:xfrm>
            <a:off x="61913" y="1913082"/>
            <a:ext cx="4043362" cy="4869506"/>
          </a:xfrm>
          <a:custGeom>
            <a:avLst/>
            <a:gdLst>
              <a:gd name="connsiteX0" fmla="*/ 609600 w 4043362"/>
              <a:gd name="connsiteY0" fmla="*/ 4862513 h 4872038"/>
              <a:gd name="connsiteX1" fmla="*/ 481012 w 4043362"/>
              <a:gd name="connsiteY1" fmla="*/ 4719638 h 4872038"/>
              <a:gd name="connsiteX2" fmla="*/ 561975 w 4043362"/>
              <a:gd name="connsiteY2" fmla="*/ 4129088 h 4872038"/>
              <a:gd name="connsiteX3" fmla="*/ 919162 w 4043362"/>
              <a:gd name="connsiteY3" fmla="*/ 1343025 h 4872038"/>
              <a:gd name="connsiteX4" fmla="*/ 1100137 w 4043362"/>
              <a:gd name="connsiteY4" fmla="*/ 652463 h 4872038"/>
              <a:gd name="connsiteX5" fmla="*/ 1147762 w 4043362"/>
              <a:gd name="connsiteY5" fmla="*/ 347663 h 4872038"/>
              <a:gd name="connsiteX6" fmla="*/ 2505075 w 4043362"/>
              <a:gd name="connsiteY6" fmla="*/ 1276350 h 4872038"/>
              <a:gd name="connsiteX7" fmla="*/ 2724150 w 4043362"/>
              <a:gd name="connsiteY7" fmla="*/ 4733925 h 4872038"/>
              <a:gd name="connsiteX8" fmla="*/ 685800 w 4043362"/>
              <a:gd name="connsiteY8" fmla="*/ 4867275 h 4872038"/>
              <a:gd name="connsiteX9" fmla="*/ 4043362 w 4043362"/>
              <a:gd name="connsiteY9" fmla="*/ 4862513 h 4872038"/>
              <a:gd name="connsiteX10" fmla="*/ 4038600 w 4043362"/>
              <a:gd name="connsiteY10" fmla="*/ 0 h 4872038"/>
              <a:gd name="connsiteX11" fmla="*/ 0 w 4043362"/>
              <a:gd name="connsiteY11" fmla="*/ 0 h 4872038"/>
              <a:gd name="connsiteX12" fmla="*/ 4762 w 4043362"/>
              <a:gd name="connsiteY12" fmla="*/ 4872038 h 4872038"/>
              <a:gd name="connsiteX13" fmla="*/ 609600 w 4043362"/>
              <a:gd name="connsiteY13" fmla="*/ 4862513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43362" h="4872038">
                <a:moveTo>
                  <a:pt x="609600" y="4862513"/>
                </a:moveTo>
                <a:lnTo>
                  <a:pt x="481012" y="4719638"/>
                </a:lnTo>
                <a:lnTo>
                  <a:pt x="561975" y="4129088"/>
                </a:lnTo>
                <a:lnTo>
                  <a:pt x="919162" y="1343025"/>
                </a:lnTo>
                <a:lnTo>
                  <a:pt x="1100137" y="652463"/>
                </a:lnTo>
                <a:lnTo>
                  <a:pt x="1147762" y="347663"/>
                </a:lnTo>
                <a:lnTo>
                  <a:pt x="2505075" y="1276350"/>
                </a:lnTo>
                <a:lnTo>
                  <a:pt x="2724150" y="4733925"/>
                </a:lnTo>
                <a:lnTo>
                  <a:pt x="685800" y="4867275"/>
                </a:lnTo>
                <a:lnTo>
                  <a:pt x="4043362" y="4862513"/>
                </a:lnTo>
                <a:cubicBezTo>
                  <a:pt x="4041775" y="3241675"/>
                  <a:pt x="4040187" y="1620838"/>
                  <a:pt x="4038600" y="0"/>
                </a:cubicBezTo>
                <a:lnTo>
                  <a:pt x="0" y="0"/>
                </a:lnTo>
                <a:cubicBezTo>
                  <a:pt x="1587" y="1624013"/>
                  <a:pt x="3175" y="3248025"/>
                  <a:pt x="4762" y="4872038"/>
                </a:cubicBezTo>
                <a:lnTo>
                  <a:pt x="609600" y="4862513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CAB1EDF-4E31-7CB7-653A-4B6A3A7D90A1}"/>
              </a:ext>
            </a:extLst>
          </p:cNvPr>
          <p:cNvSpPr txBox="1"/>
          <p:nvPr/>
        </p:nvSpPr>
        <p:spPr>
          <a:xfrm>
            <a:off x="261991" y="1370799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Destilační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7E556C1-B0B3-99F2-A208-A4C67E80E07B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1D7E15A-13DF-415F-297B-52D82CEA299B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84AC8A-CB09-F9C7-6110-53AE842E5E1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C5193C1-60E3-8034-D1B0-AC6E00E2BB43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9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BF1659-B7E8-ECEB-2363-880A212B569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307B53-22CB-EE2E-48F6-AA2164AE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714203-F765-3BE2-604B-83D5BD5E44CE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pic>
        <p:nvPicPr>
          <p:cNvPr id="16" name="Obrázek 15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20312788-B295-C848-5CD1-0242D415F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E980324A-64FA-D85E-AF38-639AF5A6FC5B}"/>
              </a:ext>
            </a:extLst>
          </p:cNvPr>
          <p:cNvSpPr/>
          <p:nvPr/>
        </p:nvSpPr>
        <p:spPr>
          <a:xfrm>
            <a:off x="61913" y="1913082"/>
            <a:ext cx="4043362" cy="4869506"/>
          </a:xfrm>
          <a:custGeom>
            <a:avLst/>
            <a:gdLst>
              <a:gd name="connsiteX0" fmla="*/ 609600 w 4043362"/>
              <a:gd name="connsiteY0" fmla="*/ 4862513 h 4872038"/>
              <a:gd name="connsiteX1" fmla="*/ 481012 w 4043362"/>
              <a:gd name="connsiteY1" fmla="*/ 4719638 h 4872038"/>
              <a:gd name="connsiteX2" fmla="*/ 561975 w 4043362"/>
              <a:gd name="connsiteY2" fmla="*/ 4129088 h 4872038"/>
              <a:gd name="connsiteX3" fmla="*/ 919162 w 4043362"/>
              <a:gd name="connsiteY3" fmla="*/ 1343025 h 4872038"/>
              <a:gd name="connsiteX4" fmla="*/ 1100137 w 4043362"/>
              <a:gd name="connsiteY4" fmla="*/ 652463 h 4872038"/>
              <a:gd name="connsiteX5" fmla="*/ 1147762 w 4043362"/>
              <a:gd name="connsiteY5" fmla="*/ 347663 h 4872038"/>
              <a:gd name="connsiteX6" fmla="*/ 2505075 w 4043362"/>
              <a:gd name="connsiteY6" fmla="*/ 1276350 h 4872038"/>
              <a:gd name="connsiteX7" fmla="*/ 2724150 w 4043362"/>
              <a:gd name="connsiteY7" fmla="*/ 4733925 h 4872038"/>
              <a:gd name="connsiteX8" fmla="*/ 685800 w 4043362"/>
              <a:gd name="connsiteY8" fmla="*/ 4867275 h 4872038"/>
              <a:gd name="connsiteX9" fmla="*/ 4043362 w 4043362"/>
              <a:gd name="connsiteY9" fmla="*/ 4862513 h 4872038"/>
              <a:gd name="connsiteX10" fmla="*/ 4038600 w 4043362"/>
              <a:gd name="connsiteY10" fmla="*/ 0 h 4872038"/>
              <a:gd name="connsiteX11" fmla="*/ 0 w 4043362"/>
              <a:gd name="connsiteY11" fmla="*/ 0 h 4872038"/>
              <a:gd name="connsiteX12" fmla="*/ 4762 w 4043362"/>
              <a:gd name="connsiteY12" fmla="*/ 4872038 h 4872038"/>
              <a:gd name="connsiteX13" fmla="*/ 609600 w 4043362"/>
              <a:gd name="connsiteY13" fmla="*/ 4862513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43362" h="4872038">
                <a:moveTo>
                  <a:pt x="609600" y="4862513"/>
                </a:moveTo>
                <a:lnTo>
                  <a:pt x="481012" y="4719638"/>
                </a:lnTo>
                <a:lnTo>
                  <a:pt x="561975" y="4129088"/>
                </a:lnTo>
                <a:lnTo>
                  <a:pt x="919162" y="1343025"/>
                </a:lnTo>
                <a:lnTo>
                  <a:pt x="1100137" y="652463"/>
                </a:lnTo>
                <a:lnTo>
                  <a:pt x="1147762" y="347663"/>
                </a:lnTo>
                <a:lnTo>
                  <a:pt x="2505075" y="1276350"/>
                </a:lnTo>
                <a:lnTo>
                  <a:pt x="2724150" y="4733925"/>
                </a:lnTo>
                <a:lnTo>
                  <a:pt x="685800" y="4867275"/>
                </a:lnTo>
                <a:lnTo>
                  <a:pt x="4043362" y="4862513"/>
                </a:lnTo>
                <a:cubicBezTo>
                  <a:pt x="4041775" y="3241675"/>
                  <a:pt x="4040187" y="1620838"/>
                  <a:pt x="4038600" y="0"/>
                </a:cubicBezTo>
                <a:lnTo>
                  <a:pt x="0" y="0"/>
                </a:lnTo>
                <a:cubicBezTo>
                  <a:pt x="1587" y="1624013"/>
                  <a:pt x="3175" y="3248025"/>
                  <a:pt x="4762" y="4872038"/>
                </a:cubicBezTo>
                <a:lnTo>
                  <a:pt x="609600" y="4862513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951234E-7613-CC0F-478A-5B37EC3A8CAE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1743456" y="2437992"/>
            <a:ext cx="580814" cy="18779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A4391EA-9A26-A18F-E57C-7106ACB83BC4}"/>
              </a:ext>
            </a:extLst>
          </p:cNvPr>
          <p:cNvSpPr txBox="1"/>
          <p:nvPr/>
        </p:nvSpPr>
        <p:spPr>
          <a:xfrm>
            <a:off x="2324270" y="2045577"/>
            <a:ext cx="1554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Vakuová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destilační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kolona</a:t>
            </a:r>
            <a:endParaRPr lang="en-US" sz="15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92D9FD0F-D464-7DC6-1D17-5D0A3D14C59F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2064354" y="3585900"/>
            <a:ext cx="821473" cy="127105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4399C8E-51AB-A557-7DD2-EBC18E7FC3B0}"/>
              </a:ext>
            </a:extLst>
          </p:cNvPr>
          <p:cNvSpPr txBox="1"/>
          <p:nvPr/>
        </p:nvSpPr>
        <p:spPr>
          <a:xfrm>
            <a:off x="2885827" y="3193485"/>
            <a:ext cx="1554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Atmosférická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destilační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kolona</a:t>
            </a:r>
            <a:endParaRPr lang="en-US" sz="15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CAB1EDF-4E31-7CB7-653A-4B6A3A7D90A1}"/>
              </a:ext>
            </a:extLst>
          </p:cNvPr>
          <p:cNvSpPr txBox="1"/>
          <p:nvPr/>
        </p:nvSpPr>
        <p:spPr>
          <a:xfrm>
            <a:off x="261991" y="1370799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Destilační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DF89C04-C04A-3BC8-F3B7-2B308FA26E3D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2D1AF61-95F6-9811-FD7A-73BED2AF11A2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8078FF8-E60D-9E17-CE88-9A12C8147129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E9FFE1B-97DE-68D3-B866-6E1957EDD3C3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74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370799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Destilační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6" name="Obrázek 5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2B425546-B80D-7AAB-8497-D439D8BE2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pic>
        <p:nvPicPr>
          <p:cNvPr id="14" name="Obrázek 13" descr="Obsah obrázku text, interiér, konferenční místnost&#10;&#10;Popis byl vytvořen automaticky">
            <a:extLst>
              <a:ext uri="{FF2B5EF4-FFF2-40B4-BE49-F238E27FC236}">
                <a16:creationId xmlns:a16="http://schemas.microsoft.com/office/drawing/2014/main" id="{968199EF-FEA9-E918-692C-5595086BF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2" y="4244495"/>
            <a:ext cx="4024871" cy="2263459"/>
          </a:xfrm>
          <a:prstGeom prst="rect">
            <a:avLst/>
          </a:prstGeom>
        </p:spPr>
      </p:pic>
      <p:pic>
        <p:nvPicPr>
          <p:cNvPr id="16" name="Obrázek 15" descr="Obsah obrázku osoba&#10;&#10;Popis byl vytvořen automaticky">
            <a:extLst>
              <a:ext uri="{FF2B5EF4-FFF2-40B4-BE49-F238E27FC236}">
                <a16:creationId xmlns:a16="http://schemas.microsoft.com/office/drawing/2014/main" id="{5AE37EC9-98FE-DCE8-043E-2494B9969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2" y="1913082"/>
            <a:ext cx="4024871" cy="2263456"/>
          </a:xfrm>
          <a:prstGeom prst="rect">
            <a:avLst/>
          </a:prstGeom>
        </p:spPr>
      </p:pic>
      <p:pic>
        <p:nvPicPr>
          <p:cNvPr id="18" name="Obrázek 17" descr="Obsah obrázku kov&#10;&#10;Popis byl vytvořen automaticky">
            <a:extLst>
              <a:ext uri="{FF2B5EF4-FFF2-40B4-BE49-F238E27FC236}">
                <a16:creationId xmlns:a16="http://schemas.microsoft.com/office/drawing/2014/main" id="{CD585046-BBA0-859A-4B78-01D8C0B19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 b="30233"/>
          <a:stretch/>
        </p:blipFill>
        <p:spPr>
          <a:xfrm>
            <a:off x="8323517" y="2301621"/>
            <a:ext cx="3697924" cy="3826767"/>
          </a:xfrm>
          <a:prstGeom prst="rect">
            <a:avLst/>
          </a:prstGeom>
        </p:spPr>
      </p:pic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43BDF635-EB11-A3E1-14EF-5B263F42E9A4}"/>
              </a:ext>
            </a:extLst>
          </p:cNvPr>
          <p:cNvSpPr/>
          <p:nvPr/>
        </p:nvSpPr>
        <p:spPr>
          <a:xfrm>
            <a:off x="61913" y="1913082"/>
            <a:ext cx="4043362" cy="4869506"/>
          </a:xfrm>
          <a:custGeom>
            <a:avLst/>
            <a:gdLst>
              <a:gd name="connsiteX0" fmla="*/ 609600 w 4043362"/>
              <a:gd name="connsiteY0" fmla="*/ 4862513 h 4872038"/>
              <a:gd name="connsiteX1" fmla="*/ 481012 w 4043362"/>
              <a:gd name="connsiteY1" fmla="*/ 4719638 h 4872038"/>
              <a:gd name="connsiteX2" fmla="*/ 561975 w 4043362"/>
              <a:gd name="connsiteY2" fmla="*/ 4129088 h 4872038"/>
              <a:gd name="connsiteX3" fmla="*/ 919162 w 4043362"/>
              <a:gd name="connsiteY3" fmla="*/ 1343025 h 4872038"/>
              <a:gd name="connsiteX4" fmla="*/ 1100137 w 4043362"/>
              <a:gd name="connsiteY4" fmla="*/ 652463 h 4872038"/>
              <a:gd name="connsiteX5" fmla="*/ 1147762 w 4043362"/>
              <a:gd name="connsiteY5" fmla="*/ 347663 h 4872038"/>
              <a:gd name="connsiteX6" fmla="*/ 2505075 w 4043362"/>
              <a:gd name="connsiteY6" fmla="*/ 1276350 h 4872038"/>
              <a:gd name="connsiteX7" fmla="*/ 2724150 w 4043362"/>
              <a:gd name="connsiteY7" fmla="*/ 4733925 h 4872038"/>
              <a:gd name="connsiteX8" fmla="*/ 685800 w 4043362"/>
              <a:gd name="connsiteY8" fmla="*/ 4867275 h 4872038"/>
              <a:gd name="connsiteX9" fmla="*/ 4043362 w 4043362"/>
              <a:gd name="connsiteY9" fmla="*/ 4862513 h 4872038"/>
              <a:gd name="connsiteX10" fmla="*/ 4038600 w 4043362"/>
              <a:gd name="connsiteY10" fmla="*/ 0 h 4872038"/>
              <a:gd name="connsiteX11" fmla="*/ 0 w 4043362"/>
              <a:gd name="connsiteY11" fmla="*/ 0 h 4872038"/>
              <a:gd name="connsiteX12" fmla="*/ 4762 w 4043362"/>
              <a:gd name="connsiteY12" fmla="*/ 4872038 h 4872038"/>
              <a:gd name="connsiteX13" fmla="*/ 609600 w 4043362"/>
              <a:gd name="connsiteY13" fmla="*/ 4862513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43362" h="4872038">
                <a:moveTo>
                  <a:pt x="609600" y="4862513"/>
                </a:moveTo>
                <a:lnTo>
                  <a:pt x="481012" y="4719638"/>
                </a:lnTo>
                <a:lnTo>
                  <a:pt x="561975" y="4129088"/>
                </a:lnTo>
                <a:lnTo>
                  <a:pt x="919162" y="1343025"/>
                </a:lnTo>
                <a:lnTo>
                  <a:pt x="1100137" y="652463"/>
                </a:lnTo>
                <a:lnTo>
                  <a:pt x="1147762" y="347663"/>
                </a:lnTo>
                <a:lnTo>
                  <a:pt x="2505075" y="1276350"/>
                </a:lnTo>
                <a:lnTo>
                  <a:pt x="2724150" y="4733925"/>
                </a:lnTo>
                <a:lnTo>
                  <a:pt x="685800" y="4867275"/>
                </a:lnTo>
                <a:lnTo>
                  <a:pt x="4043362" y="4862513"/>
                </a:lnTo>
                <a:cubicBezTo>
                  <a:pt x="4041775" y="3241675"/>
                  <a:pt x="4040187" y="1620838"/>
                  <a:pt x="4038600" y="0"/>
                </a:cubicBezTo>
                <a:lnTo>
                  <a:pt x="0" y="0"/>
                </a:lnTo>
                <a:cubicBezTo>
                  <a:pt x="1587" y="1624013"/>
                  <a:pt x="3175" y="3248025"/>
                  <a:pt x="4762" y="4872038"/>
                </a:cubicBezTo>
                <a:lnTo>
                  <a:pt x="609600" y="4862513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A2C1ABB4-2F70-2672-C2E2-03F2E3583007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743456" y="2437992"/>
            <a:ext cx="580814" cy="18779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9B8DD0-C551-9C0D-4A84-20A5C4164CE8}"/>
              </a:ext>
            </a:extLst>
          </p:cNvPr>
          <p:cNvSpPr txBox="1"/>
          <p:nvPr/>
        </p:nvSpPr>
        <p:spPr>
          <a:xfrm>
            <a:off x="2324270" y="2045577"/>
            <a:ext cx="1554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Vakuová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destilační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kolona</a:t>
            </a:r>
            <a:endParaRPr lang="en-US" sz="15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F4418B2-D26D-D6FB-37CF-D9FDDC4D4179}"/>
              </a:ext>
            </a:extLst>
          </p:cNvPr>
          <p:cNvSpPr/>
          <p:nvPr/>
        </p:nvSpPr>
        <p:spPr>
          <a:xfrm>
            <a:off x="1712118" y="4271963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12AEFE26-ED6B-84BE-AD16-798BB711EFEB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2064354" y="3585900"/>
            <a:ext cx="821473" cy="127105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0635108-BF7E-F9B4-3A17-E5C637D74789}"/>
              </a:ext>
            </a:extLst>
          </p:cNvPr>
          <p:cNvSpPr txBox="1"/>
          <p:nvPr/>
        </p:nvSpPr>
        <p:spPr>
          <a:xfrm>
            <a:off x="2885827" y="3193485"/>
            <a:ext cx="1554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Atmosférická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destilační</a:t>
            </a:r>
          </a:p>
          <a:p>
            <a:r>
              <a:rPr lang="cs-CZ" sz="1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kolona</a:t>
            </a:r>
            <a:endParaRPr lang="en-US" sz="15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CE2530B8-8E74-2B57-9004-380F97078E5A}"/>
              </a:ext>
            </a:extLst>
          </p:cNvPr>
          <p:cNvSpPr/>
          <p:nvPr/>
        </p:nvSpPr>
        <p:spPr>
          <a:xfrm>
            <a:off x="2023396" y="4820953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6A448B-61AB-01B0-81E3-6D80D5189480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0E8A38-E957-7984-EDD4-EA99CC0C1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64789E-066F-5750-0D8A-7BE844863EED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439BAFB-5125-D8B8-BB3A-2A312FE45EA4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58E2FCB-9E5D-2094-4AB9-AB0DBB95698E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98C0541-E508-51E5-7F3B-03294CA934CC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8DD9F6A-9F21-601E-E770-F477B7736826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2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C768434-EC9E-C680-1A60-4A3F3A5A157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93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820151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VÝMĚNÍKOVÁ JEDNOTKA</a:t>
            </a:r>
          </a:p>
        </p:txBody>
      </p:sp>
      <p:pic>
        <p:nvPicPr>
          <p:cNvPr id="2050" name="Picture 2" descr="Shell and Tube Heat Exchanger icon in iOS Style">
            <a:extLst>
              <a:ext uri="{FF2B5EF4-FFF2-40B4-BE49-F238E27FC236}">
                <a16:creationId xmlns:a16="http://schemas.microsoft.com/office/drawing/2014/main" id="{6793A737-634A-2E13-BEA2-17BAC0EF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3" y="839917"/>
            <a:ext cx="3980234" cy="39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92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820151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VÝMĚNÍKOVÁ JEDNOTKA</a:t>
            </a:r>
          </a:p>
        </p:txBody>
      </p:sp>
      <p:pic>
        <p:nvPicPr>
          <p:cNvPr id="2050" name="Picture 2" descr="Shell and Tube Heat Exchanger icon in iOS Style">
            <a:extLst>
              <a:ext uri="{FF2B5EF4-FFF2-40B4-BE49-F238E27FC236}">
                <a16:creationId xmlns:a16="http://schemas.microsoft.com/office/drawing/2014/main" id="{6793A737-634A-2E13-BEA2-17BAC0EF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3" y="839917"/>
            <a:ext cx="3980234" cy="39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92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65534561-7D30-2B74-EEE5-989C04196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1E56AD8C-61FD-5ED5-3A8D-2406124C08FE}"/>
              </a:ext>
            </a:extLst>
          </p:cNvPr>
          <p:cNvSpPr/>
          <p:nvPr/>
        </p:nvSpPr>
        <p:spPr>
          <a:xfrm>
            <a:off x="3552824" y="4752975"/>
            <a:ext cx="549783" cy="45719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8367AA0-6D08-F353-E04E-173A83C64ABB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F6B35C-81B4-4501-5349-E802683A0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90BD15-40D6-A05B-69C1-4BF98565A830}"/>
              </a:ext>
            </a:extLst>
          </p:cNvPr>
          <p:cNvSpPr txBox="1"/>
          <p:nvPr/>
        </p:nvSpPr>
        <p:spPr>
          <a:xfrm>
            <a:off x="261991" y="1364173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Výměníková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B6528D-C0C6-B9E1-C181-B3E2F3D592A8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F269CA8-43B2-4CC4-F16E-180CA0D84E91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DF1ECA7-6ACD-155B-E382-E676E1F44C01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5FEA20E-1E6D-3DD8-794B-06730C7657D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359D579-7A26-A36E-F1FE-9BEFAA38010A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65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65534561-7D30-2B74-EEE5-989C04196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4ACFD346-BAC0-EB8E-DCD5-094EAE585C66}"/>
              </a:ext>
            </a:extLst>
          </p:cNvPr>
          <p:cNvSpPr/>
          <p:nvPr/>
        </p:nvSpPr>
        <p:spPr>
          <a:xfrm>
            <a:off x="61913" y="1914525"/>
            <a:ext cx="4043362" cy="4872038"/>
          </a:xfrm>
          <a:custGeom>
            <a:avLst/>
            <a:gdLst>
              <a:gd name="connsiteX0" fmla="*/ 3448050 w 4043362"/>
              <a:gd name="connsiteY0" fmla="*/ 2700338 h 4872038"/>
              <a:gd name="connsiteX1" fmla="*/ 3038475 w 4043362"/>
              <a:gd name="connsiteY1" fmla="*/ 2528888 h 4872038"/>
              <a:gd name="connsiteX2" fmla="*/ 2986087 w 4043362"/>
              <a:gd name="connsiteY2" fmla="*/ 2514600 h 4872038"/>
              <a:gd name="connsiteX3" fmla="*/ 2986087 w 4043362"/>
              <a:gd name="connsiteY3" fmla="*/ 2486025 h 4872038"/>
              <a:gd name="connsiteX4" fmla="*/ 2938462 w 4043362"/>
              <a:gd name="connsiteY4" fmla="*/ 2462213 h 4872038"/>
              <a:gd name="connsiteX5" fmla="*/ 2881312 w 4043362"/>
              <a:gd name="connsiteY5" fmla="*/ 2500313 h 4872038"/>
              <a:gd name="connsiteX6" fmla="*/ 2890837 w 4043362"/>
              <a:gd name="connsiteY6" fmla="*/ 2586038 h 4872038"/>
              <a:gd name="connsiteX7" fmla="*/ 2843212 w 4043362"/>
              <a:gd name="connsiteY7" fmla="*/ 2628900 h 4872038"/>
              <a:gd name="connsiteX8" fmla="*/ 2843212 w 4043362"/>
              <a:gd name="connsiteY8" fmla="*/ 2652713 h 4872038"/>
              <a:gd name="connsiteX9" fmla="*/ 2819400 w 4043362"/>
              <a:gd name="connsiteY9" fmla="*/ 2662238 h 4872038"/>
              <a:gd name="connsiteX10" fmla="*/ 2576512 w 4043362"/>
              <a:gd name="connsiteY10" fmla="*/ 2562225 h 4872038"/>
              <a:gd name="connsiteX11" fmla="*/ 2043112 w 4043362"/>
              <a:gd name="connsiteY11" fmla="*/ 2967038 h 4872038"/>
              <a:gd name="connsiteX12" fmla="*/ 2076450 w 4043362"/>
              <a:gd name="connsiteY12" fmla="*/ 4676775 h 4872038"/>
              <a:gd name="connsiteX13" fmla="*/ 2733675 w 4043362"/>
              <a:gd name="connsiteY13" fmla="*/ 4738688 h 4872038"/>
              <a:gd name="connsiteX14" fmla="*/ 3771900 w 4043362"/>
              <a:gd name="connsiteY14" fmla="*/ 4643438 h 4872038"/>
              <a:gd name="connsiteX15" fmla="*/ 3495675 w 4043362"/>
              <a:gd name="connsiteY15" fmla="*/ 2852738 h 4872038"/>
              <a:gd name="connsiteX16" fmla="*/ 3476625 w 4043362"/>
              <a:gd name="connsiteY16" fmla="*/ 2843213 h 4872038"/>
              <a:gd name="connsiteX17" fmla="*/ 4038600 w 4043362"/>
              <a:gd name="connsiteY17" fmla="*/ 2862263 h 4872038"/>
              <a:gd name="connsiteX18" fmla="*/ 4038600 w 4043362"/>
              <a:gd name="connsiteY18" fmla="*/ 4872038 h 4872038"/>
              <a:gd name="connsiteX19" fmla="*/ 0 w 4043362"/>
              <a:gd name="connsiteY19" fmla="*/ 4867275 h 4872038"/>
              <a:gd name="connsiteX20" fmla="*/ 4762 w 4043362"/>
              <a:gd name="connsiteY20" fmla="*/ 0 h 4872038"/>
              <a:gd name="connsiteX21" fmla="*/ 4033837 w 4043362"/>
              <a:gd name="connsiteY21" fmla="*/ 9525 h 4872038"/>
              <a:gd name="connsiteX22" fmla="*/ 4043362 w 4043362"/>
              <a:gd name="connsiteY22" fmla="*/ 2852738 h 4872038"/>
              <a:gd name="connsiteX23" fmla="*/ 3467100 w 4043362"/>
              <a:gd name="connsiteY23" fmla="*/ 2847975 h 4872038"/>
              <a:gd name="connsiteX24" fmla="*/ 3448050 w 4043362"/>
              <a:gd name="connsiteY24" fmla="*/ 2700338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43362" h="4872038">
                <a:moveTo>
                  <a:pt x="3448050" y="2700338"/>
                </a:moveTo>
                <a:lnTo>
                  <a:pt x="3038475" y="2528888"/>
                </a:lnTo>
                <a:lnTo>
                  <a:pt x="2986087" y="2514600"/>
                </a:lnTo>
                <a:lnTo>
                  <a:pt x="2986087" y="2486025"/>
                </a:lnTo>
                <a:lnTo>
                  <a:pt x="2938462" y="2462213"/>
                </a:lnTo>
                <a:lnTo>
                  <a:pt x="2881312" y="2500313"/>
                </a:lnTo>
                <a:lnTo>
                  <a:pt x="2890837" y="2586038"/>
                </a:lnTo>
                <a:lnTo>
                  <a:pt x="2843212" y="2628900"/>
                </a:lnTo>
                <a:lnTo>
                  <a:pt x="2843212" y="2652713"/>
                </a:lnTo>
                <a:lnTo>
                  <a:pt x="2819400" y="2662238"/>
                </a:lnTo>
                <a:lnTo>
                  <a:pt x="2576512" y="2562225"/>
                </a:lnTo>
                <a:lnTo>
                  <a:pt x="2043112" y="2967038"/>
                </a:lnTo>
                <a:lnTo>
                  <a:pt x="2076450" y="4676775"/>
                </a:lnTo>
                <a:lnTo>
                  <a:pt x="2733675" y="4738688"/>
                </a:lnTo>
                <a:lnTo>
                  <a:pt x="3771900" y="4643438"/>
                </a:lnTo>
                <a:lnTo>
                  <a:pt x="3495675" y="2852738"/>
                </a:lnTo>
                <a:lnTo>
                  <a:pt x="3476625" y="2843213"/>
                </a:lnTo>
                <a:lnTo>
                  <a:pt x="4038600" y="2862263"/>
                </a:lnTo>
                <a:lnTo>
                  <a:pt x="4038600" y="4872038"/>
                </a:lnTo>
                <a:lnTo>
                  <a:pt x="0" y="4867275"/>
                </a:lnTo>
                <a:cubicBezTo>
                  <a:pt x="1587" y="3244850"/>
                  <a:pt x="3175" y="1622425"/>
                  <a:pt x="4762" y="0"/>
                </a:cubicBezTo>
                <a:lnTo>
                  <a:pt x="4033837" y="9525"/>
                </a:lnTo>
                <a:lnTo>
                  <a:pt x="4043362" y="2852738"/>
                </a:lnTo>
                <a:lnTo>
                  <a:pt x="3467100" y="2847975"/>
                </a:lnTo>
                <a:lnTo>
                  <a:pt x="3448050" y="2700338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E56AD8C-61FD-5ED5-3A8D-2406124C08FE}"/>
              </a:ext>
            </a:extLst>
          </p:cNvPr>
          <p:cNvSpPr/>
          <p:nvPr/>
        </p:nvSpPr>
        <p:spPr>
          <a:xfrm>
            <a:off x="3552824" y="4752975"/>
            <a:ext cx="549783" cy="45719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BCDCA7-9501-2A26-78A8-2791CEE85649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4BA804-3C41-0B44-675A-9F0CBCF07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C958B1-CEA9-2C57-E7F6-B1D7C5C0269E}"/>
              </a:ext>
            </a:extLst>
          </p:cNvPr>
          <p:cNvSpPr txBox="1"/>
          <p:nvPr/>
        </p:nvSpPr>
        <p:spPr>
          <a:xfrm>
            <a:off x="261991" y="1364173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Výměníková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F2C329-789C-4275-957D-1AAC8C45365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0ACD1BC-7846-ED67-D99D-C64DB29B6BEE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11E3E60-2F59-6439-5A03-5194D5D57AC8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653A4EE-7852-8EE2-9499-BC786CDCFA4B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04F67D6-BADB-52FB-D642-680D047825CC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6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364173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Výměníková jednotka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8" name="Obrázek 7" descr="Obsah obrázku text, interiér, zeď, obraz&#10;&#10;Popis byl vytvořen automaticky">
            <a:extLst>
              <a:ext uri="{FF2B5EF4-FFF2-40B4-BE49-F238E27FC236}">
                <a16:creationId xmlns:a16="http://schemas.microsoft.com/office/drawing/2014/main" id="{785B7420-B62A-B5BB-F207-1FDE8E93BE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081" r="19602" b="25752"/>
          <a:stretch/>
        </p:blipFill>
        <p:spPr>
          <a:xfrm>
            <a:off x="8103683" y="3225871"/>
            <a:ext cx="3920781" cy="2379025"/>
          </a:xfrm>
          <a:prstGeom prst="rect">
            <a:avLst/>
          </a:prstGeom>
        </p:spPr>
      </p:pic>
      <p:pic>
        <p:nvPicPr>
          <p:cNvPr id="3" name="Obrázek 2" descr="Obsah obrázku obloha, venku, fabrika&#10;&#10;Popis byl vytvořen automaticky">
            <a:extLst>
              <a:ext uri="{FF2B5EF4-FFF2-40B4-BE49-F238E27FC236}">
                <a16:creationId xmlns:a16="http://schemas.microsoft.com/office/drawing/2014/main" id="{65534561-7D30-2B74-EEE5-989C041966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07"/>
          <a:stretch/>
        </p:blipFill>
        <p:spPr>
          <a:xfrm>
            <a:off x="66752" y="1917303"/>
            <a:ext cx="4035856" cy="4865285"/>
          </a:xfrm>
          <a:prstGeom prst="rect">
            <a:avLst/>
          </a:prstGeom>
        </p:spPr>
      </p:pic>
      <p:pic>
        <p:nvPicPr>
          <p:cNvPr id="10" name="Obrázek 9" descr="Obsah obrázku budova&#10;&#10;Popis byl vytvořen automaticky">
            <a:extLst>
              <a:ext uri="{FF2B5EF4-FFF2-40B4-BE49-F238E27FC236}">
                <a16:creationId xmlns:a16="http://schemas.microsoft.com/office/drawing/2014/main" id="{45233473-2CC1-A796-C5D4-3990C7FF3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7"/>
          <a:stretch/>
        </p:blipFill>
        <p:spPr>
          <a:xfrm>
            <a:off x="4181855" y="1913082"/>
            <a:ext cx="3845248" cy="2449973"/>
          </a:xfrm>
          <a:prstGeom prst="rect">
            <a:avLst/>
          </a:prstGeom>
        </p:spPr>
      </p:pic>
      <p:pic>
        <p:nvPicPr>
          <p:cNvPr id="17" name="Obrázek 16" descr="Obsah obrázku text, interiér, kancelář&#10;&#10;Popis byl vytvořen automaticky">
            <a:extLst>
              <a:ext uri="{FF2B5EF4-FFF2-40B4-BE49-F238E27FC236}">
                <a16:creationId xmlns:a16="http://schemas.microsoft.com/office/drawing/2014/main" id="{3B9973A7-BFB8-7914-B3A3-608C535FD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40" y="4452327"/>
            <a:ext cx="3841563" cy="2160372"/>
          </a:xfrm>
          <a:prstGeom prst="rect">
            <a:avLst/>
          </a:prstGeom>
        </p:spPr>
      </p:pic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4ACFD346-BAC0-EB8E-DCD5-094EAE585C66}"/>
              </a:ext>
            </a:extLst>
          </p:cNvPr>
          <p:cNvSpPr/>
          <p:nvPr/>
        </p:nvSpPr>
        <p:spPr>
          <a:xfrm>
            <a:off x="61913" y="1914525"/>
            <a:ext cx="4043362" cy="4872038"/>
          </a:xfrm>
          <a:custGeom>
            <a:avLst/>
            <a:gdLst>
              <a:gd name="connsiteX0" fmla="*/ 3448050 w 4043362"/>
              <a:gd name="connsiteY0" fmla="*/ 2700338 h 4872038"/>
              <a:gd name="connsiteX1" fmla="*/ 3038475 w 4043362"/>
              <a:gd name="connsiteY1" fmla="*/ 2528888 h 4872038"/>
              <a:gd name="connsiteX2" fmla="*/ 2986087 w 4043362"/>
              <a:gd name="connsiteY2" fmla="*/ 2514600 h 4872038"/>
              <a:gd name="connsiteX3" fmla="*/ 2986087 w 4043362"/>
              <a:gd name="connsiteY3" fmla="*/ 2486025 h 4872038"/>
              <a:gd name="connsiteX4" fmla="*/ 2938462 w 4043362"/>
              <a:gd name="connsiteY4" fmla="*/ 2462213 h 4872038"/>
              <a:gd name="connsiteX5" fmla="*/ 2881312 w 4043362"/>
              <a:gd name="connsiteY5" fmla="*/ 2500313 h 4872038"/>
              <a:gd name="connsiteX6" fmla="*/ 2890837 w 4043362"/>
              <a:gd name="connsiteY6" fmla="*/ 2586038 h 4872038"/>
              <a:gd name="connsiteX7" fmla="*/ 2843212 w 4043362"/>
              <a:gd name="connsiteY7" fmla="*/ 2628900 h 4872038"/>
              <a:gd name="connsiteX8" fmla="*/ 2843212 w 4043362"/>
              <a:gd name="connsiteY8" fmla="*/ 2652713 h 4872038"/>
              <a:gd name="connsiteX9" fmla="*/ 2819400 w 4043362"/>
              <a:gd name="connsiteY9" fmla="*/ 2662238 h 4872038"/>
              <a:gd name="connsiteX10" fmla="*/ 2576512 w 4043362"/>
              <a:gd name="connsiteY10" fmla="*/ 2562225 h 4872038"/>
              <a:gd name="connsiteX11" fmla="*/ 2043112 w 4043362"/>
              <a:gd name="connsiteY11" fmla="*/ 2967038 h 4872038"/>
              <a:gd name="connsiteX12" fmla="*/ 2076450 w 4043362"/>
              <a:gd name="connsiteY12" fmla="*/ 4676775 h 4872038"/>
              <a:gd name="connsiteX13" fmla="*/ 2733675 w 4043362"/>
              <a:gd name="connsiteY13" fmla="*/ 4738688 h 4872038"/>
              <a:gd name="connsiteX14" fmla="*/ 3771900 w 4043362"/>
              <a:gd name="connsiteY14" fmla="*/ 4643438 h 4872038"/>
              <a:gd name="connsiteX15" fmla="*/ 3495675 w 4043362"/>
              <a:gd name="connsiteY15" fmla="*/ 2852738 h 4872038"/>
              <a:gd name="connsiteX16" fmla="*/ 3476625 w 4043362"/>
              <a:gd name="connsiteY16" fmla="*/ 2843213 h 4872038"/>
              <a:gd name="connsiteX17" fmla="*/ 4038600 w 4043362"/>
              <a:gd name="connsiteY17" fmla="*/ 2862263 h 4872038"/>
              <a:gd name="connsiteX18" fmla="*/ 4038600 w 4043362"/>
              <a:gd name="connsiteY18" fmla="*/ 4872038 h 4872038"/>
              <a:gd name="connsiteX19" fmla="*/ 0 w 4043362"/>
              <a:gd name="connsiteY19" fmla="*/ 4867275 h 4872038"/>
              <a:gd name="connsiteX20" fmla="*/ 4762 w 4043362"/>
              <a:gd name="connsiteY20" fmla="*/ 0 h 4872038"/>
              <a:gd name="connsiteX21" fmla="*/ 4033837 w 4043362"/>
              <a:gd name="connsiteY21" fmla="*/ 9525 h 4872038"/>
              <a:gd name="connsiteX22" fmla="*/ 4043362 w 4043362"/>
              <a:gd name="connsiteY22" fmla="*/ 2852738 h 4872038"/>
              <a:gd name="connsiteX23" fmla="*/ 3467100 w 4043362"/>
              <a:gd name="connsiteY23" fmla="*/ 2847975 h 4872038"/>
              <a:gd name="connsiteX24" fmla="*/ 3448050 w 4043362"/>
              <a:gd name="connsiteY24" fmla="*/ 2700338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43362" h="4872038">
                <a:moveTo>
                  <a:pt x="3448050" y="2700338"/>
                </a:moveTo>
                <a:lnTo>
                  <a:pt x="3038475" y="2528888"/>
                </a:lnTo>
                <a:lnTo>
                  <a:pt x="2986087" y="2514600"/>
                </a:lnTo>
                <a:lnTo>
                  <a:pt x="2986087" y="2486025"/>
                </a:lnTo>
                <a:lnTo>
                  <a:pt x="2938462" y="2462213"/>
                </a:lnTo>
                <a:lnTo>
                  <a:pt x="2881312" y="2500313"/>
                </a:lnTo>
                <a:lnTo>
                  <a:pt x="2890837" y="2586038"/>
                </a:lnTo>
                <a:lnTo>
                  <a:pt x="2843212" y="2628900"/>
                </a:lnTo>
                <a:lnTo>
                  <a:pt x="2843212" y="2652713"/>
                </a:lnTo>
                <a:lnTo>
                  <a:pt x="2819400" y="2662238"/>
                </a:lnTo>
                <a:lnTo>
                  <a:pt x="2576512" y="2562225"/>
                </a:lnTo>
                <a:lnTo>
                  <a:pt x="2043112" y="2967038"/>
                </a:lnTo>
                <a:lnTo>
                  <a:pt x="2076450" y="4676775"/>
                </a:lnTo>
                <a:lnTo>
                  <a:pt x="2733675" y="4738688"/>
                </a:lnTo>
                <a:lnTo>
                  <a:pt x="3771900" y="4643438"/>
                </a:lnTo>
                <a:lnTo>
                  <a:pt x="3495675" y="2852738"/>
                </a:lnTo>
                <a:lnTo>
                  <a:pt x="3476625" y="2843213"/>
                </a:lnTo>
                <a:lnTo>
                  <a:pt x="4038600" y="2862263"/>
                </a:lnTo>
                <a:lnTo>
                  <a:pt x="4038600" y="4872038"/>
                </a:lnTo>
                <a:lnTo>
                  <a:pt x="0" y="4867275"/>
                </a:lnTo>
                <a:cubicBezTo>
                  <a:pt x="1587" y="3244850"/>
                  <a:pt x="3175" y="1622425"/>
                  <a:pt x="4762" y="0"/>
                </a:cubicBezTo>
                <a:lnTo>
                  <a:pt x="4033837" y="9525"/>
                </a:lnTo>
                <a:lnTo>
                  <a:pt x="4043362" y="2852738"/>
                </a:lnTo>
                <a:lnTo>
                  <a:pt x="3467100" y="2847975"/>
                </a:lnTo>
                <a:lnTo>
                  <a:pt x="3448050" y="2700338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E56AD8C-61FD-5ED5-3A8D-2406124C08FE}"/>
              </a:ext>
            </a:extLst>
          </p:cNvPr>
          <p:cNvSpPr/>
          <p:nvPr/>
        </p:nvSpPr>
        <p:spPr>
          <a:xfrm>
            <a:off x="3552824" y="4752975"/>
            <a:ext cx="549783" cy="45719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F03C646-47BE-DAC3-47D1-52D8B5D2DA78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72C3FA-60F6-F4A9-B56F-61D2EF0D9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02C095-1FEB-6B47-7CEC-8B719C5A716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D2784CF-2F9D-EE7E-2903-E12509A849B6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2862BA8-6E60-CA8B-A101-F963C84C8F4B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95C9DEB-869B-BE53-0439-D7BC768B74CD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AFF948E-89BF-32BC-E98B-8C1EB75D3192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06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DB2F334C-0801-9500-3710-8D2FD2E6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079" y="1985256"/>
            <a:ext cx="3206049" cy="45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BC9324-539F-626C-05CE-6B41120A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444" y="1985747"/>
            <a:ext cx="3208981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11E502-55B3-B387-2BD7-38C3E6D05558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6D5902-6F22-3C6A-5876-346CB356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44" y="1985748"/>
            <a:ext cx="879114" cy="3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17764CF-B052-743E-7C09-0041F79E0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CBAFC4-787C-E035-1FCA-85AA157928F6}"/>
              </a:ext>
            </a:extLst>
          </p:cNvPr>
          <p:cNvSpPr txBox="1"/>
          <p:nvPr/>
        </p:nvSpPr>
        <p:spPr>
          <a:xfrm>
            <a:off x="261991" y="1456937"/>
            <a:ext cx="100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Aktivní výuka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Bakalářské a Magisterské studijní programy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A58B43-BE2D-3819-0CFC-FB6C510FF4E6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C5E3CF2-FB94-CFAF-75FA-EB1060DDEFAD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775D4E1-2C7E-FA27-3CE9-51928E4B76EF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89A8D7E-C3D4-3FA5-A305-21813F83D94F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961B47F-9BF2-305C-A7F6-4637BB0E8A8D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18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C768434-EC9E-C680-1A60-4A3F3A5A157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25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478124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TRÉNINKOVÝ SIMULÁTOR</a:t>
            </a:r>
          </a:p>
        </p:txBody>
      </p:sp>
      <p:pic>
        <p:nvPicPr>
          <p:cNvPr id="4098" name="Picture 2" descr="Working On a Pc - Free computer icons">
            <a:extLst>
              <a:ext uri="{FF2B5EF4-FFF2-40B4-BE49-F238E27FC236}">
                <a16:creationId xmlns:a16="http://schemas.microsoft.com/office/drawing/2014/main" id="{70AD9D39-1489-3FFB-3E34-F4EC48E6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32" y="664516"/>
            <a:ext cx="3969536" cy="39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76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478124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TRÉNINKOVÝ SIMULÁTOR</a:t>
            </a:r>
          </a:p>
        </p:txBody>
      </p:sp>
      <p:pic>
        <p:nvPicPr>
          <p:cNvPr id="4098" name="Picture 2" descr="Working On a Pc - Free computer icons">
            <a:extLst>
              <a:ext uri="{FF2B5EF4-FFF2-40B4-BE49-F238E27FC236}">
                <a16:creationId xmlns:a16="http://schemas.microsoft.com/office/drawing/2014/main" id="{70AD9D39-1489-3FFB-3E34-F4EC48E6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32" y="664516"/>
            <a:ext cx="3969536" cy="39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76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377425"/>
            <a:ext cx="10200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Operátorský tréninkový simulátor </a:t>
            </a:r>
            <a:r>
              <a:rPr lang="en-US" sz="2500" b="1" dirty="0">
                <a:solidFill>
                  <a:srgbClr val="1A1918"/>
                </a:solidFill>
              </a:rPr>
              <a:t>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02C9E5-40EF-ADDE-0EA7-74729D9182F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4C3795-7598-5BE6-49ED-375003C6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26CEAD-9E42-0C84-D2D3-5FDF562755E3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pic>
        <p:nvPicPr>
          <p:cNvPr id="14" name="Obrázek 13" descr="Obsah obrázku interiér, text, zeď, osoba&#10;&#10;Popis byl vytvořen automaticky">
            <a:extLst>
              <a:ext uri="{FF2B5EF4-FFF2-40B4-BE49-F238E27FC236}">
                <a16:creationId xmlns:a16="http://schemas.microsoft.com/office/drawing/2014/main" id="{4A975BC1-9EA9-174B-FFB6-78338BC81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6" y="1873326"/>
            <a:ext cx="4079480" cy="2294168"/>
          </a:xfrm>
          <a:prstGeom prst="rect">
            <a:avLst/>
          </a:prstGeom>
        </p:spPr>
      </p:pic>
      <p:pic>
        <p:nvPicPr>
          <p:cNvPr id="16" name="Obrázek 15" descr="Obsah obrázku text, interiér, osoba, zeď&#10;&#10;Popis byl vytvořen automaticky">
            <a:extLst>
              <a:ext uri="{FF2B5EF4-FFF2-40B4-BE49-F238E27FC236}">
                <a16:creationId xmlns:a16="http://schemas.microsoft.com/office/drawing/2014/main" id="{167E5A67-A573-C721-0249-B83749070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9" y="4269083"/>
            <a:ext cx="4064037" cy="2285483"/>
          </a:xfrm>
          <a:prstGeom prst="rect">
            <a:avLst/>
          </a:prstGeom>
        </p:spPr>
      </p:pic>
      <p:pic>
        <p:nvPicPr>
          <p:cNvPr id="20" name="Obrázek 19" descr="Obsah obrázku obloha, venku, průmysl, flétna/dudy&#10;&#10;Popis byl vytvořen automaticky">
            <a:extLst>
              <a:ext uri="{FF2B5EF4-FFF2-40B4-BE49-F238E27FC236}">
                <a16:creationId xmlns:a16="http://schemas.microsoft.com/office/drawing/2014/main" id="{8DDEE4F2-6A63-B469-8AAE-D2BDCBD51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91" y="1873325"/>
            <a:ext cx="4681239" cy="4681239"/>
          </a:xfrm>
          <a:prstGeom prst="rect">
            <a:avLst/>
          </a:prstGeom>
        </p:spPr>
      </p:pic>
      <p:pic>
        <p:nvPicPr>
          <p:cNvPr id="22" name="Obrázek 21" descr="Obsah obrázku interiér, text, nábytek, stůl&#10;&#10;Popis byl vytvořen automaticky">
            <a:extLst>
              <a:ext uri="{FF2B5EF4-FFF2-40B4-BE49-F238E27FC236}">
                <a16:creationId xmlns:a16="http://schemas.microsoft.com/office/drawing/2014/main" id="{6B0FD655-C6E7-1265-7E29-DE70287B4B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22" y="1874867"/>
            <a:ext cx="2631711" cy="467969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8B68FAA-A929-21D3-93E6-49AA33D0798E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A617D05-3FDB-A1F6-E9F6-143ED13B2352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BF1097A-7334-6FF3-5423-FB4A8D1F9B82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D7DC8DF-C42C-2802-FD12-3A54D4A6873E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93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1381328"/>
            <a:ext cx="12192000" cy="5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Náhled snímku 32"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70219" y="4354506"/>
              <a:ext cx="3048000" cy="1714500"/>
            </p:xfrm>
            <a:graphic>
              <a:graphicData uri="http://schemas.microsoft.com/office/powerpoint/2016/slidezoom">
                <pslz:sldZm>
                  <pslz:sldZmObj sldId="336" cId="2623866366">
                    <pslz:zmPr id="{DD19BC88-FC7B-48BB-836E-AB2E8543C87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Náhled snímku 3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98EED66-0422-B0E8-933E-2091AF700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0219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Náhled snímku 16"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0320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1" cId="1348393970">
                    <pslz:zmPr id="{054E6E3A-58D5-4B1F-880A-D85B2007CD54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Náhled snímku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3DFFC3D-7AA3-B6B5-5FC9-0F566C113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0320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Náhled snímku 18"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6423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2" cId="2446292013">
                    <pslz:zmPr id="{C5A1B9FA-F9C8-414A-9696-4795EC4E6B8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Náhled snímku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7F94453-313A-5635-97FB-C4A63F1DE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96423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Náhled snímku 20"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3" cId="2009527485">
                    <pslz:zmPr id="{647961BE-DABC-455D-A8FC-0042B1E3B6F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Náhled snímku 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5D49BA4-C47B-65B7-3756-FE2A0173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2000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Náhled snímku 22"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4966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4" cId="3519276073">
                    <pslz:zmPr id="{48D519A4-A620-4F0A-B665-DF6A67E70627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Náhled snímku 2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0F844DC-C122-76AB-494B-7DF7ECB70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04966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Náhled snímku 24"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0764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5" cId="3729531682">
                    <pslz:zmPr id="{ADEF0188-1847-4205-A8AD-977C8A80E938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Náhled snímku 2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7BB85AA-BB15-D1A8-C2DC-9C11D9E74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0764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Náhled snímku 26"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422" y="4354506"/>
              <a:ext cx="3048000" cy="1714500"/>
            </p:xfrm>
            <a:graphic>
              <a:graphicData uri="http://schemas.microsoft.com/office/powerpoint/2016/slidezoom">
                <pslz:sldZm>
                  <pslz:sldZmObj sldId="326" cId="4288209377">
                    <pslz:zmPr id="{9D9A6784-2A22-44C9-AAAC-5653964C4D6B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Náhled snímku 2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AB3575F-B95A-994D-5F62-AB10D2133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2422" y="4354506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Náhled snímku 28"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30261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7" cId="707214665">
                    <pslz:zmPr id="{121D0587-9C94-4D5D-9E5D-A1688C61F650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Náhled snímku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1AE2C688-6537-8B01-243B-6DB15D4B7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530261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Náhled snímku 30"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0207" y="1646244"/>
              <a:ext cx="3048000" cy="1714500"/>
            </p:xfrm>
            <a:graphic>
              <a:graphicData uri="http://schemas.microsoft.com/office/powerpoint/2016/slidezoom">
                <pslz:sldZm>
                  <pslz:sldZmObj sldId="328" cId="2018297632">
                    <pslz:zmPr id="{C8C393A5-80A6-49C7-9A0F-B36DC7A1A786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Náhled snímku 3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5CFEA1DA-DD58-B3D8-D60C-3C0F2D4B2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40207" y="1646244"/>
                <a:ext cx="304800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A412E582-8939-CE98-5CDE-98119AF53433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A06B19DD-8641-2A72-EB68-00B283C27C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C768434-EC9E-C680-1A60-4A3F3A5A1571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13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88456"/>
            <a:ext cx="6120000" cy="6120000"/>
          </a:xfrm>
          <a:prstGeom prst="ellipse">
            <a:avLst/>
          </a:prstGeom>
          <a:solidFill>
            <a:srgbClr val="DE0000"/>
          </a:solidFill>
          <a:ln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708212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POŽÁRNÍ OCHRANA</a:t>
            </a:r>
          </a:p>
        </p:txBody>
      </p:sp>
      <p:pic>
        <p:nvPicPr>
          <p:cNvPr id="8194" name="Picture 2" descr="Fire - Free nature icons">
            <a:extLst>
              <a:ext uri="{FF2B5EF4-FFF2-40B4-BE49-F238E27FC236}">
                <a16:creationId xmlns:a16="http://schemas.microsoft.com/office/drawing/2014/main" id="{273DC300-3A94-1636-3007-47912A8D3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69" y="561392"/>
            <a:ext cx="4073934" cy="40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9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B84292-73B5-3041-DE79-C12BCD8921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EBC995C-0846-EE2A-97F0-E5A97BBA4E1B}"/>
              </a:ext>
            </a:extLst>
          </p:cNvPr>
          <p:cNvSpPr/>
          <p:nvPr/>
        </p:nvSpPr>
        <p:spPr>
          <a:xfrm>
            <a:off x="3036000" y="388456"/>
            <a:ext cx="6120000" cy="6120000"/>
          </a:xfrm>
          <a:prstGeom prst="ellipse">
            <a:avLst/>
          </a:prstGeom>
          <a:solidFill>
            <a:srgbClr val="DE0000"/>
          </a:solidFill>
          <a:ln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234C41-52F3-4521-72E8-2D392E175774}"/>
              </a:ext>
            </a:extLst>
          </p:cNvPr>
          <p:cNvSpPr txBox="1"/>
          <p:nvPr/>
        </p:nvSpPr>
        <p:spPr>
          <a:xfrm>
            <a:off x="3631721" y="4708212"/>
            <a:ext cx="490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POŽÁRNÍ OCHRANA</a:t>
            </a:r>
          </a:p>
        </p:txBody>
      </p:sp>
      <p:pic>
        <p:nvPicPr>
          <p:cNvPr id="8194" name="Picture 2" descr="Fire - Free nature icons">
            <a:extLst>
              <a:ext uri="{FF2B5EF4-FFF2-40B4-BE49-F238E27FC236}">
                <a16:creationId xmlns:a16="http://schemas.microsoft.com/office/drawing/2014/main" id="{273DC300-3A94-1636-3007-47912A8D3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69" y="561392"/>
            <a:ext cx="4073934" cy="40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9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98840B2-B25B-69D0-3919-0D003718CDA1}"/>
              </a:ext>
            </a:extLst>
          </p:cNvPr>
          <p:cNvSpPr txBox="1"/>
          <p:nvPr/>
        </p:nvSpPr>
        <p:spPr>
          <a:xfrm>
            <a:off x="261991" y="1456937"/>
            <a:ext cx="91740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Požární ochrana</a:t>
            </a:r>
            <a:r>
              <a:rPr lang="en-US" sz="2500" b="1" dirty="0">
                <a:solidFill>
                  <a:srgbClr val="1A1918"/>
                </a:solidFill>
              </a:rPr>
              <a:t> | ORLEN Unipetrol</a:t>
            </a:r>
            <a:r>
              <a:rPr lang="cs-CZ" sz="2500" b="1" dirty="0">
                <a:solidFill>
                  <a:srgbClr val="1A1918"/>
                </a:solidFill>
              </a:rPr>
              <a:t>, Litvínov</a:t>
            </a:r>
            <a:endParaRPr lang="en-US" sz="2500" b="1" dirty="0">
              <a:solidFill>
                <a:srgbClr val="1A1918"/>
              </a:solidFill>
            </a:endParaRPr>
          </a:p>
        </p:txBody>
      </p:sp>
      <p:pic>
        <p:nvPicPr>
          <p:cNvPr id="10" name="Obrázek 9" descr="Obsah obrázku obloha, venku, letištní plocha&#10;&#10;Popis byl vytvořen automaticky">
            <a:extLst>
              <a:ext uri="{FF2B5EF4-FFF2-40B4-BE49-F238E27FC236}">
                <a16:creationId xmlns:a16="http://schemas.microsoft.com/office/drawing/2014/main" id="{E936E449-F943-F47A-0A78-A5D9C3696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2" b="26935"/>
          <a:stretch/>
        </p:blipFill>
        <p:spPr>
          <a:xfrm>
            <a:off x="1085981" y="4082817"/>
            <a:ext cx="5322639" cy="2457132"/>
          </a:xfrm>
          <a:prstGeom prst="rect">
            <a:avLst/>
          </a:prstGeom>
        </p:spPr>
      </p:pic>
      <p:pic>
        <p:nvPicPr>
          <p:cNvPr id="12" name="Obrázek 11" descr="Obsah obrázku venku, oheň, kouř, motor&#10;&#10;Popis byl vytvořen automaticky">
            <a:extLst>
              <a:ext uri="{FF2B5EF4-FFF2-40B4-BE49-F238E27FC236}">
                <a16:creationId xmlns:a16="http://schemas.microsoft.com/office/drawing/2014/main" id="{272E580A-E86C-4B4E-4B93-AB41CFFD6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4" b="48364"/>
          <a:stretch/>
        </p:blipFill>
        <p:spPr>
          <a:xfrm>
            <a:off x="4068252" y="2053995"/>
            <a:ext cx="3579929" cy="1908000"/>
          </a:xfrm>
          <a:prstGeom prst="rect">
            <a:avLst/>
          </a:prstGeom>
        </p:spPr>
      </p:pic>
      <p:pic>
        <p:nvPicPr>
          <p:cNvPr id="9" name="Obrázek 8" descr="Obsah obrázku osoba, venku, žlutá, sako&#10;&#10;Popis byl vytvořen automaticky">
            <a:extLst>
              <a:ext uri="{FF2B5EF4-FFF2-40B4-BE49-F238E27FC236}">
                <a16:creationId xmlns:a16="http://schemas.microsoft.com/office/drawing/2014/main" id="{C374346B-F591-E9E9-4010-3F3D770ED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1" y="2053995"/>
            <a:ext cx="2879577" cy="190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E0DBFA1-FE30-74AE-782F-66FBEFE903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240" b="475"/>
          <a:stretch/>
        </p:blipFill>
        <p:spPr>
          <a:xfrm>
            <a:off x="7750873" y="2058764"/>
            <a:ext cx="3153619" cy="1908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B48FC72-7890-B8C5-02C3-C8AAF0D350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01" y="4082817"/>
            <a:ext cx="4383512" cy="2457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F3B8AE3-E9D4-74B0-1FF6-DF1C62CCE6AB}"/>
              </a:ext>
            </a:extLst>
          </p:cNvPr>
          <p:cNvSpPr txBox="1"/>
          <p:nvPr/>
        </p:nvSpPr>
        <p:spPr>
          <a:xfrm>
            <a:off x="1041184" y="1981109"/>
            <a:ext cx="317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Požárně-bezpečnostní</a:t>
            </a:r>
          </a:p>
          <a:p>
            <a:r>
              <a:rPr lang="cs-CZ" dirty="0">
                <a:solidFill>
                  <a:schemeClr val="bg1"/>
                </a:solidFill>
              </a:rPr>
              <a:t>polygon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A563F55-2498-306A-8F43-0F573EEEB342}"/>
              </a:ext>
            </a:extLst>
          </p:cNvPr>
          <p:cNvSpPr txBox="1"/>
          <p:nvPr/>
        </p:nvSpPr>
        <p:spPr>
          <a:xfrm>
            <a:off x="6482251" y="4044497"/>
            <a:ext cx="317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Virtuální realita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55D3FA3-54FF-ACA0-72B2-6B1D7D97774D}"/>
              </a:ext>
            </a:extLst>
          </p:cNvPr>
          <p:cNvSpPr txBox="1"/>
          <p:nvPr/>
        </p:nvSpPr>
        <p:spPr>
          <a:xfrm>
            <a:off x="2563017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2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151C57-75BA-E3A7-3CFE-A11AEDDD1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A593ABF-F286-5BF2-9F00-F050CFFC9A27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Projekty technického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A64DBF6-379A-0B56-B3A7-C4B718A8D3F0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072D95A-88FD-F610-C4D4-DF78C879C59E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A1C40E5-0102-107A-4F2A-C9B54D4F701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DCDB578-276A-DB46-E525-219F8EB1ADC6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32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4F382F1-E3BF-AC85-3763-3E98D5C5253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Přínosy zážitkového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11E502-55B3-B387-2BD7-38C3E6D05558}"/>
              </a:ext>
            </a:extLst>
          </p:cNvPr>
          <p:cNvSpPr txBox="1"/>
          <p:nvPr/>
        </p:nvSpPr>
        <p:spPr>
          <a:xfrm>
            <a:off x="2542236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3</a:t>
            </a:r>
            <a:endParaRPr lang="en-US" sz="4500" b="1" dirty="0">
              <a:solidFill>
                <a:srgbClr val="1A1918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5DCC83-BA87-962A-8BF0-480098D06CB6}"/>
              </a:ext>
            </a:extLst>
          </p:cNvPr>
          <p:cNvSpPr txBox="1"/>
          <p:nvPr/>
        </p:nvSpPr>
        <p:spPr>
          <a:xfrm>
            <a:off x="1604187" y="3367644"/>
            <a:ext cx="2097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65BD"/>
                </a:solidFill>
              </a:rPr>
              <a:t>Rozvíjí schopnost přizpůsobit se novým situacím</a:t>
            </a:r>
            <a:endParaRPr lang="en-US" sz="1400" dirty="0">
              <a:solidFill>
                <a:srgbClr val="0065BD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C44D14C-13DC-07FA-9E0A-A442B2B5DC67}"/>
              </a:ext>
            </a:extLst>
          </p:cNvPr>
          <p:cNvSpPr txBox="1"/>
          <p:nvPr/>
        </p:nvSpPr>
        <p:spPr>
          <a:xfrm>
            <a:off x="5047488" y="3367644"/>
            <a:ext cx="2097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65BD"/>
                </a:solidFill>
              </a:rPr>
              <a:t>Pomáhá překlenout přechod mezi teorií a praxí</a:t>
            </a:r>
            <a:endParaRPr lang="en-US" sz="1400" dirty="0">
              <a:solidFill>
                <a:srgbClr val="0065BD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95696B-8ED3-BEE0-4E26-B7218692A2A0}"/>
              </a:ext>
            </a:extLst>
          </p:cNvPr>
          <p:cNvSpPr txBox="1"/>
          <p:nvPr/>
        </p:nvSpPr>
        <p:spPr>
          <a:xfrm>
            <a:off x="8294830" y="3367643"/>
            <a:ext cx="2097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65BD"/>
                </a:solidFill>
              </a:rPr>
              <a:t>Poskytuje bezpečný prostor pro dělání chyb</a:t>
            </a:r>
            <a:endParaRPr lang="en-US" sz="1400" dirty="0">
              <a:solidFill>
                <a:srgbClr val="0065BD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094AC6-0A94-A5C9-A700-ACE96FD56BE3}"/>
              </a:ext>
            </a:extLst>
          </p:cNvPr>
          <p:cNvSpPr txBox="1"/>
          <p:nvPr/>
        </p:nvSpPr>
        <p:spPr>
          <a:xfrm>
            <a:off x="3294668" y="5553269"/>
            <a:ext cx="2097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65BD"/>
                </a:solidFill>
              </a:rPr>
              <a:t>Umožňuje komplexně posuzovat získané dovednosti</a:t>
            </a:r>
            <a:endParaRPr lang="en-US" sz="1400" dirty="0">
              <a:solidFill>
                <a:srgbClr val="0065BD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EFF3B3-319B-1714-6245-34F6BB417931}"/>
              </a:ext>
            </a:extLst>
          </p:cNvPr>
          <p:cNvSpPr txBox="1"/>
          <p:nvPr/>
        </p:nvSpPr>
        <p:spPr>
          <a:xfrm>
            <a:off x="6606986" y="5553269"/>
            <a:ext cx="2097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65BD"/>
                </a:solidFill>
              </a:rPr>
              <a:t>Získání pracovních zkušeností formou studia</a:t>
            </a:r>
            <a:endParaRPr lang="en-US" sz="1400" dirty="0">
              <a:solidFill>
                <a:srgbClr val="0065BD"/>
              </a:solidFill>
            </a:endParaRPr>
          </a:p>
        </p:txBody>
      </p:sp>
      <p:pic>
        <p:nvPicPr>
          <p:cNvPr id="1030" name="Picture 6" descr="Adapt - Free business and finance icons">
            <a:extLst>
              <a:ext uri="{FF2B5EF4-FFF2-40B4-BE49-F238E27FC236}">
                <a16:creationId xmlns:a16="http://schemas.microsoft.com/office/drawing/2014/main" id="{D3251117-F377-9589-2F85-792B3BA0C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52" y="1957057"/>
            <a:ext cx="1367893" cy="13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kills - Free people icons">
            <a:extLst>
              <a:ext uri="{FF2B5EF4-FFF2-40B4-BE49-F238E27FC236}">
                <a16:creationId xmlns:a16="http://schemas.microsoft.com/office/drawing/2014/main" id="{8801DBD1-489E-58C4-CDF3-00E417E1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80" y="393326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ork Experience icon PNG and SVG Vector Free Download">
            <a:extLst>
              <a:ext uri="{FF2B5EF4-FFF2-40B4-BE49-F238E27FC236}">
                <a16:creationId xmlns:a16="http://schemas.microsoft.com/office/drawing/2014/main" id="{345C6472-32DC-D850-2CC1-58B6B731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51" y="4217268"/>
            <a:ext cx="1672095" cy="127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ial And Error Icons - Free SVG &amp; PNG Trial And Error Images - Noun Project">
            <a:extLst>
              <a:ext uri="{FF2B5EF4-FFF2-40B4-BE49-F238E27FC236}">
                <a16:creationId xmlns:a16="http://schemas.microsoft.com/office/drawing/2014/main" id="{CCAB9871-048A-9800-6426-2DED16CD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16" y="2022467"/>
            <a:ext cx="1359851" cy="135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cký objekt 16" descr="Ozubená kola se souvislou výplní">
            <a:extLst>
              <a:ext uri="{FF2B5EF4-FFF2-40B4-BE49-F238E27FC236}">
                <a16:creationId xmlns:a16="http://schemas.microsoft.com/office/drawing/2014/main" id="{95116DC2-BEBF-4F93-3D15-D945A8A2A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000" y="1831005"/>
            <a:ext cx="1620000" cy="1620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7E2978-9C00-721F-D32E-C6D563F27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72A0C4D-074C-4CE7-D337-A2EE158666AB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1045578-2DC9-4868-0CEF-B27E783EBC05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A42A744-9241-A11C-2750-3DD160AFD95B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4BDF948-9762-A3FC-6136-CC96654A4E1C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67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4F382F1-E3BF-AC85-3763-3E98D5C5253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AI v technickém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11E502-55B3-B387-2BD7-38C3E6D05558}"/>
              </a:ext>
            </a:extLst>
          </p:cNvPr>
          <p:cNvSpPr txBox="1"/>
          <p:nvPr/>
        </p:nvSpPr>
        <p:spPr>
          <a:xfrm>
            <a:off x="2556090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4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96F647D-D971-A54B-2F5D-A84000B51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0C423D-14DC-F522-A1F9-0B50F75A9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7"/>
          <a:stretch/>
        </p:blipFill>
        <p:spPr bwMode="auto">
          <a:xfrm>
            <a:off x="8620988" y="1100722"/>
            <a:ext cx="3170602" cy="17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tion 3.0 : How Virtual Reality Will Change the Way We Learn">
            <a:extLst>
              <a:ext uri="{FF2B5EF4-FFF2-40B4-BE49-F238E27FC236}">
                <a16:creationId xmlns:a16="http://schemas.microsoft.com/office/drawing/2014/main" id="{371D8B95-3A89-027A-6EAF-9206C58D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87" y="2971256"/>
            <a:ext cx="3170603" cy="16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dictive AI offers energy security amid changing industry">
            <a:extLst>
              <a:ext uri="{FF2B5EF4-FFF2-40B4-BE49-F238E27FC236}">
                <a16:creationId xmlns:a16="http://schemas.microsoft.com/office/drawing/2014/main" id="{52E96874-7345-8795-788D-C2646E8F8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87" y="4703871"/>
            <a:ext cx="3170603" cy="17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46B584C-7978-D693-42C8-93FAAC8E4C55}"/>
              </a:ext>
            </a:extLst>
          </p:cNvPr>
          <p:cNvSpPr txBox="1"/>
          <p:nvPr/>
        </p:nvSpPr>
        <p:spPr>
          <a:xfrm>
            <a:off x="420453" y="1487616"/>
            <a:ext cx="10605654" cy="4737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Rozvoj virtuální a rozšířené reality</a:t>
            </a:r>
            <a:endParaRPr lang="en-US" sz="22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Personalizovaná výuka</a:t>
            </a:r>
            <a:endParaRPr lang="en-US" sz="22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lnSpc>
                <a:spcPct val="200000"/>
              </a:lnSpc>
              <a:buFont typeface="Calibri" panose="020F0502020204030204" pitchFamily="34" charset="0"/>
              <a:buChar char="―"/>
            </a:pP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Automatické vyhodnocování výsledků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lnSpc>
                <a:spcPct val="200000"/>
              </a:lnSpc>
              <a:buFont typeface="Calibri" panose="020F0502020204030204" pitchFamily="34" charset="0"/>
              <a:buChar char="―"/>
            </a:pP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Modifikace obsahu výuky dle dosažených dovedností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Výukové materiály </a:t>
            </a: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simulace, interaktivní hry nebo animace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Analýza dat</a:t>
            </a:r>
            <a:r>
              <a:rPr lang="en-US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zrychlené vyhodnocování při vypracování úkolů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Tvorba závěrečných prací</a:t>
            </a:r>
            <a:endParaRPr lang="en-US" sz="22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B070B3A-A43A-B253-E4DA-9976F8B79C3C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12B8256-BBF8-5886-4F92-F947904B16E6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305CCB8-B203-1326-AC8B-C0B62678FCAC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BB3806C-9F2C-9801-44B5-054DC9BC246A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69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4F382F1-E3BF-AC85-3763-3E98D5C5253A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AI v technickém vzdělávání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11E502-55B3-B387-2BD7-38C3E6D05558}"/>
              </a:ext>
            </a:extLst>
          </p:cNvPr>
          <p:cNvSpPr txBox="1"/>
          <p:nvPr/>
        </p:nvSpPr>
        <p:spPr>
          <a:xfrm>
            <a:off x="2556090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4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96F647D-D971-A54B-2F5D-A84000B51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5D35BAC-CCC5-C95D-F805-E931C40B048D}"/>
              </a:ext>
            </a:extLst>
          </p:cNvPr>
          <p:cNvSpPr txBox="1"/>
          <p:nvPr/>
        </p:nvSpPr>
        <p:spPr>
          <a:xfrm>
            <a:off x="420453" y="1487616"/>
            <a:ext cx="10605654" cy="4737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Rozvoj virtuální a rozšířené reality</a:t>
            </a:r>
            <a:endParaRPr lang="en-US" sz="22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Personalizovaná výuka</a:t>
            </a:r>
            <a:endParaRPr lang="en-US" sz="22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lnSpc>
                <a:spcPct val="200000"/>
              </a:lnSpc>
              <a:buFont typeface="Calibri" panose="020F0502020204030204" pitchFamily="34" charset="0"/>
              <a:buChar char="―"/>
            </a:pP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Automatické vyhodnocování výsledků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lnSpc>
                <a:spcPct val="200000"/>
              </a:lnSpc>
              <a:buFont typeface="Calibri" panose="020F0502020204030204" pitchFamily="34" charset="0"/>
              <a:buChar char="―"/>
            </a:pP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Modifikace obsahu výuky dle dosažených dovedností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Výukové materiály </a:t>
            </a: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simulace, interaktivní hry nebo animace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Analýza dat</a:t>
            </a:r>
            <a:r>
              <a:rPr lang="en-US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zrychlené vyhodnocování při vypracování úkolů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65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Tvorba závěrečných prací</a:t>
            </a:r>
            <a:endParaRPr lang="en-US" sz="2200" b="1" dirty="0">
              <a:solidFill>
                <a:srgbClr val="0065B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0C423D-14DC-F522-A1F9-0B50F75A9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7"/>
          <a:stretch/>
        </p:blipFill>
        <p:spPr bwMode="auto">
          <a:xfrm>
            <a:off x="8620988" y="1100722"/>
            <a:ext cx="3170602" cy="17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tion 3.0 : How Virtual Reality Will Change the Way We Learn">
            <a:extLst>
              <a:ext uri="{FF2B5EF4-FFF2-40B4-BE49-F238E27FC236}">
                <a16:creationId xmlns:a16="http://schemas.microsoft.com/office/drawing/2014/main" id="{371D8B95-3A89-027A-6EAF-9206C58D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87" y="2971256"/>
            <a:ext cx="3170603" cy="16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dictive AI offers energy security amid changing industry">
            <a:extLst>
              <a:ext uri="{FF2B5EF4-FFF2-40B4-BE49-F238E27FC236}">
                <a16:creationId xmlns:a16="http://schemas.microsoft.com/office/drawing/2014/main" id="{52E96874-7345-8795-788D-C2646E8F8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87" y="4703871"/>
            <a:ext cx="3170603" cy="17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651449B-9501-6F3C-C802-9210761C4F47}"/>
              </a:ext>
            </a:extLst>
          </p:cNvPr>
          <p:cNvSpPr/>
          <p:nvPr/>
        </p:nvSpPr>
        <p:spPr>
          <a:xfrm>
            <a:off x="8620986" y="1100721"/>
            <a:ext cx="3170603" cy="538661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683887-9593-20D7-A721-84DE5565CD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1" b="5827"/>
          <a:stretch/>
        </p:blipFill>
        <p:spPr>
          <a:xfrm>
            <a:off x="7990233" y="1919636"/>
            <a:ext cx="4201767" cy="401365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81343DF-16F8-48DB-0A21-0C437BA8EE5F}"/>
              </a:ext>
            </a:extLst>
          </p:cNvPr>
          <p:cNvSpPr/>
          <p:nvPr/>
        </p:nvSpPr>
        <p:spPr>
          <a:xfrm>
            <a:off x="8043970" y="3429000"/>
            <a:ext cx="3492595" cy="393605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0510E55-ED17-C1B7-03BA-4205F291BFB5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D047B82-4012-3494-0D09-D9FECB8ADD6A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6BF2893-A07D-C90A-7A82-4C02BA282F63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99E1D1D-74BC-92B0-1B5D-38B669FEECA5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6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72111-4EAC-9F5B-EFA7-B3CE66978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196" y="1780129"/>
            <a:ext cx="9561500" cy="1446663"/>
          </a:xfrm>
        </p:spPr>
        <p:txBody>
          <a:bodyPr>
            <a:noAutofit/>
          </a:bodyPr>
          <a:lstStyle/>
          <a:p>
            <a:r>
              <a:rPr lang="cs-CZ" sz="5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TECHNICKÉ VZDĚLÁVÁNÍ VE VZTAHU K BUDOUCÍM POTŘEBÁM ÚSTECKÉHO KRAJE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2A4E83-BDBF-3147-A72D-7A80A00983F7}"/>
              </a:ext>
            </a:extLst>
          </p:cNvPr>
          <p:cNvSpPr txBox="1">
            <a:spLocks/>
          </p:cNvSpPr>
          <p:nvPr/>
        </p:nvSpPr>
        <p:spPr>
          <a:xfrm>
            <a:off x="775197" y="4496012"/>
            <a:ext cx="11277655" cy="1986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900" b="1" u="sng" dirty="0">
                <a:solidFill>
                  <a:schemeClr val="bg1"/>
                </a:solidFill>
              </a:rPr>
              <a:t>Bělohlav V.</a:t>
            </a:r>
            <a:r>
              <a:rPr lang="cs-CZ" sz="39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cs-CZ" sz="3900" b="1" dirty="0">
                <a:solidFill>
                  <a:schemeClr val="bg1"/>
                </a:solidFill>
              </a:rPr>
              <a:t>, Herink T.</a:t>
            </a:r>
            <a:r>
              <a:rPr lang="cs-CZ" sz="39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cs-CZ" baseline="30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cs-CZ" sz="2300" dirty="0">
                <a:solidFill>
                  <a:schemeClr val="bg1">
                    <a:lumMod val="75000"/>
                  </a:schemeClr>
                </a:solidFill>
              </a:rPr>
              <a:t>ČVUT v Praze, Fakulta strojní, Ústav procesní a zpracovatelské techniky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ORLEN Unipetrol RPA, Litvínov – </a:t>
            </a:r>
            <a:r>
              <a:rPr lang="en-US" sz="2300" dirty="0" err="1">
                <a:solidFill>
                  <a:schemeClr val="bg1">
                    <a:lumMod val="75000"/>
                  </a:schemeClr>
                </a:solidFill>
              </a:rPr>
              <a:t>Záluží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8" descr="ORLEN Unipetrol">
            <a:extLst>
              <a:ext uri="{FF2B5EF4-FFF2-40B4-BE49-F238E27FC236}">
                <a16:creationId xmlns:a16="http://schemas.microsoft.com/office/drawing/2014/main" id="{33C1F7E5-23A8-6269-2F4F-07BE8963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34" y="359997"/>
            <a:ext cx="2204051" cy="7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E18BB5-6361-8373-F5BC-186305DDA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193" y="280462"/>
            <a:ext cx="3042213" cy="865057"/>
          </a:xfrm>
          <a:prstGeom prst="rect">
            <a:avLst/>
          </a:prstGeom>
        </p:spPr>
      </p:pic>
      <p:pic>
        <p:nvPicPr>
          <p:cNvPr id="2052" name="Picture 4" descr="Domovská stránka - Vysoká škola chemicko-technologická v Praze">
            <a:extLst>
              <a:ext uri="{FF2B5EF4-FFF2-40B4-BE49-F238E27FC236}">
                <a16:creationId xmlns:a16="http://schemas.microsoft.com/office/drawing/2014/main" id="{41640E13-F6D3-4D86-6E3C-0A265258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03" y="359997"/>
            <a:ext cx="2895736" cy="7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29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DB2F334C-0801-9500-3710-8D2FD2E6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4" y="2111023"/>
            <a:ext cx="3206049" cy="45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BC9324-539F-626C-05CE-6B41120A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4" y="1985747"/>
            <a:ext cx="3208981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D5902-6F22-3C6A-5876-346CB356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" y="1985748"/>
            <a:ext cx="879114" cy="3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91DEABB-CE0A-4311-7AB9-8F0A07936582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F74B9B-D560-1D38-97AD-EE658A2A7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D7ACEFC-7D40-9D43-7CE2-E2A7E440BF71}"/>
              </a:ext>
            </a:extLst>
          </p:cNvPr>
          <p:cNvSpPr txBox="1"/>
          <p:nvPr/>
        </p:nvSpPr>
        <p:spPr>
          <a:xfrm>
            <a:off x="261991" y="1456937"/>
            <a:ext cx="100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Aktivní výuka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Bakalářské a Magisterské studijní programy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CE7E61-82D0-5E1B-A7C0-0A636F959EEC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80B04E3-BFCD-26A9-5877-CC55E3857C28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068D42-0462-5975-0DDF-3BB3B063F034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050A83B-77CE-59D7-0E73-294BE058EC16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21C5697-196D-A31A-3CF1-E17BE2C1EBBE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45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DB2F334C-0801-9500-3710-8D2FD2E6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4" y="2111023"/>
            <a:ext cx="3206049" cy="45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BC9324-539F-626C-05CE-6B41120A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4" y="1985747"/>
            <a:ext cx="3208981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D5902-6F22-3C6A-5876-346CB356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" y="1985748"/>
            <a:ext cx="879114" cy="3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1E2E5269-F706-455E-BAA7-7808F6AF2E33}"/>
              </a:ext>
            </a:extLst>
          </p:cNvPr>
          <p:cNvSpPr/>
          <p:nvPr/>
        </p:nvSpPr>
        <p:spPr>
          <a:xfrm>
            <a:off x="0" y="1933991"/>
            <a:ext cx="12192000" cy="49240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D5AE67-4B47-937B-3782-928F62D66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776" y="1991838"/>
            <a:ext cx="3214889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5B271E-2670-0847-6DDD-C33907747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993" y="1982690"/>
            <a:ext cx="3222120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9FF6D4-C3DC-182F-3C79-9144E26E7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25" y="1985747"/>
            <a:ext cx="319391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ED113B-61AF-8115-524E-5FBBC401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25" y="1985256"/>
            <a:ext cx="1591765" cy="3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80D8224-1F7A-22E1-3094-CDE93A124631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4445D-75D0-1DFF-7FE4-5D1FE0D3D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B2AD30-64DC-BF7E-032B-82535132E883}"/>
              </a:ext>
            </a:extLst>
          </p:cNvPr>
          <p:cNvSpPr txBox="1"/>
          <p:nvPr/>
        </p:nvSpPr>
        <p:spPr>
          <a:xfrm>
            <a:off x="261991" y="1456937"/>
            <a:ext cx="100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Aktivní výuka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Bakalářské a Magisterské studijní programy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36838C1-854E-82B1-9A11-51DD27C2AE32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EE91AC7-F4EF-F209-6F47-ECA2B54BC700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ED5B6C7-F896-F723-F8F6-7E6CF938DFB9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D77CF29-BAF6-A331-5DE2-FFF53EA3EBCA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23F9AB0-6CA4-255E-AA76-3F269032E767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73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DB2F334C-0801-9500-3710-8D2FD2E62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4" y="2111023"/>
            <a:ext cx="3206049" cy="45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BC9324-539F-626C-05CE-6B41120A1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4" y="1985747"/>
            <a:ext cx="3208981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D5902-6F22-3C6A-5876-346CB356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" y="1985748"/>
            <a:ext cx="879114" cy="3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D5AE67-4B47-937B-3782-928F62D66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535" y="2235808"/>
            <a:ext cx="3214889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5B271E-2670-0847-6DDD-C33907747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260" y="2111023"/>
            <a:ext cx="3222120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9FF6D4-C3DC-182F-3C79-9144E26E7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906" y="1986238"/>
            <a:ext cx="319391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ED113B-61AF-8115-524E-5FBBC401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06" y="1985747"/>
            <a:ext cx="1591765" cy="3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D9150DF-6DD9-296C-16A3-B6E062A2A5E2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FB6C56-EBFF-6D53-0718-FB7903095A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6ED01-E5F4-3589-4A16-C08826D9D493}"/>
              </a:ext>
            </a:extLst>
          </p:cNvPr>
          <p:cNvSpPr txBox="1"/>
          <p:nvPr/>
        </p:nvSpPr>
        <p:spPr>
          <a:xfrm>
            <a:off x="261991" y="1456937"/>
            <a:ext cx="100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Aktivní výuka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Bakalářské a Magisterské studijní programy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A0EDBE2-AED9-7EF2-3BD4-C5CFACB52A9F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941832B-B869-3B00-1DFD-4A4BD777A765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FAB5CE9-F0F7-BDA6-C27A-DA5C52FEA828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98F5871-1E5F-2AFE-F71C-673C1624293C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FA61B7A-26D1-5112-4A7C-6867BEEAB0C0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4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DB2F334C-0801-9500-3710-8D2FD2E6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4" y="2111023"/>
            <a:ext cx="3206049" cy="45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3BC9324-539F-626C-05CE-6B41120A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4" y="1985747"/>
            <a:ext cx="3208981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D5902-6F22-3C6A-5876-346CB356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" y="1985748"/>
            <a:ext cx="879114" cy="3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D5AE67-4B47-937B-3782-928F62D66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35" y="2235808"/>
            <a:ext cx="3214889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5B271E-2670-0847-6DDD-C33907747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260" y="2111023"/>
            <a:ext cx="3222120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9FF6D4-C3DC-182F-3C79-9144E26E7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906" y="1986238"/>
            <a:ext cx="319391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ED113B-61AF-8115-524E-5FBBC401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06" y="1985747"/>
            <a:ext cx="1591765" cy="3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D5947268-4BCC-6D01-361C-24E1751D5443}"/>
              </a:ext>
            </a:extLst>
          </p:cNvPr>
          <p:cNvSpPr/>
          <p:nvPr/>
        </p:nvSpPr>
        <p:spPr>
          <a:xfrm>
            <a:off x="0" y="1933991"/>
            <a:ext cx="12192000" cy="49240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8FC16A5-B459-2777-1176-1626D247E5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1776" y="2002562"/>
            <a:ext cx="320228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888868-4C11-71AA-7725-0F06796DE6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6240" y="1996481"/>
            <a:ext cx="3203873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3BBABD0-551E-7CD9-15FE-CC1B0C4CA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525" y="1993965"/>
            <a:ext cx="3200688" cy="455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UPC – AFC4HYDRO">
            <a:extLst>
              <a:ext uri="{FF2B5EF4-FFF2-40B4-BE49-F238E27FC236}">
                <a16:creationId xmlns:a16="http://schemas.microsoft.com/office/drawing/2014/main" id="{BEC45998-4E4F-32D6-9978-D4C41D59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7" y="1995544"/>
            <a:ext cx="1424379" cy="29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1DC9C3C-4309-B8A2-7F5B-B86AB5B55439}"/>
              </a:ext>
            </a:extLst>
          </p:cNvPr>
          <p:cNvSpPr txBox="1"/>
          <p:nvPr/>
        </p:nvSpPr>
        <p:spPr>
          <a:xfrm>
            <a:off x="2549163" y="24407"/>
            <a:ext cx="622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rgbClr val="1A1918"/>
                </a:solidFill>
              </a:rPr>
              <a:t>1</a:t>
            </a:r>
            <a:endParaRPr lang="en-US" sz="4500" b="1" dirty="0">
              <a:solidFill>
                <a:srgbClr val="1A1918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F03E1E-A7EA-40DE-344D-26632351B9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8550" y="273845"/>
            <a:ext cx="52533" cy="8620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9774B4-7276-80C2-64B4-30F526AEC1A7}"/>
              </a:ext>
            </a:extLst>
          </p:cNvPr>
          <p:cNvSpPr txBox="1"/>
          <p:nvPr/>
        </p:nvSpPr>
        <p:spPr>
          <a:xfrm>
            <a:off x="261991" y="1456937"/>
            <a:ext cx="100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1A1918"/>
                </a:solidFill>
              </a:rPr>
              <a:t>Aktivní výuka</a:t>
            </a:r>
            <a:r>
              <a:rPr lang="en-US" sz="2500" b="1" dirty="0">
                <a:solidFill>
                  <a:srgbClr val="1A1918"/>
                </a:solidFill>
              </a:rPr>
              <a:t> | </a:t>
            </a:r>
            <a:r>
              <a:rPr lang="cs-CZ" sz="2500" b="1" dirty="0">
                <a:solidFill>
                  <a:srgbClr val="1A1918"/>
                </a:solidFill>
              </a:rPr>
              <a:t>Bakalářské a Magisterské studijní programy</a:t>
            </a:r>
            <a:endParaRPr lang="en-US" sz="2500" b="1" dirty="0">
              <a:solidFill>
                <a:srgbClr val="1A1918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3DDC004-C104-6783-8911-67BCA8A6B788}"/>
              </a:ext>
            </a:extLst>
          </p:cNvPr>
          <p:cNvSpPr txBox="1"/>
          <p:nvPr/>
        </p:nvSpPr>
        <p:spPr>
          <a:xfrm>
            <a:off x="2551284" y="676357"/>
            <a:ext cx="947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65BD"/>
                </a:solidFill>
              </a:rPr>
              <a:t>Principy vzdělávacích metod</a:t>
            </a:r>
            <a:endParaRPr lang="en-US" sz="3200" b="1" dirty="0">
              <a:solidFill>
                <a:srgbClr val="0065BD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D89D81D-291E-BEAE-896A-EFD89BACB903}"/>
              </a:ext>
            </a:extLst>
          </p:cNvPr>
          <p:cNvSpPr/>
          <p:nvPr/>
        </p:nvSpPr>
        <p:spPr>
          <a:xfrm>
            <a:off x="768925" y="6701972"/>
            <a:ext cx="2313709" cy="144000"/>
          </a:xfrm>
          <a:prstGeom prst="rect">
            <a:avLst/>
          </a:prstGeom>
          <a:solidFill>
            <a:srgbClr val="0065BD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Principy vzdělávacích metod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2FB8C21-C471-29F3-F1B4-EE9E3C727474}"/>
              </a:ext>
            </a:extLst>
          </p:cNvPr>
          <p:cNvSpPr/>
          <p:nvPr/>
        </p:nvSpPr>
        <p:spPr>
          <a:xfrm>
            <a:off x="3515589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technického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B5F9D7D-A688-522C-1DF5-2ABB8ABC8560}"/>
              </a:ext>
            </a:extLst>
          </p:cNvPr>
          <p:cNvSpPr/>
          <p:nvPr/>
        </p:nvSpPr>
        <p:spPr>
          <a:xfrm>
            <a:off x="6262253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Přínosy zážitkového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D76E8C5-1593-762A-70A3-35976742615F}"/>
              </a:ext>
            </a:extLst>
          </p:cNvPr>
          <p:cNvSpPr/>
          <p:nvPr/>
        </p:nvSpPr>
        <p:spPr>
          <a:xfrm>
            <a:off x="9008917" y="6701972"/>
            <a:ext cx="2313709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v technickém vzdělávání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38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6" id="{840E88E9-04A3-485D-B4AE-007D01DBF3CC}" vid="{9E63340C-D767-4B20-9C47-981276A86764}"/>
    </a:ext>
  </a:extLst>
</a:theme>
</file>

<file path=ppt/theme/theme10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EN-16ku9.pptx" id="{51B369FB-1485-4C08-9303-EAB9D5C81558}" vid="{CDEAA03A-6EE3-43B3-8DB0-FAC558B66C9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2A7397D91B344FA387E70696CC8C66" ma:contentTypeVersion="11" ma:contentTypeDescription="Vytvoří nový dokument" ma:contentTypeScope="" ma:versionID="9b1438aed84bbd83c3e3f92695c9e6a6">
  <xsd:schema xmlns:xsd="http://www.w3.org/2001/XMLSchema" xmlns:xs="http://www.w3.org/2001/XMLSchema" xmlns:p="http://schemas.microsoft.com/office/2006/metadata/properties" xmlns:ns2="71bcf121-2b94-4ac1-b9fa-63345103e059" targetNamespace="http://schemas.microsoft.com/office/2006/metadata/properties" ma:root="true" ma:fieldsID="8a66f51e83c9feb983403db765b36c1f" ns2:_="">
    <xsd:import namespace="71bcf121-2b94-4ac1-b9fa-63345103e0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cf121-2b94-4ac1-b9fa-63345103e0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2502E8-AD9C-47FF-B2B4-C474A1486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85C1A1-9FE6-4F94-BA83-DCCDE48316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0F2FC3-0237-45D5-8541-FF85F7727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bcf121-2b94-4ac1-b9fa-63345103e0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PowerPoint_CS-16ku9</Template>
  <TotalTime>435</TotalTime>
  <Words>1805</Words>
  <Application>Microsoft Office PowerPoint</Application>
  <PresentationFormat>Širokoúhlá obrazovka</PresentationFormat>
  <Paragraphs>526</Paragraphs>
  <Slides>59</Slides>
  <Notes>48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Calibri</vt:lpstr>
      <vt:lpstr>Technika-Bold</vt:lpstr>
      <vt:lpstr>Technika</vt:lpstr>
      <vt:lpstr>Motiv Office</vt:lpstr>
      <vt:lpstr>TECHNICKÉ VZDĚLÁVÁNÍ VE VZTAHU K BUDOUCÍM POTŘEBÁM ÚSTECKÉHO KRAJE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TECHNICKÉ VZDĚLÁVÁNÍ VE VZTAHU K BUDOUCÍM POTŘEBÁM ÚSTECKÉHO KRAJE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Belohlav, Vojtech</dc:creator>
  <cp:lastModifiedBy>V B</cp:lastModifiedBy>
  <cp:revision>26</cp:revision>
  <dcterms:created xsi:type="dcterms:W3CDTF">2023-09-14T10:21:20Z</dcterms:created>
  <dcterms:modified xsi:type="dcterms:W3CDTF">2023-09-15T14:29:31Z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0x010100032A7397D91B344FA387E70696CC8C66</vt:lpwstr>
  </property>
  <property fmtid="{D5CDD505-2E9C-101B-9397-08002B2CF9AE}" pid="3" name="_dlc_DocIdItemGuid">
    <vt:lpwstr>14d1f9ac-e84a-49fe-9f04-582c4e834f76</vt:lpwstr>
  </property>
</Properties>
</file>