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556" r:id="rId3"/>
    <p:sldId id="260" r:id="rId4"/>
    <p:sldId id="511" r:id="rId5"/>
    <p:sldId id="504" r:id="rId6"/>
    <p:sldId id="512" r:id="rId7"/>
    <p:sldId id="525" r:id="rId8"/>
    <p:sldId id="516" r:id="rId9"/>
    <p:sldId id="550" r:id="rId10"/>
    <p:sldId id="551" r:id="rId11"/>
    <p:sldId id="514" r:id="rId12"/>
    <p:sldId id="549" r:id="rId13"/>
    <p:sldId id="506" r:id="rId14"/>
    <p:sldId id="522" r:id="rId15"/>
    <p:sldId id="524" r:id="rId16"/>
    <p:sldId id="557" r:id="rId17"/>
    <p:sldId id="519" r:id="rId18"/>
    <p:sldId id="552" r:id="rId19"/>
    <p:sldId id="553" r:id="rId20"/>
    <p:sldId id="278" r:id="rId21"/>
    <p:sldId id="270" r:id="rId22"/>
    <p:sldId id="279" r:id="rId23"/>
    <p:sldId id="528" r:id="rId24"/>
    <p:sldId id="554" r:id="rId25"/>
    <p:sldId id="529" r:id="rId26"/>
    <p:sldId id="533" r:id="rId27"/>
    <p:sldId id="530" r:id="rId28"/>
    <p:sldId id="534" r:id="rId29"/>
    <p:sldId id="536" r:id="rId30"/>
    <p:sldId id="535" r:id="rId31"/>
    <p:sldId id="555" r:id="rId32"/>
    <p:sldId id="542" r:id="rId33"/>
    <p:sldId id="538" r:id="rId34"/>
    <p:sldId id="537" r:id="rId35"/>
    <p:sldId id="539" r:id="rId36"/>
    <p:sldId id="540" r:id="rId37"/>
    <p:sldId id="544" r:id="rId38"/>
    <p:sldId id="545" r:id="rId39"/>
    <p:sldId id="541" r:id="rId40"/>
    <p:sldId id="497" r:id="rId41"/>
    <p:sldId id="543" r:id="rId42"/>
    <p:sldId id="547" r:id="rId43"/>
  </p:sldIdLst>
  <p:sldSz cx="18288000" cy="10287000"/>
  <p:notesSz cx="6797675" cy="9874250"/>
  <p:defaultTextStyle>
    <a:defPPr>
      <a:defRPr lang="es-AR"/>
    </a:defPPr>
    <a:lvl1pPr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4213" indent="-2270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0013" indent="-4556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55813" indent="-6842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41613" indent="-912813" algn="l" defTabSz="1370013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253E"/>
    <a:srgbClr val="660033"/>
    <a:srgbClr val="0374B7"/>
    <a:srgbClr val="FFFFFF"/>
    <a:srgbClr val="000000"/>
    <a:srgbClr val="00B0F0"/>
    <a:srgbClr val="F3F3F3"/>
    <a:srgbClr val="E0E0E0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3165" autoAdjust="0"/>
  </p:normalViewPr>
  <p:slideViewPr>
    <p:cSldViewPr snapToGrid="0" showGuides="1">
      <p:cViewPr varScale="1">
        <p:scale>
          <a:sx n="59" d="100"/>
          <a:sy n="59" d="100"/>
        </p:scale>
        <p:origin x="72" y="15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rtil" userId="7b05fd0fd12b5537" providerId="LiveId" clId="{17D8626F-9B52-409C-9DB5-977F28681990}"/>
    <pc:docChg chg="delSld modSld">
      <pc:chgData name="Petr Krtil" userId="7b05fd0fd12b5537" providerId="LiveId" clId="{17D8626F-9B52-409C-9DB5-977F28681990}" dt="2023-10-17T12:53:12.619" v="47" actId="47"/>
      <pc:docMkLst>
        <pc:docMk/>
      </pc:docMkLst>
      <pc:sldChg chg="modSp mod">
        <pc:chgData name="Petr Krtil" userId="7b05fd0fd12b5537" providerId="LiveId" clId="{17D8626F-9B52-409C-9DB5-977F28681990}" dt="2023-10-17T12:52:40.204" v="46" actId="20577"/>
        <pc:sldMkLst>
          <pc:docMk/>
          <pc:sldMk cId="3364875698" sldId="497"/>
        </pc:sldMkLst>
        <pc:spChg chg="mod">
          <ac:chgData name="Petr Krtil" userId="7b05fd0fd12b5537" providerId="LiveId" clId="{17D8626F-9B52-409C-9DB5-977F28681990}" dt="2023-10-17T12:52:40.204" v="46" actId="20577"/>
          <ac:spMkLst>
            <pc:docMk/>
            <pc:sldMk cId="3364875698" sldId="497"/>
            <ac:spMk id="4" creationId="{2440C329-E5DE-42CC-A644-760F479BC282}"/>
          </ac:spMkLst>
        </pc:spChg>
      </pc:sldChg>
      <pc:sldChg chg="del">
        <pc:chgData name="Petr Krtil" userId="7b05fd0fd12b5537" providerId="LiveId" clId="{17D8626F-9B52-409C-9DB5-977F28681990}" dt="2023-10-17T12:53:12.619" v="47" actId="47"/>
        <pc:sldMkLst>
          <pc:docMk/>
          <pc:sldMk cId="3837034376" sldId="54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Sheet1!$B$1:$B$3</c:f>
              <c:numCache>
                <c:formatCode>General</c:formatCode>
                <c:ptCount val="3"/>
                <c:pt idx="0">
                  <c:v>18</c:v>
                </c:pt>
                <c:pt idx="1">
                  <c:v>80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8-47DF-BEF6-C20F3C95B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Sheet1!$B$1:$B$3</c:f>
              <c:numCache>
                <c:formatCode>General</c:formatCode>
                <c:ptCount val="3"/>
                <c:pt idx="0">
                  <c:v>18</c:v>
                </c:pt>
                <c:pt idx="1">
                  <c:v>80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F-4D39-919D-B565E9C07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Sheet1!$B$1:$B$3</c:f>
              <c:numCache>
                <c:formatCode>General</c:formatCode>
                <c:ptCount val="3"/>
                <c:pt idx="0">
                  <c:v>18</c:v>
                </c:pt>
                <c:pt idx="1">
                  <c:v>80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5-4ADD-AC33-7E3DDB365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59D0-2872-40DB-9206-49C2D3CBAAB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AE21-9DC5-4F11-B2AF-419FBA5BB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28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3ADA-1381-44A8-AD29-DBE08332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BFDA-B507-4470-9EDB-175C4F32C0D0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AD67-FBFF-4BB9-978F-32B6E7AE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E8EF-25F7-47DD-AD2E-D7AC4DC1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D149-BF37-41E6-B652-F6EB51C9BFC8}" type="slidenum">
              <a:rPr lang="es-AR" altLang="en-US"/>
              <a:pPr/>
              <a:t>‹#›</a:t>
            </a:fld>
            <a:endParaRPr lang="es-AR" altLang="en-US"/>
          </a:p>
        </p:txBody>
      </p:sp>
    </p:spTree>
    <p:extLst>
      <p:ext uri="{BB962C8B-B14F-4D97-AF65-F5344CB8AC3E}">
        <p14:creationId xmlns:p14="http://schemas.microsoft.com/office/powerpoint/2010/main" val="71083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7">
            <a:extLst>
              <a:ext uri="{FF2B5EF4-FFF2-40B4-BE49-F238E27FC236}">
                <a16:creationId xmlns:a16="http://schemas.microsoft.com/office/drawing/2014/main" id="{6D5C87AA-2086-4835-8732-06B3B4E57FFF}"/>
              </a:ext>
            </a:extLst>
          </p:cNvPr>
          <p:cNvSpPr/>
          <p:nvPr userDrawn="1"/>
        </p:nvSpPr>
        <p:spPr>
          <a:xfrm>
            <a:off x="1538288" y="2441575"/>
            <a:ext cx="4033837" cy="4033838"/>
          </a:xfrm>
          <a:prstGeom prst="ellipse">
            <a:avLst/>
          </a:prstGeom>
          <a:solidFill>
            <a:srgbClr val="FFFFFF">
              <a:alpha val="17000"/>
            </a:srgbClr>
          </a:solidFill>
          <a:ln w="57150" cap="rnd" cmpd="sng">
            <a:solidFill>
              <a:srgbClr val="FFFFFF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Elipse 8">
            <a:extLst>
              <a:ext uri="{FF2B5EF4-FFF2-40B4-BE49-F238E27FC236}">
                <a16:creationId xmlns:a16="http://schemas.microsoft.com/office/drawing/2014/main" id="{E8F3C448-6CAE-4673-8BC1-1F7708C804C4}"/>
              </a:ext>
            </a:extLst>
          </p:cNvPr>
          <p:cNvSpPr/>
          <p:nvPr userDrawn="1"/>
        </p:nvSpPr>
        <p:spPr>
          <a:xfrm>
            <a:off x="1847850" y="2738438"/>
            <a:ext cx="3409950" cy="340995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82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6384396" y="2609865"/>
            <a:ext cx="3538537" cy="353853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s-AR" noProof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A4041FE-55E0-6D5E-F9DD-712B206503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00B8-718A-4835-8D16-0AD1865E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DB22-F9FA-423F-A5CE-AF4EA0E42EDB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B764-0281-4E77-863E-A7F097FE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8C3E2-AD59-45F3-A9F4-66A99FA0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0C40-C3CF-412C-BE2A-9E21745F34DA}" type="slidenum">
              <a:rPr lang="es-AR" altLang="en-US"/>
              <a:pPr/>
              <a:t>‹#›</a:t>
            </a:fld>
            <a:endParaRPr lang="es-AR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C38673D-F1D7-7AFE-B237-CF94BF2528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2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5D2C-241A-48CE-AB84-5D00EAF1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384F-9A79-4ACF-BC95-BBD525CB49AE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6E80-7F40-488A-BE92-0DCC33D1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7ACE-B50A-4BB2-A1EE-C7B4C552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C8DA1-3323-4A22-859F-E1C9B4798E73}" type="slidenum">
              <a:rPr lang="es-AR" altLang="en-US"/>
              <a:pPr/>
              <a:t>‹#›</a:t>
            </a:fld>
            <a:endParaRPr lang="es-AR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F6C3C15-6FD3-89AC-2E3C-3A13DEA16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61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888" y="1227138"/>
            <a:ext cx="5394141" cy="621701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6792913" y="1249363"/>
            <a:ext cx="5080000" cy="59070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8" name="Marcador de posición de imagen 20"/>
          <p:cNvSpPr>
            <a:spLocks noGrp="1"/>
          </p:cNvSpPr>
          <p:nvPr>
            <p:ph type="pic" idx="14"/>
          </p:nvPr>
        </p:nvSpPr>
        <p:spPr>
          <a:xfrm>
            <a:off x="12547450" y="1305102"/>
            <a:ext cx="3632808" cy="3096343"/>
          </a:xfrm>
          <a:solidFill>
            <a:schemeClr val="bg1">
              <a:lumMod val="85000"/>
            </a:schemeClr>
          </a:solidFill>
          <a:ln w="152400" cap="sq" cmpd="sng">
            <a:solidFill>
              <a:srgbClr val="FFFFFF"/>
            </a:solidFill>
            <a:miter lim="800000"/>
          </a:ln>
          <a:effectLst>
            <a:outerShdw blurRad="1270000" dir="2700000" algn="tl" rotWithShape="0">
              <a:srgbClr val="000000">
                <a:alpha val="38000"/>
              </a:srgbClr>
            </a:outerShdw>
          </a:effectLst>
        </p:spPr>
      </p:sp>
      <p:sp>
        <p:nvSpPr>
          <p:cNvPr id="9" name="Marcador de posición de imagen 2"/>
          <p:cNvSpPr>
            <a:spLocks noGrp="1"/>
          </p:cNvSpPr>
          <p:nvPr>
            <p:ph type="pic" sz="quarter" idx="15"/>
          </p:nvPr>
        </p:nvSpPr>
        <p:spPr>
          <a:xfrm>
            <a:off x="12528973" y="5060338"/>
            <a:ext cx="2770660" cy="4919212"/>
          </a:xfrm>
          <a:solidFill>
            <a:srgbClr val="F3F3F3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10" name="Marcador de posición de imagen 2"/>
          <p:cNvSpPr>
            <a:spLocks noGrp="1"/>
          </p:cNvSpPr>
          <p:nvPr>
            <p:ph type="pic" sz="quarter" idx="16"/>
          </p:nvPr>
        </p:nvSpPr>
        <p:spPr>
          <a:xfrm>
            <a:off x="4687677" y="7620746"/>
            <a:ext cx="4766245" cy="2499927"/>
          </a:xfrm>
          <a:solidFill>
            <a:srgbClr val="E0E0E0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83B7F9-A9A6-43C7-AEC2-EC2A16227EC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194E-7D52-4C88-844B-659E3C6738DC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D306DBF-0283-40F2-B231-66B7F1480D3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368031-9669-48C1-89E2-C782A7D51B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B3899A4-3F59-4045-8399-CDE7676145F7}" type="slidenum">
              <a:rPr lang="es-AR" altLang="en-US"/>
              <a:pPr/>
              <a:t>‹#›</a:t>
            </a:fld>
            <a:endParaRPr lang="es-AR" alt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674E16E-079A-2CD6-3E65-05240A00FA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3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72562" indent="-272562" defTabSz="180975">
              <a:defRPr sz="2325">
                <a:solidFill>
                  <a:schemeClr val="bg1"/>
                </a:solidFill>
              </a:defRPr>
            </a:lvl1pPr>
            <a:lvl2pPr marL="729762" indent="-272562" defTabSz="180975">
              <a:defRPr sz="2325">
                <a:solidFill>
                  <a:schemeClr val="bg1"/>
                </a:solidFill>
              </a:defRPr>
            </a:lvl2pPr>
            <a:lvl3pPr marL="1186962" indent="-272562" defTabSz="180975">
              <a:defRPr sz="2325">
                <a:solidFill>
                  <a:schemeClr val="bg1"/>
                </a:solidFill>
              </a:defRPr>
            </a:lvl3pPr>
            <a:lvl4pPr marL="1644162" indent="-272562" defTabSz="180975">
              <a:defRPr sz="2325">
                <a:solidFill>
                  <a:schemeClr val="bg1"/>
                </a:solidFill>
              </a:defRPr>
            </a:lvl4pPr>
            <a:lvl5pPr marL="2101362" indent="-272562" defTabSz="180975">
              <a:defRPr sz="2325">
                <a:solidFill>
                  <a:schemeClr val="bg1"/>
                </a:solidFill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28" name="Titeltext"/>
          <p:cNvSpPr txBox="1">
            <a:spLocks noGrp="1"/>
          </p:cNvSpPr>
          <p:nvPr>
            <p:ph type="title"/>
          </p:nvPr>
        </p:nvSpPr>
        <p:spPr>
          <a:xfrm>
            <a:off x="2507224" y="618043"/>
            <a:ext cx="15611475" cy="1351033"/>
          </a:xfrm>
          <a:prstGeom prst="rect">
            <a:avLst/>
          </a:prstGeom>
        </p:spPr>
        <p:txBody>
          <a:bodyPr/>
          <a:lstStyle>
            <a:lvl1pPr>
              <a:defRPr sz="6150" b="1">
                <a:solidFill>
                  <a:schemeClr val="bg1"/>
                </a:solidFill>
              </a:defRPr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1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CAB79E6-78F8-D24C-77AE-13A38BBE1F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540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E25FB-6D1E-4486-8DDB-2EDCB5CE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8581-1072-49BC-870C-5AF8335FA9EB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5930E-8FFB-485D-9D68-17B8C297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8064-8939-4035-996C-0EEBC780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C9A1-6715-4174-BBC2-062DC6F31030}" type="slidenum">
              <a:rPr lang="es-AR" altLang="en-US"/>
              <a:pPr/>
              <a:t>‹#›</a:t>
            </a:fld>
            <a:endParaRPr lang="es-AR" altLang="en-US"/>
          </a:p>
        </p:txBody>
      </p:sp>
    </p:spTree>
    <p:extLst>
      <p:ext uri="{BB962C8B-B14F-4D97-AF65-F5344CB8AC3E}">
        <p14:creationId xmlns:p14="http://schemas.microsoft.com/office/powerpoint/2010/main" val="62212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>
            <a:extLst>
              <a:ext uri="{FF2B5EF4-FFF2-40B4-BE49-F238E27FC236}">
                <a16:creationId xmlns:a16="http://schemas.microsoft.com/office/drawing/2014/main" id="{741B2A73-5997-4A6F-99D5-7E1B0CC2E00E}"/>
              </a:ext>
            </a:extLst>
          </p:cNvPr>
          <p:cNvSpPr txBox="1"/>
          <p:nvPr userDrawn="1"/>
        </p:nvSpPr>
        <p:spPr>
          <a:xfrm>
            <a:off x="820738" y="611188"/>
            <a:ext cx="7496175" cy="70802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4000" b="1">
                <a:solidFill>
                  <a:srgbClr val="FFFFFF"/>
                </a:solidFill>
                <a:latin typeface="Uni Sans Heavy Caps" pitchFamily="50" charset="0"/>
                <a:ea typeface="Exo Light"/>
                <a:cs typeface="Exo Light"/>
              </a:rPr>
              <a:t>WORKFLOW</a:t>
            </a:r>
            <a:r>
              <a:rPr lang="es-ES" altLang="en-US" sz="4000" b="1">
                <a:solidFill>
                  <a:srgbClr val="FFFFFF"/>
                </a:solidFill>
                <a:latin typeface="Uni Sans Thin Caps" pitchFamily="50" charset="0"/>
                <a:ea typeface="Exo Light"/>
                <a:cs typeface="Exo Light"/>
              </a:rPr>
              <a:t> </a:t>
            </a:r>
            <a:r>
              <a:rPr lang="es-ES" altLang="en-US" sz="4000">
                <a:solidFill>
                  <a:srgbClr val="FFFFFF"/>
                </a:solidFill>
                <a:latin typeface="Uni Sans Thin Caps" pitchFamily="50" charset="0"/>
                <a:ea typeface="Exo Thin"/>
                <a:cs typeface="Exo Thin"/>
              </a:rPr>
              <a:t>ı DESCRIPTION</a:t>
            </a:r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id="{3FD0B2A9-E1AE-4856-8AB0-FEFC56DB1EE7}"/>
              </a:ext>
            </a:extLst>
          </p:cNvPr>
          <p:cNvSpPr txBox="1"/>
          <p:nvPr userDrawn="1"/>
        </p:nvSpPr>
        <p:spPr>
          <a:xfrm>
            <a:off x="820738" y="3149600"/>
            <a:ext cx="8031162" cy="2462213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defTabSz="1371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8800" dirty="0" err="1">
                <a:solidFill>
                  <a:schemeClr val="bg1"/>
                </a:solidFill>
                <a:latin typeface="Uni Sans Heavy Caps" panose="00000500000000000000" pitchFamily="50" charset="0"/>
              </a:rPr>
              <a:t>Some</a:t>
            </a:r>
            <a:r>
              <a:rPr lang="es-AR" sz="8800" dirty="0">
                <a:solidFill>
                  <a:schemeClr val="bg1"/>
                </a:solidFill>
                <a:latin typeface="Uni Sans Heavy Caps" panose="00000500000000000000" pitchFamily="50" charset="0"/>
              </a:rPr>
              <a:t> </a:t>
            </a:r>
            <a:r>
              <a:rPr lang="es-AR" sz="8800" dirty="0" err="1">
                <a:solidFill>
                  <a:schemeClr val="bg1"/>
                </a:solidFill>
                <a:latin typeface="Uni Sans Heavy Caps" panose="00000500000000000000" pitchFamily="50" charset="0"/>
              </a:rPr>
              <a:t>Photos</a:t>
            </a:r>
            <a:endParaRPr lang="es-AR" sz="8800" dirty="0">
              <a:solidFill>
                <a:schemeClr val="bg1"/>
              </a:solidFill>
              <a:latin typeface="Uni Sans Heavy Caps" panose="00000500000000000000" pitchFamily="50" charset="0"/>
            </a:endParaRPr>
          </a:p>
          <a:p>
            <a:pPr defTabSz="1371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>
                <a:solidFill>
                  <a:schemeClr val="bg1"/>
                </a:solidFill>
                <a:latin typeface="Uni Sans Thin Caps" panose="00000500000000000000" pitchFamily="50" charset="0"/>
              </a:rPr>
              <a:t>FOR PRESENTATION</a:t>
            </a:r>
            <a:endParaRPr lang="es-AR" sz="6600" dirty="0">
              <a:solidFill>
                <a:schemeClr val="bg1"/>
              </a:solidFill>
              <a:latin typeface="Uni Sans Thin Caps" panose="00000500000000000000" pitchFamily="50" charset="0"/>
            </a:endParaRPr>
          </a:p>
        </p:txBody>
      </p:sp>
      <p:sp>
        <p:nvSpPr>
          <p:cNvPr id="6" name="Rectángulo 9">
            <a:extLst>
              <a:ext uri="{FF2B5EF4-FFF2-40B4-BE49-F238E27FC236}">
                <a16:creationId xmlns:a16="http://schemas.microsoft.com/office/drawing/2014/main" id="{E0712449-E3A0-464F-9580-24BED707FEA8}"/>
              </a:ext>
            </a:extLst>
          </p:cNvPr>
          <p:cNvSpPr/>
          <p:nvPr userDrawn="1"/>
        </p:nvSpPr>
        <p:spPr>
          <a:xfrm>
            <a:off x="820738" y="5849938"/>
            <a:ext cx="7462837" cy="163195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371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Lorem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ipsum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dolor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sit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amet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Aenean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luctus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dolor non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neque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porta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tincidunt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Integer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gravida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mollis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semper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Nam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quam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libero,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tristique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cursus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mauris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egestas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faucibus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Maecenas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faucibus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erat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in urna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semper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Maecenas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nisl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eleifend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nec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ultricies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vel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+mj-lt"/>
                <a:cs typeface="Exo Light"/>
              </a:rPr>
              <a:t>dictum</a:t>
            </a:r>
            <a:r>
              <a:rPr lang="es-ES" sz="2000" dirty="0">
                <a:solidFill>
                  <a:schemeClr val="bg1"/>
                </a:solidFill>
                <a:latin typeface="+mj-lt"/>
                <a:cs typeface="Exo Light"/>
              </a:rPr>
              <a:t>.</a:t>
            </a:r>
            <a:endParaRPr lang="es-ES" sz="2000" dirty="0">
              <a:latin typeface="+mj-lt"/>
            </a:endParaRPr>
          </a:p>
        </p:txBody>
      </p:sp>
      <p:sp>
        <p:nvSpPr>
          <p:cNvPr id="11" name="Marcador de posición de imagen 6"/>
          <p:cNvSpPr>
            <a:spLocks noGrp="1"/>
          </p:cNvSpPr>
          <p:nvPr>
            <p:ph type="pic" idx="14"/>
          </p:nvPr>
        </p:nvSpPr>
        <p:spPr>
          <a:xfrm rot="20938867">
            <a:off x="9323388" y="1746250"/>
            <a:ext cx="4797425" cy="5916613"/>
          </a:xfrm>
        </p:spPr>
      </p:sp>
      <p:sp>
        <p:nvSpPr>
          <p:cNvPr id="12" name="Marcador de posición de imagen 6"/>
          <p:cNvSpPr>
            <a:spLocks noGrp="1"/>
          </p:cNvSpPr>
          <p:nvPr>
            <p:ph type="pic" idx="15"/>
          </p:nvPr>
        </p:nvSpPr>
        <p:spPr>
          <a:xfrm rot="223226">
            <a:off x="12298270" y="2950056"/>
            <a:ext cx="4797425" cy="5916613"/>
          </a:xfrm>
        </p:spPr>
      </p:sp>
    </p:spTree>
    <p:extLst>
      <p:ext uri="{BB962C8B-B14F-4D97-AF65-F5344CB8AC3E}">
        <p14:creationId xmlns:p14="http://schemas.microsoft.com/office/powerpoint/2010/main" val="14568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67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91B8B-FE42-48DF-AF21-3FB36965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B6B0-19B3-490E-89CF-2965F4BD123F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5A6E-EA36-4FC9-B443-741E572E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6EEB-349C-425A-83A4-771CF8B6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D860-03AD-439C-B009-4765ADE0251E}" type="slidenum">
              <a:rPr lang="es-AR" altLang="en-US"/>
              <a:pPr/>
              <a:t>‹#›</a:t>
            </a:fld>
            <a:endParaRPr lang="es-AR" altLang="en-US"/>
          </a:p>
        </p:txBody>
      </p:sp>
    </p:spTree>
    <p:extLst>
      <p:ext uri="{BB962C8B-B14F-4D97-AF65-F5344CB8AC3E}">
        <p14:creationId xmlns:p14="http://schemas.microsoft.com/office/powerpoint/2010/main" val="33298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126" y="547688"/>
            <a:ext cx="14821574" cy="19891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CEE409-2077-43DE-A866-B64B712D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7773-FA05-4EE7-8872-36D5A1D15698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2077DF-BD09-4384-A376-1F0EB130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EBBA5-2C88-4940-9BC5-AD328896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DB96-7AF4-4165-9321-1D95F595FB4A}" type="slidenum">
              <a:rPr lang="es-AR" altLang="en-US"/>
              <a:pPr/>
              <a:t>‹#›</a:t>
            </a:fld>
            <a:endParaRPr lang="es-AR" alt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1EC56B0-E90A-EF25-4E6A-AAFB479B74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96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38AA0E-6B3F-4A3A-8207-8B5BBC48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BDB3-D770-40DE-BB45-66CA66E0DCDA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0C3D46-6723-45F7-BAB7-78D9264E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873873-8D69-4B16-AAB5-6FCEF9DF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7EB2B-B6F6-48BF-AE84-483FAE21AFE8}" type="slidenum">
              <a:rPr lang="es-AR" altLang="en-US"/>
              <a:pPr/>
              <a:t>‹#›</a:t>
            </a:fld>
            <a:endParaRPr lang="es-AR" alt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F7B8F9E-469A-BD17-69B4-A85CF1FA5E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56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943A7C-1E76-4243-BD6C-BEDBCFF2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610E-EFD2-4407-8438-7E4DAFDE1953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3FF3E-1058-44F9-AABC-5CCB6A21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A584F1-99B6-49D7-ACD6-56EB4A36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5B2F1-E158-4342-B2D7-4516702C9601}" type="slidenum">
              <a:rPr lang="es-AR" altLang="en-US"/>
              <a:pPr/>
              <a:t>‹#›</a:t>
            </a:fld>
            <a:endParaRPr lang="es-AR" alt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DF39544-8F2E-0D58-73F1-A8E70C1AB5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9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A50BD5-BF50-4774-AE50-3E49C36F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275E-7073-42E3-91B1-AD9D07AD9EC0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64F82A-11C7-4889-A810-A6BF085F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B1A4FE-EF1B-49CD-A17C-300DB71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27F87-DCC6-47CC-A421-F27C46AAD739}" type="slidenum">
              <a:rPr lang="es-AR" altLang="en-US"/>
              <a:pPr/>
              <a:t>‹#›</a:t>
            </a:fld>
            <a:endParaRPr lang="es-AR" alt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CA9EADF-6F2D-1939-2B0F-FCD14BAF66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" y="346075"/>
            <a:ext cx="1916820" cy="16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7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D90CEDC-E108-417C-994F-06ED980CD8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455A61-7914-431E-AA90-A6DD90DB6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DBF1-0138-44FD-9BD1-228C6A87B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371462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D0AE0-9A4D-476D-B722-F6995185C961}" type="datetimeFigureOut">
              <a:rPr lang="es-AR"/>
              <a:pPr>
                <a:defRPr/>
              </a:pPr>
              <a:t>17/10/2023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14F6-A589-4E61-BD05-93C991800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371462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74944-F434-415C-9A9D-90734C767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898989"/>
                </a:solidFill>
              </a:defRPr>
            </a:lvl1pPr>
          </a:lstStyle>
          <a:p>
            <a:fld id="{283F00CE-7EEF-44BB-A2BC-CB2A776B61F5}" type="slidenum">
              <a:rPr lang="es-AR" altLang="en-US"/>
              <a:pPr/>
              <a:t>‹#›</a:t>
            </a:fld>
            <a:endParaRPr lang="es-AR" alt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885ED0C-11C5-4871-BABF-B30C6C8C1DA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u="sn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3" r:id="rId14"/>
  </p:sldLayoutIdLst>
  <p:txStyles>
    <p:titleStyle>
      <a:lvl1pPr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1" fontAlgn="base" hangingPunct="1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jpeg"/><Relationship Id="rId7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>
            <a:extLst>
              <a:ext uri="{FF2B5EF4-FFF2-40B4-BE49-F238E27FC236}">
                <a16:creationId xmlns:a16="http://schemas.microsoft.com/office/drawing/2014/main" id="{B607B5F7-8ED6-4753-8FFD-FEA0686C7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69849"/>
              </p:ext>
            </p:extLst>
          </p:nvPr>
        </p:nvGraphicFramePr>
        <p:xfrm>
          <a:off x="20638" y="6350"/>
          <a:ext cx="18267362" cy="1029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952" imgH="13714286" progId="">
                  <p:embed/>
                </p:oleObj>
              </mc:Choice>
              <mc:Fallback>
                <p:oleObj r:id="rId2" imgW="24380952" imgH="13714286" progId="">
                  <p:embed/>
                  <p:pic>
                    <p:nvPicPr>
                      <p:cNvPr id="15362" name="Object 4">
                        <a:extLst>
                          <a:ext uri="{FF2B5EF4-FFF2-40B4-BE49-F238E27FC236}">
                            <a16:creationId xmlns:a16="http://schemas.microsoft.com/office/drawing/2014/main" id="{B607B5F7-8ED6-4753-8FFD-FEA0686C7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6350"/>
                        <a:ext cx="18267362" cy="1029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6">
            <a:extLst>
              <a:ext uri="{FF2B5EF4-FFF2-40B4-BE49-F238E27FC236}">
                <a16:creationId xmlns:a16="http://schemas.microsoft.com/office/drawing/2014/main" id="{1734424F-9D2C-49E2-8E59-2FF55A53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7" y="227462"/>
            <a:ext cx="39020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25E91E-A7EF-497A-B4E0-4BF7E9CE7D0C}"/>
              </a:ext>
            </a:extLst>
          </p:cNvPr>
          <p:cNvSpPr txBox="1">
            <a:spLocks/>
          </p:cNvSpPr>
          <p:nvPr/>
        </p:nvSpPr>
        <p:spPr>
          <a:xfrm>
            <a:off x="0" y="2311464"/>
            <a:ext cx="18288000" cy="2227781"/>
          </a:xfrm>
          <a:prstGeom prst="rect">
            <a:avLst/>
          </a:prstGeom>
        </p:spPr>
        <p:txBody>
          <a:bodyPr/>
          <a:lstStyle>
            <a:lvl1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cs-C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Ukládání obnovitelné energie</a:t>
            </a:r>
          </a:p>
          <a:p>
            <a:pPr algn="ctr"/>
            <a:endParaRPr 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 Krtil</a:t>
            </a:r>
            <a:endParaRPr lang="en-GB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8B343-774C-4D0D-95BE-8D9A2792D33A}"/>
              </a:ext>
            </a:extLst>
          </p:cNvPr>
          <p:cNvSpPr txBox="1"/>
          <p:nvPr/>
        </p:nvSpPr>
        <p:spPr>
          <a:xfrm>
            <a:off x="9320889" y="9545620"/>
            <a:ext cx="887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Energetické fórum Ústeckého kraje</a:t>
            </a:r>
            <a:r>
              <a:rPr lang="en-GB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GB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cs-CZ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GB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BD8032-029E-1F41-2F39-FE5A52FC1384}"/>
              </a:ext>
            </a:extLst>
          </p:cNvPr>
          <p:cNvSpPr txBox="1">
            <a:spLocks/>
          </p:cNvSpPr>
          <p:nvPr/>
        </p:nvSpPr>
        <p:spPr>
          <a:xfrm>
            <a:off x="5756052" y="10677336"/>
            <a:ext cx="13716000" cy="1266825"/>
          </a:xfrm>
          <a:prstGeom prst="rect">
            <a:avLst/>
          </a:prstGeom>
        </p:spPr>
        <p:txBody>
          <a:bodyPr/>
          <a:lstStyle>
            <a:lvl1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GB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9936" y="2685708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 potřeby energie ČR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01035" y="3346096"/>
            <a:ext cx="29520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elektřina:</a:t>
            </a:r>
          </a:p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48 % uhlí</a:t>
            </a:r>
          </a:p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2.5 % plyn	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6540391" y="3954551"/>
            <a:ext cx="1774209" cy="900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76229" y="3258253"/>
            <a:ext cx="256032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53125" y="2653598"/>
            <a:ext cx="11320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</a:t>
            </a:r>
          </a:p>
          <a:p>
            <a:r>
              <a:rPr lang="cs-CZ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</a:p>
          <a:p>
            <a:r>
              <a:rPr lang="cs-CZ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jádro</a:t>
            </a:r>
            <a:endParaRPr lang="en-US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306934"/>
              </p:ext>
            </p:extLst>
          </p:nvPr>
        </p:nvGraphicFramePr>
        <p:xfrm>
          <a:off x="281194" y="32470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668147" y="3689382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18 %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05034" y="4467059"/>
            <a:ext cx="8643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80 %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4799" y="497537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paliva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5448" y="3515374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biomasa</a:t>
            </a:r>
            <a:r>
              <a:rPr lang="cs-CZ" b="1" dirty="0">
                <a:solidFill>
                  <a:schemeClr val="bg1"/>
                </a:solidFill>
              </a:rPr>
              <a:t> 2 %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26623" y="3653122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98 %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8959347" y="4246538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elektřina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426623" y="6896234"/>
            <a:ext cx="850104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Strategické rezervy (10 % celoroční potřeby):</a:t>
            </a:r>
          </a:p>
          <a:p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zemní plyn 0</a:t>
            </a: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ropa a ropné produkty 0</a:t>
            </a: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uhlí 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01035" y="4769519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sz="2800" b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</a:t>
            </a:r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0, jinak 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blackout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611475" cy="1351033"/>
          </a:xfrm>
        </p:spPr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energie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22149"/>
          <a:stretch/>
        </p:blipFill>
        <p:spPr bwMode="auto">
          <a:xfrm>
            <a:off x="13156438" y="3114066"/>
            <a:ext cx="27841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544996" y="3365912"/>
            <a:ext cx="474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Nestabilní zdroje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70 %</a:t>
            </a:r>
          </a:p>
        </p:txBody>
      </p:sp>
      <p:sp>
        <p:nvSpPr>
          <p:cNvPr id="23" name="TextBox 31"/>
          <p:cNvSpPr txBox="1"/>
          <p:nvPr/>
        </p:nvSpPr>
        <p:spPr>
          <a:xfrm>
            <a:off x="12544996" y="5003535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Řiditelné zdroje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30 %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6824" y="365312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endParaRPr lang="en-US" sz="9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No single country can solve the global challenge: autarchy is a dangerous misconception; So is sufficiency…"/>
          <p:cNvSpPr txBox="1">
            <a:spLocks/>
          </p:cNvSpPr>
          <p:nvPr/>
        </p:nvSpPr>
        <p:spPr bwMode="auto">
          <a:xfrm>
            <a:off x="2271597" y="9343954"/>
            <a:ext cx="13019509" cy="85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Uložení elektrické energie je nezbytné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								</a:t>
            </a:r>
          </a:p>
        </p:txBody>
      </p:sp>
    </p:spTree>
    <p:extLst>
      <p:ext uri="{BB962C8B-B14F-4D97-AF65-F5344CB8AC3E}">
        <p14:creationId xmlns:p14="http://schemas.microsoft.com/office/powerpoint/2010/main" val="288551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611475" cy="1351033"/>
          </a:xfrm>
        </p:spPr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elektrické energie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No single country can solve the global challenge: autarchy is a dangerous misconception; So is sufficiency…"/>
          <p:cNvSpPr txBox="1">
            <a:spLocks/>
          </p:cNvSpPr>
          <p:nvPr/>
        </p:nvSpPr>
        <p:spPr bwMode="auto">
          <a:xfrm>
            <a:off x="2295780" y="8893882"/>
            <a:ext cx="13019509" cy="85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4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Kolapas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								</a:t>
            </a:r>
          </a:p>
        </p:txBody>
      </p:sp>
      <p:sp>
        <p:nvSpPr>
          <p:cNvPr id="21" name="No single country can solve the global challenge: autarchy is a dangerous misconception; So is sufficiency…"/>
          <p:cNvSpPr txBox="1">
            <a:spLocks/>
          </p:cNvSpPr>
          <p:nvPr/>
        </p:nvSpPr>
        <p:spPr bwMode="auto">
          <a:xfrm>
            <a:off x="0" y="2068407"/>
            <a:ext cx="18287999" cy="56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2562" indent="-272562" algn="l" defTabSz="180975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97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69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441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013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Uložení elektrické energie pro případ zimní inverze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								</a:t>
            </a:r>
          </a:p>
        </p:txBody>
      </p:sp>
      <p:pic>
        <p:nvPicPr>
          <p:cNvPr id="23" name="Picture 7" descr="Jak dlouho ještě takové počasí vydrží? České nížiny zavalila inverzní  mračna | Domov | Lidovk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838719"/>
            <a:ext cx="4915444" cy="32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77421" y="6198456"/>
            <a:ext cx="319189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Zimní inverze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cs-CZ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Fotovoltaika</a:t>
            </a:r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Větrné elektrárny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</a:p>
          <a:p>
            <a:r>
              <a:rPr lang="cs-CZ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Týdení</a:t>
            </a:r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inverze běžné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Maximální délka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</a:t>
            </a:r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dní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týdenní model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 descr="Kudy z nudy - Přečerpávací vodní elektrárna Dlouhé stráně – jeden ze 7 divů  Če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25" y="3417059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775276" y="2838704"/>
            <a:ext cx="447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Přečerpávací elektrárny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6901" y="6346726"/>
            <a:ext cx="4826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Dlouhé stráně	3.7 </a:t>
            </a:r>
            <a:r>
              <a:rPr lang="cs-CZ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Potřeba:</a:t>
            </a:r>
            <a:r>
              <a:rPr lang="cs-CZ" sz="2800" dirty="0"/>
              <a:t>	</a:t>
            </a:r>
            <a:r>
              <a:rPr lang="en-US" sz="2800" dirty="0"/>
              <a:t>  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83 0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Možnost: 	            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601889" y="2843217"/>
            <a:ext cx="3425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Bateriové úložiště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" descr="https://vary.rozhlas.cz/sites/default/files/styles/cro_16x9_tablet/public/images/59a4a41b6fe332f4ad33c67981b4c058.jpg?itok=WkMppu6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948" y="3417060"/>
            <a:ext cx="466629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2091917" y="6342018"/>
            <a:ext cx="5733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Sokolovská uhelná    7.5 </a:t>
            </a:r>
            <a:r>
              <a:rPr lang="cs-CZ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MWh</a:t>
            </a:r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Potřeba:	    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8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611475" cy="1351033"/>
          </a:xfrm>
        </p:spPr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elektrické energie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No single country can solve the global challenge: autarchy is a dangerous misconception; So is sufficiency…"/>
          <p:cNvSpPr txBox="1">
            <a:spLocks/>
          </p:cNvSpPr>
          <p:nvPr/>
        </p:nvSpPr>
        <p:spPr bwMode="auto">
          <a:xfrm>
            <a:off x="0" y="8893882"/>
            <a:ext cx="18287999" cy="85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TOTAL</a:t>
            </a:r>
            <a:r>
              <a:rPr lang="cs-CZ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NÍ</a:t>
            </a: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blackout</a:t>
            </a:r>
          </a:p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(</a:t>
            </a:r>
            <a:r>
              <a:rPr 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totální= absence </a:t>
            </a:r>
            <a:r>
              <a:rPr lang="cs-CZ" sz="2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diezelgenerátorů</a:t>
            </a:r>
            <a:r>
              <a:rPr 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va</a:t>
            </a:r>
            <a:r>
              <a:rPr lang="en-US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, </a:t>
            </a:r>
            <a:r>
              <a:rPr 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nemožnost transportu po vybití baterií</a:t>
            </a:r>
            <a:r>
              <a:rPr lang="en-US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)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								</a:t>
            </a:r>
          </a:p>
        </p:txBody>
      </p:sp>
      <p:sp>
        <p:nvSpPr>
          <p:cNvPr id="21" name="No single country can solve the global challenge: autarchy is a dangerous misconception; So is sufficiency…"/>
          <p:cNvSpPr txBox="1">
            <a:spLocks/>
          </p:cNvSpPr>
          <p:nvPr/>
        </p:nvSpPr>
        <p:spPr bwMode="auto">
          <a:xfrm>
            <a:off x="0" y="2068407"/>
            <a:ext cx="18287999" cy="56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2562" indent="-272562" algn="l" defTabSz="180975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97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69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441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01362" indent="-272562" algn="l" defTabSz="180975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Stabilizace sítě (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sz="3200" b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0)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								</a:t>
            </a:r>
          </a:p>
        </p:txBody>
      </p:sp>
      <p:pic>
        <p:nvPicPr>
          <p:cNvPr id="23" name="Picture 2" descr="Kudy z nudy - Přečerpávací vodní elektrárna Dlouhé stráně – jeden ze 7 divů  Če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25" y="3417059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086901" y="6346726"/>
            <a:ext cx="4826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Dlouhé stráně	650 MW</a:t>
            </a: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Potřeba:</a:t>
            </a:r>
            <a:r>
              <a:rPr lang="cs-CZ" sz="2800" dirty="0"/>
              <a:t>	</a:t>
            </a:r>
            <a:r>
              <a:rPr lang="en-US" sz="2800" dirty="0"/>
              <a:t>   </a:t>
            </a:r>
            <a:r>
              <a:rPr lang="cs-CZ" sz="2800" dirty="0"/>
              <a:t> 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111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možné: 	      6 (7)</a:t>
            </a:r>
          </a:p>
        </p:txBody>
      </p:sp>
      <p:pic>
        <p:nvPicPr>
          <p:cNvPr id="27" name="Picture 2" descr="https://vary.rozhlas.cz/sites/default/files/styles/cro_16x9_tablet/public/images/59a4a41b6fe332f4ad33c67981b4c058.jpg?itok=WkMppu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948" y="3417060"/>
            <a:ext cx="466629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2091917" y="6342018"/>
            <a:ext cx="5733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Sokolovská uhelná 	5 MW</a:t>
            </a: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Potřeba: 	           14 4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22149"/>
          <a:stretch/>
        </p:blipFill>
        <p:spPr bwMode="auto">
          <a:xfrm>
            <a:off x="1324786" y="4590940"/>
            <a:ext cx="27841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13344" y="4842786"/>
            <a:ext cx="474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Nestabiln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zdroje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70 %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3344" y="6480409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Jádro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30 %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8503" y="3095047"/>
            <a:ext cx="35429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Oblačno a bezvětří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Fotovoltaika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≈ 0</a:t>
            </a:r>
          </a:p>
          <a:p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Větrná energie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≈ 0</a:t>
            </a:r>
          </a:p>
          <a:p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4asová škála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75276" y="2838704"/>
            <a:ext cx="447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Přečerpávací elektrárny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601889" y="2843217"/>
            <a:ext cx="3425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Bateriové úložiště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4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energie v chemické vazbě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Stock fotografie Tankování Auta Na Čerpací Stanici – stáhnout obrázek nyní  - Benzín, Tankování - Aktivita, Automobil - Motorové vozid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4728617"/>
            <a:ext cx="3499433" cy="23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jvětší dobíjecí stanice v Británii je vtip, pro 180 aut má menší výkon než jedna jediná tankovací pist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1995807"/>
            <a:ext cx="4699058" cy="26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68335" y="1983211"/>
            <a:ext cx="2560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Gigahub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 Midlands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6.5 MW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0668" y="4735109"/>
            <a:ext cx="2991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Tankovací pistole: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2" name="Picture 6" descr="Celkový pohled na elektrár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7169817"/>
            <a:ext cx="3949459" cy="29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88139" y="6230576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200 =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8204" y="7169817"/>
            <a:ext cx="1018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JETE: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759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energie v chemické vazbě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Stock fotografie Tankování Auta Na Čerpací Stanici – stáhnout obrázek nyní  - Benzín, Tankování - Aktivita, Automobil - Motorové vozid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4728617"/>
            <a:ext cx="3499433" cy="23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jvětší dobíjecí stanice v Británii je vtip, pro 180 aut má menší výkon než jedna jediná tankovací pist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1995807"/>
            <a:ext cx="4699058" cy="26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68335" y="1983211"/>
            <a:ext cx="2560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Gigahub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 Midlands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6.5 MW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0668" y="4735109"/>
            <a:ext cx="2991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Tankovací pistole: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2" name="Picture 6" descr="Celkový pohled na elektrár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7169817"/>
            <a:ext cx="3949459" cy="29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88139" y="6230576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200 =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8204" y="7169817"/>
            <a:ext cx="1018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JETE: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765577" y="1995807"/>
            <a:ext cx="9894627" cy="7789638"/>
            <a:chOff x="2848471" y="2060516"/>
            <a:chExt cx="11345050" cy="7798230"/>
          </a:xfrm>
        </p:grpSpPr>
        <p:pic>
          <p:nvPicPr>
            <p:cNvPr id="19" name="Content Placeholder 3">
              <a:extLst>
                <a:ext uri="{FF2B5EF4-FFF2-40B4-BE49-F238E27FC236}">
                  <a16:creationId xmlns:a16="http://schemas.microsoft.com/office/drawing/2014/main" id="{89BBE9C4-A436-14F4-7F93-F6FD213C7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48471" y="2060516"/>
              <a:ext cx="11345050" cy="779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8948786-ADC3-46E2-933E-8AE3C9C06A66}"/>
                </a:ext>
              </a:extLst>
            </p:cNvPr>
            <p:cNvGrpSpPr/>
            <p:nvPr/>
          </p:nvGrpSpPr>
          <p:grpSpPr>
            <a:xfrm>
              <a:off x="3898816" y="4015387"/>
              <a:ext cx="6310989" cy="5214773"/>
              <a:chOff x="3301515" y="2340983"/>
              <a:chExt cx="4207326" cy="3476513"/>
            </a:xfrm>
          </p:grpSpPr>
          <p:sp>
            <p:nvSpPr>
              <p:cNvPr id="21" name="Rectangle: Rounded Corners 1">
                <a:extLst>
                  <a:ext uri="{FF2B5EF4-FFF2-40B4-BE49-F238E27FC236}">
                    <a16:creationId xmlns:a16="http://schemas.microsoft.com/office/drawing/2014/main" id="{38FDC0CD-640C-475D-8A31-4B11EC46285C}"/>
                  </a:ext>
                </a:extLst>
              </p:cNvPr>
              <p:cNvSpPr/>
              <p:nvPr/>
            </p:nvSpPr>
            <p:spPr>
              <a:xfrm>
                <a:off x="3301515" y="4989158"/>
                <a:ext cx="1387736" cy="82833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50"/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9951CEDF-4AE6-492C-8D82-24AEEECAE060}"/>
                  </a:ext>
                </a:extLst>
              </p:cNvPr>
              <p:cNvSpPr/>
              <p:nvPr/>
            </p:nvSpPr>
            <p:spPr>
              <a:xfrm>
                <a:off x="5387358" y="2340983"/>
                <a:ext cx="2121483" cy="264817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5731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energie v chemické vazbě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Stock fotografie Tankování Auta Na Čerpací Stanici – stáhnout obrázek nyní  - Benzín, Tankování - Aktivita, Automobil - Motorové vozid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4728617"/>
            <a:ext cx="3499433" cy="23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jvětší dobíjecí stanice v Británii je vtip, pro 180 aut má menší výkon než jedna jediná tankovací pist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1995807"/>
            <a:ext cx="4699058" cy="26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68335" y="1983211"/>
            <a:ext cx="2560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Gigahub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 Midlands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6.5 MW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0668" y="4735109"/>
            <a:ext cx="2991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Tankovací pistole: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2" name="Picture 6" descr="Celkový pohled na elektrár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5" y="7169817"/>
            <a:ext cx="3949459" cy="29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88139" y="6230576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200 =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8204" y="7169817"/>
            <a:ext cx="1018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JETE: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GW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765577" y="1995807"/>
            <a:ext cx="9894627" cy="7789638"/>
            <a:chOff x="2848471" y="2060516"/>
            <a:chExt cx="11345050" cy="7798230"/>
          </a:xfrm>
        </p:grpSpPr>
        <p:pic>
          <p:nvPicPr>
            <p:cNvPr id="25" name="Content Placeholder 3">
              <a:extLst>
                <a:ext uri="{FF2B5EF4-FFF2-40B4-BE49-F238E27FC236}">
                  <a16:creationId xmlns:a16="http://schemas.microsoft.com/office/drawing/2014/main" id="{89BBE9C4-A436-14F4-7F93-F6FD213C7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48471" y="2060516"/>
              <a:ext cx="11345050" cy="779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8948786-ADC3-46E2-933E-8AE3C9C06A66}"/>
                </a:ext>
              </a:extLst>
            </p:cNvPr>
            <p:cNvGrpSpPr/>
            <p:nvPr/>
          </p:nvGrpSpPr>
          <p:grpSpPr>
            <a:xfrm>
              <a:off x="3898816" y="4015387"/>
              <a:ext cx="6310989" cy="5214773"/>
              <a:chOff x="3301515" y="2340983"/>
              <a:chExt cx="4207326" cy="3476513"/>
            </a:xfrm>
          </p:grpSpPr>
          <p:sp>
            <p:nvSpPr>
              <p:cNvPr id="27" name="Rectangle: Rounded Corners 1">
                <a:extLst>
                  <a:ext uri="{FF2B5EF4-FFF2-40B4-BE49-F238E27FC236}">
                    <a16:creationId xmlns:a16="http://schemas.microsoft.com/office/drawing/2014/main" id="{38FDC0CD-640C-475D-8A31-4B11EC46285C}"/>
                  </a:ext>
                </a:extLst>
              </p:cNvPr>
              <p:cNvSpPr/>
              <p:nvPr/>
            </p:nvSpPr>
            <p:spPr>
              <a:xfrm>
                <a:off x="3301515" y="4989158"/>
                <a:ext cx="1387736" cy="82833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50"/>
              </a:p>
            </p:txBody>
          </p:sp>
          <p:sp>
            <p:nvSpPr>
              <p:cNvPr id="28" name="Rectangle: Rounded Corners 6">
                <a:extLst>
                  <a:ext uri="{FF2B5EF4-FFF2-40B4-BE49-F238E27FC236}">
                    <a16:creationId xmlns:a16="http://schemas.microsoft.com/office/drawing/2014/main" id="{9951CEDF-4AE6-492C-8D82-24AEEECAE060}"/>
                  </a:ext>
                </a:extLst>
              </p:cNvPr>
              <p:cNvSpPr/>
              <p:nvPr/>
            </p:nvSpPr>
            <p:spPr>
              <a:xfrm>
                <a:off x="5387358" y="2340983"/>
                <a:ext cx="2121483" cy="264817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50"/>
              </a:p>
            </p:txBody>
          </p:sp>
        </p:grpSp>
      </p:grpSp>
      <p:sp>
        <p:nvSpPr>
          <p:cNvPr id="29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5216052" y="3941592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</a:t>
            </a:r>
            <a:r>
              <a:rPr lang="cs-CZ" sz="54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Ukládání energie v chemické </a:t>
            </a:r>
            <a:r>
              <a:rPr lang="cs-CZ" sz="5400" dirty="0" err="1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vabě</a:t>
            </a:r>
            <a:r>
              <a:rPr lang="cs-CZ" sz="54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(palivech) zcela nezbytné.“</a:t>
            </a:r>
            <a:endParaRPr sz="325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0145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7663-F6FF-6785-AEF1-66EB5B9D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216024"/>
            <a:ext cx="11658600" cy="823020"/>
          </a:xfrm>
        </p:spPr>
        <p:txBody>
          <a:bodyPr/>
          <a:lstStyle/>
          <a:p>
            <a:r>
              <a:rPr lang="cs-CZ" sz="4800" dirty="0">
                <a:latin typeface="+mn-lt"/>
              </a:rPr>
              <a:t>Výroba vodíku - elektrolýza vody</a:t>
            </a:r>
            <a:endParaRPr lang="en-GB" sz="5400" dirty="0">
              <a:latin typeface="+mn-lt"/>
            </a:endParaRP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6A23C249-F57C-72B8-4B3F-33E3E25D0B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9173" y="2922763"/>
            <a:ext cx="7234805" cy="6008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268F1-5526-19D6-731F-CCB99C304856}"/>
              </a:ext>
            </a:extLst>
          </p:cNvPr>
          <p:cNvSpPr txBox="1"/>
          <p:nvPr/>
        </p:nvSpPr>
        <p:spPr>
          <a:xfrm>
            <a:off x="4699173" y="1241127"/>
            <a:ext cx="8915400" cy="1800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50" b="1" dirty="0">
                <a:solidFill>
                  <a:schemeClr val="bg1"/>
                </a:solidFill>
                <a:sym typeface="Tahoma"/>
              </a:rPr>
              <a:t>30 Mt</a:t>
            </a:r>
            <a:r>
              <a:rPr lang="cs-CZ" sz="4050" b="1" dirty="0">
                <a:solidFill>
                  <a:schemeClr val="bg1"/>
                </a:solidFill>
                <a:sym typeface="Tahoma"/>
              </a:rPr>
              <a:t> </a:t>
            </a:r>
            <a:r>
              <a:rPr lang="en-GB" sz="4050" b="1" dirty="0">
                <a:solidFill>
                  <a:schemeClr val="bg1"/>
                </a:solidFill>
                <a:sym typeface="Tahoma"/>
              </a:rPr>
              <a:t>H</a:t>
            </a:r>
            <a:r>
              <a:rPr lang="en-GB" sz="4050" b="1" baseline="-25000" dirty="0">
                <a:solidFill>
                  <a:schemeClr val="bg1"/>
                </a:solidFill>
                <a:sym typeface="Tahoma"/>
              </a:rPr>
              <a:t>2</a:t>
            </a:r>
            <a:r>
              <a:rPr lang="cs-CZ" sz="4050" b="1" dirty="0">
                <a:solidFill>
                  <a:schemeClr val="bg1"/>
                </a:solidFill>
                <a:sym typeface="Tahoma"/>
              </a:rPr>
              <a:t>  ročně (náhrada</a:t>
            </a:r>
            <a:r>
              <a:rPr lang="en-GB" sz="4050" b="1" dirty="0">
                <a:solidFill>
                  <a:schemeClr val="bg1"/>
                </a:solidFill>
                <a:sym typeface="Tahoma"/>
              </a:rPr>
              <a:t> NG </a:t>
            </a:r>
            <a:r>
              <a:rPr lang="cs-CZ" sz="4050" b="1" dirty="0">
                <a:solidFill>
                  <a:schemeClr val="bg1"/>
                </a:solidFill>
                <a:sym typeface="Tahoma"/>
              </a:rPr>
              <a:t>z Ruska)</a:t>
            </a:r>
            <a:endParaRPr lang="en-GB" sz="4050" b="1" dirty="0">
              <a:solidFill>
                <a:schemeClr val="bg1"/>
              </a:solidFill>
              <a:sym typeface="Tahoma"/>
            </a:endParaRPr>
          </a:p>
          <a:p>
            <a:pPr algn="ctr"/>
            <a:endParaRPr lang="en-GB" sz="3000" b="1" dirty="0">
              <a:solidFill>
                <a:srgbClr val="660033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endParaRPr lang="en-GB" sz="405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9062F-E428-2021-0D99-6B1F05F1D642}"/>
              </a:ext>
            </a:extLst>
          </p:cNvPr>
          <p:cNvSpPr txBox="1"/>
          <p:nvPr/>
        </p:nvSpPr>
        <p:spPr>
          <a:xfrm>
            <a:off x="12446899" y="5109889"/>
            <a:ext cx="5706007" cy="2377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4400" b="1" dirty="0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Současná technologie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3200" b="1" dirty="0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Postačuje na produkci ekvivalentu cca 16 </a:t>
            </a:r>
            <a:r>
              <a:rPr lang="cs-CZ" altLang="cs-CZ" sz="3200" b="1" dirty="0" err="1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TWh</a:t>
            </a:r>
            <a:endParaRPr lang="cs-CZ" altLang="cs-CZ" sz="2400" b="1" dirty="0">
              <a:solidFill>
                <a:schemeClr val="bg1"/>
              </a:solidFill>
              <a:ea typeface="Tahoma" panose="020B0604030504040204" pitchFamily="34" charset="0"/>
              <a:sym typeface="Tahoma Negreta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endParaRPr lang="cs-CZ" altLang="cs-CZ" sz="4050" b="1" dirty="0">
              <a:solidFill>
                <a:schemeClr val="bg1"/>
              </a:solidFill>
              <a:ea typeface="Tahoma" panose="020B0604030504040204" pitchFamily="34" charset="0"/>
              <a:sym typeface="Tahoma Negreta"/>
            </a:endParaRPr>
          </a:p>
        </p:txBody>
      </p:sp>
      <p:sp>
        <p:nvSpPr>
          <p:cNvPr id="3" name="Shape 136">
            <a:extLst>
              <a:ext uri="{FF2B5EF4-FFF2-40B4-BE49-F238E27FC236}">
                <a16:creationId xmlns:a16="http://schemas.microsoft.com/office/drawing/2014/main" id="{25F1E113-3A4E-D622-622E-E87354676487}"/>
              </a:ext>
            </a:extLst>
          </p:cNvPr>
          <p:cNvSpPr/>
          <p:nvPr/>
        </p:nvSpPr>
        <p:spPr>
          <a:xfrm>
            <a:off x="4931532" y="1039044"/>
            <a:ext cx="89154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reflection stA="52000" endPos="40000" dir="5400000" sy="-100000" algn="bl" rotWithShape="0"/>
          </a:effectLst>
        </p:spPr>
        <p:txBody>
          <a:bodyPr lIns="0" tIns="0" rIns="0" bIns="0"/>
          <a:lstStyle/>
          <a:p>
            <a:pPr defTabSz="51433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350">
              <a:solidFill>
                <a:srgbClr val="000000"/>
              </a:solidFill>
              <a:latin typeface="+mn-lt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06375-B129-DE54-0FA6-773890D65F21}"/>
              </a:ext>
            </a:extLst>
          </p:cNvPr>
          <p:cNvSpPr txBox="1"/>
          <p:nvPr/>
        </p:nvSpPr>
        <p:spPr>
          <a:xfrm>
            <a:off x="8677323" y="9247956"/>
            <a:ext cx="9144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Potřeba </a:t>
            </a:r>
            <a:r>
              <a:rPr lang="en-GB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Ir</a:t>
            </a:r>
            <a:r>
              <a:rPr lang="en-GB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poroste až na</a:t>
            </a:r>
            <a:r>
              <a:rPr lang="en-GB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13t/</a:t>
            </a:r>
            <a:r>
              <a:rPr lang="cs-CZ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ročně </a:t>
            </a:r>
            <a:r>
              <a:rPr lang="en-GB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do roku </a:t>
            </a:r>
            <a:r>
              <a:rPr lang="en-GB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2030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9DF22-13DE-0EFE-B2FC-1F92B85D2711}"/>
              </a:ext>
            </a:extLst>
          </p:cNvPr>
          <p:cNvSpPr txBox="1"/>
          <p:nvPr/>
        </p:nvSpPr>
        <p:spPr>
          <a:xfrm>
            <a:off x="135094" y="5209056"/>
            <a:ext cx="6858000" cy="2500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4400" b="1" dirty="0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Kritické materiály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3600" b="1" dirty="0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Závislá na </a:t>
            </a:r>
            <a:r>
              <a:rPr lang="cs-CZ" altLang="cs-CZ" sz="3600" b="1" dirty="0" err="1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Pt</a:t>
            </a:r>
            <a:r>
              <a:rPr lang="cs-CZ" altLang="cs-CZ" sz="3600" b="1" dirty="0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 kovech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cs-CZ" altLang="cs-CZ" sz="3600" b="1" dirty="0">
                <a:solidFill>
                  <a:schemeClr val="bg1"/>
                </a:solidFill>
                <a:ea typeface="Tahoma" panose="020B0604030504040204" pitchFamily="34" charset="0"/>
                <a:sym typeface="Tahoma Negreta"/>
              </a:rPr>
              <a:t>Zejména na Ir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endParaRPr lang="cs-CZ" altLang="cs-CZ" sz="4050" b="1" dirty="0">
              <a:solidFill>
                <a:schemeClr val="bg1"/>
              </a:solidFill>
              <a:ea typeface="Tahoma" panose="020B0604030504040204" pitchFamily="34" charset="0"/>
              <a:sym typeface="Tahoma Negreta"/>
            </a:endParaRPr>
          </a:p>
        </p:txBody>
      </p:sp>
    </p:spTree>
    <p:extLst>
      <p:ext uri="{BB962C8B-B14F-4D97-AF65-F5344CB8AC3E}">
        <p14:creationId xmlns:p14="http://schemas.microsoft.com/office/powerpoint/2010/main" val="259959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C1961-B3C7-E064-1FB8-95B06C8F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64" y="2068624"/>
            <a:ext cx="10138581" cy="5628713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Konverze elektřiny do vodíku jediná reálná</a:t>
            </a: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	Transportovatelnost</a:t>
            </a:r>
          </a:p>
          <a:p>
            <a:pPr marL="0" lvl="3" indent="0">
              <a:spcBef>
                <a:spcPts val="1500"/>
              </a:spcBef>
              <a:buNone/>
            </a:pP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					Extrémně nízká volumetrická hustota E</a:t>
            </a:r>
          </a:p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OBTÍŽNÉ</a:t>
            </a:r>
            <a:endParaRPr lang="cs-CZ" sz="3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Potřeba ČR</a:t>
            </a:r>
          </a:p>
          <a:p>
            <a:pPr marL="457200" lvl="1" indent="0">
              <a:buNone/>
            </a:pPr>
            <a:r>
              <a:rPr lang="cs-CZ" sz="3200" b="1" dirty="0">
                <a:ea typeface="Tahoma" panose="020B0604030504040204" pitchFamily="34" charset="0"/>
                <a:cs typeface="Tahoma" panose="020B0604030504040204" pitchFamily="34" charset="0"/>
              </a:rPr>
              <a:t>potřeba ukládání </a:t>
            </a:r>
            <a:r>
              <a:rPr lang="en-GB" sz="3200" b="1" dirty="0">
                <a:ea typeface="Tahoma" panose="020B0604030504040204" pitchFamily="34" charset="0"/>
                <a:cs typeface="Tahoma" panose="020B0604030504040204" pitchFamily="34" charset="0"/>
              </a:rPr>
              <a:t>30% </a:t>
            </a:r>
          </a:p>
          <a:p>
            <a:pPr lvl="3"/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Nutnost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skladovac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apacity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3 x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cs-CZ" sz="24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kg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vod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GB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ku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 (34 km</a:t>
            </a:r>
            <a:r>
              <a:rPr lang="cs-CZ" sz="24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3"/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Geologické zásobníky nelze</a:t>
            </a:r>
          </a:p>
          <a:p>
            <a:pPr marL="1371600" lvl="3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NELZE</a:t>
            </a:r>
          </a:p>
          <a:p>
            <a:pPr lvl="3"/>
            <a:endParaRPr lang="cs-CZ" sz="3200" b="1" baseline="30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sz="3600" b="1" dirty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elektrické energie na chemickou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8" descr="Macintosh HD:Users:norskov:Desktop:EnergyDensity-02-01.png">
            <a:extLst>
              <a:ext uri="{FF2B5EF4-FFF2-40B4-BE49-F238E27FC236}">
                <a16:creationId xmlns:a16="http://schemas.microsoft.com/office/drawing/2014/main" id="{B1E76986-4BC0-AC79-B8DA-CDF7BEC1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13" y="2970447"/>
            <a:ext cx="7218000" cy="538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333" y="7872306"/>
            <a:ext cx="10356105" cy="146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Vodík je nepřímý skleníkový plyn (</a:t>
            </a:r>
            <a:r>
              <a:rPr lang="en-US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&gt;&gt; CO</a:t>
            </a:r>
            <a:r>
              <a:rPr lang="en-US" sz="3600" b="1" baseline="-25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3600" b="1" dirty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/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únik 0.2 – 1 % den, GWP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33x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GWP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4x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</a:pP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333" y="9312374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Riziko limitů / povolenek na vodík</a:t>
            </a:r>
          </a:p>
        </p:txBody>
      </p:sp>
    </p:spTree>
    <p:extLst>
      <p:ext uri="{BB962C8B-B14F-4D97-AF65-F5344CB8AC3E}">
        <p14:creationId xmlns:p14="http://schemas.microsoft.com/office/powerpoint/2010/main" val="26929298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C1961-B3C7-E064-1FB8-95B06C8F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64" y="2068624"/>
            <a:ext cx="10138581" cy="5628713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Konverze elektřiny do vodíku jediná reálná</a:t>
            </a: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	Transportovatelnost</a:t>
            </a:r>
          </a:p>
          <a:p>
            <a:pPr marL="0" lvl="3" indent="0">
              <a:spcBef>
                <a:spcPts val="1500"/>
              </a:spcBef>
              <a:buNone/>
            </a:pP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					Extrémně nízká volumetrická hustota E</a:t>
            </a:r>
          </a:p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OBTÍŽNÉ</a:t>
            </a:r>
            <a:endParaRPr lang="cs-CZ" sz="3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Potřeba ČR</a:t>
            </a:r>
          </a:p>
          <a:p>
            <a:pPr marL="457200" lvl="1" indent="0">
              <a:buNone/>
            </a:pPr>
            <a:r>
              <a:rPr lang="cs-CZ" sz="3200" b="1" dirty="0">
                <a:ea typeface="Tahoma" panose="020B0604030504040204" pitchFamily="34" charset="0"/>
                <a:cs typeface="Tahoma" panose="020B0604030504040204" pitchFamily="34" charset="0"/>
              </a:rPr>
              <a:t>potřeba ukládání </a:t>
            </a:r>
            <a:r>
              <a:rPr lang="en-GB" sz="3200" b="1" dirty="0">
                <a:ea typeface="Tahoma" panose="020B0604030504040204" pitchFamily="34" charset="0"/>
                <a:cs typeface="Tahoma" panose="020B0604030504040204" pitchFamily="34" charset="0"/>
              </a:rPr>
              <a:t>30% </a:t>
            </a:r>
          </a:p>
          <a:p>
            <a:pPr lvl="3"/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Nutnost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skladovac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apacity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3 x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cs-CZ" sz="24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kg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vod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GB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ku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 (34 km</a:t>
            </a:r>
            <a:r>
              <a:rPr lang="cs-CZ" sz="24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3"/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Geologické zásobníky nelze</a:t>
            </a:r>
          </a:p>
          <a:p>
            <a:pPr marL="1371600" lvl="3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NELZE</a:t>
            </a:r>
          </a:p>
          <a:p>
            <a:pPr lvl="3"/>
            <a:endParaRPr lang="cs-CZ" sz="3200" b="1" baseline="30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sz="3600" b="1" dirty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elektrické energie na chemickou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8" descr="Macintosh HD:Users:norskov:Desktop:EnergyDensity-02-01.png">
            <a:extLst>
              <a:ext uri="{FF2B5EF4-FFF2-40B4-BE49-F238E27FC236}">
                <a16:creationId xmlns:a16="http://schemas.microsoft.com/office/drawing/2014/main" id="{B1E76986-4BC0-AC79-B8DA-CDF7BEC1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13" y="2970447"/>
            <a:ext cx="7218000" cy="538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333" y="7872306"/>
            <a:ext cx="10356105" cy="146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Vodík je nepřímý skleníkový plyn (</a:t>
            </a:r>
            <a:r>
              <a:rPr lang="en-US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&gt;&gt; CO</a:t>
            </a:r>
            <a:r>
              <a:rPr lang="en-US" sz="3600" b="1" baseline="-25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3600" b="1" dirty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/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únik 0.2 – 1 % den, GWP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33x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GWP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4x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</a:pP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333" y="9312374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Riziko limitů / povolenek na vodík</a:t>
            </a:r>
          </a:p>
        </p:txBody>
      </p:sp>
      <p:sp>
        <p:nvSpPr>
          <p:cNvPr id="7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1077454" y="4724521"/>
            <a:ext cx="15569345" cy="1845929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„Trans</a:t>
            </a:r>
            <a:r>
              <a:rPr lang="en-GB" sz="5400" dirty="0" err="1"/>
              <a:t>kontinen</a:t>
            </a:r>
            <a:r>
              <a:rPr lang="cs-CZ" sz="5400" dirty="0" err="1"/>
              <a:t>tální</a:t>
            </a:r>
            <a:r>
              <a:rPr lang="cs-CZ" sz="5400" dirty="0"/>
              <a:t> transport vodíku  nedává ekonomický, technický </a:t>
            </a:r>
            <a:r>
              <a:rPr lang="en-US" sz="5400" dirty="0" err="1"/>
              <a:t>ani</a:t>
            </a:r>
            <a:r>
              <a:rPr lang="en-US" sz="5400" dirty="0"/>
              <a:t> environment</a:t>
            </a:r>
            <a:r>
              <a:rPr lang="cs-CZ" sz="5400" dirty="0"/>
              <a:t>á</a:t>
            </a:r>
            <a:r>
              <a:rPr lang="en-US" sz="5400" dirty="0"/>
              <a:t>ln</a:t>
            </a:r>
            <a:r>
              <a:rPr lang="cs-CZ" sz="5400" dirty="0"/>
              <a:t>í smysl</a:t>
            </a:r>
            <a:r>
              <a:rPr lang="en-US" sz="5400" dirty="0"/>
              <a:t> </a:t>
            </a:r>
            <a:r>
              <a:rPr lang="cs-CZ" sz="5400" dirty="0"/>
              <a:t>."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40154734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C1961-B3C7-E064-1FB8-95B06C8F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64" y="2068624"/>
            <a:ext cx="10138581" cy="5628713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Konverze elektřiny do vodíku jediná reálná</a:t>
            </a: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	Transportovatelnost</a:t>
            </a:r>
          </a:p>
          <a:p>
            <a:pPr marL="0" lvl="3" indent="0">
              <a:spcBef>
                <a:spcPts val="1500"/>
              </a:spcBef>
              <a:buNone/>
            </a:pP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					Extrémně nízká volumetrická hustota E</a:t>
            </a:r>
          </a:p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OBTÍŽNÉ</a:t>
            </a:r>
            <a:endParaRPr lang="cs-CZ" sz="3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Potřeba ČR</a:t>
            </a:r>
          </a:p>
          <a:p>
            <a:pPr marL="457200" lvl="1" indent="0">
              <a:buNone/>
            </a:pPr>
            <a:r>
              <a:rPr lang="cs-CZ" sz="3200" b="1" dirty="0">
                <a:ea typeface="Tahoma" panose="020B0604030504040204" pitchFamily="34" charset="0"/>
                <a:cs typeface="Tahoma" panose="020B0604030504040204" pitchFamily="34" charset="0"/>
              </a:rPr>
              <a:t>potřeba ukládání </a:t>
            </a:r>
            <a:r>
              <a:rPr lang="en-GB" sz="3200" b="1" dirty="0">
                <a:ea typeface="Tahoma" panose="020B0604030504040204" pitchFamily="34" charset="0"/>
                <a:cs typeface="Tahoma" panose="020B0604030504040204" pitchFamily="34" charset="0"/>
              </a:rPr>
              <a:t>30% </a:t>
            </a:r>
          </a:p>
          <a:p>
            <a:pPr lvl="3"/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Nutnost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skladovac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apacity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3 x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cs-CZ" sz="24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kg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vod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GB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ku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 (34 km</a:t>
            </a:r>
            <a:r>
              <a:rPr lang="cs-CZ" sz="24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3"/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Geologické zásobníky nelze</a:t>
            </a:r>
          </a:p>
          <a:p>
            <a:pPr marL="1371600" lvl="3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NELZE</a:t>
            </a:r>
          </a:p>
          <a:p>
            <a:pPr lvl="3"/>
            <a:endParaRPr lang="cs-CZ" sz="3200" b="1" baseline="30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sz="3600" b="1" dirty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elektrické energie na chemickou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8" descr="Macintosh HD:Users:norskov:Desktop:EnergyDensity-02-01.png">
            <a:extLst>
              <a:ext uri="{FF2B5EF4-FFF2-40B4-BE49-F238E27FC236}">
                <a16:creationId xmlns:a16="http://schemas.microsoft.com/office/drawing/2014/main" id="{B1E76986-4BC0-AC79-B8DA-CDF7BEC1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13" y="2970447"/>
            <a:ext cx="7218000" cy="538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333" y="7872306"/>
            <a:ext cx="10356105" cy="146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Vodík je nepřímý skleníkový plyn (</a:t>
            </a:r>
            <a:r>
              <a:rPr lang="en-US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&gt;&gt; CO</a:t>
            </a:r>
            <a:r>
              <a:rPr lang="en-US" sz="3600" b="1" baseline="-25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3600" b="1" dirty="0"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/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únik 0.2 – 1 % den, GWP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33x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GWP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4x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</a:pP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333" y="9312374"/>
            <a:ext cx="7607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2" indent="0">
              <a:buNone/>
            </a:pPr>
            <a:r>
              <a:rPr lang="cs-CZ" sz="36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Riziko limitů / povolenek na vodík</a:t>
            </a:r>
          </a:p>
        </p:txBody>
      </p:sp>
      <p:sp>
        <p:nvSpPr>
          <p:cNvPr id="7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1077454" y="4724521"/>
            <a:ext cx="15569345" cy="1845929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„Výroba vodíku je nezbytný první krok pro transport a uskladnění energie."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40154734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74F9-691E-BBC7-AE18-0408EA84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14" y="296835"/>
            <a:ext cx="15773400" cy="1988345"/>
          </a:xfrm>
        </p:spPr>
        <p:txBody>
          <a:bodyPr/>
          <a:lstStyle/>
          <a:p>
            <a:r>
              <a:rPr lang="cs-CZ" dirty="0">
                <a:latin typeface="+mn-lt"/>
              </a:rPr>
              <a:t>Ukládání obnovitelné energie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263FA-40D8-2749-A2FC-AC0982E53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7350" y="2980778"/>
            <a:ext cx="7736681" cy="5526882"/>
          </a:xfrm>
        </p:spPr>
        <p:txBody>
          <a:bodyPr/>
          <a:lstStyle/>
          <a:p>
            <a:r>
              <a:rPr lang="cs-CZ" sz="7200" b="1" dirty="0"/>
              <a:t>Proč?</a:t>
            </a:r>
          </a:p>
          <a:p>
            <a:endParaRPr lang="cs-CZ" sz="7200" dirty="0"/>
          </a:p>
          <a:p>
            <a:r>
              <a:rPr lang="cs-CZ" sz="7200" b="1" dirty="0"/>
              <a:t>Kolik?</a:t>
            </a:r>
          </a:p>
          <a:p>
            <a:endParaRPr lang="cs-CZ" sz="7200" dirty="0"/>
          </a:p>
          <a:p>
            <a:r>
              <a:rPr lang="cs-CZ" sz="7200" b="1" dirty="0"/>
              <a:t>Jak?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71921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E-Fuel options"/>
          <p:cNvSpPr txBox="1">
            <a:spLocks noGrp="1"/>
          </p:cNvSpPr>
          <p:nvPr>
            <p:ph type="title"/>
          </p:nvPr>
        </p:nvSpPr>
        <p:spPr>
          <a:xfrm>
            <a:off x="2531110" y="284167"/>
            <a:ext cx="15611475" cy="14728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Syntetická paliva a </a:t>
            </a:r>
            <a:r>
              <a:rPr lang="cs-CZ" sz="6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platformové</a:t>
            </a:r>
            <a:r>
              <a:rPr lang="cs-CZ" sz="6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chemikálie</a:t>
            </a:r>
            <a:endParaRPr sz="6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A4748F-AF67-6AEA-6D62-EC8D963331EE}"/>
              </a:ext>
            </a:extLst>
          </p:cNvPr>
          <p:cNvGrpSpPr/>
          <p:nvPr/>
        </p:nvGrpSpPr>
        <p:grpSpPr>
          <a:xfrm>
            <a:off x="1142825" y="4065070"/>
            <a:ext cx="16708690" cy="5732198"/>
            <a:chOff x="575085" y="1346549"/>
            <a:chExt cx="11418317" cy="4068620"/>
          </a:xfrm>
        </p:grpSpPr>
        <p:sp>
          <p:nvSpPr>
            <p:cNvPr id="390" name="E-fuel…"/>
            <p:cNvSpPr/>
            <p:nvPr/>
          </p:nvSpPr>
          <p:spPr>
            <a:xfrm>
              <a:off x="4350023" y="1346549"/>
              <a:ext cx="3491954" cy="1222816"/>
            </a:xfrm>
            <a:prstGeom prst="roundRect">
              <a:avLst>
                <a:gd name="adj" fmla="val 15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/>
            </a:gradFill>
            <a:ln w="88900">
              <a:solidFill>
                <a:srgbClr val="FFC0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38100" tIns="38100" rIns="38100" bIns="38100" anchor="ctr"/>
            <a:lstStyle/>
            <a:p>
              <a:pPr algn="ctr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r>
                <a:rPr lang="cs-CZ" sz="2400" b="1" dirty="0"/>
                <a:t>    </a:t>
              </a:r>
              <a:r>
                <a:rPr lang="cs-CZ" sz="3200" b="1" dirty="0">
                  <a:solidFill>
                    <a:schemeClr val="bg1"/>
                  </a:solidFill>
                </a:rPr>
                <a:t>Čistý vodík</a:t>
              </a:r>
            </a:p>
            <a:p>
              <a:pPr algn="ctr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r>
                <a:rPr lang="cs-CZ" sz="3200" b="1" dirty="0">
                  <a:solidFill>
                    <a:srgbClr val="FFC000"/>
                  </a:solidFill>
                </a:rPr>
                <a:t>technologicky neutrální</a:t>
              </a:r>
              <a:endParaRPr sz="2400" b="1" dirty="0">
                <a:solidFill>
                  <a:srgbClr val="FFC000"/>
                </a:solidFill>
              </a:endParaRPr>
            </a:p>
          </p:txBody>
        </p:sp>
        <p:grpSp>
          <p:nvGrpSpPr>
            <p:cNvPr id="402" name="Gruppieren"/>
            <p:cNvGrpSpPr/>
            <p:nvPr/>
          </p:nvGrpSpPr>
          <p:grpSpPr>
            <a:xfrm>
              <a:off x="575085" y="2295441"/>
              <a:ext cx="4801406" cy="3119728"/>
              <a:chOff x="0" y="0"/>
              <a:chExt cx="9602811" cy="6239451"/>
            </a:xfrm>
            <a:solidFill>
              <a:srgbClr val="00B050"/>
            </a:solidFill>
          </p:grpSpPr>
          <p:sp>
            <p:nvSpPr>
              <p:cNvPr id="394" name="Hydrogen"/>
              <p:cNvSpPr/>
              <p:nvPr/>
            </p:nvSpPr>
            <p:spPr>
              <a:xfrm>
                <a:off x="0" y="585948"/>
                <a:ext cx="4202334" cy="1643891"/>
              </a:xfrm>
              <a:prstGeom prst="roundRect">
                <a:avLst>
                  <a:gd name="adj" fmla="val 15338"/>
                </a:avLst>
              </a:prstGeom>
              <a:grpFill/>
              <a:ln w="88900" cap="flat">
                <a:solidFill>
                  <a:srgbClr val="FFC000"/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lang="cs-CZ" b="1" dirty="0">
                    <a:solidFill>
                      <a:schemeClr val="bg1"/>
                    </a:solidFill>
                  </a:rPr>
                  <a:t>Vodíkové hospodářství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5" name="Ammonia"/>
              <p:cNvSpPr/>
              <p:nvPr/>
            </p:nvSpPr>
            <p:spPr>
              <a:xfrm>
                <a:off x="5400477" y="2282462"/>
                <a:ext cx="4202334" cy="1711745"/>
              </a:xfrm>
              <a:prstGeom prst="roundRect">
                <a:avLst>
                  <a:gd name="adj" fmla="val 15000"/>
                </a:avLst>
              </a:prstGeom>
              <a:grpFill/>
              <a:ln w="88900" cap="flat">
                <a:solidFill>
                  <a:srgbClr val="FFC000"/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lang="cs-CZ" b="1" dirty="0">
                    <a:solidFill>
                      <a:schemeClr val="bg1"/>
                    </a:solidFill>
                  </a:rPr>
                  <a:t>Čpavek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6" name="Liquid hydrogen"/>
              <p:cNvSpPr/>
              <p:nvPr/>
            </p:nvSpPr>
            <p:spPr>
              <a:xfrm>
                <a:off x="134594" y="3607258"/>
                <a:ext cx="2489811" cy="1251346"/>
              </a:xfrm>
              <a:prstGeom prst="roundRect">
                <a:avLst>
                  <a:gd name="adj" fmla="val 15000"/>
                </a:avLst>
              </a:prstGeom>
              <a:grpFill/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lang="cs-CZ" sz="2800" b="1" dirty="0">
                    <a:solidFill>
                      <a:schemeClr val="bg1"/>
                    </a:solidFill>
                  </a:rPr>
                  <a:t>Kapalný vodík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7" name="Ammonium nitrate aq"/>
              <p:cNvSpPr/>
              <p:nvPr/>
            </p:nvSpPr>
            <p:spPr>
              <a:xfrm>
                <a:off x="5556835" y="4988105"/>
                <a:ext cx="2489812" cy="1251346"/>
              </a:xfrm>
              <a:prstGeom prst="roundRect">
                <a:avLst>
                  <a:gd name="adj" fmla="val 15000"/>
                </a:avLst>
              </a:prstGeom>
              <a:grpFill/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lang="cs-CZ" sz="2800" b="1" dirty="0">
                    <a:solidFill>
                      <a:schemeClr val="bg1"/>
                    </a:solidFill>
                  </a:rPr>
                  <a:t>Hnojiva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8" name="Linie"/>
              <p:cNvSpPr/>
              <p:nvPr/>
            </p:nvSpPr>
            <p:spPr>
              <a:xfrm flipH="1">
                <a:off x="4051262" y="0"/>
                <a:ext cx="3572811" cy="1489294"/>
              </a:xfrm>
              <a:prstGeom prst="line">
                <a:avLst/>
              </a:prstGeom>
              <a:grpFill/>
              <a:ln w="127000" cap="flat">
                <a:solidFill>
                  <a:schemeClr val="bg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399" name="Linie"/>
              <p:cNvSpPr/>
              <p:nvPr/>
            </p:nvSpPr>
            <p:spPr>
              <a:xfrm flipH="1">
                <a:off x="7365536" y="550154"/>
                <a:ext cx="1310875" cy="1753063"/>
              </a:xfrm>
              <a:prstGeom prst="line">
                <a:avLst/>
              </a:prstGeom>
              <a:grpFill/>
              <a:ln w="1270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400" name="Linie"/>
              <p:cNvSpPr/>
              <p:nvPr/>
            </p:nvSpPr>
            <p:spPr>
              <a:xfrm flipH="1">
                <a:off x="6801741" y="3920579"/>
                <a:ext cx="421575" cy="1067528"/>
              </a:xfrm>
              <a:prstGeom prst="line">
                <a:avLst/>
              </a:prstGeom>
              <a:grpFill/>
              <a:ln w="762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401" name="Linie"/>
              <p:cNvSpPr/>
              <p:nvPr/>
            </p:nvSpPr>
            <p:spPr>
              <a:xfrm flipH="1">
                <a:off x="1678598" y="2313109"/>
                <a:ext cx="421574" cy="1223293"/>
              </a:xfrm>
              <a:prstGeom prst="line">
                <a:avLst/>
              </a:prstGeom>
              <a:grpFill/>
              <a:ln w="762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grpSp>
          <p:nvGrpSpPr>
            <p:cNvPr id="409" name="Gruppieren"/>
            <p:cNvGrpSpPr/>
            <p:nvPr/>
          </p:nvGrpSpPr>
          <p:grpSpPr>
            <a:xfrm>
              <a:off x="6287867" y="2593902"/>
              <a:ext cx="2115539" cy="2821266"/>
              <a:chOff x="0" y="0"/>
              <a:chExt cx="4231076" cy="5642529"/>
            </a:xfrm>
            <a:solidFill>
              <a:srgbClr val="C00000"/>
            </a:solidFill>
          </p:grpSpPr>
          <p:sp>
            <p:nvSpPr>
              <p:cNvPr id="403" name="C 1 molecules"/>
              <p:cNvSpPr/>
              <p:nvPr/>
            </p:nvSpPr>
            <p:spPr>
              <a:xfrm>
                <a:off x="28742" y="1685539"/>
                <a:ext cx="4202334" cy="1711745"/>
              </a:xfrm>
              <a:prstGeom prst="roundRect">
                <a:avLst>
                  <a:gd name="adj" fmla="val 15000"/>
                </a:avLst>
              </a:prstGeom>
              <a:grpFill/>
              <a:ln w="88900" cap="flat">
                <a:solidFill>
                  <a:srgbClr val="FFC000"/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b="1" dirty="0">
                    <a:solidFill>
                      <a:schemeClr val="bg1"/>
                    </a:solidFill>
                  </a:rPr>
                  <a:t>C</a:t>
                </a:r>
                <a:r>
                  <a:rPr b="1" baseline="-25000" dirty="0">
                    <a:solidFill>
                      <a:schemeClr val="bg1"/>
                    </a:solidFill>
                  </a:rPr>
                  <a:t>1</a:t>
                </a:r>
                <a:r>
                  <a:rPr sz="2400" b="1" dirty="0">
                    <a:solidFill>
                      <a:schemeClr val="bg1"/>
                    </a:solidFill>
                  </a:rPr>
                  <a:t> </a:t>
                </a:r>
                <a:r>
                  <a:rPr lang="cs-CZ" b="1" dirty="0">
                    <a:solidFill>
                      <a:schemeClr val="bg1"/>
                    </a:solidFill>
                  </a:rPr>
                  <a:t>paliva</a:t>
                </a:r>
                <a:endParaRPr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4" name="MeOH"/>
              <p:cNvSpPr/>
              <p:nvPr/>
            </p:nvSpPr>
            <p:spPr>
              <a:xfrm>
                <a:off x="0" y="4391183"/>
                <a:ext cx="2489810" cy="1251346"/>
              </a:xfrm>
              <a:prstGeom prst="roundRect">
                <a:avLst>
                  <a:gd name="adj" fmla="val 15000"/>
                </a:avLst>
              </a:prstGeom>
              <a:grpFill/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sz="2400" b="1" dirty="0">
                    <a:solidFill>
                      <a:schemeClr val="bg1"/>
                    </a:solidFill>
                  </a:rPr>
                  <a:t>MeOH</a:t>
                </a:r>
              </a:p>
            </p:txBody>
          </p:sp>
          <p:sp>
            <p:nvSpPr>
              <p:cNvPr id="406" name="Linie"/>
              <p:cNvSpPr/>
              <p:nvPr/>
            </p:nvSpPr>
            <p:spPr>
              <a:xfrm>
                <a:off x="493454" y="0"/>
                <a:ext cx="1666844" cy="1666843"/>
              </a:xfrm>
              <a:prstGeom prst="line">
                <a:avLst/>
              </a:prstGeom>
              <a:grpFill/>
              <a:ln w="1270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407" name="Linie"/>
              <p:cNvSpPr/>
              <p:nvPr/>
            </p:nvSpPr>
            <p:spPr>
              <a:xfrm flipH="1">
                <a:off x="1523343" y="3323653"/>
                <a:ext cx="421574" cy="1067529"/>
              </a:xfrm>
              <a:prstGeom prst="line">
                <a:avLst/>
              </a:prstGeom>
              <a:grpFill/>
              <a:ln w="762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grpSp>
          <p:nvGrpSpPr>
            <p:cNvPr id="416" name="Gruppieren"/>
            <p:cNvGrpSpPr/>
            <p:nvPr/>
          </p:nvGrpSpPr>
          <p:grpSpPr>
            <a:xfrm>
              <a:off x="7840112" y="1905397"/>
              <a:ext cx="4153290" cy="3298384"/>
              <a:chOff x="-1" y="-1"/>
              <a:chExt cx="8306579" cy="6596764"/>
            </a:xfrm>
            <a:solidFill>
              <a:srgbClr val="C00000"/>
            </a:solidFill>
          </p:grpSpPr>
          <p:sp>
            <p:nvSpPr>
              <p:cNvPr id="410" name="C n molecules"/>
              <p:cNvSpPr/>
              <p:nvPr/>
            </p:nvSpPr>
            <p:spPr>
              <a:xfrm>
                <a:off x="3268721" y="1344806"/>
                <a:ext cx="4202334" cy="1711745"/>
              </a:xfrm>
              <a:prstGeom prst="roundRect">
                <a:avLst>
                  <a:gd name="adj" fmla="val 15000"/>
                </a:avLst>
              </a:prstGeom>
              <a:grpFill/>
              <a:ln w="88900" cap="flat">
                <a:solidFill>
                  <a:srgbClr val="FFC000"/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lvl1pPr>
              </a:lstStyle>
              <a:p>
                <a:pPr algn="ctr"/>
                <a:r>
                  <a:rPr sz="3600" b="1" dirty="0">
                    <a:solidFill>
                      <a:schemeClr val="bg1"/>
                    </a:solidFill>
                  </a:rPr>
                  <a:t>C</a:t>
                </a:r>
                <a:r>
                  <a:rPr sz="3600" b="1" baseline="-25000" dirty="0">
                    <a:solidFill>
                      <a:schemeClr val="bg1"/>
                    </a:solidFill>
                  </a:rPr>
                  <a:t>n</a:t>
                </a:r>
                <a:r>
                  <a:rPr sz="3600" b="1" dirty="0">
                    <a:solidFill>
                      <a:schemeClr val="bg1"/>
                    </a:solidFill>
                  </a:rPr>
                  <a:t> </a:t>
                </a:r>
                <a:r>
                  <a:rPr lang="cs-CZ" sz="3600" b="1" dirty="0">
                    <a:solidFill>
                      <a:schemeClr val="bg1"/>
                    </a:solidFill>
                  </a:rPr>
                  <a:t>paliva</a:t>
                </a:r>
                <a:endParaRPr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1" name="FT-HC…"/>
              <p:cNvSpPr/>
              <p:nvPr/>
            </p:nvSpPr>
            <p:spPr>
              <a:xfrm>
                <a:off x="2959973" y="4364614"/>
                <a:ext cx="2489810" cy="1643891"/>
              </a:xfrm>
              <a:prstGeom prst="roundRect">
                <a:avLst>
                  <a:gd name="adj" fmla="val 11418"/>
                </a:avLst>
              </a:prstGeom>
              <a:grpFill/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rPr lang="cs-CZ" sz="2800" b="1" dirty="0">
                    <a:solidFill>
                      <a:schemeClr val="bg1"/>
                    </a:solidFill>
                  </a:rPr>
                  <a:t>Fischer </a:t>
                </a:r>
                <a:r>
                  <a:rPr lang="cs-CZ" sz="2800" b="1" dirty="0" err="1">
                    <a:solidFill>
                      <a:schemeClr val="bg1"/>
                    </a:solidFill>
                  </a:rPr>
                  <a:t>Tropsch</a:t>
                </a:r>
                <a:endParaRPr sz="2800" b="1" dirty="0">
                  <a:solidFill>
                    <a:schemeClr val="bg1"/>
                  </a:solidFill>
                </a:endParaRPr>
              </a:p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rPr lang="cs-CZ" sz="1350" b="1" dirty="0">
                    <a:solidFill>
                      <a:schemeClr val="bg1"/>
                    </a:solidFill>
                  </a:rPr>
                  <a:t>Benzín, kerosin,</a:t>
                </a:r>
                <a:r>
                  <a:rPr sz="1500" b="1" dirty="0">
                    <a:solidFill>
                      <a:schemeClr val="bg1"/>
                    </a:solidFill>
                  </a:rPr>
                  <a:t> </a:t>
                </a:r>
                <a:r>
                  <a:rPr lang="cs-CZ" sz="1425" b="1" dirty="0">
                    <a:solidFill>
                      <a:schemeClr val="bg1"/>
                    </a:solidFill>
                  </a:rPr>
                  <a:t>d</a:t>
                </a:r>
                <a:r>
                  <a:rPr sz="1425" b="1" dirty="0" err="1">
                    <a:solidFill>
                      <a:schemeClr val="bg1"/>
                    </a:solidFill>
                  </a:rPr>
                  <a:t>iesel</a:t>
                </a:r>
                <a:endParaRPr sz="1425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2" name="MeOH-HC…"/>
              <p:cNvSpPr/>
              <p:nvPr/>
            </p:nvSpPr>
            <p:spPr>
              <a:xfrm>
                <a:off x="5816766" y="4952872"/>
                <a:ext cx="2489812" cy="1643891"/>
              </a:xfrm>
              <a:prstGeom prst="roundRect">
                <a:avLst>
                  <a:gd name="adj" fmla="val 11418"/>
                </a:avLst>
              </a:prstGeom>
              <a:grpFill/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rPr sz="2800" b="1" dirty="0">
                    <a:solidFill>
                      <a:schemeClr val="bg1"/>
                    </a:solidFill>
                  </a:rPr>
                  <a:t>MeOH-HC</a:t>
                </a:r>
              </a:p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rPr lang="cs-CZ" sz="1350" b="1" dirty="0">
                    <a:solidFill>
                      <a:schemeClr val="bg1"/>
                    </a:solidFill>
                  </a:rPr>
                  <a:t>benzín</a:t>
                </a:r>
                <a:r>
                  <a:rPr sz="1350" b="1" dirty="0">
                    <a:solidFill>
                      <a:schemeClr val="bg1"/>
                    </a:solidFill>
                  </a:rPr>
                  <a:t>,</a:t>
                </a:r>
                <a:r>
                  <a:rPr sz="2400" b="1" dirty="0">
                    <a:solidFill>
                      <a:schemeClr val="bg1"/>
                    </a:solidFill>
                  </a:rPr>
                  <a:t> </a:t>
                </a:r>
                <a:r>
                  <a:rPr lang="cs-CZ" sz="1500" b="1" dirty="0">
                    <a:solidFill>
                      <a:schemeClr val="bg1"/>
                    </a:solidFill>
                  </a:rPr>
                  <a:t>k</a:t>
                </a:r>
                <a:r>
                  <a:rPr sz="1500" b="1" dirty="0" err="1">
                    <a:solidFill>
                      <a:schemeClr val="bg1"/>
                    </a:solidFill>
                  </a:rPr>
                  <a:t>eros</a:t>
                </a:r>
                <a:r>
                  <a:rPr lang="cs-CZ" sz="1500" b="1" dirty="0">
                    <a:solidFill>
                      <a:schemeClr val="bg1"/>
                    </a:solidFill>
                  </a:rPr>
                  <a:t>in</a:t>
                </a:r>
                <a:r>
                  <a:rPr sz="1500" b="1" dirty="0">
                    <a:solidFill>
                      <a:schemeClr val="bg1"/>
                    </a:solidFill>
                  </a:rPr>
                  <a:t>, </a:t>
                </a:r>
                <a:r>
                  <a:rPr lang="cs-CZ" sz="1500" b="1" dirty="0">
                    <a:solidFill>
                      <a:schemeClr val="bg1"/>
                    </a:solidFill>
                  </a:rPr>
                  <a:t>d</a:t>
                </a:r>
                <a:r>
                  <a:rPr sz="1425" b="1" dirty="0" err="1">
                    <a:solidFill>
                      <a:schemeClr val="bg1"/>
                    </a:solidFill>
                  </a:rPr>
                  <a:t>iesel</a:t>
                </a:r>
                <a:endParaRPr sz="1425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3" name="Linie"/>
              <p:cNvSpPr/>
              <p:nvPr/>
            </p:nvSpPr>
            <p:spPr>
              <a:xfrm>
                <a:off x="-1" y="-1"/>
                <a:ext cx="3270144" cy="2123503"/>
              </a:xfrm>
              <a:prstGeom prst="line">
                <a:avLst/>
              </a:prstGeom>
              <a:grpFill/>
              <a:ln w="1270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414" name="Linie"/>
              <p:cNvSpPr/>
              <p:nvPr/>
            </p:nvSpPr>
            <p:spPr>
              <a:xfrm flipH="1">
                <a:off x="4330552" y="3105893"/>
                <a:ext cx="421574" cy="1223294"/>
              </a:xfrm>
              <a:prstGeom prst="line">
                <a:avLst/>
              </a:prstGeom>
              <a:grpFill/>
              <a:ln w="762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415" name="Linie"/>
              <p:cNvSpPr/>
              <p:nvPr/>
            </p:nvSpPr>
            <p:spPr>
              <a:xfrm>
                <a:off x="5816766" y="2986526"/>
                <a:ext cx="1186917" cy="2026494"/>
              </a:xfrm>
              <a:prstGeom prst="line">
                <a:avLst/>
              </a:prstGeom>
              <a:grpFill/>
              <a:ln w="762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</p:grpSp>
      <p:sp>
        <p:nvSpPr>
          <p:cNvPr id="31" name="Local use of renewable electricity is augmenting the global molecular energy supply with maximal process efficiency…"/>
          <p:cNvSpPr txBox="1">
            <a:spLocks noGrp="1"/>
          </p:cNvSpPr>
          <p:nvPr>
            <p:ph type="body" sz="half" idx="1"/>
          </p:nvPr>
        </p:nvSpPr>
        <p:spPr>
          <a:xfrm>
            <a:off x="2152151" y="1645696"/>
            <a:ext cx="16081507" cy="28424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Transportovateln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endParaRPr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Skladovatelná</a:t>
            </a:r>
          </a:p>
          <a:p>
            <a:pPr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Propojitelná se stávajícími/potenciálními obnovitelnými/</a:t>
            </a:r>
            <a:r>
              <a:rPr 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nízkoemisními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zdroji</a:t>
            </a:r>
          </a:p>
          <a:p>
            <a:pPr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Škálovatelná</a:t>
            </a:r>
            <a:endParaRPr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Most effective chemical battery is ammonia: needs pre-cracking…"/>
          <p:cNvSpPr txBox="1">
            <a:spLocks noGrp="1"/>
          </p:cNvSpPr>
          <p:nvPr>
            <p:ph type="body" sz="half" idx="1"/>
          </p:nvPr>
        </p:nvSpPr>
        <p:spPr>
          <a:xfrm>
            <a:off x="191013" y="5252396"/>
            <a:ext cx="13920772" cy="1121109"/>
          </a:xfrm>
          <a:prstGeom prst="rect">
            <a:avLst/>
          </a:prstGeom>
        </p:spPr>
        <p:txBody>
          <a:bodyPr/>
          <a:lstStyle/>
          <a:p>
            <a:r>
              <a:rPr lang="cs-CZ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Nejefektivnější </a:t>
            </a:r>
            <a:r>
              <a:rPr lang="en-US" sz="32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platformov</a:t>
            </a:r>
            <a:r>
              <a:rPr lang="cs-CZ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en-US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chemik</a:t>
            </a:r>
            <a:r>
              <a:rPr lang="cs-CZ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en-US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</a:t>
            </a:r>
            <a:r>
              <a:rPr lang="cs-CZ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/energetický vektor je čpavek</a:t>
            </a:r>
            <a:endParaRPr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Energy and Hydrogen Cont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z="6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Čpavek jako energetický vektor</a:t>
            </a:r>
            <a:endParaRPr sz="6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96" name="Tabelle"/>
          <p:cNvGraphicFramePr/>
          <p:nvPr>
            <p:extLst>
              <p:ext uri="{D42A27DB-BD31-4B8C-83A1-F6EECF244321}">
                <p14:modId xmlns:p14="http://schemas.microsoft.com/office/powerpoint/2010/main" val="1305892069"/>
              </p:ext>
            </p:extLst>
          </p:nvPr>
        </p:nvGraphicFramePr>
        <p:xfrm>
          <a:off x="14263808" y="805217"/>
          <a:ext cx="3587464" cy="5784650"/>
        </p:xfrm>
        <a:graphic>
          <a:graphicData uri="http://schemas.openxmlformats.org/drawingml/2006/table">
            <a:tbl>
              <a:tblPr firstRow="1" firstCol="1"/>
              <a:tblGrid>
                <a:gridCol w="179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179"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000"/>
                      </a:pPr>
                      <a:r>
                        <a:rPr lang="cs-CZ" sz="3200" b="1" dirty="0">
                          <a:solidFill>
                            <a:srgbClr val="FFFFFF"/>
                          </a:solidFill>
                        </a:rPr>
                        <a:t>Obsah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sz="3200" b="1" baseline="-5999" dirty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  <a:p>
                      <a:pPr defTabSz="914400">
                        <a:defRPr sz="4000"/>
                      </a:pP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(Kg/m</a:t>
                      </a:r>
                      <a:r>
                        <a:rPr sz="3200" b="1" baseline="31999" dirty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 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306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3200" b="1" dirty="0">
                          <a:solidFill>
                            <a:srgbClr val="FFFFFF"/>
                          </a:solidFill>
                        </a:rPr>
                        <a:t>Vodík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70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306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3200" b="1" dirty="0">
                          <a:solidFill>
                            <a:srgbClr val="FFFFFF"/>
                          </a:solidFill>
                        </a:rPr>
                        <a:t>Čpavek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120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6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</a:rPr>
                        <a:t>Methan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107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306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Methanol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</a:rPr>
                        <a:t>100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306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Iso</a:t>
                      </a:r>
                      <a:r>
                        <a:rPr lang="cs-CZ" sz="3200" b="1" dirty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butanol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110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306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</a:rPr>
                        <a:t>Iso</a:t>
                      </a:r>
                      <a:r>
                        <a:rPr lang="cs-CZ" sz="3200" b="1" dirty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cs-CZ" sz="3200" b="1" dirty="0">
                          <a:solidFill>
                            <a:srgbClr val="FFFFFF"/>
                          </a:solidFill>
                        </a:rPr>
                        <a:t>k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tan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rgbClr val="FFFFFF"/>
                          </a:solidFill>
                        </a:rPr>
                        <a:t>110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uppieren">
            <a:extLst>
              <a:ext uri="{FF2B5EF4-FFF2-40B4-BE49-F238E27FC236}">
                <a16:creationId xmlns:a16="http://schemas.microsoft.com/office/drawing/2014/main" id="{07FBC15E-1806-7A98-2FBE-21F99B5A5862}"/>
              </a:ext>
            </a:extLst>
          </p:cNvPr>
          <p:cNvGrpSpPr/>
          <p:nvPr/>
        </p:nvGrpSpPr>
        <p:grpSpPr>
          <a:xfrm>
            <a:off x="5770537" y="2328031"/>
            <a:ext cx="8005825" cy="2341262"/>
            <a:chOff x="2548787" y="-6301859"/>
            <a:chExt cx="7941619" cy="5822377"/>
          </a:xfrm>
        </p:grpSpPr>
        <p:graphicFrame>
          <p:nvGraphicFramePr>
            <p:cNvPr id="7" name="Tabelle">
              <a:extLst>
                <a:ext uri="{FF2B5EF4-FFF2-40B4-BE49-F238E27FC236}">
                  <a16:creationId xmlns:a16="http://schemas.microsoft.com/office/drawing/2014/main" id="{66B0E74E-E662-FEC0-B037-F482E20B2B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37918685"/>
                </p:ext>
              </p:extLst>
            </p:nvPr>
          </p:nvGraphicFramePr>
          <p:xfrm>
            <a:off x="2672499" y="-6301859"/>
            <a:ext cx="6929486" cy="3941565"/>
          </p:xfrm>
          <a:graphic>
            <a:graphicData uri="http://schemas.openxmlformats.org/drawingml/2006/table">
              <a:tbl>
                <a:tblPr firstRow="1"/>
                <a:tblGrid>
                  <a:gridCol w="91987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4123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2936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28016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90424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31064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20404">
                  <a:tc>
                    <a:txBody>
                      <a:bodyPr/>
                      <a:lstStyle/>
                      <a:p>
                        <a:pPr defTabSz="914400">
                          <a:defRPr sz="5000"/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NH</a:t>
                        </a:r>
                        <a:r>
                          <a:rPr sz="2800" b="1" baseline="-5999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3</a:t>
                        </a:r>
                      </a:p>
                    </a:txBody>
                    <a:tcPr marL="50800" marR="50800" marT="50800" marB="50800" anchor="ctr" horzOverflow="overflow"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5000"/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CH</a:t>
                        </a:r>
                        <a:r>
                          <a:rPr sz="2800" b="1" baseline="-5999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3</a:t>
                        </a: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OH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LOHC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5000"/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CH</a:t>
                        </a:r>
                        <a:r>
                          <a:rPr sz="2800" b="1" baseline="-5999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4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5000"/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LH</a:t>
                        </a:r>
                        <a:r>
                          <a:rPr sz="2800" b="1" baseline="-5999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2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5000"/>
                        </a:pPr>
                        <a:endParaRPr sz="2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0404"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6,10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9,84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7,35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13,90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6,6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>
                          <a:defRPr sz="39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Kg H</a:t>
                        </a:r>
                        <a:r>
                          <a:rPr sz="1800" b="1" baseline="-5999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2</a:t>
                        </a:r>
                        <a:r>
                          <a:rPr sz="1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 </a:t>
                        </a:r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0404"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0,95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1,07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——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1,75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——</a:t>
                        </a:r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50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6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Kg</a:t>
                        </a:r>
                        <a:r>
                          <a:rPr sz="12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 carrier</a:t>
                        </a:r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8" name="Delivery in DE in € Including CO2 capture">
              <a:extLst>
                <a:ext uri="{FF2B5EF4-FFF2-40B4-BE49-F238E27FC236}">
                  <a16:creationId xmlns:a16="http://schemas.microsoft.com/office/drawing/2014/main" id="{D0F50F84-E479-824A-8F02-6808E6CAAADD}"/>
                </a:ext>
              </a:extLst>
            </p:cNvPr>
            <p:cNvSpPr txBox="1"/>
            <p:nvPr/>
          </p:nvSpPr>
          <p:spPr>
            <a:xfrm>
              <a:off x="2548787" y="-1522001"/>
              <a:ext cx="7941619" cy="1042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900">
                  <a:solidFill>
                    <a:srgbClr val="000000"/>
                  </a:solidFill>
                </a:defRPr>
              </a:pPr>
              <a:r>
                <a:rPr lang="cs-CZ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Cena dopravy do EU z Austrálie v</a:t>
              </a:r>
              <a:r>
                <a:rPr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€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CCD0FF-A825-812E-B421-C849F7FE1204}"/>
              </a:ext>
            </a:extLst>
          </p:cNvPr>
          <p:cNvGrpSpPr/>
          <p:nvPr/>
        </p:nvGrpSpPr>
        <p:grpSpPr>
          <a:xfrm>
            <a:off x="461762" y="6796585"/>
            <a:ext cx="14994847" cy="3199732"/>
            <a:chOff x="624947" y="2200446"/>
            <a:chExt cx="17038106" cy="3947202"/>
          </a:xfrm>
        </p:grpSpPr>
        <p:grpSp>
          <p:nvGrpSpPr>
            <p:cNvPr id="10" name="Gruppieren"/>
            <p:cNvGrpSpPr/>
            <p:nvPr/>
          </p:nvGrpSpPr>
          <p:grpSpPr>
            <a:xfrm>
              <a:off x="624947" y="2200446"/>
              <a:ext cx="17038106" cy="3947202"/>
              <a:chOff x="0" y="0"/>
              <a:chExt cx="22717473" cy="5262934"/>
            </a:xfrm>
          </p:grpSpPr>
          <p:sp>
            <p:nvSpPr>
              <p:cNvPr id="17" name="Rechteck"/>
              <p:cNvSpPr/>
              <p:nvPr/>
            </p:nvSpPr>
            <p:spPr>
              <a:xfrm>
                <a:off x="0" y="0"/>
                <a:ext cx="22717474" cy="526293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pic>
            <p:nvPicPr>
              <p:cNvPr id="18" name="Bild" descr="Bild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2569693" cy="51451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EB902C-BBA1-FDA0-F922-29F60F77C897}"/>
                </a:ext>
              </a:extLst>
            </p:cNvPr>
            <p:cNvSpPr txBox="1"/>
            <p:nvPr/>
          </p:nvSpPr>
          <p:spPr>
            <a:xfrm>
              <a:off x="730472" y="4699397"/>
              <a:ext cx="288648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Obnovitelná energie</a:t>
              </a:r>
              <a:endParaRPr lang="en-US" sz="3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0A54C-50CA-9961-C2B0-EC071D819961}"/>
                </a:ext>
              </a:extLst>
            </p:cNvPr>
            <p:cNvSpPr txBox="1"/>
            <p:nvPr/>
          </p:nvSpPr>
          <p:spPr>
            <a:xfrm>
              <a:off x="3424284" y="4698281"/>
              <a:ext cx="2568815" cy="7213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Elektrolýza</a:t>
              </a:r>
              <a:endParaRPr lang="en-US" sz="3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9B1983-DF37-4FA5-3C86-08C9BDC4EAA0}"/>
                </a:ext>
              </a:extLst>
            </p:cNvPr>
            <p:cNvSpPr txBox="1"/>
            <p:nvPr/>
          </p:nvSpPr>
          <p:spPr>
            <a:xfrm>
              <a:off x="5795938" y="4745529"/>
              <a:ext cx="316264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Haber </a:t>
              </a:r>
              <a:r>
                <a:rPr lang="cs-CZ" sz="3200" b="1" dirty="0" err="1"/>
                <a:t>Bosh</a:t>
              </a:r>
              <a:r>
                <a:rPr lang="cs-CZ" sz="3200" b="1" dirty="0"/>
                <a:t> syntéza čpavku</a:t>
              </a:r>
              <a:endParaRPr lang="en-US" sz="32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286232-9E04-6A08-07B9-7C4F9A597014}"/>
                </a:ext>
              </a:extLst>
            </p:cNvPr>
            <p:cNvSpPr txBox="1"/>
            <p:nvPr/>
          </p:nvSpPr>
          <p:spPr>
            <a:xfrm>
              <a:off x="9499601" y="4730273"/>
              <a:ext cx="3087544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Dekompozice čpavku</a:t>
              </a:r>
              <a:endParaRPr lang="en-US" sz="3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1B783E-C75E-70D1-79BB-E224A3644F89}"/>
                </a:ext>
              </a:extLst>
            </p:cNvPr>
            <p:cNvSpPr txBox="1"/>
            <p:nvPr/>
          </p:nvSpPr>
          <p:spPr>
            <a:xfrm>
              <a:off x="12313920" y="4817166"/>
              <a:ext cx="286088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Průmyslové spaliny</a:t>
              </a:r>
              <a:endParaRPr lang="en-US" sz="32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F5CC4F-4AAE-791C-569F-80660A78A0F7}"/>
                </a:ext>
              </a:extLst>
            </p:cNvPr>
            <p:cNvSpPr txBox="1"/>
            <p:nvPr/>
          </p:nvSpPr>
          <p:spPr>
            <a:xfrm>
              <a:off x="15619794" y="4174048"/>
              <a:ext cx="203619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b="1" dirty="0" err="1"/>
                <a:t>Syngas</a:t>
              </a:r>
              <a:r>
                <a:rPr lang="cs-CZ" sz="3200" b="1" dirty="0"/>
                <a:t> chemie</a:t>
              </a:r>
              <a:endParaRPr lang="en-US" sz="32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Čpavek jako energetický vektor</a:t>
            </a:r>
            <a:endParaRPr lang="en-US" sz="6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C26E9-8305-7AE7-4A4B-7595830FC3E3}"/>
              </a:ext>
            </a:extLst>
          </p:cNvPr>
          <p:cNvSpPr txBox="1"/>
          <p:nvPr/>
        </p:nvSpPr>
        <p:spPr>
          <a:xfrm>
            <a:off x="834788" y="2547477"/>
            <a:ext cx="17152961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Účinnost </a:t>
            </a:r>
            <a:r>
              <a:rPr lang="en-US" sz="3600" b="1" dirty="0">
                <a:solidFill>
                  <a:schemeClr val="bg1"/>
                </a:solidFill>
              </a:rPr>
              <a:t>Haber</a:t>
            </a:r>
            <a:r>
              <a:rPr lang="cs-CZ" sz="3600" b="1" dirty="0">
                <a:solidFill>
                  <a:schemeClr val="bg1"/>
                </a:solidFill>
              </a:rPr>
              <a:t>-</a:t>
            </a:r>
            <a:r>
              <a:rPr lang="en-US" sz="3600" b="1" dirty="0">
                <a:solidFill>
                  <a:schemeClr val="bg1"/>
                </a:solidFill>
              </a:rPr>
              <a:t>Bosch</a:t>
            </a:r>
            <a:r>
              <a:rPr lang="cs-CZ" sz="3600" b="1" dirty="0">
                <a:solidFill>
                  <a:schemeClr val="bg1"/>
                </a:solidFill>
              </a:rPr>
              <a:t>ova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proces</a:t>
            </a:r>
            <a:r>
              <a:rPr lang="cs-CZ" sz="3600" b="1" dirty="0">
                <a:solidFill>
                  <a:schemeClr val="bg1"/>
                </a:solidFill>
              </a:rPr>
              <a:t>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– </a:t>
            </a:r>
            <a:r>
              <a:rPr lang="en-US" sz="3600" b="1" dirty="0">
                <a:solidFill>
                  <a:schemeClr val="bg1"/>
                </a:solidFill>
              </a:rPr>
              <a:t>maxim</a:t>
            </a:r>
            <a:r>
              <a:rPr lang="cs-CZ" sz="3600" b="1" dirty="0" err="1">
                <a:solidFill>
                  <a:schemeClr val="bg1"/>
                </a:solidFill>
              </a:rPr>
              <a:t>álně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95</a:t>
            </a:r>
            <a:r>
              <a:rPr lang="en-GB" sz="3600" b="1" dirty="0">
                <a:solidFill>
                  <a:schemeClr val="bg1"/>
                </a:solidFill>
              </a:rPr>
              <a:t>-</a:t>
            </a:r>
            <a:r>
              <a:rPr lang="cs-CZ" sz="3600" b="1" dirty="0">
                <a:solidFill>
                  <a:schemeClr val="bg1"/>
                </a:solidFill>
              </a:rPr>
              <a:t>97</a:t>
            </a:r>
            <a:r>
              <a:rPr lang="en-US" sz="3600" b="1" dirty="0">
                <a:solidFill>
                  <a:schemeClr val="bg1"/>
                </a:solidFill>
              </a:rPr>
              <a:t>%, </a:t>
            </a:r>
            <a:r>
              <a:rPr lang="en-US" sz="3600" b="1" dirty="0" err="1">
                <a:solidFill>
                  <a:schemeClr val="bg1"/>
                </a:solidFill>
              </a:rPr>
              <a:t>vysok</a:t>
            </a:r>
            <a:r>
              <a:rPr lang="cs-CZ" sz="3600" b="1" dirty="0">
                <a:solidFill>
                  <a:schemeClr val="bg1"/>
                </a:solidFill>
              </a:rPr>
              <a:t>ý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tlak</a:t>
            </a:r>
            <a:r>
              <a:rPr lang="en-US" sz="3600" b="1" dirty="0">
                <a:solidFill>
                  <a:schemeClr val="bg1"/>
                </a:solidFill>
              </a:rPr>
              <a:t> &amp; </a:t>
            </a:r>
            <a:r>
              <a:rPr lang="en-US" sz="3600" b="1" dirty="0" err="1">
                <a:solidFill>
                  <a:schemeClr val="bg1"/>
                </a:solidFill>
              </a:rPr>
              <a:t>teplota</a:t>
            </a:r>
            <a:r>
              <a:rPr lang="en-US" sz="3600" b="1" dirty="0">
                <a:solidFill>
                  <a:schemeClr val="bg1"/>
                </a:solidFill>
              </a:rPr>
              <a:t> = </a:t>
            </a:r>
            <a:r>
              <a:rPr lang="en-US" sz="3600" b="1" dirty="0" err="1">
                <a:solidFill>
                  <a:schemeClr val="bg1"/>
                </a:solidFill>
              </a:rPr>
              <a:t>vysok</a:t>
            </a:r>
            <a:r>
              <a:rPr lang="cs-CZ" sz="3600" b="1" dirty="0">
                <a:solidFill>
                  <a:schemeClr val="bg1"/>
                </a:solidFill>
              </a:rPr>
              <a:t>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investi</a:t>
            </a:r>
            <a:r>
              <a:rPr lang="cs-CZ" sz="3600" b="1" dirty="0">
                <a:solidFill>
                  <a:schemeClr val="bg1"/>
                </a:solidFill>
              </a:rPr>
              <a:t>č</a:t>
            </a:r>
            <a:r>
              <a:rPr lang="en-US" sz="3600" b="1" dirty="0">
                <a:solidFill>
                  <a:schemeClr val="bg1"/>
                </a:solidFill>
              </a:rPr>
              <a:t>n</a:t>
            </a:r>
            <a:r>
              <a:rPr lang="cs-CZ" sz="3600" b="1" dirty="0">
                <a:solidFill>
                  <a:schemeClr val="bg1"/>
                </a:solidFill>
              </a:rPr>
              <a:t>í</a:t>
            </a:r>
            <a:r>
              <a:rPr lang="en-US" sz="3600" b="1" dirty="0">
                <a:solidFill>
                  <a:schemeClr val="bg1"/>
                </a:solidFill>
              </a:rPr>
              <a:t> n</a:t>
            </a:r>
            <a:r>
              <a:rPr lang="cs-CZ" sz="3600" b="1" dirty="0">
                <a:solidFill>
                  <a:schemeClr val="bg1"/>
                </a:solidFill>
              </a:rPr>
              <a:t>á</a:t>
            </a:r>
            <a:r>
              <a:rPr lang="en-US" sz="3600" b="1" dirty="0" err="1">
                <a:solidFill>
                  <a:schemeClr val="bg1"/>
                </a:solidFill>
              </a:rPr>
              <a:t>klady</a:t>
            </a:r>
            <a:endParaRPr lang="en-US" sz="3600" b="1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Reformování čpavku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cs-CZ" sz="3600" b="1" dirty="0">
                <a:solidFill>
                  <a:schemeClr val="bg1"/>
                </a:solidFill>
              </a:rPr>
              <a:t>krakování</a:t>
            </a:r>
            <a:r>
              <a:rPr lang="en-US" sz="3600" b="1" dirty="0">
                <a:solidFill>
                  <a:schemeClr val="bg1"/>
                </a:solidFill>
              </a:rPr>
              <a:t>) </a:t>
            </a:r>
            <a:r>
              <a:rPr lang="cs-CZ" sz="3600" b="1" dirty="0">
                <a:solidFill>
                  <a:schemeClr val="bg1"/>
                </a:solidFill>
              </a:rPr>
              <a:t>zatím nedosahuje komerční zralosti 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cs-CZ" sz="3600" b="1" dirty="0">
                <a:solidFill>
                  <a:schemeClr val="bg1"/>
                </a:solidFill>
              </a:rPr>
              <a:t>konverze </a:t>
            </a:r>
            <a:r>
              <a:rPr lang="en-US" sz="3600" b="1" dirty="0">
                <a:solidFill>
                  <a:schemeClr val="bg1"/>
                </a:solidFill>
              </a:rPr>
              <a:t>&lt; 96 %, </a:t>
            </a:r>
            <a:r>
              <a:rPr lang="en-US" sz="3600" b="1" dirty="0" err="1">
                <a:solidFill>
                  <a:schemeClr val="bg1"/>
                </a:solidFill>
              </a:rPr>
              <a:t>selektivita</a:t>
            </a:r>
            <a:r>
              <a:rPr lang="en-US" sz="3600" b="1" dirty="0">
                <a:solidFill>
                  <a:schemeClr val="bg1"/>
                </a:solidFill>
              </a:rPr>
              <a:t> ≈ 90 %)</a:t>
            </a:r>
            <a:r>
              <a:rPr lang="cs-CZ" sz="3600" b="1" dirty="0">
                <a:solidFill>
                  <a:schemeClr val="bg1"/>
                </a:solidFill>
              </a:rPr>
              <a:t>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Environmentální dopady – cca 1 milion tun čpavku/rok v reziduálních plynech</a:t>
            </a:r>
            <a:r>
              <a:rPr lang="en-US" sz="3600" b="1" dirty="0">
                <a:solidFill>
                  <a:schemeClr val="bg1"/>
                </a:solidFill>
              </a:rPr>
              <a:t> + NO/NO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(40 000 </a:t>
            </a:r>
            <a:r>
              <a:rPr lang="cs-CZ" sz="3600" b="1" dirty="0" err="1">
                <a:solidFill>
                  <a:schemeClr val="bg1"/>
                </a:solidFill>
              </a:rPr>
              <a:t>ppm</a:t>
            </a:r>
            <a:r>
              <a:rPr lang="cs-CZ" sz="3600" b="1" dirty="0">
                <a:solidFill>
                  <a:schemeClr val="bg1"/>
                </a:solidFill>
              </a:rPr>
              <a:t>)</a:t>
            </a:r>
            <a:r>
              <a:rPr lang="en-US" sz="3600" b="1" dirty="0">
                <a:solidFill>
                  <a:schemeClr val="bg1"/>
                </a:solidFill>
              </a:rPr>
              <a:t>+ N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O</a:t>
            </a:r>
            <a:r>
              <a:rPr lang="cs-CZ" sz="3600" b="1" dirty="0">
                <a:solidFill>
                  <a:schemeClr val="bg1"/>
                </a:solidFill>
              </a:rPr>
              <a:t> = poškozování vegetace + kyselé deště, nitrifikace lesních půd, </a:t>
            </a:r>
            <a:r>
              <a:rPr lang="en-US" sz="3600" b="1" dirty="0">
                <a:solidFill>
                  <a:schemeClr val="bg1"/>
                </a:solidFill>
              </a:rPr>
              <a:t>N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O</a:t>
            </a:r>
            <a:r>
              <a:rPr lang="cs-CZ" sz="3600" b="1" dirty="0">
                <a:solidFill>
                  <a:schemeClr val="bg1"/>
                </a:solidFill>
              </a:rPr>
              <a:t> skleníkový plyn (270x CO</a:t>
            </a:r>
            <a:r>
              <a:rPr lang="cs-CZ" sz="3600" b="1" baseline="-25000" dirty="0">
                <a:solidFill>
                  <a:schemeClr val="bg1"/>
                </a:solidFill>
              </a:rPr>
              <a:t>2</a:t>
            </a:r>
            <a:r>
              <a:rPr lang="cs-CZ" sz="3600" b="1" dirty="0">
                <a:solidFill>
                  <a:schemeClr val="bg1"/>
                </a:solidFill>
              </a:rPr>
              <a:t>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Riziko havárií (uskladnění 60 x 10</a:t>
            </a:r>
            <a:r>
              <a:rPr lang="cs-CZ" sz="3600" b="1" baseline="30000" dirty="0">
                <a:solidFill>
                  <a:schemeClr val="bg1"/>
                </a:solidFill>
              </a:rPr>
              <a:t>6</a:t>
            </a:r>
            <a:r>
              <a:rPr lang="cs-CZ" sz="3600" b="1" dirty="0">
                <a:solidFill>
                  <a:schemeClr val="bg1"/>
                </a:solidFill>
              </a:rPr>
              <a:t> t čpavku)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Nemožnost „maloobjemové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lok</a:t>
            </a:r>
            <a:r>
              <a:rPr lang="cs-CZ" sz="3600" b="1" dirty="0">
                <a:solidFill>
                  <a:schemeClr val="bg1"/>
                </a:solidFill>
              </a:rPr>
              <a:t>á</a:t>
            </a:r>
            <a:r>
              <a:rPr lang="en-US" sz="3600" b="1" dirty="0">
                <a:solidFill>
                  <a:schemeClr val="bg1"/>
                </a:solidFill>
              </a:rPr>
              <a:t>ln</a:t>
            </a:r>
            <a:r>
              <a:rPr lang="cs-CZ" sz="3600" b="1" dirty="0">
                <a:solidFill>
                  <a:schemeClr val="bg1"/>
                </a:solidFill>
              </a:rPr>
              <a:t>í</a:t>
            </a:r>
            <a:r>
              <a:rPr lang="en-US" sz="3600" b="1" dirty="0">
                <a:solidFill>
                  <a:schemeClr val="bg1"/>
                </a:solidFill>
              </a:rPr>
              <a:t>“</a:t>
            </a:r>
            <a:r>
              <a:rPr lang="cs-CZ" sz="3600" b="1" dirty="0">
                <a:solidFill>
                  <a:schemeClr val="bg1"/>
                </a:solidFill>
              </a:rPr>
              <a:t> aplikace – negativa i vodíkového hospodářství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FFC000"/>
                </a:solidFill>
              </a:rPr>
              <a:t>RIZIKO NEMOŽNOSTI TRANSPORTU ČPAVKU DO ČR</a:t>
            </a:r>
            <a:endParaRPr lang="en-US" sz="44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756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Čpavek jako energetický vektor</a:t>
            </a:r>
            <a:endParaRPr lang="en-US" sz="6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C26E9-8305-7AE7-4A4B-7595830FC3E3}"/>
              </a:ext>
            </a:extLst>
          </p:cNvPr>
          <p:cNvSpPr txBox="1"/>
          <p:nvPr/>
        </p:nvSpPr>
        <p:spPr>
          <a:xfrm>
            <a:off x="834788" y="2547477"/>
            <a:ext cx="17152961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Účinnost </a:t>
            </a:r>
            <a:r>
              <a:rPr lang="en-US" sz="3600" b="1" dirty="0">
                <a:solidFill>
                  <a:schemeClr val="bg1"/>
                </a:solidFill>
              </a:rPr>
              <a:t>Haber</a:t>
            </a:r>
            <a:r>
              <a:rPr lang="cs-CZ" sz="3600" b="1" dirty="0">
                <a:solidFill>
                  <a:schemeClr val="bg1"/>
                </a:solidFill>
              </a:rPr>
              <a:t>-</a:t>
            </a:r>
            <a:r>
              <a:rPr lang="en-US" sz="3600" b="1" dirty="0">
                <a:solidFill>
                  <a:schemeClr val="bg1"/>
                </a:solidFill>
              </a:rPr>
              <a:t>Bosch</a:t>
            </a:r>
            <a:r>
              <a:rPr lang="cs-CZ" sz="3600" b="1" dirty="0">
                <a:solidFill>
                  <a:schemeClr val="bg1"/>
                </a:solidFill>
              </a:rPr>
              <a:t>ova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proces</a:t>
            </a:r>
            <a:r>
              <a:rPr lang="cs-CZ" sz="3600" b="1" dirty="0">
                <a:solidFill>
                  <a:schemeClr val="bg1"/>
                </a:solidFill>
              </a:rPr>
              <a:t>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– </a:t>
            </a:r>
            <a:r>
              <a:rPr lang="en-US" sz="3600" b="1" dirty="0">
                <a:solidFill>
                  <a:schemeClr val="bg1"/>
                </a:solidFill>
              </a:rPr>
              <a:t>maxim</a:t>
            </a:r>
            <a:r>
              <a:rPr lang="cs-CZ" sz="3600" b="1" dirty="0" err="1">
                <a:solidFill>
                  <a:schemeClr val="bg1"/>
                </a:solidFill>
              </a:rPr>
              <a:t>álně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95</a:t>
            </a:r>
            <a:r>
              <a:rPr lang="en-GB" sz="3600" b="1" dirty="0">
                <a:solidFill>
                  <a:schemeClr val="bg1"/>
                </a:solidFill>
              </a:rPr>
              <a:t>-</a:t>
            </a:r>
            <a:r>
              <a:rPr lang="cs-CZ" sz="3600" b="1" dirty="0">
                <a:solidFill>
                  <a:schemeClr val="bg1"/>
                </a:solidFill>
              </a:rPr>
              <a:t>97</a:t>
            </a:r>
            <a:r>
              <a:rPr lang="en-US" sz="3600" b="1" dirty="0">
                <a:solidFill>
                  <a:schemeClr val="bg1"/>
                </a:solidFill>
              </a:rPr>
              <a:t>%, </a:t>
            </a:r>
            <a:r>
              <a:rPr lang="en-US" sz="3600" b="1" dirty="0" err="1">
                <a:solidFill>
                  <a:schemeClr val="bg1"/>
                </a:solidFill>
              </a:rPr>
              <a:t>vysok</a:t>
            </a:r>
            <a:r>
              <a:rPr lang="cs-CZ" sz="3600" b="1" dirty="0">
                <a:solidFill>
                  <a:schemeClr val="bg1"/>
                </a:solidFill>
              </a:rPr>
              <a:t>ý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tlak</a:t>
            </a:r>
            <a:r>
              <a:rPr lang="en-US" sz="3600" b="1" dirty="0">
                <a:solidFill>
                  <a:schemeClr val="bg1"/>
                </a:solidFill>
              </a:rPr>
              <a:t> &amp; </a:t>
            </a:r>
            <a:r>
              <a:rPr lang="en-US" sz="3600" b="1" dirty="0" err="1">
                <a:solidFill>
                  <a:schemeClr val="bg1"/>
                </a:solidFill>
              </a:rPr>
              <a:t>teplota</a:t>
            </a:r>
            <a:r>
              <a:rPr lang="en-US" sz="3600" b="1" dirty="0">
                <a:solidFill>
                  <a:schemeClr val="bg1"/>
                </a:solidFill>
              </a:rPr>
              <a:t> = </a:t>
            </a:r>
            <a:r>
              <a:rPr lang="en-US" sz="3600" b="1" dirty="0" err="1">
                <a:solidFill>
                  <a:schemeClr val="bg1"/>
                </a:solidFill>
              </a:rPr>
              <a:t>vysok</a:t>
            </a:r>
            <a:r>
              <a:rPr lang="cs-CZ" sz="3600" b="1" dirty="0">
                <a:solidFill>
                  <a:schemeClr val="bg1"/>
                </a:solidFill>
              </a:rPr>
              <a:t>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investi</a:t>
            </a:r>
            <a:r>
              <a:rPr lang="cs-CZ" sz="3600" b="1" dirty="0">
                <a:solidFill>
                  <a:schemeClr val="bg1"/>
                </a:solidFill>
              </a:rPr>
              <a:t>č</a:t>
            </a:r>
            <a:r>
              <a:rPr lang="en-US" sz="3600" b="1" dirty="0">
                <a:solidFill>
                  <a:schemeClr val="bg1"/>
                </a:solidFill>
              </a:rPr>
              <a:t>n</a:t>
            </a:r>
            <a:r>
              <a:rPr lang="cs-CZ" sz="3600" b="1" dirty="0">
                <a:solidFill>
                  <a:schemeClr val="bg1"/>
                </a:solidFill>
              </a:rPr>
              <a:t>í</a:t>
            </a:r>
            <a:r>
              <a:rPr lang="en-US" sz="3600" b="1" dirty="0">
                <a:solidFill>
                  <a:schemeClr val="bg1"/>
                </a:solidFill>
              </a:rPr>
              <a:t> n</a:t>
            </a:r>
            <a:r>
              <a:rPr lang="cs-CZ" sz="3600" b="1" dirty="0">
                <a:solidFill>
                  <a:schemeClr val="bg1"/>
                </a:solidFill>
              </a:rPr>
              <a:t>á</a:t>
            </a:r>
            <a:r>
              <a:rPr lang="en-US" sz="3600" b="1" dirty="0" err="1">
                <a:solidFill>
                  <a:schemeClr val="bg1"/>
                </a:solidFill>
              </a:rPr>
              <a:t>klady</a:t>
            </a:r>
            <a:endParaRPr lang="en-US" sz="3600" b="1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Reformování čpavku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cs-CZ" sz="3600" b="1" dirty="0">
                <a:solidFill>
                  <a:schemeClr val="bg1"/>
                </a:solidFill>
              </a:rPr>
              <a:t>krakování</a:t>
            </a:r>
            <a:r>
              <a:rPr lang="en-US" sz="3600" b="1" dirty="0">
                <a:solidFill>
                  <a:schemeClr val="bg1"/>
                </a:solidFill>
              </a:rPr>
              <a:t>) </a:t>
            </a:r>
            <a:r>
              <a:rPr lang="cs-CZ" sz="3600" b="1" dirty="0">
                <a:solidFill>
                  <a:schemeClr val="bg1"/>
                </a:solidFill>
              </a:rPr>
              <a:t>zatím nedosahuje komerční zralosti 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cs-CZ" sz="3600" b="1" dirty="0">
                <a:solidFill>
                  <a:schemeClr val="bg1"/>
                </a:solidFill>
              </a:rPr>
              <a:t>konverze </a:t>
            </a:r>
            <a:r>
              <a:rPr lang="en-US" sz="3600" b="1" dirty="0">
                <a:solidFill>
                  <a:schemeClr val="bg1"/>
                </a:solidFill>
              </a:rPr>
              <a:t>&lt; 96 %, </a:t>
            </a:r>
            <a:r>
              <a:rPr lang="en-US" sz="3600" b="1" dirty="0" err="1">
                <a:solidFill>
                  <a:schemeClr val="bg1"/>
                </a:solidFill>
              </a:rPr>
              <a:t>selektivita</a:t>
            </a:r>
            <a:r>
              <a:rPr lang="en-US" sz="3600" b="1" dirty="0">
                <a:solidFill>
                  <a:schemeClr val="bg1"/>
                </a:solidFill>
              </a:rPr>
              <a:t> ≈ 90 %)</a:t>
            </a:r>
            <a:r>
              <a:rPr lang="cs-CZ" sz="3600" b="1" dirty="0">
                <a:solidFill>
                  <a:schemeClr val="bg1"/>
                </a:solidFill>
              </a:rPr>
              <a:t>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Environmentální dopady – cca 1 milion tun čpavku/rok v reziduálních plynech</a:t>
            </a:r>
            <a:r>
              <a:rPr lang="en-US" sz="3600" b="1" dirty="0">
                <a:solidFill>
                  <a:schemeClr val="bg1"/>
                </a:solidFill>
              </a:rPr>
              <a:t> + NO/NO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(10 000 </a:t>
            </a:r>
            <a:r>
              <a:rPr lang="cs-CZ" sz="3600" b="1" dirty="0" err="1">
                <a:solidFill>
                  <a:schemeClr val="bg1"/>
                </a:solidFill>
              </a:rPr>
              <a:t>ppm</a:t>
            </a:r>
            <a:r>
              <a:rPr lang="cs-CZ" sz="3600" b="1" dirty="0">
                <a:solidFill>
                  <a:schemeClr val="bg1"/>
                </a:solidFill>
              </a:rPr>
              <a:t>)</a:t>
            </a:r>
            <a:r>
              <a:rPr lang="en-US" sz="3600" b="1" dirty="0">
                <a:solidFill>
                  <a:schemeClr val="bg1"/>
                </a:solidFill>
              </a:rPr>
              <a:t>+ N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O</a:t>
            </a:r>
            <a:r>
              <a:rPr lang="cs-CZ" sz="3600" b="1" dirty="0">
                <a:solidFill>
                  <a:schemeClr val="bg1"/>
                </a:solidFill>
              </a:rPr>
              <a:t> = poškozování vegetace + kyselé deště, nitrifikace lesních půd, </a:t>
            </a:r>
            <a:r>
              <a:rPr lang="en-US" sz="3600" b="1" dirty="0">
                <a:solidFill>
                  <a:schemeClr val="bg1"/>
                </a:solidFill>
              </a:rPr>
              <a:t>N</a:t>
            </a:r>
            <a:r>
              <a:rPr lang="en-US" sz="3600" b="1" baseline="-25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O</a:t>
            </a:r>
            <a:r>
              <a:rPr lang="cs-CZ" sz="3600" b="1" dirty="0">
                <a:solidFill>
                  <a:schemeClr val="bg1"/>
                </a:solidFill>
              </a:rPr>
              <a:t> skleníkový plyn (270x CO</a:t>
            </a:r>
            <a:r>
              <a:rPr lang="cs-CZ" sz="3600" b="1" baseline="-25000" dirty="0">
                <a:solidFill>
                  <a:schemeClr val="bg1"/>
                </a:solidFill>
              </a:rPr>
              <a:t>2</a:t>
            </a:r>
            <a:r>
              <a:rPr lang="cs-CZ" sz="3600" b="1" dirty="0">
                <a:solidFill>
                  <a:schemeClr val="bg1"/>
                </a:solidFill>
              </a:rPr>
              <a:t>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Riziko havárií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Nemožnost „maloobjemové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lok</a:t>
            </a:r>
            <a:r>
              <a:rPr lang="cs-CZ" sz="3600" b="1" dirty="0">
                <a:solidFill>
                  <a:schemeClr val="bg1"/>
                </a:solidFill>
              </a:rPr>
              <a:t>á</a:t>
            </a:r>
            <a:r>
              <a:rPr lang="en-US" sz="3600" b="1" dirty="0">
                <a:solidFill>
                  <a:schemeClr val="bg1"/>
                </a:solidFill>
              </a:rPr>
              <a:t>ln</a:t>
            </a:r>
            <a:r>
              <a:rPr lang="cs-CZ" sz="3600" b="1" dirty="0">
                <a:solidFill>
                  <a:schemeClr val="bg1"/>
                </a:solidFill>
              </a:rPr>
              <a:t>í</a:t>
            </a:r>
            <a:r>
              <a:rPr lang="en-US" sz="3600" b="1" dirty="0">
                <a:solidFill>
                  <a:schemeClr val="bg1"/>
                </a:solidFill>
              </a:rPr>
              <a:t>“</a:t>
            </a:r>
            <a:r>
              <a:rPr lang="cs-CZ" sz="3600" b="1" dirty="0">
                <a:solidFill>
                  <a:schemeClr val="bg1"/>
                </a:solidFill>
              </a:rPr>
              <a:t> aplikace – negativa i vodíkového hospodářství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FFC000"/>
                </a:solidFill>
              </a:rPr>
              <a:t>RIZIKO NEMOŽNOSTI TRANSPORTU ČPAVKU DO ČR</a:t>
            </a:r>
            <a:endParaRPr lang="en-US" sz="44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2281960" y="4742767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„Čpavek jako energetický vektor představuje strategické riziko pro ČR."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252297616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Metan jako energetický vektor</a:t>
            </a:r>
            <a:endParaRPr lang="en-US" sz="6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C26E9-8305-7AE7-4A4B-7595830FC3E3}"/>
              </a:ext>
            </a:extLst>
          </p:cNvPr>
          <p:cNvSpPr txBox="1"/>
          <p:nvPr/>
        </p:nvSpPr>
        <p:spPr>
          <a:xfrm>
            <a:off x="834788" y="2547477"/>
            <a:ext cx="17152961" cy="645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Volumetrická hustota energie jako čpavek</a:t>
            </a:r>
            <a:endParaRPr lang="en-US" sz="3600" b="1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Možnost cirkulární uhlíkové ekonomiky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Současný energetický vektor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Transport a skladování lepší než vodík, přesto velkoobjemové skladování nevyhovující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Problematická chemická platforma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Skleníkový plyn</a:t>
            </a:r>
          </a:p>
          <a:p>
            <a:pPr marL="0" lvl="2" indent="0"/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GWP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85x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GWP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23x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/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FFC000"/>
              </a:solidFill>
            </a:endParaRPr>
          </a:p>
          <a:p>
            <a:r>
              <a:rPr lang="cs-CZ" sz="3600" b="1" dirty="0">
                <a:solidFill>
                  <a:srgbClr val="FFC000"/>
                </a:solidFill>
              </a:rPr>
              <a:t>Metan nemá dlouhodobý potenciál jako energetický vektor (riziko limů / povolenek)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62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Metan jako energetický vektor</a:t>
            </a:r>
            <a:endParaRPr lang="en-US" sz="6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C26E9-8305-7AE7-4A4B-7595830FC3E3}"/>
              </a:ext>
            </a:extLst>
          </p:cNvPr>
          <p:cNvSpPr txBox="1"/>
          <p:nvPr/>
        </p:nvSpPr>
        <p:spPr>
          <a:xfrm>
            <a:off x="834788" y="2547477"/>
            <a:ext cx="17152961" cy="645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Volumetrická hustota energie jako čpavek</a:t>
            </a:r>
            <a:endParaRPr lang="en-US" sz="3600" b="1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Možnost cirkulární uhlíkové ekonomiky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Současný energetický vektor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Transport a skladování lepší než vodík, přesto velkoobjemové skladování nevyhovující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Problematická chemická platforma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Skleníkový plyn</a:t>
            </a:r>
          </a:p>
          <a:p>
            <a:pPr marL="0" lvl="2" indent="0"/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GWP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85x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GWP</a:t>
            </a:r>
            <a:r>
              <a:rPr lang="cs-CZ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cs-CZ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23x </a:t>
            </a: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CO</a:t>
            </a:r>
            <a:r>
              <a:rPr lang="en-US" sz="3200" b="1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/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FFC000"/>
              </a:solidFill>
            </a:endParaRPr>
          </a:p>
          <a:p>
            <a:r>
              <a:rPr lang="cs-CZ" sz="3600" b="1" dirty="0">
                <a:solidFill>
                  <a:srgbClr val="FFC000"/>
                </a:solidFill>
              </a:rPr>
              <a:t>Metan nemá dlouhodobý potenciál jako energetický vektor (riziko limů / povolenek)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1077454" y="4724521"/>
            <a:ext cx="15569345" cy="1845929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Užití metanu jako energetického vektoru pro </a:t>
            </a:r>
            <a:r>
              <a:rPr lang="cs-CZ" sz="5400" dirty="0" err="1"/>
              <a:t>transkontitnentální</a:t>
            </a:r>
            <a:r>
              <a:rPr lang="cs-CZ" sz="5400" dirty="0"/>
              <a:t> transport nedá ekologický smysl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40223204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 fontScale="90000"/>
          </a:bodyPr>
          <a:lstStyle/>
          <a:p>
            <a:r>
              <a:rPr lang="cs-CZ" sz="6000" b="1" dirty="0">
                <a:latin typeface="+mn-lt"/>
              </a:rPr>
              <a:t>Metanol + kapalné uhlovodíky jako energetický vektor</a:t>
            </a:r>
            <a:endParaRPr lang="en-US" sz="6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C26E9-8305-7AE7-4A4B-7595830FC3E3}"/>
              </a:ext>
            </a:extLst>
          </p:cNvPr>
          <p:cNvSpPr txBox="1"/>
          <p:nvPr/>
        </p:nvSpPr>
        <p:spPr>
          <a:xfrm>
            <a:off x="834788" y="2547477"/>
            <a:ext cx="17152961" cy="632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Kapaliny, násobně větší objemová i hmotnostní  (uhlovodíky) hustota energie ne NH</a:t>
            </a:r>
            <a:r>
              <a:rPr lang="cs-CZ" sz="3600" b="1" baseline="-25000" dirty="0">
                <a:solidFill>
                  <a:schemeClr val="bg1"/>
                </a:solidFill>
              </a:rPr>
              <a:t>4</a:t>
            </a:r>
            <a:endParaRPr lang="en-US" sz="3600" b="1" baseline="-25000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Snadný a zavedený transport a skladování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Možnost cirkulární uhlíkové ekonomiky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Současné energetické vektory a chemické platformy, koncové uživatelské technologie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</a:rPr>
              <a:t>Environmentální rizika známá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Nejsou skleníkové plyny</a:t>
            </a:r>
            <a:endParaRPr lang="cs-CZ" sz="32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2" indent="0"/>
            <a:endParaRPr lang="cs-CZ" sz="3200" b="1" baseline="-25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FFC000"/>
              </a:solidFill>
            </a:endParaRPr>
          </a:p>
          <a:p>
            <a:r>
              <a:rPr lang="cs-CZ" sz="3600" b="1" dirty="0">
                <a:solidFill>
                  <a:srgbClr val="FFC000"/>
                </a:solidFill>
              </a:rPr>
              <a:t>		</a:t>
            </a:r>
            <a:r>
              <a:rPr lang="cs-CZ" sz="6000" b="1" dirty="0">
                <a:solidFill>
                  <a:srgbClr val="FFC000"/>
                </a:solidFill>
              </a:rPr>
              <a:t>Strategicky vhodné nosiče energie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9300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Scénáře konverze vodíku na e-paliva</a:t>
            </a:r>
            <a:endParaRPr lang="en-US" sz="6000" b="1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 txBox="1">
            <a:spLocks/>
          </p:cNvSpPr>
          <p:nvPr/>
        </p:nvSpPr>
        <p:spPr bwMode="auto">
          <a:xfrm>
            <a:off x="1723106" y="2491405"/>
            <a:ext cx="15611475" cy="538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15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6000" dirty="0">
                <a:latin typeface="Calibri"/>
              </a:rPr>
              <a:t>Energetická bilance: ∑</a:t>
            </a:r>
            <a:r>
              <a:rPr lang="cs-CZ" sz="6000" baseline="-25000" dirty="0">
                <a:latin typeface="Calibri"/>
              </a:rPr>
              <a:t>WCA</a:t>
            </a:r>
            <a:r>
              <a:rPr lang="cs-CZ" sz="6000" dirty="0">
                <a:latin typeface="Calibri"/>
              </a:rPr>
              <a:t>(</a:t>
            </a:r>
            <a:r>
              <a:rPr lang="cs-CZ" sz="6000" dirty="0" err="1">
                <a:latin typeface="Calibri"/>
              </a:rPr>
              <a:t>E</a:t>
            </a:r>
            <a:r>
              <a:rPr lang="cs-CZ" sz="6000" baseline="-25000" dirty="0" err="1">
                <a:latin typeface="Calibri"/>
              </a:rPr>
              <a:t>obt</a:t>
            </a:r>
            <a:r>
              <a:rPr lang="cs-CZ" sz="6000" dirty="0" err="1">
                <a:latin typeface="Calibri"/>
              </a:rPr>
              <a:t>-E</a:t>
            </a:r>
            <a:r>
              <a:rPr lang="cs-CZ" sz="6000" baseline="-25000" dirty="0" err="1">
                <a:latin typeface="Calibri"/>
              </a:rPr>
              <a:t>inv</a:t>
            </a:r>
            <a:r>
              <a:rPr lang="cs-CZ" sz="6000" dirty="0">
                <a:latin typeface="Calibri"/>
              </a:rPr>
              <a:t>) ≤ ? ≥ 0</a:t>
            </a:r>
          </a:p>
          <a:p>
            <a:endParaRPr lang="cs-CZ" sz="6000" dirty="0">
              <a:latin typeface="Calibri"/>
            </a:endParaRPr>
          </a:p>
          <a:p>
            <a:r>
              <a:rPr lang="cs-CZ" sz="6000" dirty="0">
                <a:latin typeface="Calibri"/>
              </a:rPr>
              <a:t>Materiálová efektivita vůči vodíku</a:t>
            </a:r>
          </a:p>
          <a:p>
            <a:endParaRPr lang="cs-CZ" sz="6000" dirty="0">
              <a:latin typeface="Calibri"/>
            </a:endParaRPr>
          </a:p>
          <a:p>
            <a:r>
              <a:rPr lang="cs-CZ" sz="6000" dirty="0">
                <a:latin typeface="Calibri"/>
              </a:rPr>
              <a:t>Materiálová efektivita vůči CO</a:t>
            </a:r>
            <a:r>
              <a:rPr lang="cs-CZ" sz="6000" baseline="-25000" dirty="0">
                <a:latin typeface="Calibri"/>
              </a:rPr>
              <a:t>2</a:t>
            </a:r>
            <a:r>
              <a:rPr lang="cs-CZ" sz="6000" dirty="0">
                <a:latin typeface="Calibri"/>
              </a:rPr>
              <a:t> </a:t>
            </a:r>
            <a:r>
              <a:rPr lang="cs-CZ" sz="3200" dirty="0">
                <a:latin typeface="Calibri"/>
              </a:rPr>
              <a:t>(vzduch 400 </a:t>
            </a:r>
            <a:r>
              <a:rPr lang="cs-CZ" sz="3200" dirty="0" err="1">
                <a:latin typeface="Calibri"/>
              </a:rPr>
              <a:t>ppm</a:t>
            </a:r>
            <a:r>
              <a:rPr lang="cs-CZ" sz="3200" dirty="0">
                <a:latin typeface="Calibri"/>
              </a:rPr>
              <a:t>)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452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Scénáře konverze vodíku na e-paliva</a:t>
            </a:r>
            <a:endParaRPr lang="en-US" sz="6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3864" y="1995260"/>
            <a:ext cx="1535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Primární cíl – kapalná paliva (armáda, udržení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automotive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50323" y="6039826"/>
            <a:ext cx="266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Jaderná energie</a:t>
            </a:r>
            <a:endParaRPr lang="en-US" dirty="0"/>
          </a:p>
        </p:txBody>
      </p:sp>
      <p:pic>
        <p:nvPicPr>
          <p:cNvPr id="7" name="Picture 2" descr="IVICT | Methan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1" t="26363" r="12121" b="1281"/>
          <a:stretch/>
        </p:blipFill>
        <p:spPr bwMode="auto">
          <a:xfrm>
            <a:off x="5931373" y="5068217"/>
            <a:ext cx="2861404" cy="20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389713" y="4683834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5375" y="735052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Vodík </a:t>
            </a:r>
            <a:r>
              <a:rPr lang="cs-CZ" sz="2400" b="1" dirty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Metanol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089" y="8042070"/>
            <a:ext cx="17952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bilance celého cyklu ani efektivita vůči H a C nejsou klíčové</a:t>
            </a:r>
          </a:p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Armádní aplikace - cyklus včetně dopravy bude mít smysl ekonomický i energetický								</a:t>
            </a:r>
            <a:endParaRPr lang="en-US" sz="3600" dirty="0"/>
          </a:p>
        </p:txBody>
      </p:sp>
      <p:pic>
        <p:nvPicPr>
          <p:cNvPr id="11" name="Picture 4" descr="Electrolyzer Technologies for Green Hydrogen - Chemical Engineering | Pag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0"/>
          <a:stretch/>
        </p:blipFill>
        <p:spPr bwMode="auto">
          <a:xfrm>
            <a:off x="6287847" y="2984544"/>
            <a:ext cx="2504929" cy="18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9001010" y="4622371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 descr="https://www.cez.cz/webpublic/file/edee/2019/05/paroply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9105" r="5398"/>
          <a:stretch/>
        </p:blipFill>
        <p:spPr bwMode="auto">
          <a:xfrm>
            <a:off x="9852196" y="2774731"/>
            <a:ext cx="3026979" cy="21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803070" y="7252507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Spotřeba</a:t>
            </a:r>
            <a:endParaRPr lang="en-US" dirty="0"/>
          </a:p>
        </p:txBody>
      </p:sp>
      <p:pic>
        <p:nvPicPr>
          <p:cNvPr id="15" name="Picture 20" descr="undefin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6" r="16117"/>
          <a:stretch/>
        </p:blipFill>
        <p:spPr bwMode="auto">
          <a:xfrm>
            <a:off x="9868115" y="5052485"/>
            <a:ext cx="3026979" cy="18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3" y="3000165"/>
            <a:ext cx="2459770" cy="18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grimsbyglobalistation.wikispaces.com/file/view/wind_farm.jpg/68668833/wind_farm.jpg">
            <a:extLst>
              <a:ext uri="{FF2B5EF4-FFF2-40B4-BE49-F238E27FC236}">
                <a16:creationId xmlns:a16="http://schemas.microsoft.com/office/drawing/2014/main" id="{E4782FA0-504C-68D0-C08D-2F3EEFFA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4" b="14575"/>
          <a:stretch/>
        </p:blipFill>
        <p:spPr bwMode="auto">
          <a:xfrm>
            <a:off x="2819643" y="3816324"/>
            <a:ext cx="2443242" cy="2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solutions-site.org/artman/uploads/300px-solarpowerplantserpa_wiki.jpg">
            <a:extLst>
              <a:ext uri="{FF2B5EF4-FFF2-40B4-BE49-F238E27FC236}">
                <a16:creationId xmlns:a16="http://schemas.microsoft.com/office/drawing/2014/main" id="{131DE5F2-45F0-EE52-C901-1CD256030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/>
          <a:stretch/>
        </p:blipFill>
        <p:spPr bwMode="auto">
          <a:xfrm>
            <a:off x="250171" y="4927924"/>
            <a:ext cx="2468752" cy="189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2792" y="7021674"/>
            <a:ext cx="433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</a:t>
            </a:r>
            <a:r>
              <a:rPr 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kální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(evropská) 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073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Scénáře konverze vodíku na e-paliva</a:t>
            </a:r>
            <a:endParaRPr lang="en-US" sz="6000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39439" y="1980269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Primární cíl – stabilizace sítě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24691" y="7330744"/>
            <a:ext cx="266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Jaderná energie</a:t>
            </a:r>
            <a:endParaRPr lang="en-US" dirty="0"/>
          </a:p>
        </p:txBody>
      </p:sp>
      <p:pic>
        <p:nvPicPr>
          <p:cNvPr id="22" name="Picture 2" descr="IVICT | Methan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1" t="26363" r="12121" b="1281"/>
          <a:stretch/>
        </p:blipFill>
        <p:spPr bwMode="auto">
          <a:xfrm>
            <a:off x="3235387" y="5068217"/>
            <a:ext cx="2861404" cy="20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2734671" y="4683834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09389" y="735052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Vodík </a:t>
            </a:r>
            <a:r>
              <a:rPr lang="cs-CZ" sz="2400" b="1" dirty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Metanol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089" y="8042070"/>
            <a:ext cx="17952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bilance celého cyklu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 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0:	účinnost konverze H/C není klíčová</a:t>
            </a:r>
          </a:p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klíčový parametr = pružnost	</a:t>
            </a:r>
            <a:endParaRPr lang="en-US" sz="3600" dirty="0"/>
          </a:p>
        </p:txBody>
      </p:sp>
      <p:pic>
        <p:nvPicPr>
          <p:cNvPr id="26" name="Picture 4" descr="Electrolyzer Technologies for Green Hydrogen - Chemical Engineering | Pag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0"/>
          <a:stretch/>
        </p:blipFill>
        <p:spPr bwMode="auto">
          <a:xfrm>
            <a:off x="3591861" y="2984544"/>
            <a:ext cx="2504929" cy="18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6305024" y="4622371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0" descr="https://www.cez.cz/webpublic/file/edee/2019/05/paroply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9105" r="5398"/>
          <a:stretch/>
        </p:blipFill>
        <p:spPr bwMode="auto">
          <a:xfrm>
            <a:off x="7156210" y="2774731"/>
            <a:ext cx="3026979" cy="21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107084" y="7252507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Spotřeba</a:t>
            </a:r>
            <a:endParaRPr lang="en-US" dirty="0"/>
          </a:p>
        </p:txBody>
      </p:sp>
      <p:pic>
        <p:nvPicPr>
          <p:cNvPr id="30" name="Picture 20" descr="undefin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6" r="16117"/>
          <a:stretch/>
        </p:blipFill>
        <p:spPr bwMode="auto">
          <a:xfrm>
            <a:off x="7172129" y="5052485"/>
            <a:ext cx="3026979" cy="18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5" y="5088886"/>
            <a:ext cx="2459770" cy="18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elle">
            <a:extLst>
              <a:ext uri="{FF2B5EF4-FFF2-40B4-BE49-F238E27FC236}">
                <a16:creationId xmlns:a16="http://schemas.microsoft.com/office/drawing/2014/main" id="{66B0E74E-E662-FEC0-B037-F482E20B2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767106"/>
              </p:ext>
            </p:extLst>
          </p:nvPr>
        </p:nvGraphicFramePr>
        <p:xfrm>
          <a:off x="10909739" y="5694728"/>
          <a:ext cx="7031420" cy="1780492"/>
        </p:xfrm>
        <a:graphic>
          <a:graphicData uri="http://schemas.openxmlformats.org/drawingml/2006/table">
            <a:tbl>
              <a:tblPr firstRow="1"/>
              <a:tblGrid>
                <a:gridCol w="133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9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292"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sz="2000" b="1" baseline="-5999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Neemisní</a:t>
                      </a:r>
                      <a:endParaRPr sz="2000" b="1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r>
                        <a:rPr lang="cs-CZ" sz="2000" b="1" baseline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Neemisní - plán</a:t>
                      </a:r>
                      <a:endParaRPr sz="2000" b="1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Jádro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40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Německo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39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cs-CZ" sz="2000" b="1" baseline="-250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0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Francie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r>
                        <a:rPr lang="cs-CZ" sz="2000" b="1" baseline="-250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sz="2000" b="1" baseline="-25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0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ČR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= limit</a:t>
                      </a:r>
                      <a:endParaRPr sz="2000" b="1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0876559" y="5023107"/>
            <a:ext cx="6627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Produkce elektřiny (% celkové produkce)</a:t>
            </a:r>
            <a:endParaRPr lang="en-US" dirty="0"/>
          </a:p>
        </p:txBody>
      </p:sp>
      <p:graphicFrame>
        <p:nvGraphicFramePr>
          <p:cNvPr id="34" name="Tabelle">
            <a:extLst>
              <a:ext uri="{FF2B5EF4-FFF2-40B4-BE49-F238E27FC236}">
                <a16:creationId xmlns:a16="http://schemas.microsoft.com/office/drawing/2014/main" id="{66B0E74E-E662-FEC0-B037-F482E20B2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963684"/>
              </p:ext>
            </p:extLst>
          </p:nvPr>
        </p:nvGraphicFramePr>
        <p:xfrm>
          <a:off x="12400740" y="3087677"/>
          <a:ext cx="3578772" cy="1374092"/>
        </p:xfrm>
        <a:graphic>
          <a:graphicData uri="http://schemas.openxmlformats.org/drawingml/2006/table">
            <a:tbl>
              <a:tblPr firstRow="1"/>
              <a:tblGrid>
                <a:gridCol w="147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292"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sz="2000" b="1" baseline="-5999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r>
                        <a:rPr lang="cs-CZ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</a:t>
                      </a:r>
                      <a:r>
                        <a:rPr lang="cs-CZ" sz="2000" b="1" baseline="-250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2eq</a:t>
                      </a:r>
                      <a:endParaRPr sz="2000" b="1" baseline="-25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sz="2000" b="1" baseline="-25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40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Německo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11.4 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+ 60 %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0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Francie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</a:t>
                      </a: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0887065" y="2416457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Emise skleníkových plynů na obyvatele</a:t>
            </a:r>
            <a:endParaRPr lang="en-US" dirty="0"/>
          </a:p>
        </p:txBody>
      </p:sp>
      <p:pic>
        <p:nvPicPr>
          <p:cNvPr id="36" name="Picture 2" descr="http://www.solutions-site.org/artman/uploads/300px-solarpowerplantserpa_wiki.jpg">
            <a:extLst>
              <a:ext uri="{FF2B5EF4-FFF2-40B4-BE49-F238E27FC236}">
                <a16:creationId xmlns:a16="http://schemas.microsoft.com/office/drawing/2014/main" id="{131DE5F2-45F0-EE52-C901-1CD256030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/>
          <a:stretch/>
        </p:blipFill>
        <p:spPr bwMode="auto">
          <a:xfrm>
            <a:off x="224975" y="3033264"/>
            <a:ext cx="2468752" cy="189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658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No single country can solve the global challenge: autarchy is a dangerous misconception; So is sufficiency…"/>
          <p:cNvSpPr txBox="1">
            <a:spLocks noGrp="1"/>
          </p:cNvSpPr>
          <p:nvPr>
            <p:ph type="body" sz="half" idx="1"/>
          </p:nvPr>
        </p:nvSpPr>
        <p:spPr>
          <a:xfrm>
            <a:off x="68157" y="5361706"/>
            <a:ext cx="10870388" cy="46481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</a:t>
            </a:r>
            <a:r>
              <a:rPr lang="cs-CZ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GB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produkce</a:t>
            </a:r>
            <a:r>
              <a:rPr lang="en-GB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cs-CZ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okrývá </a:t>
            </a:r>
            <a:r>
              <a:rPr lang="en-GB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GB" sz="3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hruba</a:t>
            </a:r>
            <a:r>
              <a:rPr lang="en-GB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40%</a:t>
            </a:r>
          </a:p>
          <a:p>
            <a:pPr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endParaRPr lang="cs-CZ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Nutnost </a:t>
            </a:r>
            <a:r>
              <a:rPr lang="cs-CZ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defosilizace</a:t>
            </a: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uhlíkově neutrální ekonomika (do 2050)</a:t>
            </a:r>
          </a:p>
          <a:p>
            <a:pPr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Podíl </a:t>
            </a:r>
            <a:r>
              <a:rPr lang="cs-CZ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obnovitelnýchzdrojů</a:t>
            </a: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45</a:t>
            </a:r>
            <a:r>
              <a:rPr lang="en-G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roku 2030 </a:t>
            </a:r>
          </a:p>
          <a:p>
            <a:pPr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Výzva – zajištění energie pro chod společnosti</a:t>
            </a:r>
          </a:p>
          <a:p>
            <a:pPr marL="914400" lvl="2" indent="0"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Autarkické řešení (zvýšení produkce)</a:t>
            </a:r>
            <a:endParaRPr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Globální technologická řešení (import energie)</a:t>
            </a:r>
            <a:endParaRPr lang="en-GB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Global Energy"/>
          <p:cNvSpPr txBox="1">
            <a:spLocks noGrp="1"/>
          </p:cNvSpPr>
          <p:nvPr>
            <p:ph type="title"/>
          </p:nvPr>
        </p:nvSpPr>
        <p:spPr>
          <a:xfrm>
            <a:off x="2395465" y="497122"/>
            <a:ext cx="8943096" cy="1351033"/>
          </a:xfrm>
          <a:prstGeom prst="rect">
            <a:avLst/>
          </a:prstGeom>
        </p:spPr>
        <p:txBody>
          <a:bodyPr/>
          <a:lstStyle/>
          <a:p>
            <a:r>
              <a:rPr lang="en-GB" sz="6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cs-CZ" sz="6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spotřeba energie</a:t>
            </a:r>
            <a:endParaRPr sz="6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9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394" y="1779934"/>
            <a:ext cx="7014070" cy="385692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2F704A-13FD-465B-E46B-A4CE8FE07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77974"/>
              </p:ext>
            </p:extLst>
          </p:nvPr>
        </p:nvGraphicFramePr>
        <p:xfrm>
          <a:off x="10938545" y="6183465"/>
          <a:ext cx="7021018" cy="357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32440" imgH="2901600" progId="Origin50.Graph">
                  <p:embed/>
                </p:oleObj>
              </mc:Choice>
              <mc:Fallback>
                <p:oleObj name="Graph" r:id="rId3" imgW="4132440" imgH="2901600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2F704A-13FD-465B-E46B-A4CE8FE07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38545" y="6183465"/>
                        <a:ext cx="7021018" cy="357384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11CF6F-769B-C9C3-8E4A-DA07DB8115C3}"/>
              </a:ext>
            </a:extLst>
          </p:cNvPr>
          <p:cNvSpPr txBox="1"/>
          <p:nvPr/>
        </p:nvSpPr>
        <p:spPr>
          <a:xfrm>
            <a:off x="396240" y="2400345"/>
            <a:ext cx="96903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11 804 </a:t>
            </a:r>
            <a:r>
              <a:rPr lang="en-GB" sz="60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TWh</a:t>
            </a:r>
            <a:r>
              <a:rPr lang="en-GB" sz="6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sz="60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  <a:r>
              <a:rPr lang="en-GB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1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Ekvivalent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produkce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JETE)</a:t>
            </a:r>
            <a:endParaRPr lang="cs-CZ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Česká republika 480 TW</a:t>
            </a:r>
            <a:r>
              <a:rPr lang="en-GB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h/</a:t>
            </a:r>
            <a:r>
              <a:rPr lang="en-GB" sz="32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</a:t>
            </a:r>
            <a:r>
              <a:rPr lang="cs-CZ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endParaRPr lang="en-US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Ekvivalent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produkce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JETE)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Scénáře konverze vodíku na e-paliva</a:t>
            </a:r>
            <a:endParaRPr lang="en-US" sz="6000" b="1" dirty="0">
              <a:latin typeface="+mn-lt"/>
            </a:endParaRPr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t="32225" r="39592" b="29255"/>
          <a:stretch/>
        </p:blipFill>
        <p:spPr bwMode="auto">
          <a:xfrm>
            <a:off x="164556" y="2861447"/>
            <a:ext cx="2443242" cy="207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http://grimsbyglobalistation.wikispaces.com/file/view/wind_farm.jpg/68668833/wind_farm.jpg">
            <a:extLst>
              <a:ext uri="{FF2B5EF4-FFF2-40B4-BE49-F238E27FC236}">
                <a16:creationId xmlns:a16="http://schemas.microsoft.com/office/drawing/2014/main" id="{E4782FA0-504C-68D0-C08D-2F3EEFFA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4" b="14575"/>
          <a:stretch/>
        </p:blipFill>
        <p:spPr bwMode="auto">
          <a:xfrm>
            <a:off x="164557" y="5077153"/>
            <a:ext cx="2443242" cy="2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539439" y="1980269"/>
            <a:ext cx="9345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Primární cíl – produkce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-6730" y="7303356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Obnovitelná energie</a:t>
            </a:r>
            <a:endParaRPr lang="en-US" dirty="0"/>
          </a:p>
        </p:txBody>
      </p:sp>
      <p:pic>
        <p:nvPicPr>
          <p:cNvPr id="41" name="Picture 2" descr="IVICT | Methan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1" t="-1281" r="12121" b="1281"/>
          <a:stretch/>
        </p:blipFill>
        <p:spPr bwMode="auto">
          <a:xfrm>
            <a:off x="7060786" y="3497222"/>
            <a:ext cx="2861404" cy="28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ight Arrow 41"/>
          <p:cNvSpPr/>
          <p:nvPr/>
        </p:nvSpPr>
        <p:spPr>
          <a:xfrm>
            <a:off x="2693727" y="4683834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73984" y="6609142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Metanol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6477469" y="4632771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76548" y="6395283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Vodík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5534" y="8042070"/>
            <a:ext cx="184370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bilance celého cyklu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 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0:	vysoká účinnost cyklů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všech kroků</a:t>
            </a:r>
          </a:p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vysoká selektivita C (ne cirkulární C)</a:t>
            </a:r>
            <a:endParaRPr lang="en-US" sz="3600" dirty="0"/>
          </a:p>
        </p:txBody>
      </p:sp>
      <p:pic>
        <p:nvPicPr>
          <p:cNvPr id="47" name="Picture 4" descr="Electrolyzer Technologies for Green Hydrogen - Chemical Engineering | Pag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0"/>
          <a:stretch/>
        </p:blipFill>
        <p:spPr bwMode="auto">
          <a:xfrm>
            <a:off x="3601510" y="3962949"/>
            <a:ext cx="2806777" cy="20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undefine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3915"/>
          <a:stretch/>
        </p:blipFill>
        <p:spPr bwMode="auto">
          <a:xfrm>
            <a:off x="10862435" y="3889485"/>
            <a:ext cx="3294993" cy="20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ight Arrow 48"/>
          <p:cNvSpPr/>
          <p:nvPr/>
        </p:nvSpPr>
        <p:spPr>
          <a:xfrm>
            <a:off x="9962077" y="4622371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14188960" y="4632771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10" descr="https://www.cez.cz/webpublic/file/edee/2019/05/paroplyn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r="5398"/>
          <a:stretch/>
        </p:blipFill>
        <p:spPr bwMode="auto">
          <a:xfrm>
            <a:off x="15008613" y="2551926"/>
            <a:ext cx="3026979" cy="23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1792427" y="6194116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6038317" y="7303356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Spotřeba</a:t>
            </a:r>
            <a:endParaRPr lang="en-US" dirty="0"/>
          </a:p>
        </p:txBody>
      </p:sp>
      <p:pic>
        <p:nvPicPr>
          <p:cNvPr id="54" name="Picture 20" descr="undefine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6" r="16117"/>
          <a:stretch/>
        </p:blipFill>
        <p:spPr bwMode="auto">
          <a:xfrm>
            <a:off x="15024532" y="5040270"/>
            <a:ext cx="3026979" cy="18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811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E21BB-64C4-908B-94A5-71A89CD7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68" y="278192"/>
            <a:ext cx="15611475" cy="135103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+mn-lt"/>
              </a:rPr>
              <a:t>Scénáře konverze vodíku na e-paliva</a:t>
            </a:r>
            <a:endParaRPr lang="en-US" sz="6000" b="1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39439" y="1980269"/>
            <a:ext cx="11942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Primární cíl –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greenwashing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nebo čerpání dotací</a:t>
            </a:r>
            <a:endParaRPr lang="en-US" sz="3600" dirty="0"/>
          </a:p>
        </p:txBody>
      </p:sp>
      <p:pic>
        <p:nvPicPr>
          <p:cNvPr id="21" name="Picture 2" descr="IVICT | Methan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1" t="26363" r="12121" b="1281"/>
          <a:stretch/>
        </p:blipFill>
        <p:spPr bwMode="auto">
          <a:xfrm>
            <a:off x="5931373" y="5068217"/>
            <a:ext cx="2861404" cy="20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5389713" y="4683834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089" y="8042070"/>
            <a:ext cx="17952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ani ekonomická bilance není podstatná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Ekonomický smysl pouze pro podnikatelský subjekt	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endParaRPr lang="en-US" sz="3600" dirty="0"/>
          </a:p>
        </p:txBody>
      </p:sp>
      <p:pic>
        <p:nvPicPr>
          <p:cNvPr id="24" name="Picture 4" descr="Electrolyzer Technologies for Green Hydrogen - Chemical Engineering | Pag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0"/>
          <a:stretch/>
        </p:blipFill>
        <p:spPr bwMode="auto">
          <a:xfrm>
            <a:off x="6287847" y="2984544"/>
            <a:ext cx="2504929" cy="18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9001010" y="4622371"/>
            <a:ext cx="788275" cy="61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0" descr="undefin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6" r="16117"/>
          <a:stretch/>
        </p:blipFill>
        <p:spPr bwMode="auto">
          <a:xfrm>
            <a:off x="10043312" y="4022964"/>
            <a:ext cx="3026979" cy="18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grimsbyglobalistation.wikispaces.com/file/view/wind_farm.jpg/68668833/wind_farm.jpg">
            <a:extLst>
              <a:ext uri="{FF2B5EF4-FFF2-40B4-BE49-F238E27FC236}">
                <a16:creationId xmlns:a16="http://schemas.microsoft.com/office/drawing/2014/main" id="{E4782FA0-504C-68D0-C08D-2F3EEFFA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4" b="14575"/>
          <a:stretch/>
        </p:blipFill>
        <p:spPr bwMode="auto">
          <a:xfrm>
            <a:off x="2946471" y="3869221"/>
            <a:ext cx="2443242" cy="2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www.solutions-site.org/artman/uploads/300px-solarpowerplantserpa_wiki.jpg">
            <a:extLst>
              <a:ext uri="{FF2B5EF4-FFF2-40B4-BE49-F238E27FC236}">
                <a16:creationId xmlns:a16="http://schemas.microsoft.com/office/drawing/2014/main" id="{131DE5F2-45F0-EE52-C901-1CD256030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5"/>
          <a:stretch/>
        </p:blipFill>
        <p:spPr bwMode="auto">
          <a:xfrm>
            <a:off x="150323" y="3904374"/>
            <a:ext cx="2669320" cy="204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090033" y="6291419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Obnovitelné zdroje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849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První krok - výroba vodíku elektrolýzou</a:t>
            </a:r>
            <a:endParaRPr lang="en-GB" sz="6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>
            <a:off x="1858879" y="2531830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„Technologie na bázi Ir nejsou škálovatelné pro energetickou aplikaci."</a:t>
            </a:r>
            <a:endParaRPr sz="3250" dirty="0"/>
          </a:p>
        </p:txBody>
      </p:sp>
      <p:sp>
        <p:nvSpPr>
          <p:cNvPr id="2" name="Rectangle 1"/>
          <p:cNvSpPr/>
          <p:nvPr/>
        </p:nvSpPr>
        <p:spPr>
          <a:xfrm>
            <a:off x="1709432" y="4852328"/>
            <a:ext cx="106147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Ir-elektrolyzér  pro	ČR – 30 – 60 let svět. dostupného Ir</a:t>
            </a:r>
          </a:p>
          <a:p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EU – 1200 let</a:t>
            </a:r>
          </a:p>
        </p:txBody>
      </p:sp>
      <p:sp>
        <p:nvSpPr>
          <p:cNvPr id="8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>
            <a:off x="1929661" y="7024218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„Technologie na jiné bázi nejsou zralé (stabilita x výtěžek x efektivita x kvalita vody)."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32624917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Klasická konverze vodíku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6000" baseline="-25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(uhlovodíky) a C</a:t>
            </a:r>
            <a:r>
              <a:rPr lang="cs-CZ" sz="6000" baseline="-25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metan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6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479" y="3091517"/>
            <a:ext cx="1782250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Metanace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(Ni)		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Syngas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Fischer-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Tropsch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(Co)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Rafinace</a:t>
            </a: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→ C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Alumina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 CH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4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9"/>
          <a:stretch/>
        </p:blipFill>
        <p:spPr bwMode="auto">
          <a:xfrm>
            <a:off x="14989176" y="4659085"/>
            <a:ext cx="3157372" cy="32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www.caloric.com/wp-content/uploads/2016/11/Caloric-Products-Syngas-GasToLiquid-Over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6080"/>
          <a:stretch/>
        </p:blipFill>
        <p:spPr bwMode="auto">
          <a:xfrm>
            <a:off x="4572000" y="4659085"/>
            <a:ext cx="426262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8806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Klasická konverze vodíku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6000" baseline="-25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(uhlovodíky) a C</a:t>
            </a:r>
            <a:r>
              <a:rPr lang="cs-CZ" sz="6000" baseline="-25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metan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6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479" y="3091517"/>
            <a:ext cx="1782250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Metanace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(Ni)		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Syngas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Fischer-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Tropsch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(Co)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Rafinace</a:t>
            </a: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→ C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Alumina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 CH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4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9"/>
          <a:stretch/>
        </p:blipFill>
        <p:spPr bwMode="auto">
          <a:xfrm>
            <a:off x="14989176" y="4659085"/>
            <a:ext cx="3157372" cy="32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www.caloric.com/wp-content/uploads/2016/11/Caloric-Products-Syngas-GasToLiquid-Over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6080"/>
          <a:stretch/>
        </p:blipFill>
        <p:spPr bwMode="auto">
          <a:xfrm>
            <a:off x="4572000" y="4659085"/>
            <a:ext cx="426262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2281960" y="4742767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„Energetická bilance celého cyklu nedává smysl (1 % využití metanu)."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61783103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vodíku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metan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endParaRPr lang="en-GB" sz="6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0824" y="4084634"/>
            <a:ext cx="2525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</a:t>
            </a:r>
            <a:r>
              <a:rPr lang="cs-CZ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-zeolity</a:t>
            </a:r>
            <a:endParaRPr lang="en-US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/>
        </p:blipFill>
        <p:spPr bwMode="auto">
          <a:xfrm>
            <a:off x="3187485" y="4856380"/>
            <a:ext cx="5120314" cy="40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3" t="12216" r="5517" b="24488"/>
          <a:stretch/>
        </p:blipFill>
        <p:spPr bwMode="auto">
          <a:xfrm>
            <a:off x="9059594" y="4982683"/>
            <a:ext cx="6274191" cy="387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059594" y="4269300"/>
            <a:ext cx="580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Porsche / JM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Oni Punta Arenas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479" y="2699639"/>
            <a:ext cx="195566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Metanace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(Ni)		Selektivní oxidace metanu	Metanol na benzín		</a:t>
            </a: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	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CH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	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4917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vodíku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metan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endParaRPr lang="en-GB" sz="6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0824" y="4084634"/>
            <a:ext cx="2525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</a:t>
            </a:r>
            <a:r>
              <a:rPr lang="cs-CZ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-zeolity</a:t>
            </a:r>
            <a:endParaRPr lang="en-US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/>
        </p:blipFill>
        <p:spPr bwMode="auto">
          <a:xfrm>
            <a:off x="3187485" y="4856380"/>
            <a:ext cx="5120314" cy="40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3" t="12216" r="5517" b="24488"/>
          <a:stretch/>
        </p:blipFill>
        <p:spPr bwMode="auto">
          <a:xfrm>
            <a:off x="9059594" y="4982683"/>
            <a:ext cx="6274191" cy="387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059594" y="4269300"/>
            <a:ext cx="580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Porsche / JM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Oni Punta Arenas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479" y="2699639"/>
            <a:ext cx="195566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Metanace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(Ni)		Selektivní oxidace metanu	Metanol na benzín		</a:t>
            </a: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	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CH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	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2281960" y="4742767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„Energetická i ekonomická bilance celého cyklu nedává smysl (PR)."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90103397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vodíku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metan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endParaRPr lang="en-GB" sz="6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479" y="2699639"/>
            <a:ext cx="112543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Metanace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(Ni)		CO</a:t>
            </a:r>
            <a:r>
              <a:rPr lang="cs-CZ" sz="36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metanol		</a:t>
            </a: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 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CH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	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9041" y="2793930"/>
            <a:ext cx="3331032" cy="936174"/>
            <a:chOff x="2452914" y="406399"/>
            <a:chExt cx="3331032" cy="93617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452914" y="406399"/>
              <a:ext cx="3323772" cy="928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460174" y="413659"/>
              <a:ext cx="3323772" cy="928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" descr="https://www.frontiersin.org/files/Articles/621119/fenrg-08-621119-HTML/image_m/fenrg-08-621119-g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35277" r="3970" b="32362"/>
          <a:stretch/>
        </p:blipFill>
        <p:spPr bwMode="auto">
          <a:xfrm>
            <a:off x="4328914" y="4308611"/>
            <a:ext cx="2590720" cy="25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534686" y="4308611"/>
            <a:ext cx="2798231" cy="2555218"/>
            <a:chOff x="13222514" y="2452495"/>
            <a:chExt cx="3280229" cy="2830706"/>
          </a:xfrm>
        </p:grpSpPr>
        <p:pic>
          <p:nvPicPr>
            <p:cNvPr id="19" name="Picture 2" descr="https://www.frontiersin.org/files/Articles/621119/fenrg-08-621119-HTML/image_m/fenrg-08-621119-g00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9" r="26814" b="54835"/>
            <a:stretch/>
          </p:blipFill>
          <p:spPr bwMode="auto">
            <a:xfrm>
              <a:off x="13222514" y="2452495"/>
              <a:ext cx="3280229" cy="2830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222514" y="2452495"/>
              <a:ext cx="457200" cy="566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703101" y="4956655"/>
              <a:ext cx="1770614" cy="283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68213" y="7030113"/>
            <a:ext cx="273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Cu/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/Al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4066" y="7055081"/>
            <a:ext cx="3583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CuZn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klastry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@MOF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86983" y="7030113"/>
            <a:ext cx="5440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Oxygen deficient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/ZrO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5" name="Picture 6" descr="https://pubs.acs.org/cms/10.1021/acscatal.9b04239/asset/images/medium/cs9b04239_000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r="35215"/>
          <a:stretch/>
        </p:blipFill>
        <p:spPr bwMode="auto">
          <a:xfrm>
            <a:off x="11413080" y="4308611"/>
            <a:ext cx="2494360" cy="2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5110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vodíku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metan</a:t>
            </a:r>
            <a:r>
              <a:rPr lang="cs-CZ" sz="6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endParaRPr lang="en-GB" sz="6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479" y="2699639"/>
            <a:ext cx="112543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Metanace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(Ni)		CO</a:t>
            </a:r>
            <a:r>
              <a:rPr lang="cs-CZ" sz="36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metanol		</a:t>
            </a: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CH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    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CH</a:t>
            </a:r>
            <a:r>
              <a:rPr lang="cs-CZ" sz="24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	</a:t>
            </a:r>
          </a:p>
          <a:p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9041" y="2793930"/>
            <a:ext cx="3331032" cy="936174"/>
            <a:chOff x="2452914" y="406399"/>
            <a:chExt cx="3331032" cy="93617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452914" y="406399"/>
              <a:ext cx="3323772" cy="928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460174" y="413659"/>
              <a:ext cx="3323772" cy="928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" descr="https://www.frontiersin.org/files/Articles/621119/fenrg-08-621119-HTML/image_m/fenrg-08-621119-g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35277" r="3970" b="32362"/>
          <a:stretch/>
        </p:blipFill>
        <p:spPr bwMode="auto">
          <a:xfrm>
            <a:off x="4328914" y="4308611"/>
            <a:ext cx="2590720" cy="25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534686" y="4308611"/>
            <a:ext cx="2798231" cy="2555218"/>
            <a:chOff x="13222514" y="2452495"/>
            <a:chExt cx="3280229" cy="2830706"/>
          </a:xfrm>
        </p:grpSpPr>
        <p:pic>
          <p:nvPicPr>
            <p:cNvPr id="19" name="Picture 2" descr="https://www.frontiersin.org/files/Articles/621119/fenrg-08-621119-HTML/image_m/fenrg-08-621119-g00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9" r="26814" b="54835"/>
            <a:stretch/>
          </p:blipFill>
          <p:spPr bwMode="auto">
            <a:xfrm>
              <a:off x="13222514" y="2452495"/>
              <a:ext cx="3280229" cy="2830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222514" y="2452495"/>
              <a:ext cx="457200" cy="566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703101" y="4956655"/>
              <a:ext cx="1770614" cy="283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68213" y="7030113"/>
            <a:ext cx="273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Cu/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/Al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4066" y="7055081"/>
            <a:ext cx="3583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CuZn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klastry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@MOF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86983" y="7030113"/>
            <a:ext cx="5440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Oxygen deficient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/ZrO</a:t>
            </a:r>
            <a:r>
              <a:rPr lang="en-US" sz="28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5" name="Picture 6" descr="https://pubs.acs.org/cms/10.1021/acscatal.9b04239/asset/images/medium/cs9b04239_000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r="35215"/>
          <a:stretch/>
        </p:blipFill>
        <p:spPr bwMode="auto">
          <a:xfrm>
            <a:off x="11413080" y="4308611"/>
            <a:ext cx="2494360" cy="2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2281960" y="4742767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„Energetická i ekonomická bilance celého cyklu zatím nedává smysl."</a:t>
            </a:r>
            <a:endParaRPr sz="3250" dirty="0"/>
          </a:p>
        </p:txBody>
      </p:sp>
    </p:spTree>
    <p:extLst>
      <p:ext uri="{BB962C8B-B14F-4D97-AF65-F5344CB8AC3E}">
        <p14:creationId xmlns:p14="http://schemas.microsoft.com/office/powerpoint/2010/main" val="140519894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2C80C9F-C923-0B51-47C9-C08BCBA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780776" cy="1351033"/>
          </a:xfrm>
        </p:spPr>
        <p:txBody>
          <a:bodyPr/>
          <a:lstStyle/>
          <a:p>
            <a:r>
              <a:rPr lang="cs-CZ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Konverze vodíku pomocí zachyceného CO</a:t>
            </a:r>
            <a:r>
              <a:rPr lang="cs-CZ" sz="6000" baseline="-25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6000" baseline="-25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>
            <a:off x="2732337" y="2791138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„Z hlediska propojení zdroje energie a zdroje CO</a:t>
            </a:r>
            <a:r>
              <a:rPr lang="cs-CZ" sz="5400" baseline="-25000" dirty="0"/>
              <a:t>2</a:t>
            </a:r>
            <a:r>
              <a:rPr lang="cs-CZ" sz="5400" dirty="0"/>
              <a:t> nevhodná jako energetický vektor."</a:t>
            </a:r>
            <a:endParaRPr sz="3250" dirty="0"/>
          </a:p>
        </p:txBody>
      </p:sp>
      <p:sp>
        <p:nvSpPr>
          <p:cNvPr id="15" name="Rectangle 14"/>
          <p:cNvSpPr/>
          <p:nvPr/>
        </p:nvSpPr>
        <p:spPr>
          <a:xfrm>
            <a:off x="1528548" y="5947806"/>
            <a:ext cx="16759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Nutnost technologií pro separaci CO</a:t>
            </a:r>
            <a:r>
              <a:rPr lang="cs-CZ" sz="3600" b="1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endParaRPr lang="cs-CZ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Environmentální katalýza – reaktanty ≈ 100 </a:t>
            </a: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38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1C71D-7F28-0DDD-3E4D-3255EBBC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Autar</a:t>
            </a:r>
            <a:r>
              <a:rPr lang="cs-CZ" dirty="0">
                <a:latin typeface="+mn-lt"/>
              </a:rPr>
              <a:t>k</a:t>
            </a:r>
            <a:r>
              <a:rPr lang="en-GB" dirty="0">
                <a:latin typeface="+mn-lt"/>
              </a:rPr>
              <a:t>ick</a:t>
            </a:r>
            <a:r>
              <a:rPr lang="cs-CZ" dirty="0">
                <a:latin typeface="+mn-lt"/>
              </a:rPr>
              <a:t>é řešení (ČR)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02550-F8DD-3595-F85E-487874BA9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642902"/>
            <a:ext cx="7772400" cy="1590801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Vyrobit cca 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TWh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</a:p>
          <a:p>
            <a:pPr lvl="1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použití fosilních zdrojů </a:t>
            </a:r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  <p:pic>
        <p:nvPicPr>
          <p:cNvPr id="7" name="Picture 2" descr="http://www.solutions-site.org/artman/uploads/300px-solarpowerplantserpa_wiki.jpg">
            <a:extLst>
              <a:ext uri="{FF2B5EF4-FFF2-40B4-BE49-F238E27FC236}">
                <a16:creationId xmlns:a16="http://schemas.microsoft.com/office/drawing/2014/main" id="{131DE5F2-45F0-EE52-C901-1CD25603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086" y="919995"/>
            <a:ext cx="4558614" cy="272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7">
            <a:extLst>
              <a:ext uri="{FF2B5EF4-FFF2-40B4-BE49-F238E27FC236}">
                <a16:creationId xmlns:a16="http://schemas.microsoft.com/office/drawing/2014/main" id="{CD28B969-8954-7F95-09E6-BE063BB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2086" y="3664611"/>
            <a:ext cx="547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C000"/>
                </a:solidFill>
              </a:rPr>
              <a:t>Fotovoltaika  175-200 </a:t>
            </a:r>
            <a:r>
              <a:rPr lang="cs-CZ" altLang="cs-CZ" sz="2800" b="1" dirty="0" err="1">
                <a:solidFill>
                  <a:srgbClr val="FFC000"/>
                </a:solidFill>
              </a:rPr>
              <a:t>GWh</a:t>
            </a:r>
            <a:r>
              <a:rPr lang="en-GB" altLang="cs-CZ" sz="2800" b="1" dirty="0">
                <a:solidFill>
                  <a:srgbClr val="FFC000"/>
                </a:solidFill>
              </a:rPr>
              <a:t>/km</a:t>
            </a:r>
            <a:r>
              <a:rPr lang="en-GB" altLang="cs-CZ" sz="2800" b="1" baseline="30000" dirty="0">
                <a:solidFill>
                  <a:srgbClr val="FFC000"/>
                </a:solidFill>
              </a:rPr>
              <a:t>2</a:t>
            </a:r>
            <a:r>
              <a:rPr lang="en-US" altLang="cs-CZ" sz="2800" b="1" dirty="0">
                <a:solidFill>
                  <a:srgbClr val="FFC000"/>
                </a:solidFill>
              </a:rPr>
              <a:t> </a:t>
            </a:r>
            <a:endParaRPr lang="en-US" altLang="cs-CZ" sz="2000" b="1" dirty="0">
              <a:solidFill>
                <a:srgbClr val="FFC000"/>
              </a:solidFill>
            </a:endParaRPr>
          </a:p>
        </p:txBody>
      </p:sp>
      <p:pic>
        <p:nvPicPr>
          <p:cNvPr id="9" name="Picture 4" descr="http://grimsbyglobalistation.wikispaces.com/file/view/wind_farm.jpg/68668833/wind_farm.jpg">
            <a:extLst>
              <a:ext uri="{FF2B5EF4-FFF2-40B4-BE49-F238E27FC236}">
                <a16:creationId xmlns:a16="http://schemas.microsoft.com/office/drawing/2014/main" id="{E4782FA0-504C-68D0-C08D-2F3EEFFA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5"/>
          <a:stretch/>
        </p:blipFill>
        <p:spPr bwMode="auto">
          <a:xfrm>
            <a:off x="12531975" y="4907546"/>
            <a:ext cx="4640703" cy="316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4C409ECF-3EB3-B6AF-16FB-CF2C19DA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975" y="8068214"/>
            <a:ext cx="494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cs-CZ" sz="2800" b="1" dirty="0">
                <a:solidFill>
                  <a:srgbClr val="00B050"/>
                </a:solidFill>
              </a:rPr>
              <a:t>V</a:t>
            </a:r>
            <a:r>
              <a:rPr lang="cs-CZ" altLang="cs-CZ" sz="2800" b="1" dirty="0">
                <a:solidFill>
                  <a:srgbClr val="00B050"/>
                </a:solidFill>
              </a:rPr>
              <a:t>ě</a:t>
            </a:r>
            <a:r>
              <a:rPr lang="en-US" altLang="cs-CZ" sz="2800" b="1" dirty="0" err="1">
                <a:solidFill>
                  <a:srgbClr val="00B050"/>
                </a:solidFill>
              </a:rPr>
              <a:t>trn</a:t>
            </a:r>
            <a:r>
              <a:rPr lang="cs-CZ" altLang="cs-CZ" sz="2800" b="1" dirty="0">
                <a:solidFill>
                  <a:srgbClr val="00B050"/>
                </a:solidFill>
              </a:rPr>
              <a:t>á</a:t>
            </a:r>
            <a:r>
              <a:rPr lang="en-US" altLang="cs-CZ" sz="2800" b="1" dirty="0">
                <a:solidFill>
                  <a:srgbClr val="00B050"/>
                </a:solidFill>
              </a:rPr>
              <a:t> </a:t>
            </a:r>
            <a:r>
              <a:rPr lang="en-US" altLang="cs-CZ" sz="2800" b="1" dirty="0" err="1">
                <a:solidFill>
                  <a:srgbClr val="00B050"/>
                </a:solidFill>
              </a:rPr>
              <a:t>energie</a:t>
            </a:r>
            <a:r>
              <a:rPr lang="cs-CZ" altLang="cs-CZ" sz="2800" b="1" dirty="0">
                <a:solidFill>
                  <a:srgbClr val="00B050"/>
                </a:solidFill>
              </a:rPr>
              <a:t> 60</a:t>
            </a:r>
            <a:r>
              <a:rPr lang="en-GB" altLang="cs-CZ" sz="2800" b="1" dirty="0">
                <a:solidFill>
                  <a:srgbClr val="00B050"/>
                </a:solidFill>
              </a:rPr>
              <a:t> </a:t>
            </a:r>
            <a:r>
              <a:rPr lang="cs-CZ" altLang="cs-CZ" sz="2800" b="1" dirty="0" err="1">
                <a:solidFill>
                  <a:srgbClr val="00B050"/>
                </a:solidFill>
              </a:rPr>
              <a:t>GWh</a:t>
            </a:r>
            <a:r>
              <a:rPr lang="en-GB" altLang="cs-CZ" sz="2800" b="1" dirty="0">
                <a:solidFill>
                  <a:srgbClr val="00B050"/>
                </a:solidFill>
              </a:rPr>
              <a:t>/</a:t>
            </a:r>
            <a:r>
              <a:rPr lang="cs-CZ" altLang="cs-CZ" sz="2800" b="1" dirty="0">
                <a:solidFill>
                  <a:srgbClr val="00B050"/>
                </a:solidFill>
              </a:rPr>
              <a:t>k</a:t>
            </a:r>
            <a:r>
              <a:rPr lang="en-GB" altLang="cs-CZ" sz="2800" b="1" dirty="0">
                <a:solidFill>
                  <a:srgbClr val="00B050"/>
                </a:solidFill>
              </a:rPr>
              <a:t>m</a:t>
            </a:r>
            <a:r>
              <a:rPr lang="en-GB" altLang="cs-CZ" sz="2800" b="1" baseline="30000" dirty="0">
                <a:solidFill>
                  <a:srgbClr val="00B050"/>
                </a:solidFill>
              </a:rPr>
              <a:t>2</a:t>
            </a:r>
            <a:endParaRPr lang="en-US" altLang="cs-CZ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94B8CF3-C785-9356-BC52-402AD146ADDE}"/>
              </a:ext>
            </a:extLst>
          </p:cNvPr>
          <p:cNvSpPr txBox="1">
            <a:spLocks/>
          </p:cNvSpPr>
          <p:nvPr/>
        </p:nvSpPr>
        <p:spPr bwMode="auto">
          <a:xfrm>
            <a:off x="1684953" y="4175914"/>
            <a:ext cx="10847022" cy="1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 </a:t>
            </a:r>
            <a:r>
              <a:rPr lang="en-GB" altLang="cs-CZ" sz="5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GB" altLang="cs-CZ" sz="5400" b="1" baseline="30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5400" b="1" baseline="30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2.5 % </a:t>
            </a:r>
            <a:r>
              <a:rPr lang="en-GB" altLang="cs-CZ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altLang="cs-CZ" sz="3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5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6000 </a:t>
            </a:r>
            <a:r>
              <a:rPr lang="en-GB" altLang="cs-CZ" sz="5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GB" altLang="cs-CZ" sz="5400" b="1" baseline="30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7.5 % </a:t>
            </a:r>
            <a:r>
              <a:rPr lang="en-GB" altLang="cs-CZ" sz="3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r>
              <a:rPr lang="en-GB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33 %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emědělská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půda – 38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astavěná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plocha – 10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</a:t>
            </a:r>
          </a:p>
          <a:p>
            <a:r>
              <a:rPr lang="cs-CZ" sz="5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JETE </a:t>
            </a:r>
            <a:r>
              <a:rPr lang="cs-C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(maximálně 5 lokalit = 14 GW,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chybí 46 GW ≈ 230 200 MW SMR)</a:t>
            </a:r>
            <a:endParaRPr lang="en-GB" altLang="cs-CZ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3600" b="1" baseline="30000" dirty="0">
              <a:solidFill>
                <a:srgbClr val="FF25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65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C37D2F2-3A7C-4F1A-8BB3-5AA5E14E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0" y="434976"/>
            <a:ext cx="2205608" cy="18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CFE4E-87A0-4BF5-8FF1-D1CFABE0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660" y="214313"/>
            <a:ext cx="12563788" cy="198913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Závěr (pesimistický)</a:t>
            </a:r>
            <a:endParaRPr lang="en-GB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0C329-E5DE-42CC-A644-760F479BC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92" y="2875704"/>
            <a:ext cx="15773400" cy="65278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Odklon od fosilní energetiky bez syntetických paliv v daném časovém </a:t>
            </a:r>
            <a:r>
              <a:rPr lang="cs-CZ" b="1" dirty="0" err="1">
                <a:solidFill>
                  <a:schemeClr val="bg1"/>
                </a:solidFill>
              </a:rPr>
              <a:t>horzontu</a:t>
            </a:r>
            <a:r>
              <a:rPr lang="cs-CZ" b="1" dirty="0">
                <a:solidFill>
                  <a:schemeClr val="bg1"/>
                </a:solidFill>
              </a:rPr>
              <a:t> je mimořádně riskantní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Syntetická paliva na bázi uhlíku představují vhodný energetický vektor, čpavek jako vektor představuje strategické riziko pro ČR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Současný stav technologie a vědeckého poznání neposkytuje možnost energeticky efektivní výroby syntetických paliv – ani výroby vodíku, ani separace CO</a:t>
            </a:r>
            <a:r>
              <a:rPr lang="cs-CZ" b="1" baseline="-25000" dirty="0">
                <a:solidFill>
                  <a:schemeClr val="bg1"/>
                </a:solidFill>
              </a:rPr>
              <a:t>2</a:t>
            </a:r>
            <a:r>
              <a:rPr lang="cs-CZ" b="1" dirty="0">
                <a:solidFill>
                  <a:schemeClr val="bg1"/>
                </a:solidFill>
              </a:rPr>
              <a:t>, ani výroby samotných paliv</a:t>
            </a:r>
          </a:p>
          <a:p>
            <a:pPr lvl="2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C37D2F2-3A7C-4F1A-8BB3-5AA5E14E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0" y="434976"/>
            <a:ext cx="2205608" cy="18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CFE4E-87A0-4BF5-8FF1-D1CFABE0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660" y="214313"/>
            <a:ext cx="10721340" cy="198913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Závěr (optimistický)</a:t>
            </a:r>
            <a:endParaRPr lang="en-GB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0C329-E5DE-42CC-A644-760F479BC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148661"/>
            <a:ext cx="16825983" cy="65278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ČR má funkční chemický průmysl a strojírenství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ČR má kvalitní a komplexní potřebné vědecké zázemí (elektrochemie, katalýza, chemické inženýrství, modelování, návrh materiálů, elektroinženýrství)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Vývoj technologií pro syntézu paliv je nutnost, ale i příležitost</a:t>
            </a:r>
          </a:p>
        </p:txBody>
      </p:sp>
    </p:spTree>
    <p:extLst>
      <p:ext uri="{BB962C8B-B14F-4D97-AF65-F5344CB8AC3E}">
        <p14:creationId xmlns:p14="http://schemas.microsoft.com/office/powerpoint/2010/main" val="2088777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C37D2F2-3A7C-4F1A-8BB3-5AA5E14E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0" y="434976"/>
            <a:ext cx="2205608" cy="18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CFE4E-87A0-4BF5-8FF1-D1CFABE0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660" y="214313"/>
            <a:ext cx="10721340" cy="198913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Závěr (mobilizující)</a:t>
            </a:r>
            <a:endParaRPr lang="en-GB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0C329-E5DE-42CC-A644-760F479BC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862058"/>
            <a:ext cx="15773400" cy="65278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Zvládnutí vývoje výroby syntetických paliv potřebuje: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 	uznání jako strategická priorita ČR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  <a:p>
            <a:pPr marL="685800" lvl="1" indent="0">
              <a:buNone/>
            </a:pPr>
            <a:r>
              <a:rPr lang="cs-CZ" sz="4200" b="1" dirty="0">
                <a:solidFill>
                  <a:schemeClr val="bg1"/>
                </a:solidFill>
              </a:rPr>
              <a:t>	maximální (diplomatickou) podporu směrem k EU</a:t>
            </a:r>
          </a:p>
          <a:p>
            <a:pPr marL="685800" lvl="1" indent="0">
              <a:buNone/>
            </a:pPr>
            <a:endParaRPr lang="cs-CZ" sz="4200" b="1" dirty="0">
              <a:solidFill>
                <a:schemeClr val="bg1"/>
              </a:solidFill>
            </a:endParaRPr>
          </a:p>
          <a:p>
            <a:pPr marL="685800" lvl="1" indent="0">
              <a:buNone/>
            </a:pPr>
            <a:r>
              <a:rPr lang="cs-CZ" sz="4200" b="1" dirty="0">
                <a:solidFill>
                  <a:schemeClr val="bg1"/>
                </a:solidFill>
              </a:rPr>
              <a:t>	maximální podporu v rámci ČR (finanční a její soustředění 	na klíčové technologie)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1C71D-7F28-0DDD-3E4D-3255EBBC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Autar</a:t>
            </a:r>
            <a:r>
              <a:rPr lang="cs-CZ" dirty="0">
                <a:latin typeface="+mn-lt"/>
              </a:rPr>
              <a:t>k</a:t>
            </a:r>
            <a:r>
              <a:rPr lang="en-GB" dirty="0">
                <a:latin typeface="+mn-lt"/>
              </a:rPr>
              <a:t>ick</a:t>
            </a:r>
            <a:r>
              <a:rPr lang="cs-CZ" dirty="0">
                <a:latin typeface="+mn-lt"/>
              </a:rPr>
              <a:t>é řešení (ČR)</a:t>
            </a:r>
            <a:endParaRPr lang="en-GB" dirty="0">
              <a:latin typeface="+mn-lt"/>
            </a:endParaRPr>
          </a:p>
        </p:txBody>
      </p:sp>
      <p:pic>
        <p:nvPicPr>
          <p:cNvPr id="7" name="Picture 2" descr="http://www.solutions-site.org/artman/uploads/300px-solarpowerplantserpa_wiki.jpg">
            <a:extLst>
              <a:ext uri="{FF2B5EF4-FFF2-40B4-BE49-F238E27FC236}">
                <a16:creationId xmlns:a16="http://schemas.microsoft.com/office/drawing/2014/main" id="{131DE5F2-45F0-EE52-C901-1CD25603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73" y="6274801"/>
            <a:ext cx="4558614" cy="272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7">
            <a:extLst>
              <a:ext uri="{FF2B5EF4-FFF2-40B4-BE49-F238E27FC236}">
                <a16:creationId xmlns:a16="http://schemas.microsoft.com/office/drawing/2014/main" id="{CD28B969-8954-7F95-09E6-BE063BB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32" y="9003835"/>
            <a:ext cx="7492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 err="1">
                <a:solidFill>
                  <a:srgbClr val="FFC000"/>
                </a:solidFill>
              </a:rPr>
              <a:t>Fotovoltaika</a:t>
            </a:r>
            <a:r>
              <a:rPr lang="cs-CZ" altLang="cs-CZ" sz="2800" b="1" dirty="0">
                <a:solidFill>
                  <a:srgbClr val="FFC000"/>
                </a:solidFill>
              </a:rPr>
              <a:t> zima: 7- 13 % </a:t>
            </a:r>
            <a:r>
              <a:rPr lang="cs-CZ" altLang="cs-CZ" sz="2800" b="1" dirty="0" err="1">
                <a:solidFill>
                  <a:srgbClr val="FFC000"/>
                </a:solidFill>
              </a:rPr>
              <a:t>nom</a:t>
            </a:r>
            <a:r>
              <a:rPr lang="cs-CZ" altLang="cs-CZ" sz="2800" b="1" dirty="0">
                <a:solidFill>
                  <a:srgbClr val="FFC000"/>
                </a:solidFill>
              </a:rPr>
              <a:t>. produkce</a:t>
            </a:r>
            <a:endParaRPr lang="en-US" altLang="cs-CZ" sz="2000" b="1" dirty="0">
              <a:solidFill>
                <a:srgbClr val="FFC000"/>
              </a:solidFill>
            </a:endParaRPr>
          </a:p>
        </p:txBody>
      </p:sp>
      <p:pic>
        <p:nvPicPr>
          <p:cNvPr id="9" name="Picture 4" descr="http://grimsbyglobalistation.wikispaces.com/file/view/wind_farm.jpg/68668833/wind_farm.jpg">
            <a:extLst>
              <a:ext uri="{FF2B5EF4-FFF2-40B4-BE49-F238E27FC236}">
                <a16:creationId xmlns:a16="http://schemas.microsoft.com/office/drawing/2014/main" id="{E4782FA0-504C-68D0-C08D-2F3EEFFA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5"/>
          <a:stretch/>
        </p:blipFill>
        <p:spPr bwMode="auto">
          <a:xfrm>
            <a:off x="12849162" y="1100283"/>
            <a:ext cx="4022759" cy="27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6295" y="2877209"/>
            <a:ext cx="66912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Maximální požadovaný výkon v ČR (2010)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11,2 GW</a:t>
            </a:r>
          </a:p>
          <a:p>
            <a:pPr algn="ctr"/>
            <a:endParaRPr 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Minimální požadovaný výkon v ČR (2010)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4,6 GW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Výroba elektrické energie - obecná část - ppt stáhn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14360" r="44721" b="1015"/>
          <a:stretch/>
        </p:blipFill>
        <p:spPr bwMode="auto">
          <a:xfrm>
            <a:off x="216549" y="2631245"/>
            <a:ext cx="2335821" cy="28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557234" y="3146793"/>
            <a:ext cx="2335821" cy="2321721"/>
            <a:chOff x="6684085" y="1222425"/>
            <a:chExt cx="2335821" cy="2321721"/>
          </a:xfrm>
        </p:grpSpPr>
        <p:pic>
          <p:nvPicPr>
            <p:cNvPr id="16" name="Picture 2" descr="Výroba elektrické energie - obecná část - ppt stáhnou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8" t="67263" r="44721" b="1014"/>
            <a:stretch/>
          </p:blipFill>
          <p:spPr bwMode="auto">
            <a:xfrm>
              <a:off x="6684085" y="2480553"/>
              <a:ext cx="2335821" cy="1063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Výroba elektrické energie - obecná část - ppt stáhnou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8" t="14360" r="44721" b="47099"/>
            <a:stretch/>
          </p:blipFill>
          <p:spPr bwMode="auto">
            <a:xfrm>
              <a:off x="6684085" y="1222425"/>
              <a:ext cx="2335821" cy="129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Content Placeholder 7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C00DEF0B-08DF-2265-A999-CA367929F4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 r="24482" b="8213"/>
          <a:stretch/>
        </p:blipFill>
        <p:spPr bwMode="auto">
          <a:xfrm>
            <a:off x="9945431" y="5100024"/>
            <a:ext cx="8137855" cy="492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4C409ECF-3EB3-B6AF-16FB-CF2C19DA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1916" y="3881701"/>
            <a:ext cx="619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cs-CZ" sz="2800" b="1" dirty="0">
                <a:solidFill>
                  <a:srgbClr val="00B050"/>
                </a:solidFill>
              </a:rPr>
              <a:t>V</a:t>
            </a:r>
            <a:r>
              <a:rPr lang="cs-CZ" altLang="cs-CZ" sz="2800" b="1" dirty="0">
                <a:solidFill>
                  <a:srgbClr val="00B050"/>
                </a:solidFill>
              </a:rPr>
              <a:t>ě</a:t>
            </a:r>
            <a:r>
              <a:rPr lang="en-US" altLang="cs-CZ" sz="2800" b="1" dirty="0" err="1">
                <a:solidFill>
                  <a:srgbClr val="00B050"/>
                </a:solidFill>
              </a:rPr>
              <a:t>trn</a:t>
            </a:r>
            <a:r>
              <a:rPr lang="cs-CZ" altLang="cs-CZ" sz="2800" b="1" dirty="0">
                <a:solidFill>
                  <a:srgbClr val="00B050"/>
                </a:solidFill>
              </a:rPr>
              <a:t>á</a:t>
            </a:r>
            <a:r>
              <a:rPr lang="en-US" altLang="cs-CZ" sz="2800" b="1" dirty="0">
                <a:solidFill>
                  <a:srgbClr val="00B050"/>
                </a:solidFill>
              </a:rPr>
              <a:t> </a:t>
            </a:r>
            <a:r>
              <a:rPr lang="en-US" altLang="cs-CZ" sz="2800" b="1" dirty="0" err="1">
                <a:solidFill>
                  <a:srgbClr val="00B050"/>
                </a:solidFill>
              </a:rPr>
              <a:t>energie</a:t>
            </a:r>
            <a:r>
              <a:rPr lang="cs-CZ" altLang="cs-CZ" sz="2800" b="1" dirty="0">
                <a:solidFill>
                  <a:srgbClr val="00B050"/>
                </a:solidFill>
              </a:rPr>
              <a:t> fluktuace 0 – 100 %</a:t>
            </a:r>
            <a:endParaRPr lang="en-US" altLang="cs-CZ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2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1C71D-7F28-0DDD-3E4D-3255EBBC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Autar</a:t>
            </a:r>
            <a:r>
              <a:rPr lang="cs-CZ" dirty="0">
                <a:latin typeface="+mn-lt"/>
              </a:rPr>
              <a:t>k</a:t>
            </a:r>
            <a:r>
              <a:rPr lang="en-GB" dirty="0">
                <a:latin typeface="+mn-lt"/>
              </a:rPr>
              <a:t>ick</a:t>
            </a:r>
            <a:r>
              <a:rPr lang="cs-CZ" dirty="0">
                <a:latin typeface="+mn-lt"/>
              </a:rPr>
              <a:t>é řešení (ČR zima)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02550-F8DD-3595-F85E-487874BA9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642902"/>
            <a:ext cx="7772400" cy="1590801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Vyrobit cca 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TWh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</a:p>
          <a:p>
            <a:pPr lvl="1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použití fosilních zdrojů </a:t>
            </a:r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  <p:pic>
        <p:nvPicPr>
          <p:cNvPr id="7" name="Picture 2" descr="http://www.solutions-site.org/artman/uploads/300px-solarpowerplantserpa_wiki.jpg">
            <a:extLst>
              <a:ext uri="{FF2B5EF4-FFF2-40B4-BE49-F238E27FC236}">
                <a16:creationId xmlns:a16="http://schemas.microsoft.com/office/drawing/2014/main" id="{131DE5F2-45F0-EE52-C901-1CD25603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086" y="919995"/>
            <a:ext cx="4558614" cy="272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7">
            <a:extLst>
              <a:ext uri="{FF2B5EF4-FFF2-40B4-BE49-F238E27FC236}">
                <a16:creationId xmlns:a16="http://schemas.microsoft.com/office/drawing/2014/main" id="{CD28B969-8954-7F95-09E6-BE063BB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2086" y="3652694"/>
            <a:ext cx="547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C000"/>
                </a:solidFill>
              </a:rPr>
              <a:t>Fotovoltaika  175-200 </a:t>
            </a:r>
            <a:r>
              <a:rPr lang="cs-CZ" altLang="cs-CZ" sz="2800" b="1" dirty="0" err="1">
                <a:solidFill>
                  <a:srgbClr val="FFC000"/>
                </a:solidFill>
              </a:rPr>
              <a:t>GWh</a:t>
            </a:r>
            <a:r>
              <a:rPr lang="en-GB" altLang="cs-CZ" sz="2800" b="1" dirty="0">
                <a:solidFill>
                  <a:srgbClr val="FFC000"/>
                </a:solidFill>
              </a:rPr>
              <a:t>/km</a:t>
            </a:r>
            <a:r>
              <a:rPr lang="en-GB" altLang="cs-CZ" sz="2800" b="1" baseline="30000" dirty="0">
                <a:solidFill>
                  <a:srgbClr val="FFC000"/>
                </a:solidFill>
              </a:rPr>
              <a:t>2</a:t>
            </a:r>
            <a:r>
              <a:rPr lang="en-US" altLang="cs-CZ" sz="2800" b="1" dirty="0">
                <a:solidFill>
                  <a:srgbClr val="FFC000"/>
                </a:solidFill>
              </a:rPr>
              <a:t> </a:t>
            </a:r>
            <a:endParaRPr lang="en-US" altLang="cs-CZ" sz="2000" b="1" dirty="0">
              <a:solidFill>
                <a:srgbClr val="FFC000"/>
              </a:solidFill>
            </a:endParaRPr>
          </a:p>
        </p:txBody>
      </p:sp>
      <p:pic>
        <p:nvPicPr>
          <p:cNvPr id="9" name="Picture 4" descr="http://grimsbyglobalistation.wikispaces.com/file/view/wind_farm.jpg/68668833/wind_farm.jpg">
            <a:extLst>
              <a:ext uri="{FF2B5EF4-FFF2-40B4-BE49-F238E27FC236}">
                <a16:creationId xmlns:a16="http://schemas.microsoft.com/office/drawing/2014/main" id="{E4782FA0-504C-68D0-C08D-2F3EEFFA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5"/>
          <a:stretch/>
        </p:blipFill>
        <p:spPr bwMode="auto">
          <a:xfrm>
            <a:off x="12531975" y="4907546"/>
            <a:ext cx="4640703" cy="316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4C409ECF-3EB3-B6AF-16FB-CF2C19DA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975" y="8083979"/>
            <a:ext cx="494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cs-CZ" sz="2800" b="1" dirty="0">
                <a:solidFill>
                  <a:srgbClr val="00B050"/>
                </a:solidFill>
              </a:rPr>
              <a:t>V</a:t>
            </a:r>
            <a:r>
              <a:rPr lang="cs-CZ" altLang="cs-CZ" sz="2800" b="1" dirty="0">
                <a:solidFill>
                  <a:srgbClr val="00B050"/>
                </a:solidFill>
              </a:rPr>
              <a:t>ě</a:t>
            </a:r>
            <a:r>
              <a:rPr lang="en-US" altLang="cs-CZ" sz="2800" b="1" dirty="0" err="1">
                <a:solidFill>
                  <a:srgbClr val="00B050"/>
                </a:solidFill>
              </a:rPr>
              <a:t>trn</a:t>
            </a:r>
            <a:r>
              <a:rPr lang="cs-CZ" altLang="cs-CZ" sz="2800" b="1" dirty="0">
                <a:solidFill>
                  <a:srgbClr val="00B050"/>
                </a:solidFill>
              </a:rPr>
              <a:t>á</a:t>
            </a:r>
            <a:r>
              <a:rPr lang="en-US" altLang="cs-CZ" sz="2800" b="1" dirty="0">
                <a:solidFill>
                  <a:srgbClr val="00B050"/>
                </a:solidFill>
              </a:rPr>
              <a:t> </a:t>
            </a:r>
            <a:r>
              <a:rPr lang="en-US" altLang="cs-CZ" sz="2800" b="1" dirty="0" err="1">
                <a:solidFill>
                  <a:srgbClr val="00B050"/>
                </a:solidFill>
              </a:rPr>
              <a:t>energie</a:t>
            </a:r>
            <a:r>
              <a:rPr lang="cs-CZ" altLang="cs-CZ" sz="2800" b="1" dirty="0">
                <a:solidFill>
                  <a:srgbClr val="00B050"/>
                </a:solidFill>
              </a:rPr>
              <a:t> 60</a:t>
            </a:r>
            <a:r>
              <a:rPr lang="en-GB" altLang="cs-CZ" sz="2800" b="1" dirty="0">
                <a:solidFill>
                  <a:srgbClr val="00B050"/>
                </a:solidFill>
              </a:rPr>
              <a:t> </a:t>
            </a:r>
            <a:r>
              <a:rPr lang="cs-CZ" altLang="cs-CZ" sz="2800" b="1" dirty="0" err="1">
                <a:solidFill>
                  <a:srgbClr val="00B050"/>
                </a:solidFill>
              </a:rPr>
              <a:t>GWh</a:t>
            </a:r>
            <a:r>
              <a:rPr lang="en-GB" altLang="cs-CZ" sz="2800" b="1" dirty="0">
                <a:solidFill>
                  <a:srgbClr val="00B050"/>
                </a:solidFill>
              </a:rPr>
              <a:t>/</a:t>
            </a:r>
            <a:r>
              <a:rPr lang="cs-CZ" altLang="cs-CZ" sz="2800" b="1" dirty="0">
                <a:solidFill>
                  <a:srgbClr val="00B050"/>
                </a:solidFill>
              </a:rPr>
              <a:t>k</a:t>
            </a:r>
            <a:r>
              <a:rPr lang="en-GB" altLang="cs-CZ" sz="2800" b="1" dirty="0">
                <a:solidFill>
                  <a:srgbClr val="00B050"/>
                </a:solidFill>
              </a:rPr>
              <a:t>m</a:t>
            </a:r>
            <a:r>
              <a:rPr lang="en-GB" altLang="cs-CZ" sz="2800" b="1" baseline="30000" dirty="0">
                <a:solidFill>
                  <a:srgbClr val="00B050"/>
                </a:solidFill>
              </a:rPr>
              <a:t>2</a:t>
            </a:r>
            <a:endParaRPr lang="en-US" altLang="cs-CZ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94B8CF3-C785-9356-BC52-402AD146ADDE}"/>
              </a:ext>
            </a:extLst>
          </p:cNvPr>
          <p:cNvSpPr txBox="1">
            <a:spLocks/>
          </p:cNvSpPr>
          <p:nvPr/>
        </p:nvSpPr>
        <p:spPr bwMode="auto">
          <a:xfrm>
            <a:off x="1684953" y="4175914"/>
            <a:ext cx="10847022" cy="1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 </a:t>
            </a:r>
            <a:r>
              <a:rPr lang="en-GB" altLang="cs-CZ" sz="5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GB" altLang="cs-CZ" sz="5400" b="1" baseline="30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5400" b="1" baseline="30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</a:t>
            </a:r>
            <a:r>
              <a:rPr lang="cs-CZ" alt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(17 </a:t>
            </a:r>
            <a:r>
              <a:rPr lang="en-GB" alt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cs-CZ" alt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cs-CZ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altLang="cs-CZ" sz="3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5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6000 </a:t>
            </a:r>
            <a:r>
              <a:rPr lang="en-GB" altLang="cs-CZ" sz="5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GB" altLang="cs-CZ" sz="5400" b="1" baseline="30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</a:t>
            </a:r>
            <a:r>
              <a:rPr lang="cs-CZ" altLang="cs-CZ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cs-CZ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75 %</a:t>
            </a:r>
            <a:r>
              <a:rPr lang="cs-CZ" altLang="cs-CZ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cs-CZ" sz="3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r>
              <a:rPr lang="en-GB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33 %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emědělská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půda – 38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astavěná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plocha – 10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</a:t>
            </a:r>
          </a:p>
          <a:p>
            <a:r>
              <a:rPr lang="cs-CZ" sz="5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JETE</a:t>
            </a:r>
          </a:p>
          <a:p>
            <a:r>
              <a:rPr lang="cs-CZ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Biomasa – 104 ročních těžeb dřeva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4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1C71D-7F28-0DDD-3E4D-3255EBBC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Autar</a:t>
            </a:r>
            <a:r>
              <a:rPr lang="cs-CZ" dirty="0">
                <a:latin typeface="+mn-lt"/>
              </a:rPr>
              <a:t>k</a:t>
            </a:r>
            <a:r>
              <a:rPr lang="en-GB" dirty="0">
                <a:latin typeface="+mn-lt"/>
              </a:rPr>
              <a:t>ick</a:t>
            </a:r>
            <a:r>
              <a:rPr lang="cs-CZ" dirty="0">
                <a:latin typeface="+mn-lt"/>
              </a:rPr>
              <a:t>é řešení (ČR zima)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02550-F8DD-3595-F85E-487874BA9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642902"/>
            <a:ext cx="7772400" cy="1590801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Vyrobit cca 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TWh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</a:p>
          <a:p>
            <a:pPr lvl="1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použití fosilních zdrojů </a:t>
            </a:r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  <p:pic>
        <p:nvPicPr>
          <p:cNvPr id="7" name="Picture 2" descr="http://www.solutions-site.org/artman/uploads/300px-solarpowerplantserpa_wiki.jpg">
            <a:extLst>
              <a:ext uri="{FF2B5EF4-FFF2-40B4-BE49-F238E27FC236}">
                <a16:creationId xmlns:a16="http://schemas.microsoft.com/office/drawing/2014/main" id="{131DE5F2-45F0-EE52-C901-1CD25603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086" y="919995"/>
            <a:ext cx="4558614" cy="272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7">
            <a:extLst>
              <a:ext uri="{FF2B5EF4-FFF2-40B4-BE49-F238E27FC236}">
                <a16:creationId xmlns:a16="http://schemas.microsoft.com/office/drawing/2014/main" id="{CD28B969-8954-7F95-09E6-BE063BB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2086" y="3652694"/>
            <a:ext cx="547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C000"/>
                </a:solidFill>
              </a:rPr>
              <a:t>Fotovoltaika  175-200 </a:t>
            </a:r>
            <a:r>
              <a:rPr lang="cs-CZ" altLang="cs-CZ" sz="2800" b="1" dirty="0" err="1">
                <a:solidFill>
                  <a:srgbClr val="FFC000"/>
                </a:solidFill>
              </a:rPr>
              <a:t>GWh</a:t>
            </a:r>
            <a:r>
              <a:rPr lang="en-GB" altLang="cs-CZ" sz="2800" b="1" dirty="0">
                <a:solidFill>
                  <a:srgbClr val="FFC000"/>
                </a:solidFill>
              </a:rPr>
              <a:t>/km</a:t>
            </a:r>
            <a:r>
              <a:rPr lang="en-GB" altLang="cs-CZ" sz="2800" b="1" baseline="30000" dirty="0">
                <a:solidFill>
                  <a:srgbClr val="FFC000"/>
                </a:solidFill>
              </a:rPr>
              <a:t>2</a:t>
            </a:r>
            <a:r>
              <a:rPr lang="en-US" altLang="cs-CZ" sz="2800" b="1" dirty="0">
                <a:solidFill>
                  <a:srgbClr val="FFC000"/>
                </a:solidFill>
              </a:rPr>
              <a:t> </a:t>
            </a:r>
            <a:endParaRPr lang="en-US" altLang="cs-CZ" sz="2000" b="1" dirty="0">
              <a:solidFill>
                <a:srgbClr val="FFC000"/>
              </a:solidFill>
            </a:endParaRPr>
          </a:p>
        </p:txBody>
      </p:sp>
      <p:pic>
        <p:nvPicPr>
          <p:cNvPr id="9" name="Picture 4" descr="http://grimsbyglobalistation.wikispaces.com/file/view/wind_farm.jpg/68668833/wind_farm.jpg">
            <a:extLst>
              <a:ext uri="{FF2B5EF4-FFF2-40B4-BE49-F238E27FC236}">
                <a16:creationId xmlns:a16="http://schemas.microsoft.com/office/drawing/2014/main" id="{E4782FA0-504C-68D0-C08D-2F3EEFFA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5"/>
          <a:stretch/>
        </p:blipFill>
        <p:spPr bwMode="auto">
          <a:xfrm>
            <a:off x="12531975" y="4907546"/>
            <a:ext cx="4640703" cy="316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4C409ECF-3EB3-B6AF-16FB-CF2C19DA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975" y="8083979"/>
            <a:ext cx="494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cs-CZ" sz="2800" b="1" dirty="0">
                <a:solidFill>
                  <a:srgbClr val="00B050"/>
                </a:solidFill>
              </a:rPr>
              <a:t>V</a:t>
            </a:r>
            <a:r>
              <a:rPr lang="cs-CZ" altLang="cs-CZ" sz="2800" b="1" dirty="0">
                <a:solidFill>
                  <a:srgbClr val="00B050"/>
                </a:solidFill>
              </a:rPr>
              <a:t>ě</a:t>
            </a:r>
            <a:r>
              <a:rPr lang="en-US" altLang="cs-CZ" sz="2800" b="1" dirty="0" err="1">
                <a:solidFill>
                  <a:srgbClr val="00B050"/>
                </a:solidFill>
              </a:rPr>
              <a:t>trn</a:t>
            </a:r>
            <a:r>
              <a:rPr lang="cs-CZ" altLang="cs-CZ" sz="2800" b="1" dirty="0">
                <a:solidFill>
                  <a:srgbClr val="00B050"/>
                </a:solidFill>
              </a:rPr>
              <a:t>á</a:t>
            </a:r>
            <a:r>
              <a:rPr lang="en-US" altLang="cs-CZ" sz="2800" b="1" dirty="0">
                <a:solidFill>
                  <a:srgbClr val="00B050"/>
                </a:solidFill>
              </a:rPr>
              <a:t> </a:t>
            </a:r>
            <a:r>
              <a:rPr lang="en-US" altLang="cs-CZ" sz="2800" b="1" dirty="0" err="1">
                <a:solidFill>
                  <a:srgbClr val="00B050"/>
                </a:solidFill>
              </a:rPr>
              <a:t>energie</a:t>
            </a:r>
            <a:r>
              <a:rPr lang="cs-CZ" altLang="cs-CZ" sz="2800" b="1" dirty="0">
                <a:solidFill>
                  <a:srgbClr val="00B050"/>
                </a:solidFill>
              </a:rPr>
              <a:t> 60</a:t>
            </a:r>
            <a:r>
              <a:rPr lang="en-GB" altLang="cs-CZ" sz="2800" b="1" dirty="0">
                <a:solidFill>
                  <a:srgbClr val="00B050"/>
                </a:solidFill>
              </a:rPr>
              <a:t> </a:t>
            </a:r>
            <a:r>
              <a:rPr lang="cs-CZ" altLang="cs-CZ" sz="2800" b="1" dirty="0" err="1">
                <a:solidFill>
                  <a:srgbClr val="00B050"/>
                </a:solidFill>
              </a:rPr>
              <a:t>GWh</a:t>
            </a:r>
            <a:r>
              <a:rPr lang="en-GB" altLang="cs-CZ" sz="2800" b="1" dirty="0">
                <a:solidFill>
                  <a:srgbClr val="00B050"/>
                </a:solidFill>
              </a:rPr>
              <a:t>/</a:t>
            </a:r>
            <a:r>
              <a:rPr lang="cs-CZ" altLang="cs-CZ" sz="2800" b="1" dirty="0">
                <a:solidFill>
                  <a:srgbClr val="00B050"/>
                </a:solidFill>
              </a:rPr>
              <a:t>k</a:t>
            </a:r>
            <a:r>
              <a:rPr lang="en-GB" altLang="cs-CZ" sz="2800" b="1" dirty="0">
                <a:solidFill>
                  <a:srgbClr val="00B050"/>
                </a:solidFill>
              </a:rPr>
              <a:t>m</a:t>
            </a:r>
            <a:r>
              <a:rPr lang="en-GB" altLang="cs-CZ" sz="2800" b="1" baseline="30000" dirty="0">
                <a:solidFill>
                  <a:srgbClr val="00B050"/>
                </a:solidFill>
              </a:rPr>
              <a:t>2</a:t>
            </a:r>
            <a:endParaRPr lang="en-US" altLang="cs-CZ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94B8CF3-C785-9356-BC52-402AD146ADDE}"/>
              </a:ext>
            </a:extLst>
          </p:cNvPr>
          <p:cNvSpPr txBox="1">
            <a:spLocks/>
          </p:cNvSpPr>
          <p:nvPr/>
        </p:nvSpPr>
        <p:spPr bwMode="auto">
          <a:xfrm>
            <a:off x="1684953" y="4175914"/>
            <a:ext cx="10847022" cy="1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 </a:t>
            </a:r>
            <a:r>
              <a:rPr lang="en-GB" altLang="cs-CZ" sz="5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GB" altLang="cs-CZ" sz="5400" b="1" baseline="30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5400" b="1" baseline="30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</a:t>
            </a:r>
            <a:r>
              <a:rPr lang="cs-CZ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17 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GB" altLang="cs-CZ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r>
              <a:rPr lang="en-GB" altLang="cs-CZ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altLang="cs-CZ" sz="3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5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6000 </a:t>
            </a:r>
            <a:r>
              <a:rPr lang="en-GB" altLang="cs-CZ" sz="5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GB" altLang="cs-CZ" sz="5400" b="1" baseline="30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7.5 - 75 % </a:t>
            </a:r>
            <a:r>
              <a:rPr lang="en-GB" altLang="cs-CZ" sz="3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r>
              <a:rPr lang="en-GB" altLang="cs-CZ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33 %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emědělská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půda – 38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rozlohy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astavěná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plocha – 10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rozlo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</a:t>
            </a:r>
          </a:p>
          <a:p>
            <a:r>
              <a:rPr lang="cs-CZ" sz="5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JETE</a:t>
            </a:r>
          </a:p>
          <a:p>
            <a:r>
              <a:rPr lang="cs-CZ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Biomasa – 104 ročních těžeb dřeva</a:t>
            </a:r>
            <a:endParaRPr lang="en-GB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2" name="Shipping the sunshine">
            <a:extLst>
              <a:ext uri="{FF2B5EF4-FFF2-40B4-BE49-F238E27FC236}">
                <a16:creationId xmlns:a16="http://schemas.microsoft.com/office/drawing/2014/main" id="{64F22738-1340-309D-5231-4D58373CC067}"/>
              </a:ext>
            </a:extLst>
          </p:cNvPr>
          <p:cNvSpPr/>
          <p:nvPr/>
        </p:nvSpPr>
        <p:spPr>
          <a:xfrm rot="20628472">
            <a:off x="2909579" y="4146904"/>
            <a:ext cx="12962578" cy="1339175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ffectLst>
            <a:outerShdw blurRad="736600" dist="404159" dir="189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/>
          <a:lstStyle>
            <a:lvl1pPr>
              <a:defRPr sz="65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/>
            <a:r>
              <a:rPr lang="cs-CZ" sz="5400" dirty="0"/>
              <a:t>„</a:t>
            </a:r>
            <a:r>
              <a:rPr lang="cs-CZ" sz="54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Autarkické řešení energetiky ČR není možné.“</a:t>
            </a:r>
            <a:endParaRPr sz="325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87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9936" y="2685708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 potřeby energie ČR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01035" y="3346096"/>
            <a:ext cx="29520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elektřina:</a:t>
            </a:r>
          </a:p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48 % uhlí</a:t>
            </a:r>
          </a:p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2.5 % plyn	</a:t>
            </a:r>
            <a:endParaRPr lang="en-US" dirty="0"/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871605"/>
              </p:ext>
            </p:extLst>
          </p:nvPr>
        </p:nvGraphicFramePr>
        <p:xfrm>
          <a:off x="281194" y="32470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668147" y="3689382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18 %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05034" y="4467059"/>
            <a:ext cx="8643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80 %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4799" y="497537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paliva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5448" y="3515374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biomasa</a:t>
            </a:r>
            <a:r>
              <a:rPr lang="cs-CZ" b="1" dirty="0">
                <a:solidFill>
                  <a:schemeClr val="bg1"/>
                </a:solidFill>
              </a:rPr>
              <a:t> 2 %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936" y="7019063"/>
            <a:ext cx="850104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Strategické rezervy (10 % celoroční potřeby):</a:t>
            </a:r>
          </a:p>
          <a:p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zemní plyn 35 </a:t>
            </a:r>
            <a:r>
              <a:rPr lang="cs-CZ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TWh</a:t>
            </a:r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ropa a ropné produkty 23 </a:t>
            </a:r>
            <a:r>
              <a:rPr lang="cs-CZ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TWh</a:t>
            </a:r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uhlí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01035" y="4769519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sz="2800" b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</a:t>
            </a:r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0, jinak 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blackout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611475" cy="1351033"/>
          </a:xfrm>
        </p:spPr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energie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27" y="28531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31"/>
          <p:cNvSpPr txBox="1"/>
          <p:nvPr/>
        </p:nvSpPr>
        <p:spPr>
          <a:xfrm>
            <a:off x="11635008" y="4739998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Paliva + jádro + biomasa 98 %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35008" y="3106600"/>
            <a:ext cx="624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Nestabilní zdroje (FV, vítr)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2</a:t>
            </a:r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No single country can solve the global challenge: autarchy is a dangerous misconception; So is sufficiency…"/>
          <p:cNvSpPr txBox="1">
            <a:spLocks/>
          </p:cNvSpPr>
          <p:nvPr/>
        </p:nvSpPr>
        <p:spPr bwMode="auto">
          <a:xfrm>
            <a:off x="2241189" y="8921177"/>
            <a:ext cx="13019509" cy="85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Současná česká energetika je vysoce </a:t>
            </a:r>
            <a:r>
              <a:rPr lang="cs-CZ" sz="4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resilientní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								</a:t>
            </a:r>
          </a:p>
        </p:txBody>
      </p:sp>
    </p:spTree>
    <p:extLst>
      <p:ext uri="{BB962C8B-B14F-4D97-AF65-F5344CB8AC3E}">
        <p14:creationId xmlns:p14="http://schemas.microsoft.com/office/powerpoint/2010/main" val="397814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9936" y="2685708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 potřeby energie ČR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01035" y="3346096"/>
            <a:ext cx="29520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elektřina:</a:t>
            </a:r>
          </a:p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48 % uhlí</a:t>
            </a:r>
          </a:p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2.5 % plyn	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6540391" y="3954551"/>
            <a:ext cx="1774209" cy="900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76229" y="3258253"/>
            <a:ext cx="256032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53125" y="2653598"/>
            <a:ext cx="11320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FV</a:t>
            </a:r>
          </a:p>
          <a:p>
            <a:r>
              <a:rPr lang="cs-CZ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</a:p>
          <a:p>
            <a:r>
              <a:rPr lang="cs-CZ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jádro</a:t>
            </a:r>
            <a:endParaRPr lang="en-US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534685"/>
              </p:ext>
            </p:extLst>
          </p:nvPr>
        </p:nvGraphicFramePr>
        <p:xfrm>
          <a:off x="281194" y="32470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668147" y="3689382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18 %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05034" y="4467059"/>
            <a:ext cx="8643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80 %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4799" y="497537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paliva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5448" y="3515374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biomasa</a:t>
            </a:r>
            <a:r>
              <a:rPr lang="cs-CZ" b="1" dirty="0">
                <a:solidFill>
                  <a:schemeClr val="bg1"/>
                </a:solidFill>
              </a:rPr>
              <a:t> 2 %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26623" y="3653122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98 %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8959347" y="4246538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elektřina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426623" y="6896234"/>
            <a:ext cx="850104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Strategické rezervy (10 % celoroční potřeby):</a:t>
            </a:r>
          </a:p>
          <a:p>
            <a:endParaRPr lang="cs-CZ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zemní plyn 0</a:t>
            </a: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ropa a ropné produkty 0</a:t>
            </a:r>
          </a:p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uhlí 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01035" y="4769519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∑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sz="2800" b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</a:t>
            </a:r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0, jinak </a:t>
            </a:r>
            <a:r>
              <a:rPr lang="cs-CZ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blackout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3ABD8F93-AC3E-AA6D-F398-7E5056ED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4" y="618043"/>
            <a:ext cx="15611475" cy="1351033"/>
          </a:xfrm>
        </p:spPr>
        <p:txBody>
          <a:bodyPr/>
          <a:lstStyle/>
          <a:p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Akumulace energie</a:t>
            </a:r>
            <a:endParaRPr lang="en-GB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22149"/>
          <a:stretch/>
        </p:blipFill>
        <p:spPr bwMode="auto">
          <a:xfrm>
            <a:off x="13156438" y="3114066"/>
            <a:ext cx="27841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544996" y="3365912"/>
            <a:ext cx="474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Nestabilní zdroje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70 %</a:t>
            </a:r>
          </a:p>
        </p:txBody>
      </p:sp>
      <p:sp>
        <p:nvSpPr>
          <p:cNvPr id="23" name="TextBox 31"/>
          <p:cNvSpPr txBox="1"/>
          <p:nvPr/>
        </p:nvSpPr>
        <p:spPr>
          <a:xfrm>
            <a:off x="12544996" y="5003535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Řiditelné zdroje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30 %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6824" y="365312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endParaRPr lang="en-US" sz="9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No single country can solve the global challenge: autarchy is a dangerous misconception; So is sufficiency…"/>
          <p:cNvSpPr txBox="1">
            <a:spLocks/>
          </p:cNvSpPr>
          <p:nvPr/>
        </p:nvSpPr>
        <p:spPr bwMode="auto">
          <a:xfrm>
            <a:off x="2271597" y="9343954"/>
            <a:ext cx="13019509" cy="85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1371600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Uložení elektrické energie je nezbytné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indent="0">
              <a:buFont typeface="Arial" panose="020B0604020202020204" pitchFamily="34" charset="0"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								</a:t>
            </a:r>
          </a:p>
        </p:txBody>
      </p:sp>
    </p:spTree>
    <p:extLst>
      <p:ext uri="{BB962C8B-B14F-4D97-AF65-F5344CB8AC3E}">
        <p14:creationId xmlns:p14="http://schemas.microsoft.com/office/powerpoint/2010/main" val="303180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zentace_jhi" id="{8DD4434F-E27C-45B6-ACD8-FCBD3F8CF21B}" vid="{5B214446-345C-4B36-B560-F985E5AA2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powerpoint-prezentace_jhi</Template>
  <TotalTime>0</TotalTime>
  <Words>2747</Words>
  <Application>Microsoft Office PowerPoint</Application>
  <PresentationFormat>Custom</PresentationFormat>
  <Paragraphs>502</Paragraphs>
  <Slides>42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Helvetica</vt:lpstr>
      <vt:lpstr>Tahoma</vt:lpstr>
      <vt:lpstr>Uni Sans Heavy Caps</vt:lpstr>
      <vt:lpstr>Uni Sans Thin Caps</vt:lpstr>
      <vt:lpstr>Tema de Office</vt:lpstr>
      <vt:lpstr>Graph</vt:lpstr>
      <vt:lpstr>PowerPoint Presentation</vt:lpstr>
      <vt:lpstr>Ukládání obnovitelné energie</vt:lpstr>
      <vt:lpstr>EU spotřeba energie</vt:lpstr>
      <vt:lpstr>Autarkické řešení (ČR)</vt:lpstr>
      <vt:lpstr>Autarkické řešení (ČR)</vt:lpstr>
      <vt:lpstr>Autarkické řešení (ČR zima)</vt:lpstr>
      <vt:lpstr>Autarkické řešení (ČR zima)</vt:lpstr>
      <vt:lpstr>Akumulace energie</vt:lpstr>
      <vt:lpstr>Akumulace energie</vt:lpstr>
      <vt:lpstr>Akumulace energie</vt:lpstr>
      <vt:lpstr>Akumulace elektrické energie</vt:lpstr>
      <vt:lpstr>Akumulace elektrické energie</vt:lpstr>
      <vt:lpstr>Akumulace energie v chemické vazbě</vt:lpstr>
      <vt:lpstr>Akumulace energie v chemické vazbě</vt:lpstr>
      <vt:lpstr>Akumulace energie v chemické vazbě</vt:lpstr>
      <vt:lpstr>Výroba vodíku - elektrolýza vody</vt:lpstr>
      <vt:lpstr>Konverze elektrické energie na chemickou</vt:lpstr>
      <vt:lpstr>Konverze elektrické energie na chemickou</vt:lpstr>
      <vt:lpstr>Konverze elektrické energie na chemickou</vt:lpstr>
      <vt:lpstr>Syntetická paliva a platformové chemikálie</vt:lpstr>
      <vt:lpstr>Čpavek jako energetický vektor</vt:lpstr>
      <vt:lpstr>Čpavek jako energetický vektor</vt:lpstr>
      <vt:lpstr>Čpavek jako energetický vektor</vt:lpstr>
      <vt:lpstr>Metan jako energetický vektor</vt:lpstr>
      <vt:lpstr>Metan jako energetický vektor</vt:lpstr>
      <vt:lpstr>Metanol + kapalné uhlovodíky jako energetický vektor</vt:lpstr>
      <vt:lpstr>Scénáře konverze vodíku na e-paliva</vt:lpstr>
      <vt:lpstr>Scénáře konverze vodíku na e-paliva</vt:lpstr>
      <vt:lpstr>Scénáře konverze vodíku na e-paliva</vt:lpstr>
      <vt:lpstr>Scénáře konverze vodíku na e-paliva</vt:lpstr>
      <vt:lpstr>Scénáře konverze vodíku na e-paliva</vt:lpstr>
      <vt:lpstr>První krok - výroba vodíku elektrolýzou</vt:lpstr>
      <vt:lpstr>Klasická konverze vodíku na Cn (uhlovodíky) a C1 (metanol)</vt:lpstr>
      <vt:lpstr>Klasická konverze vodíku na Cn (uhlovodíky) a C1 (metanol)</vt:lpstr>
      <vt:lpstr>Konverze vodíku na metanol</vt:lpstr>
      <vt:lpstr>Konverze vodíku na metanol</vt:lpstr>
      <vt:lpstr>Konverze vodíku na metanol</vt:lpstr>
      <vt:lpstr>Konverze vodíku na metanol</vt:lpstr>
      <vt:lpstr>Konverze vodíku pomocí zachyceného CO2</vt:lpstr>
      <vt:lpstr>Závěr (pesimistický)</vt:lpstr>
      <vt:lpstr>Závěr (optimistický)</vt:lpstr>
      <vt:lpstr>Závěr (mobilizující)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 Krtil</dc:creator>
  <cp:lastModifiedBy>Petr Krtil</cp:lastModifiedBy>
  <cp:revision>79</cp:revision>
  <cp:lastPrinted>2022-05-02T13:04:14Z</cp:lastPrinted>
  <dcterms:created xsi:type="dcterms:W3CDTF">2023-04-25T08:10:46Z</dcterms:created>
  <dcterms:modified xsi:type="dcterms:W3CDTF">2023-10-17T12:53:17Z</dcterms:modified>
</cp:coreProperties>
</file>