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2" r:id="rId3"/>
    <p:sldId id="283" r:id="rId4"/>
    <p:sldId id="280" r:id="rId5"/>
    <p:sldId id="288" r:id="rId6"/>
    <p:sldId id="284" r:id="rId7"/>
    <p:sldId id="281" r:id="rId8"/>
    <p:sldId id="271" r:id="rId9"/>
    <p:sldId id="279" r:id="rId10"/>
    <p:sldId id="286" r:id="rId11"/>
    <p:sldId id="273" r:id="rId12"/>
    <p:sldId id="289" r:id="rId13"/>
    <p:sldId id="290" r:id="rId14"/>
    <p:sldId id="291" r:id="rId15"/>
    <p:sldId id="292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EC53E-9C17-448E-8C73-DCBA1E6119D9}" v="42" dt="2023-05-19T20:31:07.081"/>
    <p1510:client id="{5FBBD027-4F8D-4DF9-AB6D-74D2668B8F40}" v="13" dt="2023-05-20T12:19:46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0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845" y="8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95153856302924"/>
          <c:y val="0.17908592648339527"/>
          <c:w val="0.5453442421259842"/>
          <c:h val="0.81801631286809096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16A-49A2-AD60-9ED42B1923AF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6A-49A2-AD60-9ED42B1923A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16A-49A2-AD60-9ED42B1923AF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A-49A2-AD60-9ED42B1923AF}"/>
              </c:ext>
            </c:extLst>
          </c:dPt>
          <c:dPt>
            <c:idx val="4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6A-49A2-AD60-9ED42B1923AF}"/>
              </c:ext>
            </c:extLst>
          </c:dPt>
          <c:dPt>
            <c:idx val="5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16A-49A2-AD60-9ED42B1923AF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6A-49A2-AD60-9ED42B1923AF}"/>
              </c:ext>
            </c:extLst>
          </c:dPt>
          <c:dPt>
            <c:idx val="7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16A-49A2-AD60-9ED42B1923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List1!$A$2:$A$9</c:f>
              <c:strCache>
                <c:ptCount val="8"/>
                <c:pt idx="0">
                  <c:v>Jaderné (JE)</c:v>
                </c:pt>
                <c:pt idx="1">
                  <c:v>Parní (PE)</c:v>
                </c:pt>
                <c:pt idx="2">
                  <c:v>Paroplynové (PPE)</c:v>
                </c:pt>
                <c:pt idx="3">
                  <c:v>Plynové a spalovací (PSE)</c:v>
                </c:pt>
                <c:pt idx="4">
                  <c:v>Vodní (VE)</c:v>
                </c:pt>
                <c:pt idx="5">
                  <c:v>Přečerpávací (PVE)</c:v>
                </c:pt>
                <c:pt idx="6">
                  <c:v>Větrné (VTE)</c:v>
                </c:pt>
                <c:pt idx="7">
                  <c:v>Fotovoltaické (FVE)</c:v>
                </c:pt>
              </c:strCache>
            </c:strRef>
          </c:cat>
          <c:val>
            <c:numRef>
              <c:f>List1!$B$2:$B$9</c:f>
              <c:numCache>
                <c:formatCode>0%</c:formatCode>
                <c:ptCount val="8"/>
                <c:pt idx="0">
                  <c:v>0.21</c:v>
                </c:pt>
                <c:pt idx="1">
                  <c:v>0.45</c:v>
                </c:pt>
                <c:pt idx="2">
                  <c:v>0.06</c:v>
                </c:pt>
                <c:pt idx="3">
                  <c:v>0.05</c:v>
                </c:pt>
                <c:pt idx="4">
                  <c:v>0.05</c:v>
                </c:pt>
                <c:pt idx="5">
                  <c:v>0.06</c:v>
                </c:pt>
                <c:pt idx="6">
                  <c:v>0.02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A-49A2-AD60-9ED42B19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6247954305766"/>
          <c:y val="0.19560364200272873"/>
          <c:w val="0.2313752226343346"/>
          <c:h val="0.76220886059246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49767087546671"/>
          <c:y val="2.3888014118380627E-2"/>
          <c:w val="0.47481563374711083"/>
          <c:h val="0.934307961174453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43,90%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List1!$A$3:$A$11</c:f>
              <c:strCache>
                <c:ptCount val="9"/>
                <c:pt idx="0">
                  <c:v>Fotovoltaické elektrárny 13 GW 43,9%</c:v>
                </c:pt>
                <c:pt idx="1">
                  <c:v>Jaderné elektrárny 5 GW 17,2%</c:v>
                </c:pt>
                <c:pt idx="2">
                  <c:v>Plynové zdroje 4 GW 12,6%</c:v>
                </c:pt>
                <c:pt idx="3">
                  <c:v>Bateriová akumulace 3 GW 7,6%</c:v>
                </c:pt>
                <c:pt idx="4">
                  <c:v>Větrné elektrárny 3 GW 8,3%</c:v>
                </c:pt>
                <c:pt idx="5">
                  <c:v>Ostatní OZE 2 GW 7,4%</c:v>
                </c:pt>
                <c:pt idx="6">
                  <c:v>Vodní přečerpávací elektrárny 0,58 GW 1,9%</c:v>
                </c:pt>
                <c:pt idx="7">
                  <c:v>Palivové články 0,03 GW 0,1%</c:v>
                </c:pt>
                <c:pt idx="8">
                  <c:v>Uhelné zdroje 0 GW 0%</c:v>
                </c:pt>
              </c:strCache>
            </c:strRef>
          </c:cat>
          <c:val>
            <c:numRef>
              <c:f>List1!$B$3:$B$11</c:f>
              <c:numCache>
                <c:formatCode>0.00%</c:formatCode>
                <c:ptCount val="9"/>
                <c:pt idx="0">
                  <c:v>0.439</c:v>
                </c:pt>
                <c:pt idx="1">
                  <c:v>0.17199999999999999</c:v>
                </c:pt>
                <c:pt idx="2">
                  <c:v>0.126</c:v>
                </c:pt>
                <c:pt idx="3">
                  <c:v>8.5999999999999993E-2</c:v>
                </c:pt>
                <c:pt idx="4">
                  <c:v>8.3000000000000004E-2</c:v>
                </c:pt>
                <c:pt idx="5">
                  <c:v>7.3999999999999996E-2</c:v>
                </c:pt>
                <c:pt idx="6">
                  <c:v>1.9E-2</c:v>
                </c:pt>
                <c:pt idx="7">
                  <c:v>1E-3</c:v>
                </c:pt>
                <c:pt idx="8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4-44FE-A4AD-39B8F02AA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3983503"/>
        <c:axId val="1934001807"/>
      </c:barChart>
      <c:catAx>
        <c:axId val="1933983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34001807"/>
        <c:crosses val="autoZero"/>
        <c:auto val="1"/>
        <c:lblAlgn val="ctr"/>
        <c:lblOffset val="100"/>
        <c:noMultiLvlLbl val="0"/>
      </c:catAx>
      <c:valAx>
        <c:axId val="193400180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93398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898BE96-B282-47E7-BAF0-9C22F4DBD6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9091CB-35A8-4FA0-B7DC-43F8FA412E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01B28-DED5-4B9B-97B5-1EA7C1FECAF8}" type="datetimeFigureOut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18.10.2023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261DE8-676F-4D84-9C28-C5E3CBA14D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6DBCE1-1556-448F-A1A7-EF277625D4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09BF7-EC9D-4B2F-949E-762EEF1F237F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6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E9D954-6318-4153-87F1-40A56E10BA56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A50E51-65BC-4309-80D0-64A20CA642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34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7energy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energy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914404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4141630"/>
            <a:ext cx="4103233" cy="2215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TextovéPole 5">
            <a:hlinkClick r:id="rId2"/>
            <a:extLst>
              <a:ext uri="{FF2B5EF4-FFF2-40B4-BE49-F238E27FC236}">
                <a16:creationId xmlns:a16="http://schemas.microsoft.com/office/drawing/2014/main" id="{00EA02CA-CF59-4178-A6A2-09F21BC57F22}"/>
              </a:ext>
            </a:extLst>
          </p:cNvPr>
          <p:cNvSpPr txBox="1"/>
          <p:nvPr userDrawn="1"/>
        </p:nvSpPr>
        <p:spPr>
          <a:xfrm>
            <a:off x="947738" y="5954847"/>
            <a:ext cx="1201688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140" dirty="0">
                <a:solidFill>
                  <a:schemeClr val="tx2"/>
                </a:solidFill>
              </a:rPr>
              <a:t>www.7.cz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773165"/>
            <a:ext cx="701255" cy="6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481121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2713791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465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995" y="4077815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4995" y="5310485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8421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005" y="434499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2005" y="1667169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470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29D29-F5FB-4BE8-B58A-4156D148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35729"/>
            <a:ext cx="4792661" cy="997196"/>
          </a:xfrm>
        </p:spPr>
        <p:txBody>
          <a:bodyPr anchor="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FAF86-2340-4639-B108-432D821B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481942"/>
            <a:ext cx="4792662" cy="332354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C0C6F-EE6D-4E2F-8CA0-82AA0361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2B83D4-54A5-479E-8C65-3A770FD6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1372" y="6319539"/>
            <a:ext cx="6492421" cy="174522"/>
          </a:xfrm>
          <a:prstGeom prst="rect">
            <a:avLst/>
          </a:prstGeom>
        </p:spPr>
        <p:txBody>
          <a:bodyPr/>
          <a:lstStyle/>
          <a:p>
            <a:r>
              <a:rPr lang="cs-CZ"/>
              <a:t>www.7.cz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CFFD1-4FAC-4EBC-9F04-1A6601BB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2310512-11CE-4B38-B3F7-DE6CFA5FF3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255222"/>
            <a:ext cx="2457796" cy="455026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81AEE23A-4F2B-4417-A67D-02AC24DB2D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967442" y="1255222"/>
            <a:ext cx="2457796" cy="455026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2616C821-DDD3-4941-94A9-4CD993B43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735729"/>
            <a:ext cx="2457795" cy="2215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TITULEK</a:t>
            </a:r>
          </a:p>
        </p:txBody>
      </p:sp>
      <p:sp>
        <p:nvSpPr>
          <p:cNvPr id="16" name="Zástupný symbol pro text 14">
            <a:extLst>
              <a:ext uri="{FF2B5EF4-FFF2-40B4-BE49-F238E27FC236}">
                <a16:creationId xmlns:a16="http://schemas.microsoft.com/office/drawing/2014/main" id="{93D30FEE-3AC3-4E5D-B56B-7BF5851FD2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67442" y="735729"/>
            <a:ext cx="2457795" cy="2215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TITULEK</a:t>
            </a:r>
          </a:p>
        </p:txBody>
      </p:sp>
    </p:spTree>
    <p:extLst>
      <p:ext uri="{BB962C8B-B14F-4D97-AF65-F5344CB8AC3E}">
        <p14:creationId xmlns:p14="http://schemas.microsoft.com/office/powerpoint/2010/main" val="268314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vlevo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29D29-F5FB-4BE8-B58A-4156D148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35013"/>
            <a:ext cx="4792661" cy="997196"/>
          </a:xfrm>
        </p:spPr>
        <p:txBody>
          <a:bodyPr anchor="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FAF86-2340-4639-B108-432D821B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481942"/>
            <a:ext cx="4792662" cy="332354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C0C6F-EE6D-4E2F-8CA0-82AA0361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CFFD1-4FAC-4EBC-9F04-1A6601BB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5054D25D-C8FA-4CBB-8BBB-9F749CAEDAC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15025" y="735013"/>
            <a:ext cx="5510213" cy="5070475"/>
          </a:xfrm>
        </p:spPr>
        <p:txBody>
          <a:bodyPr tIns="1944000" anchor="t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57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B4092-F425-42FE-816D-2F7FC22F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37C59A-58C9-44EC-8DB1-B02B28DD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29D5F3-3450-4F00-9F6E-866D3557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1372" y="6319539"/>
            <a:ext cx="6492421" cy="174522"/>
          </a:xfrm>
          <a:prstGeom prst="rect">
            <a:avLst/>
          </a:prstGeom>
        </p:spPr>
        <p:txBody>
          <a:bodyPr/>
          <a:lstStyle/>
          <a:p>
            <a:r>
              <a:rPr lang="cs-CZ"/>
              <a:t>www.7.cz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DC42B9-2668-4D56-9648-D18D5E2C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02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EA2D52A-4C89-4221-B8F9-9B4AD944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60D8C7-C1AB-4084-9852-59779969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48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B4092-F425-42FE-816D-2F7FC22F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3732396"/>
            <a:ext cx="3682450" cy="4985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C21D505-1DBB-4FA4-958C-9D0FAF180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798565"/>
            <a:ext cx="701255" cy="684690"/>
          </a:xfrm>
          <a:prstGeom prst="rect">
            <a:avLst/>
          </a:prstGeom>
        </p:spPr>
      </p:pic>
      <p:sp>
        <p:nvSpPr>
          <p:cNvPr id="11" name="TextovéPole 10">
            <a:hlinkClick r:id="rId3"/>
            <a:extLst>
              <a:ext uri="{FF2B5EF4-FFF2-40B4-BE49-F238E27FC236}">
                <a16:creationId xmlns:a16="http://schemas.microsoft.com/office/drawing/2014/main" id="{C387342C-0DCF-4FBF-95EA-DDE6AE24A022}"/>
              </a:ext>
            </a:extLst>
          </p:cNvPr>
          <p:cNvSpPr txBox="1"/>
          <p:nvPr userDrawn="1"/>
        </p:nvSpPr>
        <p:spPr>
          <a:xfrm>
            <a:off x="947738" y="5954847"/>
            <a:ext cx="1201688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140" dirty="0">
                <a:solidFill>
                  <a:schemeClr val="tx2"/>
                </a:solidFill>
              </a:rPr>
              <a:t>www.7.cz</a:t>
            </a:r>
          </a:p>
        </p:txBody>
      </p:sp>
    </p:spTree>
    <p:extLst>
      <p:ext uri="{BB962C8B-B14F-4D97-AF65-F5344CB8AC3E}">
        <p14:creationId xmlns:p14="http://schemas.microsoft.com/office/powerpoint/2010/main" val="118503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29D29-F5FB-4BE8-B58A-4156D148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FAF86-2340-4639-B108-432D821B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C0C6F-EE6D-4E2F-8CA0-82AA0361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CFFD1-4FAC-4EBC-9F04-1A6601BB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0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FAF86-2340-4639-B108-432D821B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481942"/>
            <a:ext cx="4792662" cy="332354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C0C6F-EE6D-4E2F-8CA0-82AA0361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CFFD1-4FAC-4EBC-9F04-1A6601BB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87AE72EC-3CF8-488F-8D43-D6DCE244D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731501"/>
            <a:ext cx="5329238" cy="5073987"/>
          </a:xfrm>
        </p:spPr>
        <p:txBody>
          <a:bodyPr tIns="0" bIns="1188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9301A907-67EF-468E-8AD3-C97F57AE25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7738" y="1976951"/>
            <a:ext cx="4792662" cy="2682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1E2DD7C-983A-4A60-9A7A-30F4E1E6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31501"/>
            <a:ext cx="4792661" cy="997196"/>
          </a:xfrm>
        </p:spPr>
        <p:txBody>
          <a:bodyPr anchor="t"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4179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611418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3844088"/>
            <a:ext cx="4103233" cy="2215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463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pozitiv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611418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3844088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6970A3D-D262-4095-B37D-04E6F4C574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628000" bIns="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72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negativ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6970A3D-D262-4095-B37D-04E6F4C574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tIns="2628000" bIns="0"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611418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3844088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076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611418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3844088"/>
            <a:ext cx="4103233" cy="2215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9753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662875"/>
            <a:ext cx="4103233" cy="997196"/>
          </a:xfrm>
          <a:effectLst/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895545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4919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178715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3411385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3094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7energy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A1EA36-B6AD-4BE8-A6A2-3106813D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31501"/>
            <a:ext cx="10477500" cy="4985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54C2BE-FB30-4283-9B87-8F70B0473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449388"/>
            <a:ext cx="10477501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774E7F-87F0-4E09-AB42-206B69FC9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88950" y="6314900"/>
            <a:ext cx="702128" cy="1745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E958A-03BC-46F0-9625-43E6E6E0E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17309" y="6324981"/>
            <a:ext cx="239763" cy="1745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7D1616F-063E-41E8-8FC4-34B34AD84CB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TextovéPole 12">
            <a:hlinkClick r:id="rId19"/>
            <a:extLst>
              <a:ext uri="{FF2B5EF4-FFF2-40B4-BE49-F238E27FC236}">
                <a16:creationId xmlns:a16="http://schemas.microsoft.com/office/drawing/2014/main" id="{1125F4A9-CCDC-409F-A3EC-509317D6B799}"/>
              </a:ext>
            </a:extLst>
          </p:cNvPr>
          <p:cNvSpPr txBox="1"/>
          <p:nvPr userDrawn="1"/>
        </p:nvSpPr>
        <p:spPr>
          <a:xfrm>
            <a:off x="10223550" y="6337615"/>
            <a:ext cx="1201688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140" dirty="0">
                <a:solidFill>
                  <a:schemeClr val="tx2"/>
                </a:solidFill>
              </a:rPr>
              <a:t>www.7.cz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6185808"/>
            <a:ext cx="310959" cy="3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2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6" r:id="rId3"/>
    <p:sldLayoutId id="2147483651" r:id="rId4"/>
    <p:sldLayoutId id="2147483657" r:id="rId5"/>
    <p:sldLayoutId id="2147483668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54" r:id="rId15"/>
    <p:sldLayoutId id="2147483655" r:id="rId16"/>
    <p:sldLayoutId id="21474836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 userDrawn="1">
          <p15:clr>
            <a:srgbClr val="F26B43"/>
          </p15:clr>
        </p15:guide>
        <p15:guide id="2" pos="7197" userDrawn="1">
          <p15:clr>
            <a:srgbClr val="F26B43"/>
          </p15:clr>
        </p15:guide>
        <p15:guide id="3" orient="horz" pos="709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58DA416-4C90-4C53-9E68-21F1815B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2249607"/>
            <a:ext cx="8360035" cy="1661993"/>
          </a:xfrm>
        </p:spPr>
        <p:txBody>
          <a:bodyPr/>
          <a:lstStyle/>
          <a:p>
            <a:r>
              <a:rPr lang="cs-CZ" sz="4000" dirty="0"/>
              <a:t>Význam domácích zdrojů pro budoucnost energetiky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47738" y="4892819"/>
            <a:ext cx="721748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1600" b="1" dirty="0">
                <a:solidFill>
                  <a:schemeClr val="tx2"/>
                </a:solidFill>
              </a:rPr>
              <a:t>Pavel Farkač</a:t>
            </a:r>
            <a:r>
              <a:rPr lang="cs-CZ" sz="1600" dirty="0">
                <a:solidFill>
                  <a:schemeClr val="tx2"/>
                </a:solidFill>
              </a:rPr>
              <a:t>, vedoucí rozvojových a transformačních projektů, skupina </a:t>
            </a:r>
            <a:r>
              <a:rPr lang="cs-CZ" sz="1600" dirty="0" err="1">
                <a:solidFill>
                  <a:schemeClr val="tx2"/>
                </a:solidFill>
              </a:rPr>
              <a:t>Sev.en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47738" y="4646598"/>
            <a:ext cx="4879856" cy="246221"/>
          </a:xfrm>
        </p:spPr>
        <p:txBody>
          <a:bodyPr/>
          <a:lstStyle/>
          <a:p>
            <a:r>
              <a:rPr lang="cs-CZ" dirty="0" smtClean="0"/>
              <a:t>Energetické fórum Ústeckého kraje – 19. 10.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3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7738" y="2549403"/>
            <a:ext cx="8660286" cy="2991588"/>
          </a:xfrm>
        </p:spPr>
        <p:txBody>
          <a:bodyPr/>
          <a:lstStyle/>
          <a:p>
            <a:r>
              <a:rPr lang="cs-CZ" dirty="0" smtClean="0"/>
              <a:t>Hlavní ekonomické obtíže pro udržení flexibilních zdrojů       či výstavbu nových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8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CE1E387-6A00-44F0-9938-C8B89A0025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8685" y="713693"/>
            <a:ext cx="10477500" cy="498475"/>
          </a:xfrm>
        </p:spPr>
        <p:txBody>
          <a:bodyPr/>
          <a:lstStyle/>
          <a:p>
            <a:r>
              <a:rPr lang="cs-CZ" sz="3500" noProof="1"/>
              <a:t>Hlavní ekonomické obtíže </a:t>
            </a:r>
          </a:p>
        </p:txBody>
      </p:sp>
      <p:sp>
        <p:nvSpPr>
          <p:cNvPr id="6" name="object 196">
            <a:extLst>
              <a:ext uri="{FF2B5EF4-FFF2-40B4-BE49-F238E27FC236}">
                <a16:creationId xmlns:a16="http://schemas.microsoft.com/office/drawing/2014/main" id="{FC16B6DA-E2B1-4647-B867-9B9A6C133057}"/>
              </a:ext>
            </a:extLst>
          </p:cNvPr>
          <p:cNvSpPr/>
          <p:nvPr/>
        </p:nvSpPr>
        <p:spPr>
          <a:xfrm rot="16200000">
            <a:off x="6097440" y="-4033677"/>
            <a:ext cx="172496" cy="10664184"/>
          </a:xfrm>
          <a:custGeom>
            <a:avLst/>
            <a:gdLst/>
            <a:ahLst/>
            <a:cxnLst/>
            <a:rect l="l" t="t" r="r" b="b"/>
            <a:pathLst>
              <a:path w="25400" h="1516240">
                <a:moveTo>
                  <a:pt x="12700" y="12700"/>
                </a:moveTo>
                <a:lnTo>
                  <a:pt x="12700" y="1503541"/>
                </a:lnTo>
              </a:path>
            </a:pathLst>
          </a:custGeom>
          <a:ln w="25400">
            <a:solidFill>
              <a:srgbClr val="61C2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0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384351" y="1631240"/>
            <a:ext cx="3265915" cy="4199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099618" y="1698700"/>
            <a:ext cx="3619071" cy="4199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7AE97706-BB56-8F8D-5B84-5896C9ACF942}"/>
              </a:ext>
            </a:extLst>
          </p:cNvPr>
          <p:cNvSpPr/>
          <p:nvPr/>
        </p:nvSpPr>
        <p:spPr>
          <a:xfrm>
            <a:off x="938685" y="1698700"/>
            <a:ext cx="3316566" cy="43668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Emisní povolenky</a:t>
            </a:r>
            <a:endParaRPr lang="cs-CZ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400" dirty="0" smtClean="0"/>
              <a:t>Pro provoz uhelné elektrárny je třeba cca 30 eur/MWh rozdíl mezi cenou elektřiny a cenou emisní povolenky.</a:t>
            </a:r>
          </a:p>
          <a:p>
            <a:endParaRPr lang="cs-CZ" sz="1400" dirty="0" smtClean="0"/>
          </a:p>
          <a:p>
            <a:r>
              <a:rPr lang="cs-CZ" sz="1400" dirty="0" smtClean="0"/>
              <a:t>S rostoucí cenou povolenky a eventuálně klesající cenou elektřiny se stane provoz ztrátovým.</a:t>
            </a:r>
          </a:p>
          <a:p>
            <a:endParaRPr lang="cs-CZ" sz="1400" b="1" dirty="0" smtClean="0"/>
          </a:p>
          <a:p>
            <a:r>
              <a:rPr lang="cs-CZ" sz="1400" b="1" dirty="0" smtClean="0"/>
              <a:t>Současná hodnota emisní </a:t>
            </a:r>
          </a:p>
          <a:p>
            <a:r>
              <a:rPr lang="cs-CZ" sz="1400" b="1" dirty="0" smtClean="0"/>
              <a:t>povolenky činí cca 84 eur za tunu CO</a:t>
            </a:r>
            <a:r>
              <a:rPr lang="cs-CZ" sz="1400" b="1" baseline="-25000" dirty="0" smtClean="0"/>
              <a:t>2</a:t>
            </a:r>
            <a:r>
              <a:rPr lang="cs-CZ" sz="1400" b="1" dirty="0" smtClean="0"/>
              <a:t>, tedy přes 2 000 Kč.</a:t>
            </a:r>
            <a:endParaRPr lang="cs-CZ" sz="1400" b="1" baseline="-25000" dirty="0"/>
          </a:p>
          <a:p>
            <a:endParaRPr lang="cs-CZ" sz="1400" dirty="0"/>
          </a:p>
          <a:p>
            <a:r>
              <a:rPr lang="cs-CZ" sz="1400" dirty="0" smtClean="0"/>
              <a:t>Cena emisní povolenky dále poroste vlivem jejich postupného stahování z trhu.</a:t>
            </a:r>
            <a:endParaRPr lang="cs-CZ" sz="1400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BB0953E-D7FE-8F0B-1D2B-8C10097E89AF}"/>
              </a:ext>
            </a:extLst>
          </p:cNvPr>
          <p:cNvSpPr/>
          <p:nvPr/>
        </p:nvSpPr>
        <p:spPr>
          <a:xfrm>
            <a:off x="4585099" y="1698576"/>
            <a:ext cx="3289843" cy="43669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Nepředvídatelnost trhu</a:t>
            </a: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cs-CZ" sz="1400" dirty="0" smtClean="0"/>
              <a:t>Cena elektřiny se denně mění vlivem dostupnosti zdrojů a poptávky. </a:t>
            </a:r>
          </a:p>
          <a:p>
            <a:pPr>
              <a:spcBef>
                <a:spcPts val="200"/>
              </a:spcBef>
            </a:pPr>
            <a:endParaRPr lang="cs-CZ" sz="1400" dirty="0" smtClean="0"/>
          </a:p>
          <a:p>
            <a:pPr>
              <a:spcBef>
                <a:spcPts val="200"/>
              </a:spcBef>
            </a:pPr>
            <a:r>
              <a:rPr lang="cs-CZ" sz="1400" b="1" dirty="0" smtClean="0"/>
              <a:t>S nárůstem instalovaného výkonu  intermitentních zdrojů bude předpověď ceny elektřiny nadále jen obtížnější.</a:t>
            </a:r>
          </a:p>
          <a:p>
            <a:pPr>
              <a:spcBef>
                <a:spcPts val="200"/>
              </a:spcBef>
            </a:pPr>
            <a:endParaRPr lang="cs-CZ" sz="1400" b="1" dirty="0" smtClean="0"/>
          </a:p>
          <a:p>
            <a:pPr>
              <a:spcBef>
                <a:spcPts val="200"/>
              </a:spcBef>
            </a:pPr>
            <a:r>
              <a:rPr lang="cs-CZ" sz="1400" dirty="0" smtClean="0"/>
              <a:t>Volatilita ceny zemního plynu se přenáší ve stejné míře na cenu elektrické energie.</a:t>
            </a:r>
          </a:p>
          <a:p>
            <a:pPr>
              <a:spcBef>
                <a:spcPts val="200"/>
              </a:spcBef>
            </a:pPr>
            <a:endParaRPr lang="cs-CZ" sz="1400" dirty="0" smtClean="0"/>
          </a:p>
          <a:p>
            <a:pPr>
              <a:spcBef>
                <a:spcPts val="200"/>
              </a:spcBef>
            </a:pPr>
            <a:r>
              <a:rPr lang="cs-CZ" sz="1400" dirty="0" smtClean="0"/>
              <a:t>Vlivy mezinárodních konfliktů na evropský trh</a:t>
            </a:r>
          </a:p>
          <a:p>
            <a:endParaRPr lang="cs-CZ" sz="1600" dirty="0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C0283138-029E-CEAA-1560-91F88340555E}"/>
              </a:ext>
            </a:extLst>
          </p:cNvPr>
          <p:cNvSpPr/>
          <p:nvPr/>
        </p:nvSpPr>
        <p:spPr>
          <a:xfrm>
            <a:off x="8204790" y="1698577"/>
            <a:ext cx="3310990" cy="436694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2400"/>
              </a:spcAft>
              <a:buNone/>
            </a:pP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1500"/>
              </a:spcAft>
              <a:buNone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Měnící se regulace</a:t>
            </a:r>
            <a:endParaRPr lang="cs-CZ" sz="1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500"/>
              </a:spcAft>
            </a:pPr>
            <a:r>
              <a:rPr lang="cs-CZ" sz="1400" dirty="0" smtClean="0"/>
              <a:t>Environmentální politika EU i ČR</a:t>
            </a:r>
          </a:p>
          <a:p>
            <a:pPr>
              <a:spcBef>
                <a:spcPts val="600"/>
              </a:spcBef>
              <a:spcAft>
                <a:spcPts val="1500"/>
              </a:spcAft>
            </a:pPr>
            <a:r>
              <a:rPr lang="cs-CZ" sz="1400" b="1" dirty="0" smtClean="0"/>
              <a:t>Nutnost plnění cílů EU i ČR za současného udržení energetické bezpečnosti a cenové dostupnosti elektrické energie.</a:t>
            </a:r>
          </a:p>
          <a:p>
            <a:pPr>
              <a:spcBef>
                <a:spcPts val="600"/>
              </a:spcBef>
              <a:spcAft>
                <a:spcPts val="1500"/>
              </a:spcAft>
            </a:pPr>
            <a:r>
              <a:rPr lang="cs-CZ" sz="1400" dirty="0" smtClean="0"/>
              <a:t>Negativní vliv na potenciální investory do nových flexibilních zdrojů </a:t>
            </a:r>
          </a:p>
          <a:p>
            <a:pPr>
              <a:spcBef>
                <a:spcPts val="600"/>
              </a:spcBef>
              <a:spcAft>
                <a:spcPts val="1500"/>
              </a:spcAft>
            </a:pPr>
            <a:r>
              <a:rPr lang="cs-CZ" sz="1400" dirty="0" smtClean="0"/>
              <a:t>Jaký směr vytyčí nové strategické dokumenty?</a:t>
            </a:r>
            <a:endParaRPr lang="cs-CZ" sz="1400" dirty="0"/>
          </a:p>
          <a:p>
            <a:pPr marL="0" indent="0">
              <a:spcBef>
                <a:spcPts val="600"/>
              </a:spcBef>
              <a:spcAft>
                <a:spcPts val="2400"/>
              </a:spcAft>
              <a:buNone/>
            </a:pPr>
            <a:endParaRPr lang="cs-CZ" sz="1400" dirty="0"/>
          </a:p>
          <a:p>
            <a:pPr marL="0" indent="0">
              <a:spcBef>
                <a:spcPts val="600"/>
              </a:spcBef>
              <a:spcAft>
                <a:spcPts val="2400"/>
              </a:spcAft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8234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7738" y="3546599"/>
            <a:ext cx="9120822" cy="1994392"/>
          </a:xfrm>
        </p:spPr>
        <p:txBody>
          <a:bodyPr/>
          <a:lstStyle/>
          <a:p>
            <a:r>
              <a:rPr lang="es-ES" dirty="0"/>
              <a:t>Ambice Sev.en </a:t>
            </a:r>
            <a:r>
              <a:rPr lang="es-ES" dirty="0" smtClean="0"/>
              <a:t>v </a:t>
            </a:r>
            <a:r>
              <a:rPr lang="es-ES" dirty="0"/>
              <a:t>OZE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9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50225" y="2288099"/>
            <a:ext cx="5103535" cy="38877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 smtClean="0"/>
              <a:t>Ambice na </a:t>
            </a:r>
            <a:r>
              <a:rPr lang="cs-CZ" b="1" dirty="0" smtClean="0"/>
              <a:t>nových 146 </a:t>
            </a:r>
            <a:r>
              <a:rPr lang="cs-CZ" b="1" dirty="0" err="1" smtClean="0"/>
              <a:t>MWp</a:t>
            </a:r>
            <a:r>
              <a:rPr lang="cs-CZ" b="1" dirty="0" smtClean="0"/>
              <a:t> ve FVE</a:t>
            </a:r>
          </a:p>
          <a:p>
            <a:pPr lvl="1"/>
            <a:r>
              <a:rPr lang="cs-CZ" dirty="0" smtClean="0"/>
              <a:t>Dolní Litvínov 	25 </a:t>
            </a:r>
            <a:r>
              <a:rPr lang="cs-CZ" dirty="0" err="1" smtClean="0"/>
              <a:t>MWp</a:t>
            </a:r>
            <a:endParaRPr lang="cs-CZ" dirty="0" smtClean="0"/>
          </a:p>
          <a:p>
            <a:pPr lvl="1"/>
            <a:r>
              <a:rPr lang="cs-CZ" dirty="0" smtClean="0"/>
              <a:t>Centrum 	46 </a:t>
            </a:r>
            <a:r>
              <a:rPr lang="cs-CZ" dirty="0" err="1" smtClean="0"/>
              <a:t>MWp</a:t>
            </a:r>
            <a:endParaRPr lang="cs-CZ" dirty="0" smtClean="0"/>
          </a:p>
          <a:p>
            <a:pPr lvl="1"/>
            <a:r>
              <a:rPr lang="cs-CZ" dirty="0" smtClean="0"/>
              <a:t>Komořany	12 </a:t>
            </a:r>
            <a:r>
              <a:rPr lang="cs-CZ" dirty="0" err="1" smtClean="0"/>
              <a:t>MWp</a:t>
            </a:r>
            <a:endParaRPr lang="cs-CZ" dirty="0" smtClean="0"/>
          </a:p>
          <a:p>
            <a:pPr lvl="1"/>
            <a:r>
              <a:rPr lang="cs-CZ" dirty="0" smtClean="0"/>
              <a:t>Ervěnice 	14 </a:t>
            </a:r>
            <a:r>
              <a:rPr lang="cs-CZ" dirty="0" err="1" smtClean="0"/>
              <a:t>MWp</a:t>
            </a:r>
            <a:endParaRPr lang="cs-CZ" dirty="0" smtClean="0"/>
          </a:p>
          <a:p>
            <a:pPr lvl="1"/>
            <a:r>
              <a:rPr lang="cs-CZ" dirty="0" err="1" smtClean="0"/>
              <a:t>Saxonie</a:t>
            </a:r>
            <a:r>
              <a:rPr lang="cs-CZ" dirty="0" smtClean="0"/>
              <a:t> 	49 </a:t>
            </a:r>
            <a:r>
              <a:rPr lang="cs-CZ" dirty="0" err="1" smtClean="0"/>
              <a:t>MWp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b="1" dirty="0" smtClean="0"/>
              <a:t>PEM elektrolyzér </a:t>
            </a:r>
            <a:r>
              <a:rPr lang="cs-CZ" dirty="0" smtClean="0"/>
              <a:t>o </a:t>
            </a:r>
            <a:r>
              <a:rPr lang="cs-CZ" dirty="0" smtClean="0"/>
              <a:t>výkonu 17,5 MW pro výrobu zeleného </a:t>
            </a:r>
            <a:r>
              <a:rPr lang="cs-CZ" dirty="0" smtClean="0"/>
              <a:t>vodíku </a:t>
            </a:r>
            <a:r>
              <a:rPr lang="cs-CZ" dirty="0" smtClean="0"/>
              <a:t>v areálu bývalého hlubinného dolu Centrum =&gt; </a:t>
            </a:r>
            <a:r>
              <a:rPr lang="cs-CZ" b="1" dirty="0"/>
              <a:t>2 891 tun </a:t>
            </a:r>
            <a:r>
              <a:rPr lang="cs-CZ" b="1" dirty="0" smtClean="0"/>
              <a:t>H</a:t>
            </a:r>
            <a:r>
              <a:rPr lang="cs-CZ" b="1" baseline="-25000" dirty="0" smtClean="0"/>
              <a:t>2</a:t>
            </a:r>
            <a:r>
              <a:rPr lang="cs-CZ" b="1" dirty="0" smtClean="0"/>
              <a:t>/rok </a:t>
            </a:r>
            <a:r>
              <a:rPr lang="cs-CZ" dirty="0" smtClean="0"/>
              <a:t>v 1. etapě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b="1" dirty="0"/>
              <a:t>T</a:t>
            </a:r>
            <a:r>
              <a:rPr lang="cs-CZ" b="1" dirty="0" smtClean="0"/>
              <a:t>ransformace </a:t>
            </a:r>
            <a:r>
              <a:rPr lang="cs-CZ" b="1" dirty="0"/>
              <a:t>okolí lomu </a:t>
            </a:r>
            <a:r>
              <a:rPr lang="cs-CZ" b="1" dirty="0" smtClean="0"/>
              <a:t>ČSA </a:t>
            </a:r>
            <a:r>
              <a:rPr lang="cs-CZ" dirty="0" smtClean="0"/>
              <a:t>(projekt Green Mine)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Stacionární i plovoucí FVE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Navazující výroba vodíku</a:t>
            </a:r>
          </a:p>
          <a:p>
            <a:pPr lvl="1">
              <a:spcBef>
                <a:spcPts val="0"/>
              </a:spcBef>
            </a:pPr>
            <a:r>
              <a:rPr lang="cs-CZ" dirty="0" err="1" smtClean="0"/>
              <a:t>Akvaponické</a:t>
            </a:r>
            <a:r>
              <a:rPr lang="cs-CZ" dirty="0" smtClean="0"/>
              <a:t> farmy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Přečerpávací elektrárna </a:t>
            </a:r>
          </a:p>
          <a:p>
            <a:pPr lvl="1">
              <a:spcBef>
                <a:spcPts val="0"/>
              </a:spcBef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E1E387-6A00-44F0-9938-C8B89A00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31501"/>
            <a:ext cx="5717221" cy="1495794"/>
          </a:xfrm>
        </p:spPr>
        <p:txBody>
          <a:bodyPr/>
          <a:lstStyle/>
          <a:p>
            <a:r>
              <a:rPr lang="cs-CZ" noProof="1" smtClean="0"/>
              <a:t>Nejen Obnovitlené zdroje energie a zelený Vodík</a:t>
            </a:r>
            <a:endParaRPr lang="cs-CZ" noProof="1"/>
          </a:p>
        </p:txBody>
      </p:sp>
      <p:sp>
        <p:nvSpPr>
          <p:cNvPr id="6" name="object 196">
            <a:extLst>
              <a:ext uri="{FF2B5EF4-FFF2-40B4-BE49-F238E27FC236}">
                <a16:creationId xmlns:a16="http://schemas.microsoft.com/office/drawing/2014/main" id="{FC16B6DA-E2B1-4647-B867-9B9A6C133057}"/>
              </a:ext>
            </a:extLst>
          </p:cNvPr>
          <p:cNvSpPr/>
          <p:nvPr/>
        </p:nvSpPr>
        <p:spPr>
          <a:xfrm rot="16200000">
            <a:off x="3386689" y="-328253"/>
            <a:ext cx="45719" cy="5088423"/>
          </a:xfrm>
          <a:custGeom>
            <a:avLst/>
            <a:gdLst/>
            <a:ahLst/>
            <a:cxnLst/>
            <a:rect l="l" t="t" r="r" b="b"/>
            <a:pathLst>
              <a:path w="25400" h="1516240">
                <a:moveTo>
                  <a:pt x="12700" y="12700"/>
                </a:moveTo>
                <a:lnTo>
                  <a:pt x="12700" y="1503541"/>
                </a:lnTo>
              </a:path>
            </a:pathLst>
          </a:custGeom>
          <a:ln w="25400">
            <a:solidFill>
              <a:srgbClr val="61C2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0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079009" y="3290497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b="1" dirty="0">
              <a:solidFill>
                <a:srgbClr val="002060"/>
              </a:solidFill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850225" y="3315483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46152" y="2086448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b="1" dirty="0">
              <a:solidFill>
                <a:srgbClr val="002060"/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3035" y="2467411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51596" y="2265947"/>
            <a:ext cx="2524510" cy="4098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8881404" y="1726203"/>
            <a:ext cx="3015048" cy="539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dirty="0">
              <a:solidFill>
                <a:srgbClr val="002060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745" y="728427"/>
            <a:ext cx="4203798" cy="54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7738" y="4045197"/>
            <a:ext cx="9120822" cy="1495794"/>
          </a:xfrm>
        </p:spPr>
        <p:txBody>
          <a:bodyPr/>
          <a:lstStyle/>
          <a:p>
            <a:r>
              <a:rPr lang="cs-CZ" dirty="0" smtClean="0"/>
              <a:t>diskusní závěr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5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7739" y="494160"/>
            <a:ext cx="10477500" cy="997196"/>
          </a:xfrm>
        </p:spPr>
        <p:txBody>
          <a:bodyPr/>
          <a:lstStyle/>
          <a:p>
            <a:r>
              <a:rPr lang="cs-CZ" dirty="0" smtClean="0"/>
              <a:t>Budoucnost české energetiky a role </a:t>
            </a:r>
            <a:r>
              <a:rPr lang="cs-CZ" dirty="0" err="1" smtClean="0"/>
              <a:t>sev.en</a:t>
            </a:r>
            <a:r>
              <a:rPr lang="cs-CZ" dirty="0" smtClean="0"/>
              <a:t> v jejím utváření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47738" y="1710645"/>
            <a:ext cx="10477501" cy="4356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Jako </a:t>
            </a:r>
            <a:r>
              <a:rPr lang="cs-CZ" b="1" dirty="0" smtClean="0"/>
              <a:t>druhý největší výrobce elektřiny v ČR </a:t>
            </a:r>
            <a:r>
              <a:rPr lang="cs-CZ" dirty="0" smtClean="0"/>
              <a:t>cítíme zodpovědnost a potřebu podílet se na transformaci české energetiky.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Spolehlivá a </a:t>
            </a:r>
            <a:r>
              <a:rPr lang="cs-CZ" b="1" dirty="0" smtClean="0"/>
              <a:t>bezpečná transformace ovšem vyžaduje přítomnost řiditelných zdrojů </a:t>
            </a:r>
            <a:r>
              <a:rPr lang="cs-CZ" dirty="0" smtClean="0"/>
              <a:t>umožňujících vyrovnávat velké výkyvy OZE (plyn, uhlí, SMR) – viz sezónní rozdíl 7 GW v maximálním a minimálním zatížení sítě.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Pro rozvoj takových zdrojů má výborné předpoklady Ústecký kraj (zejména infrastrukturní napojení).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Ústecký region by se měl snažit formovat diskusi o transformaci energetiky</a:t>
            </a:r>
            <a:r>
              <a:rPr lang="cs-CZ" dirty="0" smtClean="0"/>
              <a:t>, protože v ní může hrát zásadní roli.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Při strategických diskusích </a:t>
            </a:r>
            <a:r>
              <a:rPr lang="cs-CZ" b="1" dirty="0" smtClean="0"/>
              <a:t>společnost </a:t>
            </a:r>
            <a:r>
              <a:rPr lang="cs-CZ" b="1" dirty="0" err="1" smtClean="0"/>
              <a:t>Sev.en</a:t>
            </a:r>
            <a:r>
              <a:rPr lang="cs-CZ" b="1" dirty="0" smtClean="0"/>
              <a:t> chce být partnerem na regionální i vládní úrovni a přinést investice</a:t>
            </a:r>
            <a:r>
              <a:rPr lang="cs-CZ" dirty="0" smtClean="0"/>
              <a:t>, které transformaci energetiky umožní realizovat.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68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E954837-B0AF-4A10-BF39-782E1315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3233798"/>
            <a:ext cx="3682450" cy="997196"/>
          </a:xfrm>
        </p:spPr>
        <p:txBody>
          <a:bodyPr/>
          <a:lstStyle/>
          <a:p>
            <a:r>
              <a:rPr lang="cs-CZ" dirty="0"/>
              <a:t>DĚKUJI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C13E9EA-AA5E-D976-29C9-CA51E27C25FC}"/>
              </a:ext>
            </a:extLst>
          </p:cNvPr>
          <p:cNvSpPr txBox="1"/>
          <p:nvPr/>
        </p:nvSpPr>
        <p:spPr>
          <a:xfrm>
            <a:off x="947739" y="5447607"/>
            <a:ext cx="20195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cs-CZ" sz="1200" dirty="0" smtClean="0">
                <a:solidFill>
                  <a:schemeClr val="tx2"/>
                </a:solidFill>
              </a:rPr>
              <a:t>Pavel Farkač, </a:t>
            </a:r>
            <a:r>
              <a:rPr lang="cs-CZ" sz="1200" dirty="0" smtClean="0">
                <a:solidFill>
                  <a:schemeClr val="tx2"/>
                </a:solidFill>
              </a:rPr>
              <a:t>skupina </a:t>
            </a:r>
            <a:r>
              <a:rPr lang="cs-CZ" sz="1200" dirty="0" err="1" smtClean="0">
                <a:solidFill>
                  <a:schemeClr val="tx2"/>
                </a:solidFill>
              </a:rPr>
              <a:t>Sev.en</a:t>
            </a:r>
            <a:endParaRPr lang="cs-CZ" sz="1200" dirty="0" smtClean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r>
              <a:rPr lang="cs-CZ" sz="1200" dirty="0" smtClean="0">
                <a:solidFill>
                  <a:schemeClr val="tx2"/>
                </a:solidFill>
              </a:rPr>
              <a:t>p.farkac@7group.cz</a:t>
            </a:r>
            <a:endParaRPr lang="cs-CZ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/>
              <a:t>Elektroenergetický mix ČR v současnosti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/>
              <a:t>Elektroenergetický mix ČR v budoucnosti dle aktuálních plánů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/>
              <a:t>Hlavní </a:t>
            </a:r>
            <a:r>
              <a:rPr lang="cs-CZ" sz="2000" dirty="0" smtClean="0"/>
              <a:t>výzvy změny energetického mixu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/>
              <a:t>Ambice </a:t>
            </a:r>
            <a:r>
              <a:rPr lang="es-ES" sz="2000" dirty="0"/>
              <a:t>Sev.en </a:t>
            </a:r>
            <a:r>
              <a:rPr lang="es-ES" sz="2000" dirty="0" smtClean="0"/>
              <a:t>v </a:t>
            </a:r>
            <a:r>
              <a:rPr lang="es-ES" sz="2000" dirty="0" smtClean="0"/>
              <a:t>OZE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i="1" dirty="0" smtClean="0"/>
              <a:t>Závěr…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9837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7738" y="3070746"/>
            <a:ext cx="7350101" cy="1501254"/>
          </a:xfrm>
        </p:spPr>
        <p:txBody>
          <a:bodyPr/>
          <a:lstStyle/>
          <a:p>
            <a:r>
              <a:rPr lang="cs-CZ" dirty="0"/>
              <a:t>Elektroenergetický mix ČR v současnosti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3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CE1E387-6A00-44F0-9938-C8B89A0025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5963" y="731838"/>
            <a:ext cx="11236037" cy="498475"/>
          </a:xfrm>
        </p:spPr>
        <p:txBody>
          <a:bodyPr/>
          <a:lstStyle/>
          <a:p>
            <a:r>
              <a:rPr lang="cs-CZ" noProof="1" smtClean="0"/>
              <a:t>PODÍL INSTALOVANÉHO VÝKONU V ES ČR 2022</a:t>
            </a:r>
            <a:endParaRPr lang="cs-CZ" noProof="1"/>
          </a:p>
        </p:txBody>
      </p:sp>
      <p:sp>
        <p:nvSpPr>
          <p:cNvPr id="6" name="object 196">
            <a:extLst>
              <a:ext uri="{FF2B5EF4-FFF2-40B4-BE49-F238E27FC236}">
                <a16:creationId xmlns:a16="http://schemas.microsoft.com/office/drawing/2014/main" id="{FC16B6DA-E2B1-4647-B867-9B9A6C133057}"/>
              </a:ext>
            </a:extLst>
          </p:cNvPr>
          <p:cNvSpPr/>
          <p:nvPr/>
        </p:nvSpPr>
        <p:spPr>
          <a:xfrm rot="16200000">
            <a:off x="6131875" y="-4080177"/>
            <a:ext cx="229389" cy="10789946"/>
          </a:xfrm>
          <a:custGeom>
            <a:avLst/>
            <a:gdLst/>
            <a:ahLst/>
            <a:cxnLst/>
            <a:rect l="l" t="t" r="r" b="b"/>
            <a:pathLst>
              <a:path w="25400" h="1516240">
                <a:moveTo>
                  <a:pt x="12700" y="12700"/>
                </a:moveTo>
                <a:lnTo>
                  <a:pt x="12700" y="1503541"/>
                </a:lnTo>
              </a:path>
            </a:pathLst>
          </a:custGeom>
          <a:ln w="25400">
            <a:solidFill>
              <a:srgbClr val="61C2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08137FB-030C-ACCF-03FA-127D8684E369}"/>
              </a:ext>
            </a:extLst>
          </p:cNvPr>
          <p:cNvSpPr txBox="1"/>
          <p:nvPr/>
        </p:nvSpPr>
        <p:spPr>
          <a:xfrm>
            <a:off x="6090500" y="6349682"/>
            <a:ext cx="76944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cs-CZ" sz="1000" dirty="0">
                <a:solidFill>
                  <a:schemeClr val="tx2"/>
                </a:solidFill>
              </a:rPr>
              <a:t>ZDROJ: ERÚ</a:t>
            </a: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783000693"/>
              </p:ext>
            </p:extLst>
          </p:nvPr>
        </p:nvGraphicFramePr>
        <p:xfrm>
          <a:off x="-2145603" y="731838"/>
          <a:ext cx="1144477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09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CE1E387-6A00-44F0-9938-C8B89A0025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5963" y="731838"/>
            <a:ext cx="11236037" cy="498475"/>
          </a:xfrm>
        </p:spPr>
        <p:txBody>
          <a:bodyPr/>
          <a:lstStyle/>
          <a:p>
            <a:r>
              <a:rPr lang="cs-CZ" noProof="1" smtClean="0"/>
              <a:t>Výroba elektrické energie v ÚK 2022</a:t>
            </a:r>
            <a:endParaRPr lang="cs-CZ" noProof="1"/>
          </a:p>
        </p:txBody>
      </p:sp>
      <p:sp>
        <p:nvSpPr>
          <p:cNvPr id="6" name="object 196">
            <a:extLst>
              <a:ext uri="{FF2B5EF4-FFF2-40B4-BE49-F238E27FC236}">
                <a16:creationId xmlns:a16="http://schemas.microsoft.com/office/drawing/2014/main" id="{FC16B6DA-E2B1-4647-B867-9B9A6C133057}"/>
              </a:ext>
            </a:extLst>
          </p:cNvPr>
          <p:cNvSpPr/>
          <p:nvPr/>
        </p:nvSpPr>
        <p:spPr>
          <a:xfrm rot="16200000">
            <a:off x="6131875" y="-4080177"/>
            <a:ext cx="229389" cy="10789946"/>
          </a:xfrm>
          <a:custGeom>
            <a:avLst/>
            <a:gdLst/>
            <a:ahLst/>
            <a:cxnLst/>
            <a:rect l="l" t="t" r="r" b="b"/>
            <a:pathLst>
              <a:path w="25400" h="1516240">
                <a:moveTo>
                  <a:pt x="12700" y="12700"/>
                </a:moveTo>
                <a:lnTo>
                  <a:pt x="12700" y="1503541"/>
                </a:lnTo>
              </a:path>
            </a:pathLst>
          </a:custGeom>
          <a:ln w="25400">
            <a:solidFill>
              <a:srgbClr val="61C2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0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955963" y="1429491"/>
            <a:ext cx="10693805" cy="4356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800"/>
              </a:spcBef>
              <a:spcAft>
                <a:spcPts val="600"/>
              </a:spcAft>
            </a:pPr>
            <a:r>
              <a:rPr lang="cs-CZ" sz="2000" dirty="0" smtClean="0"/>
              <a:t>Instalovaný výkon =&gt; přes 5 GW, což činí </a:t>
            </a:r>
            <a:r>
              <a:rPr lang="cs-CZ" sz="2000" b="1" dirty="0" smtClean="0"/>
              <a:t>¼ instalovaného výkonu ČR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/>
              <a:t>Tvořen zejména parními a paroplynovými elektrárnami – fosilními zdroji</a:t>
            </a:r>
          </a:p>
          <a:p>
            <a:pPr>
              <a:lnSpc>
                <a:spcPct val="200000"/>
              </a:lnSpc>
              <a:spcBef>
                <a:spcPts val="1800"/>
              </a:spcBef>
              <a:spcAft>
                <a:spcPts val="600"/>
              </a:spcAft>
            </a:pPr>
            <a:r>
              <a:rPr lang="cs-CZ" sz="2000" dirty="0" smtClean="0"/>
              <a:t>„Energetický pupek“ </a:t>
            </a:r>
            <a:r>
              <a:rPr lang="cs-CZ" sz="2000" dirty="0" smtClean="0"/>
              <a:t>ČR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/>
              <a:t>Běžně se v kraji vyrobí přes 20</a:t>
            </a:r>
            <a:r>
              <a:rPr lang="cs-CZ" sz="1800" dirty="0" smtClean="0"/>
              <a:t> </a:t>
            </a:r>
            <a:r>
              <a:rPr lang="cs-CZ" sz="1800" dirty="0" err="1" smtClean="0"/>
              <a:t>TWh</a:t>
            </a:r>
            <a:r>
              <a:rPr lang="cs-CZ" sz="1800" dirty="0" smtClean="0"/>
              <a:t> ročně </a:t>
            </a:r>
            <a:r>
              <a:rPr lang="cs-CZ" sz="1800" dirty="0" smtClean="0"/>
              <a:t>=&gt; </a:t>
            </a:r>
            <a:r>
              <a:rPr lang="cs-CZ" sz="1800" dirty="0" smtClean="0"/>
              <a:t>cca </a:t>
            </a:r>
            <a:r>
              <a:rPr lang="cs-CZ" sz="1800" b="1" dirty="0" smtClean="0"/>
              <a:t>25 </a:t>
            </a:r>
            <a:r>
              <a:rPr lang="cs-CZ" sz="1800" b="1" dirty="0" smtClean="0"/>
              <a:t>% vyrobené elektřiny v ČR</a:t>
            </a:r>
          </a:p>
          <a:p>
            <a:pPr>
              <a:lnSpc>
                <a:spcPct val="200000"/>
              </a:lnSpc>
              <a:spcBef>
                <a:spcPts val="1800"/>
              </a:spcBef>
              <a:spcAft>
                <a:spcPts val="600"/>
              </a:spcAft>
            </a:pPr>
            <a:r>
              <a:rPr lang="cs-CZ" sz="2000" dirty="0" smtClean="0"/>
              <a:t>Exportní kraj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/>
              <a:t>V regionu se ovšem spotřebuje </a:t>
            </a:r>
            <a:r>
              <a:rPr lang="cs-CZ" sz="1800" dirty="0" smtClean="0"/>
              <a:t>pouze </a:t>
            </a:r>
            <a:r>
              <a:rPr lang="cs-CZ" sz="1800" dirty="0" smtClean="0"/>
              <a:t>5 </a:t>
            </a:r>
            <a:r>
              <a:rPr lang="cs-CZ" sz="1800" dirty="0" err="1" smtClean="0"/>
              <a:t>TWh</a:t>
            </a:r>
            <a:r>
              <a:rPr lang="cs-CZ" sz="1800" dirty="0" smtClean="0"/>
              <a:t>, tj. 75 % v kraji vyrobené energie se spotřebuje jinde (ať již v ČR nebo v zahraničí)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10907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7738" y="3068491"/>
            <a:ext cx="7431987" cy="1994392"/>
          </a:xfrm>
        </p:spPr>
        <p:txBody>
          <a:bodyPr/>
          <a:lstStyle/>
          <a:p>
            <a:r>
              <a:rPr lang="cs-CZ" dirty="0"/>
              <a:t>Elektroenergetický mix ČR v </a:t>
            </a:r>
            <a:r>
              <a:rPr lang="cs-CZ" dirty="0" smtClean="0"/>
              <a:t>budoucnosti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1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CE1E387-6A00-44F0-9938-C8B89A00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95" y="879971"/>
            <a:ext cx="10890951" cy="443198"/>
          </a:xfrm>
        </p:spPr>
        <p:txBody>
          <a:bodyPr/>
          <a:lstStyle/>
          <a:p>
            <a:r>
              <a:rPr lang="cs-CZ" sz="3200" noProof="1" smtClean="0"/>
              <a:t>PLÁNOVANÁ BUDOUCNOST ČESKÉ energetiky </a:t>
            </a:r>
            <a:endParaRPr lang="cs-CZ" sz="3200" noProof="1"/>
          </a:p>
        </p:txBody>
      </p:sp>
      <p:sp>
        <p:nvSpPr>
          <p:cNvPr id="6" name="object 196">
            <a:extLst>
              <a:ext uri="{FF2B5EF4-FFF2-40B4-BE49-F238E27FC236}">
                <a16:creationId xmlns:a16="http://schemas.microsoft.com/office/drawing/2014/main" id="{FC16B6DA-E2B1-4647-B867-9B9A6C133057}"/>
              </a:ext>
            </a:extLst>
          </p:cNvPr>
          <p:cNvSpPr/>
          <p:nvPr/>
        </p:nvSpPr>
        <p:spPr>
          <a:xfrm rot="16200000">
            <a:off x="6041610" y="-3989911"/>
            <a:ext cx="184561" cy="10564589"/>
          </a:xfrm>
          <a:custGeom>
            <a:avLst/>
            <a:gdLst/>
            <a:ahLst/>
            <a:cxnLst/>
            <a:rect l="l" t="t" r="r" b="b"/>
            <a:pathLst>
              <a:path w="25400" h="1516240">
                <a:moveTo>
                  <a:pt x="12700" y="12700"/>
                </a:moveTo>
                <a:lnTo>
                  <a:pt x="12700" y="1503541"/>
                </a:lnTo>
              </a:path>
            </a:pathLst>
          </a:custGeom>
          <a:ln w="25400">
            <a:solidFill>
              <a:srgbClr val="61C2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0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427316" y="5715329"/>
            <a:ext cx="7595410" cy="493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2400"/>
              </a:spcAft>
              <a:buNone/>
            </a:pP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0388928" y="2131738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b="1" dirty="0">
              <a:solidFill>
                <a:srgbClr val="002060"/>
              </a:solidFill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0351293" y="4610164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9508226" y="3405078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b="1" dirty="0">
              <a:solidFill>
                <a:srgbClr val="002060"/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9495556" y="4610164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27794" y="1068515"/>
            <a:ext cx="3038761" cy="43192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8881404" y="1726203"/>
            <a:ext cx="3015048" cy="539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1856121" y="5080921"/>
            <a:ext cx="8777145" cy="6974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23" name="Šipka doprava 22"/>
          <p:cNvSpPr/>
          <p:nvPr/>
        </p:nvSpPr>
        <p:spPr>
          <a:xfrm>
            <a:off x="7602191" y="3948925"/>
            <a:ext cx="451297" cy="44345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 err="1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64ADEE83-FA31-C818-5A3F-2123351DFBD0}"/>
              </a:ext>
            </a:extLst>
          </p:cNvPr>
          <p:cNvSpPr/>
          <p:nvPr/>
        </p:nvSpPr>
        <p:spPr>
          <a:xfrm>
            <a:off x="8151417" y="2455042"/>
            <a:ext cx="3166400" cy="343122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600" b="1" cap="small" dirty="0" smtClean="0">
                <a:solidFill>
                  <a:schemeClr val="tx2">
                    <a:lumMod val="75000"/>
                  </a:schemeClr>
                </a:solidFill>
              </a:rPr>
              <a:t>ENERGETIKA </a:t>
            </a:r>
            <a:r>
              <a:rPr lang="cs-CZ" sz="1600" b="1" cap="small" dirty="0">
                <a:solidFill>
                  <a:schemeClr val="tx2">
                    <a:lumMod val="75000"/>
                  </a:schemeClr>
                </a:solidFill>
              </a:rPr>
              <a:t>ČR </a:t>
            </a:r>
            <a:r>
              <a:rPr lang="cs-CZ" sz="1600" b="1" cap="small" dirty="0" smtClean="0">
                <a:solidFill>
                  <a:schemeClr val="tx2">
                    <a:lumMod val="75000"/>
                  </a:schemeClr>
                </a:solidFill>
              </a:rPr>
              <a:t>MÁ STÁT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600" b="1" cap="small" dirty="0" smtClean="0">
                <a:solidFill>
                  <a:schemeClr val="tx2">
                    <a:lumMod val="75000"/>
                  </a:schemeClr>
                </a:solidFill>
              </a:rPr>
              <a:t>NA KOMBINACI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600" b="1" cap="small" dirty="0" smtClean="0">
                <a:solidFill>
                  <a:schemeClr val="tx2">
                    <a:lumMod val="75000"/>
                  </a:schemeClr>
                </a:solidFill>
              </a:rPr>
              <a:t>JÁDRO + OZE</a:t>
            </a:r>
            <a:endParaRPr lang="cs-CZ" sz="1600" b="1" cap="small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b="1" dirty="0" smtClean="0"/>
              <a:t>Ani </a:t>
            </a:r>
            <a:r>
              <a:rPr lang="cs-CZ" sz="1600" b="1" dirty="0"/>
              <a:t>jedna technologie neslouží k regulaci sítě.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b="1" dirty="0"/>
              <a:t>Výkyvy v jejím zatížení budou s postupující elektrifikací čím dál větší. </a:t>
            </a:r>
          </a:p>
          <a:p>
            <a:pPr algn="ctr"/>
            <a:endParaRPr lang="cs-CZ" sz="1600" dirty="0" err="1"/>
          </a:p>
        </p:txBody>
      </p:sp>
      <p:graphicFrame>
        <p:nvGraphicFramePr>
          <p:cNvPr id="19" name="Graf 18"/>
          <p:cNvGraphicFramePr/>
          <p:nvPr>
            <p:extLst>
              <p:ext uri="{D42A27DB-BD31-4B8C-83A1-F6EECF244321}">
                <p14:modId xmlns:p14="http://schemas.microsoft.com/office/powerpoint/2010/main" val="2900551469"/>
              </p:ext>
            </p:extLst>
          </p:nvPr>
        </p:nvGraphicFramePr>
        <p:xfrm>
          <a:off x="1020422" y="2166037"/>
          <a:ext cx="6495359" cy="425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Zaoblený obdélník 23"/>
          <p:cNvSpPr/>
          <p:nvPr/>
        </p:nvSpPr>
        <p:spPr>
          <a:xfrm>
            <a:off x="851596" y="1400436"/>
            <a:ext cx="6575364" cy="6577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PODÍL INSTALOVANÉHO 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VÝKONU 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ZDROJŮ V ROCE 2040 </a:t>
            </a:r>
          </a:p>
          <a:p>
            <a:pPr algn="ctr"/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V PROGRESIVNÍM SCÉNÁŘI MAF 2022</a:t>
            </a:r>
          </a:p>
        </p:txBody>
      </p:sp>
    </p:spTree>
    <p:extLst>
      <p:ext uri="{BB962C8B-B14F-4D97-AF65-F5344CB8AC3E}">
        <p14:creationId xmlns:p14="http://schemas.microsoft.com/office/powerpoint/2010/main" val="41148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CE1E387-6A00-44F0-9938-C8B89A00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Rozdíl zatížení v </a:t>
            </a:r>
            <a:r>
              <a:rPr lang="cs-CZ" noProof="1" smtClean="0"/>
              <a:t>létě  </a:t>
            </a:r>
            <a:r>
              <a:rPr lang="cs-CZ" noProof="1"/>
              <a:t>a v zimě</a:t>
            </a:r>
          </a:p>
        </p:txBody>
      </p:sp>
      <p:sp>
        <p:nvSpPr>
          <p:cNvPr id="6" name="object 196">
            <a:extLst>
              <a:ext uri="{FF2B5EF4-FFF2-40B4-BE49-F238E27FC236}">
                <a16:creationId xmlns:a16="http://schemas.microsoft.com/office/drawing/2014/main" id="{FC16B6DA-E2B1-4647-B867-9B9A6C133057}"/>
              </a:ext>
            </a:extLst>
          </p:cNvPr>
          <p:cNvSpPr/>
          <p:nvPr/>
        </p:nvSpPr>
        <p:spPr>
          <a:xfrm rot="16200000">
            <a:off x="6041610" y="-3989911"/>
            <a:ext cx="184561" cy="10564589"/>
          </a:xfrm>
          <a:custGeom>
            <a:avLst/>
            <a:gdLst/>
            <a:ahLst/>
            <a:cxnLst/>
            <a:rect l="l" t="t" r="r" b="b"/>
            <a:pathLst>
              <a:path w="25400" h="1516240">
                <a:moveTo>
                  <a:pt x="12700" y="12700"/>
                </a:moveTo>
                <a:lnTo>
                  <a:pt x="12700" y="1503541"/>
                </a:lnTo>
              </a:path>
            </a:pathLst>
          </a:custGeom>
          <a:ln w="25400">
            <a:solidFill>
              <a:srgbClr val="61C2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0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350252" y="5715329"/>
            <a:ext cx="7672474" cy="493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2400"/>
              </a:spcAft>
              <a:buNone/>
            </a:pP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079009" y="3290497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b="1" dirty="0">
              <a:solidFill>
                <a:srgbClr val="002060"/>
              </a:solidFill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850225" y="3315483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46152" y="2086448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b="1" dirty="0">
              <a:solidFill>
                <a:srgbClr val="002060"/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3035" y="2467411"/>
            <a:ext cx="928889" cy="323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51596" y="2265947"/>
            <a:ext cx="2524510" cy="4098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8881404" y="1726203"/>
            <a:ext cx="3015048" cy="539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1856121" y="5080921"/>
            <a:ext cx="8777145" cy="6974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45555E5-B9D7-8B84-AE0F-6C8B15734174}"/>
              </a:ext>
            </a:extLst>
          </p:cNvPr>
          <p:cNvSpPr/>
          <p:nvPr/>
        </p:nvSpPr>
        <p:spPr>
          <a:xfrm>
            <a:off x="939267" y="2790715"/>
            <a:ext cx="1203511" cy="11426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>
              <a:solidFill>
                <a:schemeClr val="tx1"/>
              </a:solidFill>
            </a:endParaRPr>
          </a:p>
          <a:p>
            <a:pPr algn="ctr"/>
            <a:r>
              <a:rPr lang="cs-CZ" sz="1600" b="1" dirty="0">
                <a:solidFill>
                  <a:schemeClr val="tx1"/>
                </a:solidFill>
              </a:rPr>
              <a:t>LÉTO</a:t>
            </a:r>
            <a:endParaRPr lang="cs-CZ" sz="1400" b="1" dirty="0">
              <a:solidFill>
                <a:srgbClr val="002060"/>
              </a:solidFill>
            </a:endParaRPr>
          </a:p>
          <a:p>
            <a:pPr algn="ctr"/>
            <a:r>
              <a:rPr lang="cs-CZ" sz="1400" b="1" dirty="0" smtClean="0">
                <a:solidFill>
                  <a:srgbClr val="002060"/>
                </a:solidFill>
              </a:rPr>
              <a:t>4,6 </a:t>
            </a:r>
            <a:r>
              <a:rPr lang="cs-CZ" sz="1400" b="1" dirty="0">
                <a:solidFill>
                  <a:srgbClr val="002060"/>
                </a:solidFill>
              </a:rPr>
              <a:t>GW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EA9DCCE-0495-58D7-917C-4E6DA20C3E36}"/>
              </a:ext>
            </a:extLst>
          </p:cNvPr>
          <p:cNvSpPr/>
          <p:nvPr/>
        </p:nvSpPr>
        <p:spPr>
          <a:xfrm>
            <a:off x="2392646" y="1834422"/>
            <a:ext cx="3015048" cy="2907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ZIMA</a:t>
            </a:r>
          </a:p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11,7 </a:t>
            </a:r>
            <a:r>
              <a:rPr lang="cs-CZ" sz="1600" b="1" dirty="0">
                <a:solidFill>
                  <a:schemeClr val="tx1"/>
                </a:solidFill>
              </a:rPr>
              <a:t>GW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7D834DEA-F741-3885-B6BB-520725AD6ED8}"/>
              </a:ext>
            </a:extLst>
          </p:cNvPr>
          <p:cNvSpPr/>
          <p:nvPr/>
        </p:nvSpPr>
        <p:spPr>
          <a:xfrm>
            <a:off x="939267" y="5118891"/>
            <a:ext cx="10429698" cy="8216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/>
          </a:p>
          <a:p>
            <a:pPr algn="ctr"/>
            <a:r>
              <a:rPr lang="cs-CZ" b="1" dirty="0"/>
              <a:t>BEZPEČNÁ TRANSFORMACE VYŽADUJE FLEXIBILITU V OBJEMU NĚKOLIKA GW!</a:t>
            </a:r>
          </a:p>
          <a:p>
            <a:pPr algn="ctr"/>
            <a:endParaRPr lang="cs-CZ" sz="1600" dirty="0" err="1"/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CF212A6C-55EE-38F6-39CA-8A3CCBC90CCF}"/>
              </a:ext>
            </a:extLst>
          </p:cNvPr>
          <p:cNvSpPr/>
          <p:nvPr/>
        </p:nvSpPr>
        <p:spPr>
          <a:xfrm>
            <a:off x="2028305" y="5544589"/>
            <a:ext cx="45719" cy="457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 err="1"/>
          </a:p>
        </p:txBody>
      </p:sp>
      <p:sp>
        <p:nvSpPr>
          <p:cNvPr id="24" name="Šipka: doprava 23">
            <a:extLst>
              <a:ext uri="{FF2B5EF4-FFF2-40B4-BE49-F238E27FC236}">
                <a16:creationId xmlns:a16="http://schemas.microsoft.com/office/drawing/2014/main" id="{DC884002-8DF1-1A81-EB68-BF7395E2D8E2}"/>
              </a:ext>
            </a:extLst>
          </p:cNvPr>
          <p:cNvSpPr/>
          <p:nvPr/>
        </p:nvSpPr>
        <p:spPr>
          <a:xfrm>
            <a:off x="1928553" y="5535466"/>
            <a:ext cx="45719" cy="457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 err="1"/>
          </a:p>
        </p:txBody>
      </p:sp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8114A402-C0C3-2C75-C712-5112C1BACE6B}"/>
              </a:ext>
            </a:extLst>
          </p:cNvPr>
          <p:cNvSpPr/>
          <p:nvPr/>
        </p:nvSpPr>
        <p:spPr>
          <a:xfrm>
            <a:off x="1882834" y="5485393"/>
            <a:ext cx="45719" cy="591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 err="1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C0A0F04-6DBA-458D-A7CE-8BBF46287666}"/>
              </a:ext>
            </a:extLst>
          </p:cNvPr>
          <p:cNvSpPr/>
          <p:nvPr/>
        </p:nvSpPr>
        <p:spPr>
          <a:xfrm>
            <a:off x="5842317" y="1613351"/>
            <a:ext cx="5278581" cy="213161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600"/>
              </a:spcAft>
              <a:buNone/>
            </a:pPr>
            <a:endParaRPr lang="cs-CZ" sz="16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cs-CZ" sz="1600" b="1" dirty="0"/>
              <a:t>V létě výkon 18 GW z jádra </a:t>
            </a:r>
            <a:r>
              <a:rPr lang="cs-CZ" sz="1600" b="1" dirty="0" smtClean="0"/>
              <a:t>+ FVE </a:t>
            </a:r>
            <a:r>
              <a:rPr lang="cs-CZ" sz="1600" b="1" dirty="0"/>
              <a:t>není zdaleka potřeba a přebytek nelze akumulovat v bateriích.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cs-CZ" sz="1600" b="1" dirty="0"/>
              <a:t>V zimě pro pokrytí zatížení nepostačí k výkonu z jádra ani 4 GW v plynu.</a:t>
            </a:r>
          </a:p>
          <a:p>
            <a:pPr algn="ctr"/>
            <a:endParaRPr lang="cs-CZ" sz="1600" dirty="0" err="1"/>
          </a:p>
        </p:txBody>
      </p:sp>
      <p:sp>
        <p:nvSpPr>
          <p:cNvPr id="20" name="Obdélník: se zakulacenými rohy 2">
            <a:extLst>
              <a:ext uri="{FF2B5EF4-FFF2-40B4-BE49-F238E27FC236}">
                <a16:creationId xmlns:a16="http://schemas.microsoft.com/office/drawing/2014/main" id="{EC0A0F04-6DBA-458D-A7CE-8BBF46287666}"/>
              </a:ext>
            </a:extLst>
          </p:cNvPr>
          <p:cNvSpPr/>
          <p:nvPr/>
        </p:nvSpPr>
        <p:spPr>
          <a:xfrm>
            <a:off x="5842317" y="3878299"/>
            <a:ext cx="5278581" cy="108557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600"/>
              </a:spcAft>
              <a:buNone/>
            </a:pPr>
            <a:r>
              <a:rPr lang="cs-CZ" sz="1600" b="1" dirty="0" smtClean="0"/>
              <a:t>S pokrytím nedostatků nelze spoléhat ani na import elektřiny, jelikož v celé Evropě se spoléhá zejména na </a:t>
            </a:r>
            <a:r>
              <a:rPr lang="cs-CZ" sz="1600" b="1" dirty="0" smtClean="0"/>
              <a:t>OZE, tedy zdroje z principu obtížně řiditelné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1658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4B98C-B5FF-B3F3-EE11-7D6AEEE7E4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8685" y="814429"/>
            <a:ext cx="10477500" cy="442913"/>
          </a:xfrm>
        </p:spPr>
        <p:txBody>
          <a:bodyPr/>
          <a:lstStyle/>
          <a:p>
            <a:r>
              <a:rPr lang="cs-CZ" sz="3200" noProof="1" smtClean="0"/>
              <a:t>Flexibilita v elektrizační soustavě</a:t>
            </a:r>
            <a:endParaRPr lang="cs-CZ" sz="3200" dirty="0"/>
          </a:p>
        </p:txBody>
      </p:sp>
      <p:sp>
        <p:nvSpPr>
          <p:cNvPr id="10" name="object 196">
            <a:extLst>
              <a:ext uri="{FF2B5EF4-FFF2-40B4-BE49-F238E27FC236}">
                <a16:creationId xmlns:a16="http://schemas.microsoft.com/office/drawing/2014/main" id="{E060A4E8-CF50-CE18-B8EC-E1508B9A3D58}"/>
              </a:ext>
            </a:extLst>
          </p:cNvPr>
          <p:cNvSpPr/>
          <p:nvPr/>
        </p:nvSpPr>
        <p:spPr>
          <a:xfrm rot="16200000">
            <a:off x="6041610" y="-3989911"/>
            <a:ext cx="184561" cy="10564589"/>
          </a:xfrm>
          <a:custGeom>
            <a:avLst/>
            <a:gdLst/>
            <a:ahLst/>
            <a:cxnLst/>
            <a:rect l="l" t="t" r="r" b="b"/>
            <a:pathLst>
              <a:path w="25400" h="1516240">
                <a:moveTo>
                  <a:pt x="12700" y="12700"/>
                </a:moveTo>
                <a:lnTo>
                  <a:pt x="12700" y="1503541"/>
                </a:lnTo>
              </a:path>
            </a:pathLst>
          </a:custGeom>
          <a:ln w="25400">
            <a:solidFill>
              <a:srgbClr val="61C2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00"/>
          </a:p>
        </p:txBody>
      </p:sp>
      <p:sp>
        <p:nvSpPr>
          <p:cNvPr id="3" name="Zaoblený obdélník 2"/>
          <p:cNvSpPr/>
          <p:nvPr/>
        </p:nvSpPr>
        <p:spPr>
          <a:xfrm>
            <a:off x="392669" y="1460876"/>
            <a:ext cx="2583189" cy="67633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/>
              <a:t>BATERIOVÁ AKUMULACE</a:t>
            </a:r>
            <a:endParaRPr lang="cs-CZ" sz="16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263279" y="1464483"/>
            <a:ext cx="2583189" cy="67633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/>
              <a:t>VODÍK </a:t>
            </a:r>
          </a:p>
          <a:p>
            <a:pPr algn="ctr"/>
            <a:r>
              <a:rPr lang="cs-CZ" sz="1600" b="1"/>
              <a:t>(RESP. POWER-TO-X)</a:t>
            </a:r>
            <a:endParaRPr lang="cs-CZ" sz="16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6133889" y="1460875"/>
            <a:ext cx="2583189" cy="67633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/>
              <a:t>PLYN</a:t>
            </a:r>
            <a:endParaRPr lang="cs-CZ" sz="1600" b="1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9004499" y="1431999"/>
            <a:ext cx="2583189" cy="67633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lnSpc>
                <a:spcPct val="150000"/>
              </a:lnSpc>
            </a:pPr>
            <a:r>
              <a:rPr lang="cs-CZ" sz="1600" b="1"/>
              <a:t>UHLÍ</a:t>
            </a:r>
            <a:endParaRPr lang="cs-CZ" sz="16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392669" y="2213419"/>
            <a:ext cx="2583188" cy="18283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/>
              <a:t>+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/>
              <a:t>VYSOKÁ </a:t>
            </a:r>
            <a:r>
              <a:rPr lang="cs-CZ" sz="1200" dirty="0"/>
              <a:t>ÚČINNOST</a:t>
            </a:r>
            <a:endParaRPr lang="cs-CZ" sz="1200" dirty="0">
              <a:solidFill>
                <a:srgbClr val="44546A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/>
              <a:t>RYCHLÁ </a:t>
            </a:r>
            <a:r>
              <a:rPr lang="cs-CZ" sz="1200" dirty="0"/>
              <a:t>REGULACE </a:t>
            </a:r>
            <a:r>
              <a:rPr lang="cs-CZ" sz="1200" dirty="0" smtClean="0"/>
              <a:t>VÝKONU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sz="16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3263279" y="2213418"/>
            <a:ext cx="2583188" cy="18283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/>
              <a:t>MOŽNOST </a:t>
            </a:r>
            <a:r>
              <a:rPr lang="cs-CZ" sz="1200" dirty="0"/>
              <a:t>VYUŽITÍ PŘEBYTKŮ Z OZE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/>
              <a:t>LZE </a:t>
            </a:r>
            <a:r>
              <a:rPr lang="cs-CZ" sz="1200" dirty="0"/>
              <a:t>VYRÁBĚT EMISNĚ </a:t>
            </a:r>
            <a:r>
              <a:rPr lang="cs-CZ" sz="1200" dirty="0" smtClean="0"/>
              <a:t>NEUTRÁLNĚ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endParaRPr lang="cs-CZ" sz="16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6133890" y="2216082"/>
            <a:ext cx="2583188" cy="18256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</a:t>
            </a:r>
            <a:r>
              <a:rPr lang="cs-CZ" sz="1200" dirty="0" smtClean="0"/>
              <a:t>YSOKÁ FLEXIBILITA</a:t>
            </a: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/>
              <a:t>RELATIVNĚ </a:t>
            </a:r>
            <a:r>
              <a:rPr lang="cs-CZ" sz="1200" dirty="0"/>
              <a:t>NÍZKÁ INVESTICE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/>
              <a:t>RELATIVNĚ </a:t>
            </a:r>
            <a:r>
              <a:rPr lang="cs-CZ" sz="1200" dirty="0"/>
              <a:t>RYCHLÁ </a:t>
            </a:r>
            <a:r>
              <a:rPr lang="cs-CZ" sz="1200" dirty="0" smtClean="0"/>
              <a:t>VÝSTAVBA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9004499" y="2213418"/>
            <a:ext cx="2583188" cy="18283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cs-CZ" sz="4000" dirty="0" smtClean="0"/>
              <a:t>+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sz="1200" dirty="0" smtClean="0"/>
              <a:t>EXISTUJÍCÍ TECHNOLOGIE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sz="1200" dirty="0" smtClean="0"/>
              <a:t>POTENCIÁL </a:t>
            </a:r>
            <a:r>
              <a:rPr lang="cs-CZ" sz="1200" dirty="0"/>
              <a:t>TUZEMSKÉHO PALIVA DO </a:t>
            </a:r>
            <a:r>
              <a:rPr lang="cs-CZ" sz="1200" dirty="0" smtClean="0"/>
              <a:t>ROKU 2050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392669" y="4117969"/>
            <a:ext cx="2583188" cy="203394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ŘEŠENÍ </a:t>
            </a:r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ŘÁDOVĚ NA   HODINY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ZÁVISLOST </a:t>
            </a:r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NA VZÁCNÝCH 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KOVECH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3257219" y="4117969"/>
            <a:ext cx="2583188" cy="203394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NIŽŠÍ ÚČINNOST PŘI ZPĚTNÉ KONVERZI NA ELEKTŘINU</a:t>
            </a:r>
            <a:endParaRPr lang="cs-CZ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POTŘEBA </a:t>
            </a:r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VYBUDOVAT KOMPLETNÍ NOVOU 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INFRASTRUKTURU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9004499" y="4117968"/>
            <a:ext cx="2583188" cy="203394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cs-CZ" sz="4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POTŘEBA </a:t>
            </a:r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REINVESTIC PRO UDRŽENÍ TECHNOLOGIE</a:t>
            </a:r>
            <a:endParaRPr lang="cs-CZ" sz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EMISNÍ STOPA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cs-CZ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cs-CZ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cs-CZ" sz="1200" dirty="0" smtClean="0"/>
          </a:p>
        </p:txBody>
      </p:sp>
      <p:sp>
        <p:nvSpPr>
          <p:cNvPr id="22" name="Zaoblený obdélník 21"/>
          <p:cNvSpPr/>
          <p:nvPr/>
        </p:nvSpPr>
        <p:spPr>
          <a:xfrm>
            <a:off x="6121769" y="4117968"/>
            <a:ext cx="2583188" cy="203394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ÚPLNÁ </a:t>
            </a:r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ZÁVISLOST NA ZEMNÍM PLYNU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OBTÍŽNĚ PREDIKOVATELNÁ CENA </a:t>
            </a:r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ZEMNÍHO PLYNU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V </a:t>
            </a:r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ČR NYNÍ POUZE 3 BLOKY O CCA 1,3 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GW</a:t>
            </a:r>
          </a:p>
          <a:p>
            <a:endParaRPr lang="cs-CZ" sz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v.en Energy – šablona prezentace">
  <a:themeElements>
    <a:clrScheme name="sev.en">
      <a:dk1>
        <a:sysClr val="windowText" lastClr="000000"/>
      </a:dk1>
      <a:lt1>
        <a:sysClr val="window" lastClr="FFFFFF"/>
      </a:lt1>
      <a:dk2>
        <a:srgbClr val="263F6A"/>
      </a:dk2>
      <a:lt2>
        <a:srgbClr val="61C250"/>
      </a:lt2>
      <a:accent1>
        <a:srgbClr val="61C250"/>
      </a:accent1>
      <a:accent2>
        <a:srgbClr val="263F6A"/>
      </a:accent2>
      <a:accent3>
        <a:srgbClr val="B3DFEC"/>
      </a:accent3>
      <a:accent4>
        <a:srgbClr val="C84730"/>
      </a:accent4>
      <a:accent5>
        <a:srgbClr val="916953"/>
      </a:accent5>
      <a:accent6>
        <a:srgbClr val="808080"/>
      </a:accent6>
      <a:hlink>
        <a:srgbClr val="263F6A"/>
      </a:hlink>
      <a:folHlink>
        <a:srgbClr val="61C250"/>
      </a:folHlink>
    </a:clrScheme>
    <a:fontScheme name="Vlastní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30400" indent="-230400" algn="l">
          <a:buClr>
            <a:schemeClr val="accent1"/>
          </a:buClr>
          <a:buFont typeface="Arial" panose="020B0604020202020204" pitchFamily="34" charset="0"/>
          <a:buChar char="•"/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sev.en">
      <a:dk1>
        <a:sysClr val="windowText" lastClr="000000"/>
      </a:dk1>
      <a:lt1>
        <a:sysClr val="window" lastClr="FFFFFF"/>
      </a:lt1>
      <a:dk2>
        <a:srgbClr val="263F6A"/>
      </a:dk2>
      <a:lt2>
        <a:srgbClr val="61C250"/>
      </a:lt2>
      <a:accent1>
        <a:srgbClr val="61C250"/>
      </a:accent1>
      <a:accent2>
        <a:srgbClr val="263F6A"/>
      </a:accent2>
      <a:accent3>
        <a:srgbClr val="B3DFEC"/>
      </a:accent3>
      <a:accent4>
        <a:srgbClr val="C84730"/>
      </a:accent4>
      <a:accent5>
        <a:srgbClr val="916953"/>
      </a:accent5>
      <a:accent6>
        <a:srgbClr val="808080"/>
      </a:accent6>
      <a:hlink>
        <a:srgbClr val="263F6A"/>
      </a:hlink>
      <a:folHlink>
        <a:srgbClr val="61C25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sev.en">
      <a:dk1>
        <a:sysClr val="windowText" lastClr="000000"/>
      </a:dk1>
      <a:lt1>
        <a:sysClr val="window" lastClr="FFFFFF"/>
      </a:lt1>
      <a:dk2>
        <a:srgbClr val="263F6A"/>
      </a:dk2>
      <a:lt2>
        <a:srgbClr val="61C250"/>
      </a:lt2>
      <a:accent1>
        <a:srgbClr val="61C250"/>
      </a:accent1>
      <a:accent2>
        <a:srgbClr val="263F6A"/>
      </a:accent2>
      <a:accent3>
        <a:srgbClr val="B3DFEC"/>
      </a:accent3>
      <a:accent4>
        <a:srgbClr val="C84730"/>
      </a:accent4>
      <a:accent5>
        <a:srgbClr val="916953"/>
      </a:accent5>
      <a:accent6>
        <a:srgbClr val="808080"/>
      </a:accent6>
      <a:hlink>
        <a:srgbClr val="263F6A"/>
      </a:hlink>
      <a:folHlink>
        <a:srgbClr val="61C25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775</Words>
  <Application>Microsoft Office PowerPoint</Application>
  <PresentationFormat>Širokoúhlá obrazovka</PresentationFormat>
  <Paragraphs>129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Sev.en Energy – šablona prezentace</vt:lpstr>
      <vt:lpstr>Význam domácích zdrojů pro budoucnost energetiky</vt:lpstr>
      <vt:lpstr>Osnova prezentace</vt:lpstr>
      <vt:lpstr>Elektroenergetický mix ČR v současnosti </vt:lpstr>
      <vt:lpstr>PODÍL INSTALOVANÉHO VÝKONU V ES ČR 2022</vt:lpstr>
      <vt:lpstr>Výroba elektrické energie v ÚK 2022</vt:lpstr>
      <vt:lpstr>Elektroenergetický mix ČR v budoucnosti  </vt:lpstr>
      <vt:lpstr>PLÁNOVANÁ BUDOUCNOST ČESKÉ energetiky </vt:lpstr>
      <vt:lpstr>Rozdíl zatížení v létě  a v zimě</vt:lpstr>
      <vt:lpstr>Flexibilita v elektrizační soustavě</vt:lpstr>
      <vt:lpstr>Hlavní ekonomické obtíže pro udržení flexibilních zdrojů       či výstavbu nových   </vt:lpstr>
      <vt:lpstr>Hlavní ekonomické obtíže </vt:lpstr>
      <vt:lpstr>Ambice Sev.en v OZE   </vt:lpstr>
      <vt:lpstr>Nejen Obnovitlené zdroje energie a zelený Vodík</vt:lpstr>
      <vt:lpstr>diskusní závěr  </vt:lpstr>
      <vt:lpstr>Budoucnost české energetiky a role sev.en v jejím utváření</vt:lpstr>
      <vt:lpstr>DĚKUJI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Sev.en Energy – šablona prezentace</dc:title>
  <dc:creator>odprezentuj.cz</dc:creator>
  <cp:lastModifiedBy>Farkač Pavel</cp:lastModifiedBy>
  <cp:revision>346</cp:revision>
  <dcterms:created xsi:type="dcterms:W3CDTF">2019-01-04T13:24:43Z</dcterms:created>
  <dcterms:modified xsi:type="dcterms:W3CDTF">2023-10-18T06:33:14Z</dcterms:modified>
</cp:coreProperties>
</file>