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672" r:id="rId2"/>
    <p:sldId id="673" r:id="rId3"/>
    <p:sldId id="580" r:id="rId4"/>
    <p:sldId id="581" r:id="rId5"/>
    <p:sldId id="593" r:id="rId6"/>
    <p:sldId id="594" r:id="rId7"/>
    <p:sldId id="595" r:id="rId8"/>
    <p:sldId id="596" r:id="rId9"/>
    <p:sldId id="597" r:id="rId10"/>
    <p:sldId id="587" r:id="rId11"/>
    <p:sldId id="605" r:id="rId12"/>
    <p:sldId id="607" r:id="rId13"/>
    <p:sldId id="608" r:id="rId14"/>
    <p:sldId id="644" r:id="rId15"/>
    <p:sldId id="645" r:id="rId16"/>
    <p:sldId id="609" r:id="rId17"/>
    <p:sldId id="610" r:id="rId18"/>
    <p:sldId id="606" r:id="rId19"/>
    <p:sldId id="599" r:id="rId20"/>
    <p:sldId id="287" r:id="rId21"/>
    <p:sldId id="598" r:id="rId22"/>
    <p:sldId id="257" r:id="rId23"/>
    <p:sldId id="266" r:id="rId24"/>
    <p:sldId id="267" r:id="rId25"/>
    <p:sldId id="268" r:id="rId26"/>
    <p:sldId id="277" r:id="rId27"/>
    <p:sldId id="687" r:id="rId28"/>
    <p:sldId id="671" r:id="rId29"/>
    <p:sldId id="259" r:id="rId30"/>
    <p:sldId id="269" r:id="rId31"/>
    <p:sldId id="271" r:id="rId32"/>
    <p:sldId id="272" r:id="rId33"/>
    <p:sldId id="688" r:id="rId34"/>
    <p:sldId id="685" r:id="rId35"/>
    <p:sldId id="684" r:id="rId36"/>
    <p:sldId id="274" r:id="rId37"/>
    <p:sldId id="674" r:id="rId38"/>
    <p:sldId id="683" r:id="rId39"/>
    <p:sldId id="285" r:id="rId40"/>
    <p:sldId id="664" r:id="rId41"/>
    <p:sldId id="286" r:id="rId42"/>
    <p:sldId id="262" r:id="rId43"/>
    <p:sldId id="263" r:id="rId44"/>
    <p:sldId id="264" r:id="rId45"/>
    <p:sldId id="604" r:id="rId46"/>
    <p:sldId id="675" r:id="rId47"/>
    <p:sldId id="679" r:id="rId48"/>
    <p:sldId id="676" r:id="rId49"/>
    <p:sldId id="682" r:id="rId50"/>
    <p:sldId id="602" r:id="rId51"/>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82" autoAdjust="0"/>
    <p:restoredTop sz="94660"/>
  </p:normalViewPr>
  <p:slideViewPr>
    <p:cSldViewPr snapToGrid="0">
      <p:cViewPr varScale="1">
        <p:scale>
          <a:sx n="108" d="100"/>
          <a:sy n="108" d="100"/>
        </p:scale>
        <p:origin x="7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Pracovn&#237;\Politika\Energetika\Energiewende%20-%20n&#225;&#353;%20vz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racovn&#237;\Politika\Energetika\Energiewende%20-%20n&#225;&#353;%20vz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racovn&#237;\Politika\Energetika\Energiewende%20-%20n&#225;&#353;%20vz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racovn&#237;\Politika\Energetika\Sklize&#328;%20energie%20-%20srovn&#225;n&#23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Pracovn&#237;\Politika\Energetika\Sklize&#328;%20energie%20-%20srovn&#225;n&#23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Pracovn&#237;\Politika\Energetika\Sklize&#328;%20energie%20-%20srovn&#225;n&#2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i="0" u="none" strike="noStrike" kern="1200" baseline="0">
                <a:solidFill>
                  <a:sysClr val="windowText" lastClr="000000"/>
                </a:solidFill>
              </a:rPr>
              <a:t>Vztah mezi podílem FVE a VtE na výrobě elektřiny a její cenou </a:t>
            </a:r>
          </a:p>
          <a:p>
            <a:pPr>
              <a:defRPr/>
            </a:pPr>
            <a:r>
              <a:rPr lang="cs-CZ" sz="1800" b="1" i="0" u="none" strike="noStrike" kern="1200" baseline="0">
                <a:solidFill>
                  <a:sysClr val="windowText" lastClr="000000"/>
                </a:solidFill>
              </a:rPr>
              <a:t>Německo 1998 - 2021  </a:t>
            </a:r>
          </a:p>
        </c:rich>
      </c:tx>
      <c:overlay val="0"/>
    </c:title>
    <c:autoTitleDeleted val="0"/>
    <c:plotArea>
      <c:layout/>
      <c:lineChart>
        <c:grouping val="standard"/>
        <c:varyColors val="0"/>
        <c:ser>
          <c:idx val="0"/>
          <c:order val="0"/>
          <c:tx>
            <c:strRef>
              <c:f>'Podíl OZE x cena'!$B$1</c:f>
              <c:strCache>
                <c:ptCount val="1"/>
                <c:pt idx="0">
                  <c:v>Podíl VtE a FVE v %</c:v>
                </c:pt>
              </c:strCache>
            </c:strRef>
          </c:tx>
          <c:marker>
            <c:symbol val="none"/>
          </c:marker>
          <c:cat>
            <c:numRef>
              <c:f>'Podíl OZE x cena'!$A$2:$A$25</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'Podíl OZE x cena'!$B$2:$B$25</c:f>
              <c:numCache>
                <c:formatCode>General</c:formatCode>
                <c:ptCount val="24"/>
                <c:pt idx="0">
                  <c:v>0.8</c:v>
                </c:pt>
                <c:pt idx="1">
                  <c:v>1</c:v>
                </c:pt>
                <c:pt idx="2">
                  <c:v>1.7</c:v>
                </c:pt>
                <c:pt idx="3">
                  <c:v>1.8</c:v>
                </c:pt>
                <c:pt idx="4">
                  <c:v>2.7</c:v>
                </c:pt>
                <c:pt idx="5">
                  <c:v>3.2</c:v>
                </c:pt>
                <c:pt idx="6">
                  <c:v>4.3</c:v>
                </c:pt>
                <c:pt idx="7">
                  <c:v>4.7</c:v>
                </c:pt>
                <c:pt idx="8">
                  <c:v>5.3000000000000007</c:v>
                </c:pt>
                <c:pt idx="9">
                  <c:v>6.8</c:v>
                </c:pt>
                <c:pt idx="10">
                  <c:v>7.2</c:v>
                </c:pt>
                <c:pt idx="11">
                  <c:v>7.6999999999999993</c:v>
                </c:pt>
                <c:pt idx="12">
                  <c:v>8</c:v>
                </c:pt>
                <c:pt idx="13">
                  <c:v>11.399999999999999</c:v>
                </c:pt>
                <c:pt idx="14">
                  <c:v>12.5</c:v>
                </c:pt>
                <c:pt idx="15">
                  <c:v>13.100000000000001</c:v>
                </c:pt>
                <c:pt idx="16">
                  <c:v>14.9</c:v>
                </c:pt>
                <c:pt idx="17">
                  <c:v>18.3</c:v>
                </c:pt>
                <c:pt idx="18">
                  <c:v>18</c:v>
                </c:pt>
                <c:pt idx="19">
                  <c:v>22</c:v>
                </c:pt>
                <c:pt idx="20">
                  <c:v>24</c:v>
                </c:pt>
                <c:pt idx="21">
                  <c:v>28</c:v>
                </c:pt>
                <c:pt idx="22">
                  <c:v>31.5</c:v>
                </c:pt>
                <c:pt idx="23">
                  <c:v>28.5</c:v>
                </c:pt>
              </c:numCache>
            </c:numRef>
          </c:val>
          <c:smooth val="0"/>
          <c:extLst>
            <c:ext xmlns:c16="http://schemas.microsoft.com/office/drawing/2014/chart" uri="{C3380CC4-5D6E-409C-BE32-E72D297353CC}">
              <c16:uniqueId val="{00000000-F27A-4BF3-A6C3-AE5DCD93DE2B}"/>
            </c:ext>
          </c:extLst>
        </c:ser>
        <c:ser>
          <c:idx val="1"/>
          <c:order val="1"/>
          <c:tx>
            <c:strRef>
              <c:f>'Podíl OZE x cena'!$C$1</c:f>
              <c:strCache>
                <c:ptCount val="1"/>
                <c:pt idx="0">
                  <c:v>Celková cena v Kč/kWh</c:v>
                </c:pt>
              </c:strCache>
            </c:strRef>
          </c:tx>
          <c:marker>
            <c:symbol val="none"/>
          </c:marker>
          <c:cat>
            <c:numRef>
              <c:f>'Podíl OZE x cena'!$A$2:$A$25</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'Podíl OZE x cena'!$C$2:$C$25</c:f>
              <c:numCache>
                <c:formatCode>#\ ##0.00\ "Kč"</c:formatCode>
                <c:ptCount val="24"/>
                <c:pt idx="0">
                  <c:v>4.2774999999999999</c:v>
                </c:pt>
                <c:pt idx="1">
                  <c:v>4.1325000000000003</c:v>
                </c:pt>
                <c:pt idx="2">
                  <c:v>3.4849999999999999</c:v>
                </c:pt>
                <c:pt idx="3">
                  <c:v>3.58</c:v>
                </c:pt>
                <c:pt idx="4">
                  <c:v>4.07775</c:v>
                </c:pt>
                <c:pt idx="5">
                  <c:v>4.2975000000000003</c:v>
                </c:pt>
                <c:pt idx="6">
                  <c:v>4.49</c:v>
                </c:pt>
                <c:pt idx="7">
                  <c:v>4.665</c:v>
                </c:pt>
                <c:pt idx="8">
                  <c:v>4.8650000000000002</c:v>
                </c:pt>
                <c:pt idx="9">
                  <c:v>5.16</c:v>
                </c:pt>
                <c:pt idx="10">
                  <c:v>5.4124999999999996</c:v>
                </c:pt>
                <c:pt idx="11">
                  <c:v>5.8025000000000002</c:v>
                </c:pt>
                <c:pt idx="12">
                  <c:v>5.9225000000000003</c:v>
                </c:pt>
                <c:pt idx="13">
                  <c:v>6.3075000000000001</c:v>
                </c:pt>
                <c:pt idx="14">
                  <c:v>6.4725000000000001</c:v>
                </c:pt>
                <c:pt idx="15">
                  <c:v>7.21</c:v>
                </c:pt>
                <c:pt idx="16">
                  <c:v>7.2850000000000001</c:v>
                </c:pt>
                <c:pt idx="17">
                  <c:v>7.1749999999999998</c:v>
                </c:pt>
                <c:pt idx="18">
                  <c:v>7.2</c:v>
                </c:pt>
                <c:pt idx="19">
                  <c:v>7.32</c:v>
                </c:pt>
                <c:pt idx="20">
                  <c:v>7.3674999999999997</c:v>
                </c:pt>
                <c:pt idx="21">
                  <c:v>7.6150000000000002</c:v>
                </c:pt>
                <c:pt idx="22">
                  <c:v>7.9524999999999997</c:v>
                </c:pt>
                <c:pt idx="23">
                  <c:v>7.9850000000000003</c:v>
                </c:pt>
              </c:numCache>
            </c:numRef>
          </c:val>
          <c:smooth val="0"/>
          <c:extLst>
            <c:ext xmlns:c16="http://schemas.microsoft.com/office/drawing/2014/chart" uri="{C3380CC4-5D6E-409C-BE32-E72D297353CC}">
              <c16:uniqueId val="{00000001-F27A-4BF3-A6C3-AE5DCD93DE2B}"/>
            </c:ext>
          </c:extLst>
        </c:ser>
        <c:ser>
          <c:idx val="2"/>
          <c:order val="2"/>
          <c:tx>
            <c:strRef>
              <c:f>'Podíl OZE x cena'!$D$1</c:f>
              <c:strCache>
                <c:ptCount val="1"/>
                <c:pt idx="0">
                  <c:v>z toho poplatek na OZE v Kč/kWh</c:v>
                </c:pt>
              </c:strCache>
            </c:strRef>
          </c:tx>
          <c:marker>
            <c:symbol val="none"/>
          </c:marker>
          <c:cat>
            <c:numRef>
              <c:f>'Podíl OZE x cena'!$A$2:$A$25</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'Podíl OZE x cena'!$D$2:$D$25</c:f>
              <c:numCache>
                <c:formatCode>#\ ##0.00\ "Kč"</c:formatCode>
                <c:ptCount val="24"/>
                <c:pt idx="0">
                  <c:v>0.02</c:v>
                </c:pt>
                <c:pt idx="1">
                  <c:v>2.2499999999999999E-2</c:v>
                </c:pt>
                <c:pt idx="2">
                  <c:v>0.05</c:v>
                </c:pt>
                <c:pt idx="3">
                  <c:v>6.25E-2</c:v>
                </c:pt>
                <c:pt idx="4">
                  <c:v>8.7499999999999994E-2</c:v>
                </c:pt>
                <c:pt idx="5">
                  <c:v>0.105</c:v>
                </c:pt>
                <c:pt idx="6">
                  <c:v>0.1275</c:v>
                </c:pt>
                <c:pt idx="7">
                  <c:v>0.17249999999999999</c:v>
                </c:pt>
                <c:pt idx="8">
                  <c:v>0.22</c:v>
                </c:pt>
                <c:pt idx="9">
                  <c:v>0.255</c:v>
                </c:pt>
                <c:pt idx="10">
                  <c:v>0.28999999999999998</c:v>
                </c:pt>
                <c:pt idx="11">
                  <c:v>0.32750000000000001</c:v>
                </c:pt>
                <c:pt idx="12">
                  <c:v>0.51249999999999996</c:v>
                </c:pt>
                <c:pt idx="13">
                  <c:v>0.88249999999999995</c:v>
                </c:pt>
                <c:pt idx="14">
                  <c:v>0.89749999999999996</c:v>
                </c:pt>
                <c:pt idx="15">
                  <c:v>1.32</c:v>
                </c:pt>
                <c:pt idx="16">
                  <c:v>1.56</c:v>
                </c:pt>
                <c:pt idx="17">
                  <c:v>1.5425</c:v>
                </c:pt>
                <c:pt idx="18">
                  <c:v>1.5874999999999999</c:v>
                </c:pt>
                <c:pt idx="19">
                  <c:v>1.72</c:v>
                </c:pt>
                <c:pt idx="20">
                  <c:v>1.6975</c:v>
                </c:pt>
                <c:pt idx="21">
                  <c:v>1.6025</c:v>
                </c:pt>
                <c:pt idx="22">
                  <c:v>1.69</c:v>
                </c:pt>
                <c:pt idx="23">
                  <c:v>1.625</c:v>
                </c:pt>
              </c:numCache>
            </c:numRef>
          </c:val>
          <c:smooth val="0"/>
          <c:extLst>
            <c:ext xmlns:c16="http://schemas.microsoft.com/office/drawing/2014/chart" uri="{C3380CC4-5D6E-409C-BE32-E72D297353CC}">
              <c16:uniqueId val="{00000002-F27A-4BF3-A6C3-AE5DCD93DE2B}"/>
            </c:ext>
          </c:extLst>
        </c:ser>
        <c:ser>
          <c:idx val="3"/>
          <c:order val="3"/>
          <c:tx>
            <c:strRef>
              <c:f>'Podíl OZE x cena'!$E$1</c:f>
              <c:strCache>
                <c:ptCount val="1"/>
                <c:pt idx="0">
                  <c:v>cena bez poplatku za OZE</c:v>
                </c:pt>
              </c:strCache>
            </c:strRef>
          </c:tx>
          <c:marker>
            <c:symbol val="none"/>
          </c:marker>
          <c:cat>
            <c:numRef>
              <c:f>'Podíl OZE x cena'!$A$2:$A$25</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'Podíl OZE x cena'!$E$2:$E$25</c:f>
              <c:numCache>
                <c:formatCode>#\ ##0.00\ "Kč"</c:formatCode>
                <c:ptCount val="24"/>
                <c:pt idx="0">
                  <c:v>4.2575000000000003</c:v>
                </c:pt>
                <c:pt idx="1">
                  <c:v>4.1100000000000003</c:v>
                </c:pt>
                <c:pt idx="2">
                  <c:v>3.4350000000000001</c:v>
                </c:pt>
                <c:pt idx="3">
                  <c:v>3.5175000000000001</c:v>
                </c:pt>
                <c:pt idx="4">
                  <c:v>3.9902500000000001</c:v>
                </c:pt>
                <c:pt idx="5">
                  <c:v>4.1924999999999999</c:v>
                </c:pt>
                <c:pt idx="6">
                  <c:v>4.3624999999999998</c:v>
                </c:pt>
                <c:pt idx="7">
                  <c:v>4.4924999999999997</c:v>
                </c:pt>
                <c:pt idx="8">
                  <c:v>4.6450000000000005</c:v>
                </c:pt>
                <c:pt idx="9">
                  <c:v>4.9050000000000002</c:v>
                </c:pt>
                <c:pt idx="10">
                  <c:v>5.1224999999999996</c:v>
                </c:pt>
                <c:pt idx="11">
                  <c:v>5.4750000000000005</c:v>
                </c:pt>
                <c:pt idx="12">
                  <c:v>5.41</c:v>
                </c:pt>
                <c:pt idx="13">
                  <c:v>5.4249999999999998</c:v>
                </c:pt>
                <c:pt idx="14">
                  <c:v>5.5750000000000002</c:v>
                </c:pt>
                <c:pt idx="15">
                  <c:v>5.89</c:v>
                </c:pt>
                <c:pt idx="16">
                  <c:v>5.7249999999999996</c:v>
                </c:pt>
                <c:pt idx="17">
                  <c:v>5.6325000000000003</c:v>
                </c:pt>
                <c:pt idx="18">
                  <c:v>5.6125000000000007</c:v>
                </c:pt>
                <c:pt idx="19">
                  <c:v>5.6000000000000005</c:v>
                </c:pt>
                <c:pt idx="20">
                  <c:v>5.67</c:v>
                </c:pt>
                <c:pt idx="21">
                  <c:v>6.0125000000000002</c:v>
                </c:pt>
                <c:pt idx="22">
                  <c:v>6.2624999999999993</c:v>
                </c:pt>
                <c:pt idx="23">
                  <c:v>6.36</c:v>
                </c:pt>
              </c:numCache>
            </c:numRef>
          </c:val>
          <c:smooth val="0"/>
          <c:extLst>
            <c:ext xmlns:c16="http://schemas.microsoft.com/office/drawing/2014/chart" uri="{C3380CC4-5D6E-409C-BE32-E72D297353CC}">
              <c16:uniqueId val="{00000003-F27A-4BF3-A6C3-AE5DCD93DE2B}"/>
            </c:ext>
          </c:extLst>
        </c:ser>
        <c:dLbls>
          <c:showLegendKey val="0"/>
          <c:showVal val="0"/>
          <c:showCatName val="0"/>
          <c:showSerName val="0"/>
          <c:showPercent val="0"/>
          <c:showBubbleSize val="0"/>
        </c:dLbls>
        <c:smooth val="0"/>
        <c:axId val="132323584"/>
        <c:axId val="132333952"/>
      </c:lineChart>
      <c:catAx>
        <c:axId val="132323584"/>
        <c:scaling>
          <c:orientation val="minMax"/>
        </c:scaling>
        <c:delete val="0"/>
        <c:axPos val="b"/>
        <c:majorGridlines/>
        <c:minorGridlines/>
        <c:title>
          <c:tx>
            <c:rich>
              <a:bodyPr/>
              <a:lstStyle/>
              <a:p>
                <a:pPr>
                  <a:defRPr/>
                </a:pPr>
                <a:r>
                  <a:rPr lang="en-US"/>
                  <a:t>Rok</a:t>
                </a:r>
              </a:p>
            </c:rich>
          </c:tx>
          <c:overlay val="0"/>
        </c:title>
        <c:numFmt formatCode="0" sourceLinked="1"/>
        <c:majorTickMark val="out"/>
        <c:minorTickMark val="none"/>
        <c:tickLblPos val="nextTo"/>
        <c:crossAx val="132333952"/>
        <c:crosses val="autoZero"/>
        <c:auto val="1"/>
        <c:lblAlgn val="ctr"/>
        <c:lblOffset val="100"/>
        <c:noMultiLvlLbl val="0"/>
      </c:catAx>
      <c:valAx>
        <c:axId val="132333952"/>
        <c:scaling>
          <c:orientation val="minMax"/>
        </c:scaling>
        <c:delete val="0"/>
        <c:axPos val="l"/>
        <c:majorGridlines/>
        <c:title>
          <c:tx>
            <c:rich>
              <a:bodyPr rot="-5400000" vert="horz"/>
              <a:lstStyle/>
              <a:p>
                <a:pPr>
                  <a:defRPr/>
                </a:pPr>
                <a:r>
                  <a:rPr lang="en-US"/>
                  <a:t>Podíl v % - cena v Kč/kWh</a:t>
                </a:r>
              </a:p>
            </c:rich>
          </c:tx>
          <c:overlay val="0"/>
        </c:title>
        <c:numFmt formatCode="General" sourceLinked="1"/>
        <c:majorTickMark val="out"/>
        <c:minorTickMark val="none"/>
        <c:tickLblPos val="nextTo"/>
        <c:crossAx val="132323584"/>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a:t>Německé ceny elektřiny pro domácnosti 1998-2021 </a:t>
            </a:r>
          </a:p>
        </c:rich>
      </c:tx>
      <c:overlay val="0"/>
    </c:title>
    <c:autoTitleDeleted val="0"/>
    <c:plotArea>
      <c:layout/>
      <c:lineChart>
        <c:grouping val="standard"/>
        <c:varyColors val="0"/>
        <c:ser>
          <c:idx val="0"/>
          <c:order val="0"/>
          <c:tx>
            <c:strRef>
              <c:f>'Cena elektřiny'!$B$3</c:f>
              <c:strCache>
                <c:ptCount val="1"/>
                <c:pt idx="0">
                  <c:v>Celková cena</c:v>
                </c:pt>
              </c:strCache>
            </c:strRef>
          </c:tx>
          <c:marker>
            <c:symbol val="none"/>
          </c:marker>
          <c:cat>
            <c:numRef>
              <c:f>'Cena elektřiny'!$A$4:$A$27</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'Cena elektřiny'!$B$4:$B$27</c:f>
              <c:numCache>
                <c:formatCode>General</c:formatCode>
                <c:ptCount val="24"/>
                <c:pt idx="0">
                  <c:v>17.11</c:v>
                </c:pt>
                <c:pt idx="1">
                  <c:v>16.53</c:v>
                </c:pt>
                <c:pt idx="2">
                  <c:v>13.94</c:v>
                </c:pt>
                <c:pt idx="3">
                  <c:v>14.32</c:v>
                </c:pt>
                <c:pt idx="4">
                  <c:v>16.311</c:v>
                </c:pt>
                <c:pt idx="5">
                  <c:v>17.190000000000001</c:v>
                </c:pt>
                <c:pt idx="6">
                  <c:v>17.96</c:v>
                </c:pt>
                <c:pt idx="7">
                  <c:v>18.66</c:v>
                </c:pt>
                <c:pt idx="8">
                  <c:v>19.46</c:v>
                </c:pt>
                <c:pt idx="9">
                  <c:v>20.64</c:v>
                </c:pt>
                <c:pt idx="10">
                  <c:v>21.65</c:v>
                </c:pt>
                <c:pt idx="11">
                  <c:v>23.21</c:v>
                </c:pt>
                <c:pt idx="12">
                  <c:v>23.69</c:v>
                </c:pt>
                <c:pt idx="13">
                  <c:v>25.23</c:v>
                </c:pt>
                <c:pt idx="14">
                  <c:v>25.89</c:v>
                </c:pt>
                <c:pt idx="15">
                  <c:v>28.84</c:v>
                </c:pt>
                <c:pt idx="16">
                  <c:v>29.14</c:v>
                </c:pt>
                <c:pt idx="17">
                  <c:v>28.7</c:v>
                </c:pt>
                <c:pt idx="18">
                  <c:v>28.8</c:v>
                </c:pt>
                <c:pt idx="19">
                  <c:v>29.28</c:v>
                </c:pt>
                <c:pt idx="20">
                  <c:v>29.47</c:v>
                </c:pt>
                <c:pt idx="21">
                  <c:v>30.46</c:v>
                </c:pt>
                <c:pt idx="22">
                  <c:v>31.81</c:v>
                </c:pt>
                <c:pt idx="23">
                  <c:v>31.94</c:v>
                </c:pt>
              </c:numCache>
            </c:numRef>
          </c:val>
          <c:smooth val="0"/>
          <c:extLst>
            <c:ext xmlns:c16="http://schemas.microsoft.com/office/drawing/2014/chart" uri="{C3380CC4-5D6E-409C-BE32-E72D297353CC}">
              <c16:uniqueId val="{00000000-3865-4079-932E-397A09A0B0CB}"/>
            </c:ext>
          </c:extLst>
        </c:ser>
        <c:ser>
          <c:idx val="1"/>
          <c:order val="1"/>
          <c:tx>
            <c:strRef>
              <c:f>'Cena elektřiny'!$C$3</c:f>
              <c:strCache>
                <c:ptCount val="1"/>
                <c:pt idx="0">
                  <c:v>z toho daně a poplatky celkem  </c:v>
                </c:pt>
              </c:strCache>
            </c:strRef>
          </c:tx>
          <c:marker>
            <c:symbol val="none"/>
          </c:marker>
          <c:cat>
            <c:numRef>
              <c:f>'Cena elektřiny'!$A$4:$A$27</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'Cena elektřiny'!$C$4:$C$27</c:f>
              <c:numCache>
                <c:formatCode>General</c:formatCode>
                <c:ptCount val="24"/>
                <c:pt idx="0">
                  <c:v>4.07</c:v>
                </c:pt>
                <c:pt idx="1">
                  <c:v>4.8</c:v>
                </c:pt>
                <c:pt idx="2">
                  <c:v>5.19</c:v>
                </c:pt>
                <c:pt idx="3">
                  <c:v>5.61</c:v>
                </c:pt>
                <c:pt idx="4">
                  <c:v>6.28</c:v>
                </c:pt>
                <c:pt idx="5">
                  <c:v>6.81</c:v>
                </c:pt>
                <c:pt idx="6">
                  <c:v>6.98</c:v>
                </c:pt>
                <c:pt idx="7">
                  <c:v>7.31</c:v>
                </c:pt>
                <c:pt idx="8">
                  <c:v>7.61</c:v>
                </c:pt>
                <c:pt idx="9">
                  <c:v>8.32</c:v>
                </c:pt>
                <c:pt idx="10">
                  <c:v>8.5299999999999994</c:v>
                </c:pt>
                <c:pt idx="11">
                  <c:v>8.9600000000000009</c:v>
                </c:pt>
                <c:pt idx="12">
                  <c:v>9.67</c:v>
                </c:pt>
                <c:pt idx="13">
                  <c:v>11.3</c:v>
                </c:pt>
                <c:pt idx="14">
                  <c:v>11.59</c:v>
                </c:pt>
                <c:pt idx="15">
                  <c:v>14.29</c:v>
                </c:pt>
                <c:pt idx="16">
                  <c:v>15.13</c:v>
                </c:pt>
                <c:pt idx="17">
                  <c:v>14.91</c:v>
                </c:pt>
                <c:pt idx="18">
                  <c:v>15.53</c:v>
                </c:pt>
                <c:pt idx="19">
                  <c:v>16.059999999999999</c:v>
                </c:pt>
                <c:pt idx="20">
                  <c:v>15.98</c:v>
                </c:pt>
                <c:pt idx="21">
                  <c:v>15.98</c:v>
                </c:pt>
                <c:pt idx="22">
                  <c:v>16.55</c:v>
                </c:pt>
                <c:pt idx="23">
                  <c:v>16.399999999999999</c:v>
                </c:pt>
              </c:numCache>
            </c:numRef>
          </c:val>
          <c:smooth val="0"/>
          <c:extLst>
            <c:ext xmlns:c16="http://schemas.microsoft.com/office/drawing/2014/chart" uri="{C3380CC4-5D6E-409C-BE32-E72D297353CC}">
              <c16:uniqueId val="{00000001-3865-4079-932E-397A09A0B0CB}"/>
            </c:ext>
          </c:extLst>
        </c:ser>
        <c:ser>
          <c:idx val="2"/>
          <c:order val="2"/>
          <c:tx>
            <c:strRef>
              <c:f>'Cena elektřiny'!$D$3</c:f>
              <c:strCache>
                <c:ptCount val="1"/>
                <c:pt idx="0">
                  <c:v>daně a poplatky bez EEG</c:v>
                </c:pt>
              </c:strCache>
            </c:strRef>
          </c:tx>
          <c:marker>
            <c:symbol val="none"/>
          </c:marker>
          <c:cat>
            <c:numRef>
              <c:f>'Cena elektřiny'!$A$4:$A$27</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'Cena elektřiny'!$D$4:$D$27</c:f>
              <c:numCache>
                <c:formatCode>General</c:formatCode>
                <c:ptCount val="24"/>
                <c:pt idx="0">
                  <c:v>3.99</c:v>
                </c:pt>
                <c:pt idx="1">
                  <c:v>4.71</c:v>
                </c:pt>
                <c:pt idx="2">
                  <c:v>4.99</c:v>
                </c:pt>
                <c:pt idx="3">
                  <c:v>5.36</c:v>
                </c:pt>
                <c:pt idx="4">
                  <c:v>5.9300000000000006</c:v>
                </c:pt>
                <c:pt idx="5">
                  <c:v>6.39</c:v>
                </c:pt>
                <c:pt idx="6">
                  <c:v>6.4700000000000006</c:v>
                </c:pt>
                <c:pt idx="7">
                  <c:v>6.6199999999999992</c:v>
                </c:pt>
                <c:pt idx="8">
                  <c:v>6.73</c:v>
                </c:pt>
                <c:pt idx="9">
                  <c:v>7.3000000000000007</c:v>
                </c:pt>
                <c:pt idx="10">
                  <c:v>7.3699999999999992</c:v>
                </c:pt>
                <c:pt idx="11">
                  <c:v>7.65</c:v>
                </c:pt>
                <c:pt idx="12">
                  <c:v>7.62</c:v>
                </c:pt>
                <c:pt idx="13">
                  <c:v>7.7700000000000014</c:v>
                </c:pt>
                <c:pt idx="14">
                  <c:v>8</c:v>
                </c:pt>
                <c:pt idx="15">
                  <c:v>9.009999999999998</c:v>
                </c:pt>
                <c:pt idx="16">
                  <c:v>8.89</c:v>
                </c:pt>
                <c:pt idx="17">
                  <c:v>8.74</c:v>
                </c:pt>
                <c:pt idx="18">
                  <c:v>9.18</c:v>
                </c:pt>
                <c:pt idx="19">
                  <c:v>9.18</c:v>
                </c:pt>
                <c:pt idx="20">
                  <c:v>9.1900000000000013</c:v>
                </c:pt>
                <c:pt idx="21">
                  <c:v>9.57</c:v>
                </c:pt>
                <c:pt idx="22">
                  <c:v>9.7900000000000009</c:v>
                </c:pt>
                <c:pt idx="23">
                  <c:v>9.8999999999999986</c:v>
                </c:pt>
              </c:numCache>
            </c:numRef>
          </c:val>
          <c:smooth val="0"/>
          <c:extLst>
            <c:ext xmlns:c16="http://schemas.microsoft.com/office/drawing/2014/chart" uri="{C3380CC4-5D6E-409C-BE32-E72D297353CC}">
              <c16:uniqueId val="{00000002-3865-4079-932E-397A09A0B0CB}"/>
            </c:ext>
          </c:extLst>
        </c:ser>
        <c:ser>
          <c:idx val="3"/>
          <c:order val="3"/>
          <c:tx>
            <c:strRef>
              <c:f>'Cena elektřiny'!$E$3</c:f>
              <c:strCache>
                <c:ptCount val="1"/>
                <c:pt idx="0">
                  <c:v>poplatek EEG </c:v>
                </c:pt>
              </c:strCache>
            </c:strRef>
          </c:tx>
          <c:marker>
            <c:symbol val="none"/>
          </c:marker>
          <c:cat>
            <c:numRef>
              <c:f>'Cena elektřiny'!$A$4:$A$27</c:f>
              <c:numCache>
                <c:formatCode>0</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'Cena elektřiny'!$E$4:$E$27</c:f>
              <c:numCache>
                <c:formatCode>General</c:formatCode>
                <c:ptCount val="24"/>
                <c:pt idx="0">
                  <c:v>0.08</c:v>
                </c:pt>
                <c:pt idx="1">
                  <c:v>0.09</c:v>
                </c:pt>
                <c:pt idx="2">
                  <c:v>0.2</c:v>
                </c:pt>
                <c:pt idx="3">
                  <c:v>0.25</c:v>
                </c:pt>
                <c:pt idx="4">
                  <c:v>0.35</c:v>
                </c:pt>
                <c:pt idx="5">
                  <c:v>0.42</c:v>
                </c:pt>
                <c:pt idx="6">
                  <c:v>0.51</c:v>
                </c:pt>
                <c:pt idx="7">
                  <c:v>0.69</c:v>
                </c:pt>
                <c:pt idx="8">
                  <c:v>0.88</c:v>
                </c:pt>
                <c:pt idx="9">
                  <c:v>1.02</c:v>
                </c:pt>
                <c:pt idx="10">
                  <c:v>1.1599999999999999</c:v>
                </c:pt>
                <c:pt idx="11">
                  <c:v>1.31</c:v>
                </c:pt>
                <c:pt idx="12">
                  <c:v>2.0499999999999998</c:v>
                </c:pt>
                <c:pt idx="13">
                  <c:v>3.53</c:v>
                </c:pt>
                <c:pt idx="14">
                  <c:v>3.59</c:v>
                </c:pt>
                <c:pt idx="15">
                  <c:v>5.28</c:v>
                </c:pt>
                <c:pt idx="16">
                  <c:v>6.24</c:v>
                </c:pt>
                <c:pt idx="17">
                  <c:v>6.17</c:v>
                </c:pt>
                <c:pt idx="18">
                  <c:v>6.35</c:v>
                </c:pt>
                <c:pt idx="19">
                  <c:v>6.88</c:v>
                </c:pt>
                <c:pt idx="20">
                  <c:v>6.79</c:v>
                </c:pt>
                <c:pt idx="21">
                  <c:v>6.41</c:v>
                </c:pt>
                <c:pt idx="22">
                  <c:v>6.76</c:v>
                </c:pt>
                <c:pt idx="23">
                  <c:v>6.5</c:v>
                </c:pt>
              </c:numCache>
            </c:numRef>
          </c:val>
          <c:smooth val="0"/>
          <c:extLst>
            <c:ext xmlns:c16="http://schemas.microsoft.com/office/drawing/2014/chart" uri="{C3380CC4-5D6E-409C-BE32-E72D297353CC}">
              <c16:uniqueId val="{00000003-3865-4079-932E-397A09A0B0CB}"/>
            </c:ext>
          </c:extLst>
        </c:ser>
        <c:dLbls>
          <c:showLegendKey val="0"/>
          <c:showVal val="0"/>
          <c:showCatName val="0"/>
          <c:showSerName val="0"/>
          <c:showPercent val="0"/>
          <c:showBubbleSize val="0"/>
        </c:dLbls>
        <c:smooth val="0"/>
        <c:axId val="132592384"/>
        <c:axId val="132594304"/>
      </c:lineChart>
      <c:catAx>
        <c:axId val="132592384"/>
        <c:scaling>
          <c:orientation val="minMax"/>
        </c:scaling>
        <c:delete val="0"/>
        <c:axPos val="b"/>
        <c:majorGridlines/>
        <c:title>
          <c:tx>
            <c:rich>
              <a:bodyPr/>
              <a:lstStyle/>
              <a:p>
                <a:pPr>
                  <a:defRPr/>
                </a:pPr>
                <a:r>
                  <a:rPr lang="en-US"/>
                  <a:t>Rok</a:t>
                </a:r>
              </a:p>
            </c:rich>
          </c:tx>
          <c:overlay val="0"/>
        </c:title>
        <c:numFmt formatCode="0" sourceLinked="1"/>
        <c:majorTickMark val="out"/>
        <c:minorTickMark val="none"/>
        <c:tickLblPos val="nextTo"/>
        <c:crossAx val="132594304"/>
        <c:crossesAt val="0"/>
        <c:auto val="1"/>
        <c:lblAlgn val="ctr"/>
        <c:lblOffset val="100"/>
        <c:tickLblSkip val="1"/>
        <c:noMultiLvlLbl val="0"/>
      </c:catAx>
      <c:valAx>
        <c:axId val="132594304"/>
        <c:scaling>
          <c:orientation val="minMax"/>
        </c:scaling>
        <c:delete val="0"/>
        <c:axPos val="l"/>
        <c:majorGridlines/>
        <c:minorGridlines/>
        <c:title>
          <c:tx>
            <c:rich>
              <a:bodyPr rot="-5400000" vert="horz"/>
              <a:lstStyle/>
              <a:p>
                <a:pPr>
                  <a:defRPr/>
                </a:pPr>
                <a:r>
                  <a:rPr lang="en-US"/>
                  <a:t>[ct/kWh]
</a:t>
                </a:r>
              </a:p>
            </c:rich>
          </c:tx>
          <c:overlay val="0"/>
        </c:title>
        <c:numFmt formatCode="General" sourceLinked="1"/>
        <c:majorTickMark val="out"/>
        <c:minorTickMark val="none"/>
        <c:tickLblPos val="nextTo"/>
        <c:crossAx val="132592384"/>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a:t>Podíl FVE a VtE na produkci elektřiny versus emise CO2 </a:t>
            </a:r>
          </a:p>
          <a:p>
            <a:pPr>
              <a:defRPr/>
            </a:pPr>
            <a:r>
              <a:rPr lang="cs-CZ"/>
              <a:t>v Německu a v ČR </a:t>
            </a:r>
          </a:p>
        </c:rich>
      </c:tx>
      <c:overlay val="0"/>
    </c:title>
    <c:autoTitleDeleted val="0"/>
    <c:plotArea>
      <c:layout/>
      <c:lineChart>
        <c:grouping val="standard"/>
        <c:varyColors val="0"/>
        <c:ser>
          <c:idx val="0"/>
          <c:order val="0"/>
          <c:tx>
            <c:strRef>
              <c:f>'Emise '!$B$30:$B$32</c:f>
              <c:strCache>
                <c:ptCount val="3"/>
                <c:pt idx="0">
                  <c:v>Německo</c:v>
                </c:pt>
                <c:pt idx="1">
                  <c:v>Podíl OZE</c:v>
                </c:pt>
                <c:pt idx="2">
                  <c:v>% (x 10)</c:v>
                </c:pt>
              </c:strCache>
            </c:strRef>
          </c:tx>
          <c:spPr>
            <a:ln>
              <a:solidFill>
                <a:schemeClr val="tx1"/>
              </a:solidFill>
            </a:ln>
          </c:spPr>
          <c:marker>
            <c:symbol val="none"/>
          </c:marker>
          <c:cat>
            <c:numRef>
              <c:f>'Emise '!$A$33:$A$54</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'Emise '!$B$33:$B$54</c:f>
              <c:numCache>
                <c:formatCode>General</c:formatCode>
                <c:ptCount val="22"/>
                <c:pt idx="0">
                  <c:v>0.16400000000000001</c:v>
                </c:pt>
                <c:pt idx="1">
                  <c:v>0.18200000000000002</c:v>
                </c:pt>
                <c:pt idx="2">
                  <c:v>0.27599999999999997</c:v>
                </c:pt>
                <c:pt idx="3">
                  <c:v>0.32200000000000001</c:v>
                </c:pt>
                <c:pt idx="4">
                  <c:v>0.435</c:v>
                </c:pt>
                <c:pt idx="5">
                  <c:v>0.47400000000000003</c:v>
                </c:pt>
                <c:pt idx="6">
                  <c:v>0.53199999999999992</c:v>
                </c:pt>
                <c:pt idx="7">
                  <c:v>0.69000000000000006</c:v>
                </c:pt>
                <c:pt idx="8">
                  <c:v>0.72400000000000009</c:v>
                </c:pt>
                <c:pt idx="9">
                  <c:v>0.78100000000000014</c:v>
                </c:pt>
                <c:pt idx="10">
                  <c:v>0.80500000000000016</c:v>
                </c:pt>
                <c:pt idx="11">
                  <c:v>1.1480000000000001</c:v>
                </c:pt>
                <c:pt idx="12">
                  <c:v>1.258</c:v>
                </c:pt>
                <c:pt idx="13">
                  <c:v>1.327</c:v>
                </c:pt>
                <c:pt idx="14">
                  <c:v>1.526</c:v>
                </c:pt>
                <c:pt idx="15">
                  <c:v>1.8640000000000001</c:v>
                </c:pt>
                <c:pt idx="16">
                  <c:v>1.8360000000000001</c:v>
                </c:pt>
                <c:pt idx="17">
                  <c:v>2.246</c:v>
                </c:pt>
                <c:pt idx="18">
                  <c:v>2.452</c:v>
                </c:pt>
                <c:pt idx="19">
                  <c:v>2.8630000000000004</c:v>
                </c:pt>
                <c:pt idx="20">
                  <c:v>3.1829999999999998</c:v>
                </c:pt>
                <c:pt idx="21">
                  <c:v>2.8689999999999998</c:v>
                </c:pt>
              </c:numCache>
            </c:numRef>
          </c:val>
          <c:smooth val="0"/>
          <c:extLst>
            <c:ext xmlns:c16="http://schemas.microsoft.com/office/drawing/2014/chart" uri="{C3380CC4-5D6E-409C-BE32-E72D297353CC}">
              <c16:uniqueId val="{00000000-E98D-40D3-BD0C-75F7C8A3F3AE}"/>
            </c:ext>
          </c:extLst>
        </c:ser>
        <c:ser>
          <c:idx val="1"/>
          <c:order val="1"/>
          <c:tx>
            <c:strRef>
              <c:f>'Emise '!$C$30:$C$32</c:f>
              <c:strCache>
                <c:ptCount val="3"/>
                <c:pt idx="0">
                  <c:v>Německo</c:v>
                </c:pt>
                <c:pt idx="1">
                  <c:v>Emise</c:v>
                </c:pt>
                <c:pt idx="2">
                  <c:v>kg CO2/kWh</c:v>
                </c:pt>
              </c:strCache>
            </c:strRef>
          </c:tx>
          <c:spPr>
            <a:ln>
              <a:solidFill>
                <a:schemeClr val="tx1"/>
              </a:solidFill>
              <a:prstDash val="sysDot"/>
            </a:ln>
          </c:spPr>
          <c:marker>
            <c:symbol val="none"/>
          </c:marker>
          <c:cat>
            <c:numRef>
              <c:f>'Emise '!$A$33:$A$54</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'Emise '!$C$33:$C$54</c:f>
              <c:numCache>
                <c:formatCode>General</c:formatCode>
                <c:ptCount val="22"/>
                <c:pt idx="0">
                  <c:v>0.23</c:v>
                </c:pt>
                <c:pt idx="1">
                  <c:v>0.23</c:v>
                </c:pt>
                <c:pt idx="2">
                  <c:v>0.22</c:v>
                </c:pt>
                <c:pt idx="3">
                  <c:v>0.22</c:v>
                </c:pt>
                <c:pt idx="4">
                  <c:v>0.22</c:v>
                </c:pt>
                <c:pt idx="5">
                  <c:v>0.22</c:v>
                </c:pt>
                <c:pt idx="6">
                  <c:v>0.22</c:v>
                </c:pt>
                <c:pt idx="7">
                  <c:v>0.22</c:v>
                </c:pt>
                <c:pt idx="8">
                  <c:v>0.22</c:v>
                </c:pt>
                <c:pt idx="9">
                  <c:v>0.21</c:v>
                </c:pt>
                <c:pt idx="10">
                  <c:v>0.22</c:v>
                </c:pt>
                <c:pt idx="11">
                  <c:v>0.22</c:v>
                </c:pt>
                <c:pt idx="12">
                  <c:v>0.22</c:v>
                </c:pt>
                <c:pt idx="13">
                  <c:v>0.21</c:v>
                </c:pt>
                <c:pt idx="14">
                  <c:v>0.21</c:v>
                </c:pt>
                <c:pt idx="15">
                  <c:v>0.21</c:v>
                </c:pt>
                <c:pt idx="16">
                  <c:v>0.21</c:v>
                </c:pt>
                <c:pt idx="17">
                  <c:v>0.2</c:v>
                </c:pt>
                <c:pt idx="18">
                  <c:v>0.2</c:v>
                </c:pt>
                <c:pt idx="19">
                  <c:v>0.19</c:v>
                </c:pt>
                <c:pt idx="20">
                  <c:v>0.19</c:v>
                </c:pt>
                <c:pt idx="21">
                  <c:v>0.19</c:v>
                </c:pt>
              </c:numCache>
            </c:numRef>
          </c:val>
          <c:smooth val="0"/>
          <c:extLst>
            <c:ext xmlns:c16="http://schemas.microsoft.com/office/drawing/2014/chart" uri="{C3380CC4-5D6E-409C-BE32-E72D297353CC}">
              <c16:uniqueId val="{00000001-E98D-40D3-BD0C-75F7C8A3F3AE}"/>
            </c:ext>
          </c:extLst>
        </c:ser>
        <c:ser>
          <c:idx val="2"/>
          <c:order val="2"/>
          <c:tx>
            <c:strRef>
              <c:f>'Emise '!$D$30:$D$32</c:f>
              <c:strCache>
                <c:ptCount val="3"/>
                <c:pt idx="0">
                  <c:v>ČR</c:v>
                </c:pt>
                <c:pt idx="1">
                  <c:v>Podíl OZE</c:v>
                </c:pt>
                <c:pt idx="2">
                  <c:v>% (x 10)</c:v>
                </c:pt>
              </c:strCache>
            </c:strRef>
          </c:tx>
          <c:spPr>
            <a:ln>
              <a:solidFill>
                <a:srgbClr val="FF0000"/>
              </a:solidFill>
            </a:ln>
          </c:spPr>
          <c:marker>
            <c:symbol val="none"/>
          </c:marker>
          <c:cat>
            <c:numRef>
              <c:f>'Emise '!$A$33:$A$54</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'Emise '!$D$33:$D$54</c:f>
              <c:numCache>
                <c:formatCode>General</c:formatCode>
                <c:ptCount val="22"/>
                <c:pt idx="0">
                  <c:v>0</c:v>
                </c:pt>
                <c:pt idx="1">
                  <c:v>0</c:v>
                </c:pt>
                <c:pt idx="2">
                  <c:v>0</c:v>
                </c:pt>
                <c:pt idx="3">
                  <c:v>0</c:v>
                </c:pt>
                <c:pt idx="4">
                  <c:v>1E-3</c:v>
                </c:pt>
                <c:pt idx="5">
                  <c:v>2E-3</c:v>
                </c:pt>
                <c:pt idx="6">
                  <c:v>6.0000000000000001E-3</c:v>
                </c:pt>
                <c:pt idx="7">
                  <c:v>1.4999999999999999E-2</c:v>
                </c:pt>
                <c:pt idx="8">
                  <c:v>0.03</c:v>
                </c:pt>
                <c:pt idx="9">
                  <c:v>4.7E-2</c:v>
                </c:pt>
                <c:pt idx="10">
                  <c:v>0.11299999999999999</c:v>
                </c:pt>
                <c:pt idx="11">
                  <c:v>0.29799999999999999</c:v>
                </c:pt>
                <c:pt idx="12">
                  <c:v>0.29599999999999999</c:v>
                </c:pt>
                <c:pt idx="13">
                  <c:v>0.29199999999999998</c:v>
                </c:pt>
                <c:pt idx="14">
                  <c:v>0.30500000000000005</c:v>
                </c:pt>
                <c:pt idx="15">
                  <c:v>0.34300000000000003</c:v>
                </c:pt>
                <c:pt idx="16">
                  <c:v>0.32100000000000001</c:v>
                </c:pt>
                <c:pt idx="17">
                  <c:v>0.32400000000000001</c:v>
                </c:pt>
                <c:pt idx="18">
                  <c:v>0.34200000000000003</c:v>
                </c:pt>
                <c:pt idx="19">
                  <c:v>0.35099999999999998</c:v>
                </c:pt>
                <c:pt idx="20">
                  <c:v>0.36099999999999999</c:v>
                </c:pt>
                <c:pt idx="21">
                  <c:v>0.33800000000000002</c:v>
                </c:pt>
              </c:numCache>
            </c:numRef>
          </c:val>
          <c:smooth val="0"/>
          <c:extLst>
            <c:ext xmlns:c16="http://schemas.microsoft.com/office/drawing/2014/chart" uri="{C3380CC4-5D6E-409C-BE32-E72D297353CC}">
              <c16:uniqueId val="{00000002-E98D-40D3-BD0C-75F7C8A3F3AE}"/>
            </c:ext>
          </c:extLst>
        </c:ser>
        <c:ser>
          <c:idx val="3"/>
          <c:order val="3"/>
          <c:tx>
            <c:strRef>
              <c:f>'Emise '!$E$30:$E$32</c:f>
              <c:strCache>
                <c:ptCount val="3"/>
                <c:pt idx="0">
                  <c:v>ČR</c:v>
                </c:pt>
                <c:pt idx="1">
                  <c:v>Emise</c:v>
                </c:pt>
                <c:pt idx="2">
                  <c:v>kg CO2/kWh</c:v>
                </c:pt>
              </c:strCache>
            </c:strRef>
          </c:tx>
          <c:spPr>
            <a:ln>
              <a:solidFill>
                <a:srgbClr val="FF0000"/>
              </a:solidFill>
              <a:prstDash val="sysDot"/>
            </a:ln>
          </c:spPr>
          <c:marker>
            <c:symbol val="none"/>
          </c:marker>
          <c:cat>
            <c:numRef>
              <c:f>'Emise '!$A$33:$A$54</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'Emise '!$E$33:$E$54</c:f>
              <c:numCache>
                <c:formatCode>General</c:formatCode>
                <c:ptCount val="22"/>
                <c:pt idx="0">
                  <c:v>0.27</c:v>
                </c:pt>
                <c:pt idx="1">
                  <c:v>0.26</c:v>
                </c:pt>
                <c:pt idx="2">
                  <c:v>0.25</c:v>
                </c:pt>
                <c:pt idx="3">
                  <c:v>0.25</c:v>
                </c:pt>
                <c:pt idx="4">
                  <c:v>0.24</c:v>
                </c:pt>
                <c:pt idx="5">
                  <c:v>0.24</c:v>
                </c:pt>
                <c:pt idx="6">
                  <c:v>0.24</c:v>
                </c:pt>
                <c:pt idx="7">
                  <c:v>0.25</c:v>
                </c:pt>
                <c:pt idx="8">
                  <c:v>0.24</c:v>
                </c:pt>
                <c:pt idx="9">
                  <c:v>0.23</c:v>
                </c:pt>
                <c:pt idx="10">
                  <c:v>0.23</c:v>
                </c:pt>
                <c:pt idx="11">
                  <c:v>0.23</c:v>
                </c:pt>
                <c:pt idx="12">
                  <c:v>0.22</c:v>
                </c:pt>
                <c:pt idx="13">
                  <c:v>0.22</c:v>
                </c:pt>
                <c:pt idx="14">
                  <c:v>0.22</c:v>
                </c:pt>
                <c:pt idx="15">
                  <c:v>0.22</c:v>
                </c:pt>
                <c:pt idx="16">
                  <c:v>0.23</c:v>
                </c:pt>
                <c:pt idx="17">
                  <c:v>0.22</c:v>
                </c:pt>
                <c:pt idx="18">
                  <c:v>0.22</c:v>
                </c:pt>
                <c:pt idx="19">
                  <c:v>0.21</c:v>
                </c:pt>
                <c:pt idx="20">
                  <c:v>0.21</c:v>
                </c:pt>
                <c:pt idx="21">
                  <c:v>0.21</c:v>
                </c:pt>
              </c:numCache>
            </c:numRef>
          </c:val>
          <c:smooth val="0"/>
          <c:extLst>
            <c:ext xmlns:c16="http://schemas.microsoft.com/office/drawing/2014/chart" uri="{C3380CC4-5D6E-409C-BE32-E72D297353CC}">
              <c16:uniqueId val="{00000003-E98D-40D3-BD0C-75F7C8A3F3AE}"/>
            </c:ext>
          </c:extLst>
        </c:ser>
        <c:dLbls>
          <c:showLegendKey val="0"/>
          <c:showVal val="0"/>
          <c:showCatName val="0"/>
          <c:showSerName val="0"/>
          <c:showPercent val="0"/>
          <c:showBubbleSize val="0"/>
        </c:dLbls>
        <c:smooth val="0"/>
        <c:axId val="132373504"/>
        <c:axId val="132383488"/>
      </c:lineChart>
      <c:catAx>
        <c:axId val="132373504"/>
        <c:scaling>
          <c:orientation val="minMax"/>
        </c:scaling>
        <c:delete val="0"/>
        <c:axPos val="b"/>
        <c:numFmt formatCode="0" sourceLinked="1"/>
        <c:majorTickMark val="out"/>
        <c:minorTickMark val="none"/>
        <c:tickLblPos val="nextTo"/>
        <c:crossAx val="132383488"/>
        <c:crosses val="autoZero"/>
        <c:auto val="1"/>
        <c:lblAlgn val="ctr"/>
        <c:lblOffset val="100"/>
        <c:noMultiLvlLbl val="0"/>
      </c:catAx>
      <c:valAx>
        <c:axId val="132383488"/>
        <c:scaling>
          <c:orientation val="minMax"/>
        </c:scaling>
        <c:delete val="0"/>
        <c:axPos val="l"/>
        <c:majorGridlines/>
        <c:numFmt formatCode="General" sourceLinked="1"/>
        <c:majorTickMark val="out"/>
        <c:minorTickMark val="none"/>
        <c:tickLblPos val="nextTo"/>
        <c:crossAx val="132373504"/>
        <c:crosses val="autoZero"/>
        <c:crossBetween val="midCat"/>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cs-CZ"/>
              <a:t>H</a:t>
            </a:r>
            <a:r>
              <a:rPr lang="en-US"/>
              <a:t>ustot</a:t>
            </a:r>
            <a:r>
              <a:rPr lang="cs-CZ"/>
              <a:t>a</a:t>
            </a:r>
            <a:r>
              <a:rPr lang="en-US"/>
              <a:t> energetick</a:t>
            </a:r>
            <a:r>
              <a:rPr lang="cs-CZ"/>
              <a:t>é</a:t>
            </a:r>
            <a:r>
              <a:rPr lang="en-US"/>
              <a:t>ho toku</a:t>
            </a:r>
            <a:r>
              <a:rPr lang="cs-CZ"/>
              <a:t> </a:t>
            </a:r>
            <a:r>
              <a:rPr lang="en-GB"/>
              <a:t>[</a:t>
            </a:r>
            <a:r>
              <a:rPr lang="en-US"/>
              <a:t>W/m</a:t>
            </a:r>
            <a:r>
              <a:rPr lang="en-US" baseline="30000"/>
              <a:t>2</a:t>
            </a:r>
            <a:r>
              <a:rPr lang="en-US"/>
              <a:t>]</a:t>
            </a:r>
          </a:p>
        </c:rich>
      </c:tx>
      <c:overlay val="0"/>
    </c:title>
    <c:autoTitleDeleted val="0"/>
    <c:plotArea>
      <c:layout/>
      <c:barChart>
        <c:barDir val="col"/>
        <c:grouping val="clustered"/>
        <c:varyColors val="0"/>
        <c:ser>
          <c:idx val="0"/>
          <c:order val="0"/>
          <c:tx>
            <c:strRef>
              <c:f>'Energetický potenciál'!$G$4</c:f>
              <c:strCache>
                <c:ptCount val="1"/>
                <c:pt idx="0">
                  <c:v>W/m2</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4C2A-4E1F-8DBB-F624872DD233}"/>
              </c:ext>
            </c:extLst>
          </c:dPt>
          <c:dPt>
            <c:idx val="2"/>
            <c:invertIfNegative val="0"/>
            <c:bubble3D val="0"/>
            <c:spPr>
              <a:solidFill>
                <a:srgbClr val="00B050"/>
              </a:solidFill>
            </c:spPr>
            <c:extLst>
              <c:ext xmlns:c16="http://schemas.microsoft.com/office/drawing/2014/chart" uri="{C3380CC4-5D6E-409C-BE32-E72D297353CC}">
                <c16:uniqueId val="{00000003-4C2A-4E1F-8DBB-F624872DD233}"/>
              </c:ext>
            </c:extLst>
          </c:dPt>
          <c:dPt>
            <c:idx val="3"/>
            <c:invertIfNegative val="0"/>
            <c:bubble3D val="0"/>
            <c:spPr>
              <a:solidFill>
                <a:schemeClr val="tx1">
                  <a:lumMod val="65000"/>
                  <a:lumOff val="35000"/>
                </a:schemeClr>
              </a:solidFill>
            </c:spPr>
            <c:extLst>
              <c:ext xmlns:c16="http://schemas.microsoft.com/office/drawing/2014/chart" uri="{C3380CC4-5D6E-409C-BE32-E72D297353CC}">
                <c16:uniqueId val="{00000005-4C2A-4E1F-8DBB-F624872DD233}"/>
              </c:ext>
            </c:extLst>
          </c:dPt>
          <c:dLbls>
            <c:spPr>
              <a:noFill/>
              <a:ln>
                <a:noFill/>
              </a:ln>
              <a:effectLst/>
            </c:spPr>
            <c:txPr>
              <a:bodyPr/>
              <a:lstStyle/>
              <a:p>
                <a:pPr>
                  <a:defRPr sz="1200" b="1" i="0" baseline="0">
                    <a:solidFill>
                      <a:srgbClr val="FF0000"/>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'Energetický potenciál'!$F$5:$F$8</c:f>
              <c:strCache>
                <c:ptCount val="4"/>
                <c:pt idx="0">
                  <c:v>Slunce</c:v>
                </c:pt>
                <c:pt idx="1">
                  <c:v>Vítr</c:v>
                </c:pt>
                <c:pt idx="2">
                  <c:v>Biometan</c:v>
                </c:pt>
                <c:pt idx="3">
                  <c:v>Nafta</c:v>
                </c:pt>
              </c:strCache>
            </c:strRef>
          </c:cat>
          <c:val>
            <c:numRef>
              <c:f>'Energetický potenciál'!$G$5:$G$8</c:f>
              <c:numCache>
                <c:formatCode>0</c:formatCode>
                <c:ptCount val="4"/>
                <c:pt idx="0" formatCode="#,##0">
                  <c:v>131.2785388127854</c:v>
                </c:pt>
                <c:pt idx="1">
                  <c:v>80.625</c:v>
                </c:pt>
                <c:pt idx="2" formatCode="0.0">
                  <c:v>0.13926940639269406</c:v>
                </c:pt>
                <c:pt idx="3" formatCode="#,##0">
                  <c:v>1200000</c:v>
                </c:pt>
              </c:numCache>
            </c:numRef>
          </c:val>
          <c:extLst>
            <c:ext xmlns:c16="http://schemas.microsoft.com/office/drawing/2014/chart" uri="{C3380CC4-5D6E-409C-BE32-E72D297353CC}">
              <c16:uniqueId val="{00000006-4C2A-4E1F-8DBB-F624872DD233}"/>
            </c:ext>
          </c:extLst>
        </c:ser>
        <c:dLbls>
          <c:showLegendKey val="0"/>
          <c:showVal val="0"/>
          <c:showCatName val="0"/>
          <c:showSerName val="0"/>
          <c:showPercent val="0"/>
          <c:showBubbleSize val="0"/>
        </c:dLbls>
        <c:gapWidth val="50"/>
        <c:axId val="133817472"/>
        <c:axId val="133819008"/>
      </c:barChart>
      <c:catAx>
        <c:axId val="133817472"/>
        <c:scaling>
          <c:orientation val="minMax"/>
        </c:scaling>
        <c:delete val="0"/>
        <c:axPos val="b"/>
        <c:numFmt formatCode="General" sourceLinked="0"/>
        <c:majorTickMark val="out"/>
        <c:minorTickMark val="none"/>
        <c:tickLblPos val="nextTo"/>
        <c:txPr>
          <a:bodyPr/>
          <a:lstStyle/>
          <a:p>
            <a:pPr>
              <a:defRPr sz="1200" b="1" i="0" baseline="0">
                <a:solidFill>
                  <a:srgbClr val="0000FF"/>
                </a:solidFill>
              </a:defRPr>
            </a:pPr>
            <a:endParaRPr lang="cs-CZ"/>
          </a:p>
        </c:txPr>
        <c:crossAx val="133819008"/>
        <c:crosses val="autoZero"/>
        <c:auto val="1"/>
        <c:lblAlgn val="ctr"/>
        <c:lblOffset val="100"/>
        <c:noMultiLvlLbl val="0"/>
      </c:catAx>
      <c:valAx>
        <c:axId val="133819008"/>
        <c:scaling>
          <c:orientation val="minMax"/>
        </c:scaling>
        <c:delete val="0"/>
        <c:axPos val="l"/>
        <c:majorGridlines/>
        <c:title>
          <c:tx>
            <c:rich>
              <a:bodyPr rot="-5400000" vert="horz"/>
              <a:lstStyle/>
              <a:p>
                <a:pPr>
                  <a:defRPr/>
                </a:pPr>
                <a:r>
                  <a:rPr lang="en-US"/>
                  <a:t>W/m</a:t>
                </a:r>
                <a:r>
                  <a:rPr lang="en-US" baseline="30000"/>
                  <a:t>2</a:t>
                </a:r>
              </a:p>
            </c:rich>
          </c:tx>
          <c:overlay val="0"/>
        </c:title>
        <c:numFmt formatCode="#,##0" sourceLinked="1"/>
        <c:majorTickMark val="out"/>
        <c:minorTickMark val="none"/>
        <c:tickLblPos val="nextTo"/>
        <c:crossAx val="13381747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Energetická hustota [MWh/kg]</a:t>
            </a:r>
            <a:endParaRPr lang="cs-CZ">
              <a:effectLst/>
            </a:endParaRPr>
          </a:p>
        </c:rich>
      </c:tx>
      <c:overlay val="0"/>
    </c:title>
    <c:autoTitleDeleted val="0"/>
    <c:plotArea>
      <c:layout/>
      <c:barChart>
        <c:barDir val="col"/>
        <c:grouping val="clustered"/>
        <c:varyColors val="0"/>
        <c:ser>
          <c:idx val="0"/>
          <c:order val="0"/>
          <c:tx>
            <c:strRef>
              <c:f>'Energetický potenciál'!$G$21</c:f>
              <c:strCache>
                <c:ptCount val="1"/>
                <c:pt idx="0">
                  <c:v>MWh/kg</c:v>
                </c:pt>
              </c:strCache>
            </c:strRef>
          </c:tx>
          <c:invertIfNegative val="0"/>
          <c:dPt>
            <c:idx val="0"/>
            <c:invertIfNegative val="0"/>
            <c:bubble3D val="0"/>
            <c:spPr>
              <a:solidFill>
                <a:schemeClr val="tx1">
                  <a:lumMod val="65000"/>
                  <a:lumOff val="35000"/>
                </a:schemeClr>
              </a:solidFill>
            </c:spPr>
            <c:extLst>
              <c:ext xmlns:c16="http://schemas.microsoft.com/office/drawing/2014/chart" uri="{C3380CC4-5D6E-409C-BE32-E72D297353CC}">
                <c16:uniqueId val="{00000001-ED2E-4424-9F51-FA5C14B10F93}"/>
              </c:ext>
            </c:extLst>
          </c:dPt>
          <c:dPt>
            <c:idx val="1"/>
            <c:invertIfNegative val="0"/>
            <c:bubble3D val="0"/>
            <c:spPr>
              <a:solidFill>
                <a:schemeClr val="accent4">
                  <a:lumMod val="75000"/>
                </a:schemeClr>
              </a:solidFill>
            </c:spPr>
            <c:extLst>
              <c:ext xmlns:c16="http://schemas.microsoft.com/office/drawing/2014/chart" uri="{C3380CC4-5D6E-409C-BE32-E72D297353CC}">
                <c16:uniqueId val="{00000003-ED2E-4424-9F51-FA5C14B10F93}"/>
              </c:ext>
            </c:extLst>
          </c:dPt>
          <c:dLbls>
            <c:spPr>
              <a:noFill/>
              <a:ln>
                <a:noFill/>
              </a:ln>
              <a:effectLst/>
            </c:spPr>
            <c:txPr>
              <a:bodyPr/>
              <a:lstStyle/>
              <a:p>
                <a:pPr>
                  <a:defRPr sz="1200" b="1" i="0" baseline="0">
                    <a:solidFill>
                      <a:srgbClr val="FF0000"/>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'Energetický potenciál'!$F$22:$F$23</c:f>
              <c:strCache>
                <c:ptCount val="2"/>
                <c:pt idx="0">
                  <c:v>Nafta</c:v>
                </c:pt>
                <c:pt idx="1">
                  <c:v>Uran 235</c:v>
                </c:pt>
              </c:strCache>
            </c:strRef>
          </c:cat>
          <c:val>
            <c:numRef>
              <c:f>'Energetický potenciál'!$G$22:$G$23</c:f>
              <c:numCache>
                <c:formatCode>#,##0</c:formatCode>
                <c:ptCount val="2"/>
                <c:pt idx="0" formatCode="General">
                  <c:v>1.2E-2</c:v>
                </c:pt>
                <c:pt idx="1">
                  <c:v>25019.999999999996</c:v>
                </c:pt>
              </c:numCache>
            </c:numRef>
          </c:val>
          <c:extLst>
            <c:ext xmlns:c16="http://schemas.microsoft.com/office/drawing/2014/chart" uri="{C3380CC4-5D6E-409C-BE32-E72D297353CC}">
              <c16:uniqueId val="{00000004-ED2E-4424-9F51-FA5C14B10F93}"/>
            </c:ext>
          </c:extLst>
        </c:ser>
        <c:dLbls>
          <c:showLegendKey val="0"/>
          <c:showVal val="0"/>
          <c:showCatName val="0"/>
          <c:showSerName val="0"/>
          <c:showPercent val="0"/>
          <c:showBubbleSize val="0"/>
        </c:dLbls>
        <c:gapWidth val="50"/>
        <c:axId val="133862528"/>
        <c:axId val="133864064"/>
      </c:barChart>
      <c:catAx>
        <c:axId val="133862528"/>
        <c:scaling>
          <c:orientation val="minMax"/>
        </c:scaling>
        <c:delete val="0"/>
        <c:axPos val="b"/>
        <c:numFmt formatCode="General" sourceLinked="0"/>
        <c:majorTickMark val="out"/>
        <c:minorTickMark val="none"/>
        <c:tickLblPos val="nextTo"/>
        <c:txPr>
          <a:bodyPr/>
          <a:lstStyle/>
          <a:p>
            <a:pPr>
              <a:defRPr sz="1200" b="1" i="0" baseline="0">
                <a:solidFill>
                  <a:srgbClr val="0000FF"/>
                </a:solidFill>
              </a:defRPr>
            </a:pPr>
            <a:endParaRPr lang="cs-CZ"/>
          </a:p>
        </c:txPr>
        <c:crossAx val="133864064"/>
        <c:crosses val="autoZero"/>
        <c:auto val="1"/>
        <c:lblAlgn val="ctr"/>
        <c:lblOffset val="100"/>
        <c:noMultiLvlLbl val="0"/>
      </c:catAx>
      <c:valAx>
        <c:axId val="133864064"/>
        <c:scaling>
          <c:orientation val="minMax"/>
        </c:scaling>
        <c:delete val="0"/>
        <c:axPos val="l"/>
        <c:majorGridlines/>
        <c:title>
          <c:tx>
            <c:rich>
              <a:bodyPr rot="-5400000" vert="horz"/>
              <a:lstStyle/>
              <a:p>
                <a:pPr>
                  <a:defRPr/>
                </a:pPr>
                <a:r>
                  <a:rPr lang="en-US"/>
                  <a:t>MWh/kg</a:t>
                </a:r>
              </a:p>
            </c:rich>
          </c:tx>
          <c:overlay val="0"/>
        </c:title>
        <c:numFmt formatCode="General" sourceLinked="1"/>
        <c:majorTickMark val="out"/>
        <c:minorTickMark val="none"/>
        <c:tickLblPos val="nextTo"/>
        <c:crossAx val="133862528"/>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i="0" baseline="0">
                <a:effectLst/>
              </a:rPr>
              <a:t>Materiálová náročnost </a:t>
            </a:r>
            <a:r>
              <a:rPr lang="en-US" sz="1800" b="1" i="0" baseline="0">
                <a:effectLst/>
              </a:rPr>
              <a:t>[</a:t>
            </a:r>
            <a:r>
              <a:rPr lang="cs-CZ" sz="1800" b="1" i="0" baseline="0">
                <a:effectLst/>
              </a:rPr>
              <a:t>kg</a:t>
            </a:r>
            <a:r>
              <a:rPr lang="en-US" sz="1800" b="1" i="0" baseline="0">
                <a:effectLst/>
              </a:rPr>
              <a:t>/</a:t>
            </a:r>
            <a:r>
              <a:rPr lang="cs-CZ" sz="1800" b="1" i="0" baseline="0">
                <a:effectLst/>
              </a:rPr>
              <a:t>GWh</a:t>
            </a:r>
            <a:r>
              <a:rPr lang="en-US" sz="1800" b="1" i="0" baseline="0">
                <a:effectLst/>
              </a:rPr>
              <a:t>]</a:t>
            </a:r>
            <a:endParaRPr lang="cs-CZ">
              <a:effectLst/>
            </a:endParaRPr>
          </a:p>
        </c:rich>
      </c:tx>
      <c:overlay val="0"/>
    </c:title>
    <c:autoTitleDeleted val="0"/>
    <c:plotArea>
      <c:layout/>
      <c:barChart>
        <c:barDir val="col"/>
        <c:grouping val="clustered"/>
        <c:varyColors val="0"/>
        <c:ser>
          <c:idx val="0"/>
          <c:order val="0"/>
          <c:tx>
            <c:strRef>
              <c:f>'Materiálová náročnost'!$B$14:$B$15</c:f>
              <c:strCache>
                <c:ptCount val="1"/>
                <c:pt idx="0">
                  <c:v>Ocel [kg/GWh]</c:v>
                </c:pt>
              </c:strCache>
            </c:strRef>
          </c:tx>
          <c:spPr>
            <a:solidFill>
              <a:srgbClr val="0000FF"/>
            </a:solidFill>
          </c:spPr>
          <c:invertIfNegative val="0"/>
          <c:dLbls>
            <c:spPr>
              <a:noFill/>
              <a:ln>
                <a:noFill/>
              </a:ln>
              <a:effectLst/>
            </c:spPr>
            <c:txPr>
              <a:bodyPr/>
              <a:lstStyle/>
              <a:p>
                <a:pPr>
                  <a:defRPr sz="1200" b="1" i="0" baseline="0">
                    <a:solidFill>
                      <a:srgbClr val="FF0000"/>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'Materiálová náročnost'!$A$16:$A$19</c:f>
              <c:strCache>
                <c:ptCount val="4"/>
                <c:pt idx="0">
                  <c:v>Slunce</c:v>
                </c:pt>
                <c:pt idx="1">
                  <c:v>Vítr</c:v>
                </c:pt>
                <c:pt idx="2">
                  <c:v>Uhlí a plyn</c:v>
                </c:pt>
                <c:pt idx="3">
                  <c:v>Jádro</c:v>
                </c:pt>
              </c:strCache>
            </c:strRef>
          </c:cat>
          <c:val>
            <c:numRef>
              <c:f>'Materiálová náročnost'!$B$16:$B$19</c:f>
              <c:numCache>
                <c:formatCode>#,##0</c:formatCode>
                <c:ptCount val="4"/>
                <c:pt idx="0">
                  <c:v>13970</c:v>
                </c:pt>
                <c:pt idx="1">
                  <c:v>7420</c:v>
                </c:pt>
                <c:pt idx="2">
                  <c:v>1790.6666666666667</c:v>
                </c:pt>
                <c:pt idx="3">
                  <c:v>455</c:v>
                </c:pt>
              </c:numCache>
            </c:numRef>
          </c:val>
          <c:extLst>
            <c:ext xmlns:c16="http://schemas.microsoft.com/office/drawing/2014/chart" uri="{C3380CC4-5D6E-409C-BE32-E72D297353CC}">
              <c16:uniqueId val="{00000000-D94D-450D-BB41-0EB0C3716FCC}"/>
            </c:ext>
          </c:extLst>
        </c:ser>
        <c:ser>
          <c:idx val="1"/>
          <c:order val="1"/>
          <c:tx>
            <c:strRef>
              <c:f>'Materiálová náročnost'!$C$14:$C$15</c:f>
              <c:strCache>
                <c:ptCount val="1"/>
                <c:pt idx="0">
                  <c:v>Měď  [kg/GWh]</c:v>
                </c:pt>
              </c:strCache>
            </c:strRef>
          </c:tx>
          <c:spPr>
            <a:solidFill>
              <a:schemeClr val="accent6">
                <a:lumMod val="75000"/>
              </a:schemeClr>
            </a:solidFill>
          </c:spPr>
          <c:invertIfNegative val="0"/>
          <c:dLbls>
            <c:spPr>
              <a:noFill/>
              <a:ln>
                <a:noFill/>
              </a:ln>
              <a:effectLst/>
            </c:spPr>
            <c:txPr>
              <a:bodyPr/>
              <a:lstStyle/>
              <a:p>
                <a:pPr>
                  <a:defRPr sz="1200" b="1" i="0" baseline="0">
                    <a:solidFill>
                      <a:srgbClr val="FF0000"/>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'Materiálová náročnost'!$A$16:$A$19</c:f>
              <c:strCache>
                <c:ptCount val="4"/>
                <c:pt idx="0">
                  <c:v>Slunce</c:v>
                </c:pt>
                <c:pt idx="1">
                  <c:v>Vítr</c:v>
                </c:pt>
                <c:pt idx="2">
                  <c:v>Uhlí a plyn</c:v>
                </c:pt>
                <c:pt idx="3">
                  <c:v>Jádro</c:v>
                </c:pt>
              </c:strCache>
            </c:strRef>
          </c:cat>
          <c:val>
            <c:numRef>
              <c:f>'Materiálová náročnost'!$C$16:$C$19</c:f>
              <c:numCache>
                <c:formatCode>#,##0</c:formatCode>
                <c:ptCount val="4"/>
                <c:pt idx="0">
                  <c:v>360</c:v>
                </c:pt>
                <c:pt idx="1">
                  <c:v>93.5</c:v>
                </c:pt>
                <c:pt idx="2">
                  <c:v>4.166666666666667</c:v>
                </c:pt>
                <c:pt idx="3">
                  <c:v>6.5</c:v>
                </c:pt>
              </c:numCache>
            </c:numRef>
          </c:val>
          <c:extLst>
            <c:ext xmlns:c16="http://schemas.microsoft.com/office/drawing/2014/chart" uri="{C3380CC4-5D6E-409C-BE32-E72D297353CC}">
              <c16:uniqueId val="{00000001-D94D-450D-BB41-0EB0C3716FCC}"/>
            </c:ext>
          </c:extLst>
        </c:ser>
        <c:ser>
          <c:idx val="2"/>
          <c:order val="2"/>
          <c:tx>
            <c:strRef>
              <c:f>'Materiálová náročnost'!$D$14:$D$15</c:f>
              <c:strCache>
                <c:ptCount val="1"/>
                <c:pt idx="0">
                  <c:v>Hliník [kg/GWh]</c:v>
                </c:pt>
              </c:strCache>
            </c:strRef>
          </c:tx>
          <c:spPr>
            <a:solidFill>
              <a:schemeClr val="bg1">
                <a:lumMod val="65000"/>
              </a:schemeClr>
            </a:solidFill>
          </c:spPr>
          <c:invertIfNegative val="0"/>
          <c:dLbls>
            <c:spPr>
              <a:noFill/>
              <a:ln>
                <a:noFill/>
              </a:ln>
              <a:effectLst/>
            </c:spPr>
            <c:txPr>
              <a:bodyPr/>
              <a:lstStyle/>
              <a:p>
                <a:pPr>
                  <a:defRPr sz="1200" b="1" i="0" baseline="0">
                    <a:solidFill>
                      <a:srgbClr val="FF0000"/>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'Materiálová náročnost'!$A$16:$A$19</c:f>
              <c:strCache>
                <c:ptCount val="4"/>
                <c:pt idx="0">
                  <c:v>Slunce</c:v>
                </c:pt>
                <c:pt idx="1">
                  <c:v>Vítr</c:v>
                </c:pt>
                <c:pt idx="2">
                  <c:v>Uhlí a plyn</c:v>
                </c:pt>
                <c:pt idx="3">
                  <c:v>Jádro</c:v>
                </c:pt>
              </c:strCache>
            </c:strRef>
          </c:cat>
          <c:val>
            <c:numRef>
              <c:f>'Materiálová náročnost'!$D$16:$D$19</c:f>
              <c:numCache>
                <c:formatCode>#,##0</c:formatCode>
                <c:ptCount val="4"/>
                <c:pt idx="0">
                  <c:v>2430</c:v>
                </c:pt>
                <c:pt idx="1">
                  <c:v>63.5</c:v>
                </c:pt>
                <c:pt idx="2">
                  <c:v>21.666666666666668</c:v>
                </c:pt>
                <c:pt idx="3">
                  <c:v>28.5</c:v>
                </c:pt>
              </c:numCache>
            </c:numRef>
          </c:val>
          <c:extLst>
            <c:ext xmlns:c16="http://schemas.microsoft.com/office/drawing/2014/chart" uri="{C3380CC4-5D6E-409C-BE32-E72D297353CC}">
              <c16:uniqueId val="{00000002-D94D-450D-BB41-0EB0C3716FCC}"/>
            </c:ext>
          </c:extLst>
        </c:ser>
        <c:dLbls>
          <c:showLegendKey val="0"/>
          <c:showVal val="0"/>
          <c:showCatName val="0"/>
          <c:showSerName val="0"/>
          <c:showPercent val="0"/>
          <c:showBubbleSize val="0"/>
        </c:dLbls>
        <c:gapWidth val="150"/>
        <c:axId val="133913216"/>
        <c:axId val="133931392"/>
      </c:barChart>
      <c:catAx>
        <c:axId val="133913216"/>
        <c:scaling>
          <c:orientation val="minMax"/>
        </c:scaling>
        <c:delete val="0"/>
        <c:axPos val="b"/>
        <c:numFmt formatCode="General" sourceLinked="0"/>
        <c:majorTickMark val="out"/>
        <c:minorTickMark val="none"/>
        <c:tickLblPos val="nextTo"/>
        <c:txPr>
          <a:bodyPr/>
          <a:lstStyle/>
          <a:p>
            <a:pPr>
              <a:defRPr sz="1600" b="1" i="0" baseline="0">
                <a:solidFill>
                  <a:sysClr val="windowText" lastClr="000000"/>
                </a:solidFill>
              </a:defRPr>
            </a:pPr>
            <a:endParaRPr lang="cs-CZ"/>
          </a:p>
        </c:txPr>
        <c:crossAx val="133931392"/>
        <c:crosses val="autoZero"/>
        <c:auto val="1"/>
        <c:lblAlgn val="ctr"/>
        <c:lblOffset val="100"/>
        <c:noMultiLvlLbl val="0"/>
      </c:catAx>
      <c:valAx>
        <c:axId val="133931392"/>
        <c:scaling>
          <c:orientation val="minMax"/>
        </c:scaling>
        <c:delete val="0"/>
        <c:axPos val="l"/>
        <c:majorGridlines/>
        <c:title>
          <c:tx>
            <c:rich>
              <a:bodyPr rot="-5400000" vert="horz"/>
              <a:lstStyle/>
              <a:p>
                <a:pPr>
                  <a:defRPr/>
                </a:pPr>
                <a:r>
                  <a:rPr lang="en-US"/>
                  <a:t>kg/GWh</a:t>
                </a:r>
              </a:p>
            </c:rich>
          </c:tx>
          <c:overlay val="0"/>
        </c:title>
        <c:numFmt formatCode="#,##0" sourceLinked="1"/>
        <c:majorTickMark val="out"/>
        <c:minorTickMark val="none"/>
        <c:tickLblPos val="nextTo"/>
        <c:crossAx val="133913216"/>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AD8C8A-17B2-4D6E-A4F1-E8C3A203DF10}" type="datetimeFigureOut">
              <a:rPr lang="cs-CZ" smtClean="0"/>
              <a:t>16.10.2023</a:t>
            </a:fld>
            <a:endParaRPr lang="cs-CZ"/>
          </a:p>
        </p:txBody>
      </p:sp>
      <p:sp>
        <p:nvSpPr>
          <p:cNvPr id="4" name="Zástupný symbol pro obrázek snímku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A99777E-040A-4E72-B84C-CD619EA36F96}" type="slidenum">
              <a:rPr lang="cs-CZ" smtClean="0"/>
              <a:t>‹#›</a:t>
            </a:fld>
            <a:endParaRPr lang="cs-CZ"/>
          </a:p>
        </p:txBody>
      </p:sp>
    </p:spTree>
    <p:extLst>
      <p:ext uri="{BB962C8B-B14F-4D97-AF65-F5344CB8AC3E}">
        <p14:creationId xmlns:p14="http://schemas.microsoft.com/office/powerpoint/2010/main" val="121962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90625" y="1243013"/>
            <a:ext cx="4476750" cy="3357562"/>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5DBD15BD-37C7-41DB-AFB6-A5CFB2B1E101}" type="slidenum">
              <a:rPr lang="cs-CZ" smtClean="0"/>
              <a:t>3</a:t>
            </a:fld>
            <a:endParaRPr lang="cs-CZ" dirty="0"/>
          </a:p>
        </p:txBody>
      </p:sp>
    </p:spTree>
    <p:extLst>
      <p:ext uri="{BB962C8B-B14F-4D97-AF65-F5344CB8AC3E}">
        <p14:creationId xmlns:p14="http://schemas.microsoft.com/office/powerpoint/2010/main" val="358074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C8C19C-3AA0-4819-AA7C-3150A39068F3}"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402162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C8C19C-3AA0-4819-AA7C-3150A39068F3}"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212309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C8C19C-3AA0-4819-AA7C-3150A39068F3}"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244339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C8C19C-3AA0-4819-AA7C-3150A39068F3}"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92356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C8C19C-3AA0-4819-AA7C-3150A39068F3}"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83660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C8C19C-3AA0-4819-AA7C-3150A39068F3}"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186388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C8C19C-3AA0-4819-AA7C-3150A39068F3}" type="datetimeFigureOut">
              <a:rPr lang="cs-CZ" smtClean="0"/>
              <a:t>16.10.2023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128585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4C8C19C-3AA0-4819-AA7C-3150A39068F3}" type="datetimeFigureOut">
              <a:rPr lang="cs-CZ" smtClean="0"/>
              <a:t>16.10.2023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63055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8C19C-3AA0-4819-AA7C-3150A39068F3}" type="datetimeFigureOut">
              <a:rPr lang="cs-CZ" smtClean="0"/>
              <a:t>16.10.2023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32383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C8C19C-3AA0-4819-AA7C-3150A39068F3}"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331235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C8C19C-3AA0-4819-AA7C-3150A39068F3}"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B889A7B-888D-44E2-9E3D-FD08C0621C5F}" type="slidenum">
              <a:rPr lang="cs-CZ" smtClean="0"/>
              <a:t>‹#›</a:t>
            </a:fld>
            <a:endParaRPr lang="cs-CZ"/>
          </a:p>
        </p:txBody>
      </p:sp>
    </p:spTree>
    <p:extLst>
      <p:ext uri="{BB962C8B-B14F-4D97-AF65-F5344CB8AC3E}">
        <p14:creationId xmlns:p14="http://schemas.microsoft.com/office/powerpoint/2010/main" val="123271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8C19C-3AA0-4819-AA7C-3150A39068F3}" type="datetimeFigureOut">
              <a:rPr lang="cs-CZ" smtClean="0"/>
              <a:t>16.10.2023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89A7B-888D-44E2-9E3D-FD08C0621C5F}" type="slidenum">
              <a:rPr lang="cs-CZ" smtClean="0"/>
              <a:t>‹#›</a:t>
            </a:fld>
            <a:endParaRPr lang="cs-CZ"/>
          </a:p>
        </p:txBody>
      </p:sp>
    </p:spTree>
    <p:extLst>
      <p:ext uri="{BB962C8B-B14F-4D97-AF65-F5344CB8AC3E}">
        <p14:creationId xmlns:p14="http://schemas.microsoft.com/office/powerpoint/2010/main" val="4096696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gora-energiewende.de/en/service/recent-electricity-data/chart/future_power_generation/18.12.2019/31.12.2019/future/204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vinky.cz/clanek/finance-kazdy-sedmy-cech-se-v-posledni-dobe-zadluzil-nejcasteji-kvuli-vydajum-za-energie-ci-jidlo-40428291" TargetMode="External"/><Relationship Id="rId2" Type="http://schemas.openxmlformats.org/officeDocument/2006/relationships/hyperlink" Target="https://www.novinky.cz/clanek/ekonomika-temer-kazda-treti-domacnost-trpi-energetickou-chudobou-4042937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eznamzpravy.cz/clanek/skoncujme-s-uhlim-jak-muze-fungovat-plan-ktery-necti-klicovi-hraci-179603#dop_ab_variant=0&amp;dop_source_zone_name=zpravy.sznhp.box&amp;dop_req_id=Mye1OKmIdND-202111042116&amp;dop_id=179603&amp;source=hp&amp;seq_no=2&amp;utm_campaign=&amp;utm_medium=z-boxiku&amp;utm_source=www.seznam.c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archiv.hn.cz/c1-67176920-ceska-domacnost-za-rok-vyhodi-potraviny-za-14-tisic-korun-rika-vyzkumnice-co-prosla-stovky-popelni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cs.wikipedia.org/wiki/Sedi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app.energy-mix.cz/"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realisticka.cz" TargetMode="External"/><Relationship Id="rId2" Type="http://schemas.openxmlformats.org/officeDocument/2006/relationships/hyperlink" Target="http://www.realisticka.cz/" TargetMode="External"/><Relationship Id="rId1" Type="http://schemas.openxmlformats.org/officeDocument/2006/relationships/slideLayout" Target="../slideLayouts/slideLayout2.xml"/><Relationship Id="rId5" Type="http://schemas.openxmlformats.org/officeDocument/2006/relationships/hyperlink" Target="mailto:cizek.jaroslav@centrum.cz" TargetMode="External"/><Relationship Id="rId4" Type="http://schemas.openxmlformats.org/officeDocument/2006/relationships/hyperlink" Target="mailto:focus@focus.c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000" b="1" dirty="0">
                <a:solidFill>
                  <a:srgbClr val="FF0000"/>
                </a:solidFill>
                <a:effectLst/>
                <a:latin typeface="+mn-lt"/>
                <a:ea typeface="Calibri" panose="020F0502020204030204" pitchFamily="34" charset="0"/>
              </a:rPr>
              <a:t>Technicko-ekonomicky bezpečná </a:t>
            </a:r>
            <a:br>
              <a:rPr lang="cs-CZ" sz="4000" b="1" dirty="0">
                <a:solidFill>
                  <a:srgbClr val="FF0000"/>
                </a:solidFill>
                <a:effectLst/>
                <a:latin typeface="+mn-lt"/>
                <a:ea typeface="Calibri" panose="020F0502020204030204" pitchFamily="34" charset="0"/>
              </a:rPr>
            </a:br>
            <a:r>
              <a:rPr lang="cs-CZ" sz="4000" b="1" dirty="0">
                <a:solidFill>
                  <a:srgbClr val="FF0000"/>
                </a:solidFill>
                <a:effectLst/>
                <a:latin typeface="+mn-lt"/>
                <a:ea typeface="Calibri" panose="020F0502020204030204" pitchFamily="34" charset="0"/>
              </a:rPr>
              <a:t>a </a:t>
            </a:r>
            <a:br>
              <a:rPr lang="cs-CZ" sz="4000" b="1" dirty="0">
                <a:solidFill>
                  <a:srgbClr val="FF0000"/>
                </a:solidFill>
                <a:effectLst/>
                <a:latin typeface="+mn-lt"/>
                <a:ea typeface="Calibri" panose="020F0502020204030204" pitchFamily="34" charset="0"/>
              </a:rPr>
            </a:br>
            <a:r>
              <a:rPr lang="cs-CZ" sz="4000" b="1" dirty="0">
                <a:solidFill>
                  <a:srgbClr val="FF0000"/>
                </a:solidFill>
                <a:effectLst/>
                <a:latin typeface="+mn-lt"/>
                <a:ea typeface="Calibri" panose="020F0502020204030204" pitchFamily="34" charset="0"/>
              </a:rPr>
              <a:t>reálná energetika </a:t>
            </a:r>
            <a:endParaRPr lang="cs-CZ" sz="4000" b="1" dirty="0">
              <a:solidFill>
                <a:srgbClr val="FF0000"/>
              </a:solidFill>
              <a:latin typeface="+mn-lt"/>
            </a:endParaRPr>
          </a:p>
        </p:txBody>
      </p:sp>
      <p:sp>
        <p:nvSpPr>
          <p:cNvPr id="3" name="Podnadpis 2"/>
          <p:cNvSpPr>
            <a:spLocks noGrp="1"/>
          </p:cNvSpPr>
          <p:nvPr>
            <p:ph type="subTitle" idx="1"/>
          </p:nvPr>
        </p:nvSpPr>
        <p:spPr/>
        <p:txBody>
          <a:bodyPr/>
          <a:lstStyle/>
          <a:p>
            <a:endParaRPr lang="cs-CZ" sz="3600" b="1" dirty="0">
              <a:solidFill>
                <a:srgbClr val="0000CC"/>
              </a:solidFill>
            </a:endParaRPr>
          </a:p>
          <a:p>
            <a:r>
              <a:rPr lang="cs-CZ" sz="3600" b="1" dirty="0">
                <a:solidFill>
                  <a:srgbClr val="0000CC"/>
                </a:solidFill>
              </a:rPr>
              <a:t>Mýty a fakta</a:t>
            </a:r>
            <a:endParaRPr lang="cs-CZ" sz="3600" dirty="0"/>
          </a:p>
        </p:txBody>
      </p:sp>
    </p:spTree>
    <p:extLst>
      <p:ext uri="{BB962C8B-B14F-4D97-AF65-F5344CB8AC3E}">
        <p14:creationId xmlns:p14="http://schemas.microsoft.com/office/powerpoint/2010/main" val="247054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95C72-C9FE-E407-CB9B-A7B6F5DDF61E}"/>
              </a:ext>
            </a:extLst>
          </p:cNvPr>
          <p:cNvSpPr>
            <a:spLocks noGrp="1"/>
          </p:cNvSpPr>
          <p:nvPr>
            <p:ph type="title"/>
          </p:nvPr>
        </p:nvSpPr>
        <p:spPr/>
        <p:txBody>
          <a:bodyPr>
            <a:normAutofit/>
          </a:bodyPr>
          <a:lstStyle/>
          <a:p>
            <a:pPr algn="ctr"/>
            <a:r>
              <a:rPr lang="cs-CZ" sz="3000" b="1" dirty="0"/>
              <a:t>Import z Německa ???</a:t>
            </a:r>
            <a:br>
              <a:rPr lang="cs-CZ" dirty="0"/>
            </a:br>
            <a:r>
              <a:rPr lang="cs-CZ" sz="825" dirty="0">
                <a:hlinkClick r:id="rId2"/>
              </a:rPr>
              <a:t>https://www.agora-energiewende.de/en/service/recent-electricity-data/chart/future_power_generation/18.12.2019/31.12.2019/future/2040/</a:t>
            </a:r>
            <a:r>
              <a:rPr lang="cs-CZ" sz="825" dirty="0"/>
              <a:t> </a:t>
            </a:r>
          </a:p>
        </p:txBody>
      </p:sp>
      <p:sp>
        <p:nvSpPr>
          <p:cNvPr id="3" name="Zástupný obsah 2">
            <a:extLst>
              <a:ext uri="{FF2B5EF4-FFF2-40B4-BE49-F238E27FC236}">
                <a16:creationId xmlns:a16="http://schemas.microsoft.com/office/drawing/2014/main" id="{E8961035-6984-4E4A-C16E-A7A3E9270C5A}"/>
              </a:ext>
            </a:extLst>
          </p:cNvPr>
          <p:cNvSpPr>
            <a:spLocks noGrp="1"/>
          </p:cNvSpPr>
          <p:nvPr>
            <p:ph idx="1"/>
          </p:nvPr>
        </p:nvSpPr>
        <p:spPr/>
        <p:txBody>
          <a:bodyPr/>
          <a:lstStyle/>
          <a:p>
            <a:pPr marL="0" indent="0" algn="ctr">
              <a:buNone/>
            </a:pPr>
            <a:endParaRPr lang="cs-CZ" dirty="0"/>
          </a:p>
          <a:p>
            <a:pPr marL="0" indent="0" algn="ctr">
              <a:buNone/>
            </a:pPr>
            <a:endParaRPr lang="cs-CZ" dirty="0"/>
          </a:p>
          <a:p>
            <a:endParaRPr lang="cs-CZ" dirty="0"/>
          </a:p>
        </p:txBody>
      </p:sp>
      <p:pic>
        <p:nvPicPr>
          <p:cNvPr id="5" name="Obrázek 4">
            <a:extLst>
              <a:ext uri="{FF2B5EF4-FFF2-40B4-BE49-F238E27FC236}">
                <a16:creationId xmlns:a16="http://schemas.microsoft.com/office/drawing/2014/main" id="{5FD87F06-F39A-F431-F186-37A23CA02ECC}"/>
              </a:ext>
            </a:extLst>
          </p:cNvPr>
          <p:cNvPicPr>
            <a:picLocks noChangeAspect="1"/>
          </p:cNvPicPr>
          <p:nvPr/>
        </p:nvPicPr>
        <p:blipFill>
          <a:blip r:embed="rId3"/>
          <a:stretch>
            <a:fillRect/>
          </a:stretch>
        </p:blipFill>
        <p:spPr>
          <a:xfrm>
            <a:off x="1655676" y="2199971"/>
            <a:ext cx="5710122" cy="3109329"/>
          </a:xfrm>
          <a:prstGeom prst="rect">
            <a:avLst/>
          </a:prstGeom>
        </p:spPr>
      </p:pic>
    </p:spTree>
    <p:extLst>
      <p:ext uri="{BB962C8B-B14F-4D97-AF65-F5344CB8AC3E}">
        <p14:creationId xmlns:p14="http://schemas.microsoft.com/office/powerpoint/2010/main" val="242113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8239D-42EF-0BBA-4FD1-8DA18D0871F1}"/>
              </a:ext>
            </a:extLst>
          </p:cNvPr>
          <p:cNvSpPr>
            <a:spLocks noGrp="1"/>
          </p:cNvSpPr>
          <p:nvPr>
            <p:ph type="title"/>
          </p:nvPr>
        </p:nvSpPr>
        <p:spPr/>
        <p:txBody>
          <a:bodyPr>
            <a:normAutofit/>
          </a:bodyPr>
          <a:lstStyle/>
          <a:p>
            <a:pPr algn="ctr"/>
            <a:r>
              <a:rPr lang="cs-CZ" sz="2325" b="1" dirty="0"/>
              <a:t>Německo 2011</a:t>
            </a:r>
            <a:br>
              <a:rPr lang="cs-CZ" dirty="0"/>
            </a:b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Podíl FVE a </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na produkci elektřiny: 11,4 % (</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 8,1 %, FVE: 3,3 %)</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kern="100" dirty="0">
                <a:solidFill>
                  <a:srgbClr val="0000CC"/>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Cena elektřiny: 6,31 Kč/KWh z toho poplatek OZE: 0,88 Kč/KWh</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kern="100"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Emise: 0,22 kg CO2/kWh</a:t>
            </a:r>
            <a:br>
              <a:rPr lang="cs-CZ" sz="1200" kern="100" dirty="0">
                <a:latin typeface="Calibri" panose="020F0502020204030204" pitchFamily="34" charset="0"/>
                <a:ea typeface="Calibri" panose="020F0502020204030204" pitchFamily="34" charset="0"/>
                <a:cs typeface="Times New Roman" panose="02020603050405020304" pitchFamily="18" charset="0"/>
              </a:rPr>
            </a:br>
            <a:endParaRPr lang="cs-CZ" sz="1200" dirty="0"/>
          </a:p>
        </p:txBody>
      </p:sp>
      <p:pic>
        <p:nvPicPr>
          <p:cNvPr id="4" name="Zástupný obsah 3">
            <a:extLst>
              <a:ext uri="{FF2B5EF4-FFF2-40B4-BE49-F238E27FC236}">
                <a16:creationId xmlns:a16="http://schemas.microsoft.com/office/drawing/2014/main" id="{0B6FD663-DB80-FE76-DADC-D3C7E0164CB8}"/>
              </a:ext>
            </a:extLst>
          </p:cNvPr>
          <p:cNvPicPr>
            <a:picLocks noGrp="1" noChangeAspect="1"/>
          </p:cNvPicPr>
          <p:nvPr>
            <p:ph idx="1"/>
          </p:nvPr>
        </p:nvPicPr>
        <p:blipFill>
          <a:blip r:embed="rId2"/>
          <a:stretch>
            <a:fillRect/>
          </a:stretch>
        </p:blipFill>
        <p:spPr>
          <a:xfrm>
            <a:off x="2057005" y="2057401"/>
            <a:ext cx="5029991" cy="3394472"/>
          </a:xfrm>
          <a:prstGeom prst="rect">
            <a:avLst/>
          </a:prstGeom>
        </p:spPr>
      </p:pic>
    </p:spTree>
    <p:extLst>
      <p:ext uri="{BB962C8B-B14F-4D97-AF65-F5344CB8AC3E}">
        <p14:creationId xmlns:p14="http://schemas.microsoft.com/office/powerpoint/2010/main" val="386174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8239D-42EF-0BBA-4FD1-8DA18D0871F1}"/>
              </a:ext>
            </a:extLst>
          </p:cNvPr>
          <p:cNvSpPr>
            <a:spLocks noGrp="1"/>
          </p:cNvSpPr>
          <p:nvPr>
            <p:ph type="title"/>
          </p:nvPr>
        </p:nvSpPr>
        <p:spPr/>
        <p:txBody>
          <a:bodyPr>
            <a:normAutofit/>
          </a:bodyPr>
          <a:lstStyle/>
          <a:p>
            <a:pPr algn="ctr"/>
            <a:r>
              <a:rPr lang="cs-CZ" sz="2325" b="1" dirty="0"/>
              <a:t>Německo 2021</a:t>
            </a:r>
            <a:br>
              <a:rPr lang="cs-CZ" dirty="0"/>
            </a:b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Podíl FVE a </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na produkci elektřiny: 28,5 %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2,5</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 20,1 %, FVE: 8,4 %)</a:t>
            </a:r>
            <a:r>
              <a:rPr lang="cs-CZ" sz="1200" b="1" kern="100" dirty="0">
                <a:latin typeface="Calibri" panose="020F0502020204030204" pitchFamily="34" charset="0"/>
                <a:ea typeface="Calibri" panose="020F0502020204030204" pitchFamily="34" charset="0"/>
                <a:cs typeface="Times New Roman" panose="02020603050405020304" pitchFamily="18" charset="0"/>
              </a:rPr>
              <a:t>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latin typeface="Calibri" panose="020F0502020204030204" pitchFamily="34" charset="0"/>
                <a:ea typeface="Calibri" panose="020F0502020204030204" pitchFamily="34" charset="0"/>
                <a:cs typeface="Times New Roman" panose="02020603050405020304" pitchFamily="18" charset="0"/>
              </a:rPr>
              <a:t>index </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2011-2021</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kern="100" dirty="0">
                <a:solidFill>
                  <a:srgbClr val="0000CC"/>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Cena elektřiny: 7,99 Kč/KWh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1,3</a:t>
            </a:r>
            <a:r>
              <a:rPr lang="en-US" sz="1200" b="1" kern="100" dirty="0">
                <a:latin typeface="Calibri" panose="020F0502020204030204" pitchFamily="34" charset="0"/>
                <a:ea typeface="Calibri" panose="020F0502020204030204" pitchFamily="34" charset="0"/>
                <a:cs typeface="Times New Roman" panose="02020603050405020304" pitchFamily="18" charset="0"/>
              </a:rPr>
              <a:t>] </a:t>
            </a:r>
            <a:r>
              <a:rPr lang="cs-CZ" sz="1200" b="1" kern="100" dirty="0">
                <a:solidFill>
                  <a:srgbClr val="0000CC"/>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z toho poplatek OZE: 1,63 Kč/KWh</a:t>
            </a:r>
            <a:r>
              <a:rPr lang="cs-CZ"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1,9</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kern="100"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Emise: 0,19 kg CO2/kWh</a:t>
            </a:r>
            <a:r>
              <a:rPr lang="cs-CZ" sz="1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0,9</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endParaRPr lang="cs-CZ" sz="1200" dirty="0"/>
          </a:p>
        </p:txBody>
      </p:sp>
      <p:pic>
        <p:nvPicPr>
          <p:cNvPr id="7" name="Zástupný obsah 6">
            <a:extLst>
              <a:ext uri="{FF2B5EF4-FFF2-40B4-BE49-F238E27FC236}">
                <a16:creationId xmlns:a16="http://schemas.microsoft.com/office/drawing/2014/main" id="{CB8D6468-3A75-689B-B1E6-AD51D2E7E080}"/>
              </a:ext>
            </a:extLst>
          </p:cNvPr>
          <p:cNvPicPr>
            <a:picLocks noGrp="1" noChangeAspect="1"/>
          </p:cNvPicPr>
          <p:nvPr>
            <p:ph idx="1"/>
          </p:nvPr>
        </p:nvPicPr>
        <p:blipFill>
          <a:blip r:embed="rId2"/>
          <a:stretch>
            <a:fillRect/>
          </a:stretch>
        </p:blipFill>
        <p:spPr>
          <a:xfrm>
            <a:off x="2020956" y="2057401"/>
            <a:ext cx="5102089" cy="3394472"/>
          </a:xfrm>
          <a:prstGeom prst="rect">
            <a:avLst/>
          </a:prstGeom>
        </p:spPr>
      </p:pic>
    </p:spTree>
    <p:extLst>
      <p:ext uri="{BB962C8B-B14F-4D97-AF65-F5344CB8AC3E}">
        <p14:creationId xmlns:p14="http://schemas.microsoft.com/office/powerpoint/2010/main" val="97363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8239D-42EF-0BBA-4FD1-8DA18D0871F1}"/>
              </a:ext>
            </a:extLst>
          </p:cNvPr>
          <p:cNvSpPr>
            <a:spLocks noGrp="1"/>
          </p:cNvSpPr>
          <p:nvPr>
            <p:ph type="title"/>
          </p:nvPr>
        </p:nvSpPr>
        <p:spPr/>
        <p:txBody>
          <a:bodyPr>
            <a:normAutofit/>
          </a:bodyPr>
          <a:lstStyle/>
          <a:p>
            <a:pPr algn="ctr"/>
            <a:r>
              <a:rPr lang="cs-CZ" sz="2325" b="1" dirty="0"/>
              <a:t>Německo 2030 (???)</a:t>
            </a:r>
            <a:br>
              <a:rPr lang="cs-CZ" dirty="0"/>
            </a:b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Podíl FVE a </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na produkci elektřiny: 86 %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3,0 – </a:t>
            </a:r>
            <a:r>
              <a:rPr lang="en-US" sz="1200" b="1" i="1" kern="100" dirty="0">
                <a:solidFill>
                  <a:srgbClr val="538135"/>
                </a:solidFill>
                <a:latin typeface="Calibri" panose="020F0502020204030204" pitchFamily="34" charset="0"/>
                <a:ea typeface="Calibri" panose="020F0502020204030204" pitchFamily="34" charset="0"/>
                <a:cs typeface="Times New Roman" panose="02020603050405020304" pitchFamily="18" charset="0"/>
              </a:rPr>
              <a:t>7,5</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a:t>
            </a:r>
            <a:r>
              <a:rPr lang="cs-CZ" sz="1200" b="1" kern="1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VtE</a:t>
            </a:r>
            <a:r>
              <a:rPr lang="cs-CZ" sz="1200"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 … %, FVE: … %)</a:t>
            </a:r>
            <a:r>
              <a:rPr lang="cs-CZ" sz="1200" b="1" kern="100" dirty="0">
                <a:latin typeface="Calibri" panose="020F0502020204030204" pitchFamily="34" charset="0"/>
                <a:ea typeface="Calibri" panose="020F0502020204030204" pitchFamily="34" charset="0"/>
                <a:cs typeface="Times New Roman" panose="02020603050405020304" pitchFamily="18" charset="0"/>
              </a:rPr>
              <a:t> </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latin typeface="Calibri" panose="020F0502020204030204" pitchFamily="34" charset="0"/>
                <a:ea typeface="Calibri" panose="020F0502020204030204" pitchFamily="34" charset="0"/>
                <a:cs typeface="Times New Roman" panose="02020603050405020304" pitchFamily="18" charset="0"/>
              </a:rPr>
              <a:t>index </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2021-20?? </a:t>
            </a:r>
            <a:r>
              <a:rPr lang="en-US" sz="1200" b="1" i="1" kern="100" dirty="0">
                <a:latin typeface="Calibri" panose="020F0502020204030204" pitchFamily="34" charset="0"/>
                <a:ea typeface="Calibri" panose="020F0502020204030204" pitchFamily="34" charset="0"/>
                <a:cs typeface="Times New Roman" panose="02020603050405020304" pitchFamily="18" charset="0"/>
              </a:rPr>
              <a:t>x</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b="1" i="1" kern="100" dirty="0">
                <a:solidFill>
                  <a:srgbClr val="538135"/>
                </a:solidFill>
                <a:latin typeface="Calibri" panose="020F0502020204030204" pitchFamily="34" charset="0"/>
                <a:ea typeface="Calibri" panose="020F0502020204030204" pitchFamily="34" charset="0"/>
                <a:cs typeface="Times New Roman" panose="02020603050405020304" pitchFamily="18" charset="0"/>
              </a:rPr>
              <a:t>2011-20??</a:t>
            </a:r>
            <a:r>
              <a:rPr lang="en-US" sz="1200" b="1" kern="100" dirty="0">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kern="100" dirty="0">
                <a:solidFill>
                  <a:srgbClr val="0000CC"/>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Cena elektřiny: ??? Kč/KWh </a:t>
            </a:r>
            <a:r>
              <a:rPr lang="en-US"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200" b="1" i="1" kern="100" dirty="0">
                <a:solidFill>
                  <a:srgbClr val="538135"/>
                </a:solidFill>
                <a:latin typeface="Calibri" panose="020F0502020204030204" pitchFamily="34" charset="0"/>
                <a:ea typeface="Calibri" panose="020F0502020204030204" pitchFamily="34" charset="0"/>
                <a:cs typeface="Times New Roman" panose="02020603050405020304" pitchFamily="18" charset="0"/>
              </a:rPr>
              <a:t>???</a:t>
            </a:r>
            <a:r>
              <a:rPr lang="en-US"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cs-CZ" sz="1200" b="1" kern="100" dirty="0">
                <a:solidFill>
                  <a:srgbClr val="0000CC"/>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z toho poplatek OZE: ??? Kč/KWh</a:t>
            </a:r>
            <a:r>
              <a:rPr lang="cs-CZ"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r>
              <a:rPr lang="en-US"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200" b="1" i="1" kern="100" dirty="0">
                <a:solidFill>
                  <a:srgbClr val="538135"/>
                </a:solidFill>
                <a:latin typeface="Calibri" panose="020F0502020204030204" pitchFamily="34" charset="0"/>
                <a:ea typeface="Calibri" panose="020F0502020204030204" pitchFamily="34" charset="0"/>
                <a:cs typeface="Times New Roman" panose="02020603050405020304" pitchFamily="18" charset="0"/>
              </a:rPr>
              <a:t>???</a:t>
            </a:r>
            <a:r>
              <a:rPr lang="en-US" sz="12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r>
              <a:rPr lang="cs-CZ" sz="1200" b="1"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Emise: ??? kg CO2/kWh</a:t>
            </a:r>
            <a:r>
              <a:rPr lang="cs-CZ"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r>
              <a:rPr lang="en-US" sz="1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en-US" sz="1200" b="1" i="1" dirty="0">
                <a:solidFill>
                  <a:srgbClr val="538135"/>
                </a:solidFill>
                <a:latin typeface="Calibri" panose="020F0502020204030204" pitchFamily="34" charset="0"/>
                <a:ea typeface="Calibri" panose="020F0502020204030204" pitchFamily="34" charset="0"/>
                <a:cs typeface="Times New Roman" panose="02020603050405020304" pitchFamily="18" charset="0"/>
              </a:rPr>
              <a:t>???</a:t>
            </a:r>
            <a:r>
              <a:rPr lang="en-US" sz="1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a:t>
            </a:r>
            <a:br>
              <a:rPr lang="cs-CZ" sz="1200" kern="100" dirty="0">
                <a:latin typeface="Calibri" panose="020F0502020204030204" pitchFamily="34" charset="0"/>
                <a:ea typeface="Calibri" panose="020F0502020204030204" pitchFamily="34" charset="0"/>
                <a:cs typeface="Times New Roman" panose="02020603050405020304" pitchFamily="18" charset="0"/>
              </a:rPr>
            </a:br>
            <a:endParaRPr lang="cs-CZ" sz="1200" dirty="0"/>
          </a:p>
        </p:txBody>
      </p:sp>
      <p:pic>
        <p:nvPicPr>
          <p:cNvPr id="6" name="Zástupný obsah 5">
            <a:extLst>
              <a:ext uri="{FF2B5EF4-FFF2-40B4-BE49-F238E27FC236}">
                <a16:creationId xmlns:a16="http://schemas.microsoft.com/office/drawing/2014/main" id="{18DCC964-9567-FEC3-09B8-C7492076BB9F}"/>
              </a:ext>
            </a:extLst>
          </p:cNvPr>
          <p:cNvPicPr>
            <a:picLocks noGrp="1" noChangeAspect="1"/>
          </p:cNvPicPr>
          <p:nvPr>
            <p:ph idx="1"/>
          </p:nvPr>
        </p:nvPicPr>
        <p:blipFill>
          <a:blip r:embed="rId2"/>
          <a:stretch>
            <a:fillRect/>
          </a:stretch>
        </p:blipFill>
        <p:spPr>
          <a:xfrm>
            <a:off x="2083228" y="2057401"/>
            <a:ext cx="4977545" cy="3394472"/>
          </a:xfrm>
          <a:prstGeom prst="rect">
            <a:avLst/>
          </a:prstGeom>
        </p:spPr>
      </p:pic>
    </p:spTree>
    <p:extLst>
      <p:ext uri="{BB962C8B-B14F-4D97-AF65-F5344CB8AC3E}">
        <p14:creationId xmlns:p14="http://schemas.microsoft.com/office/powerpoint/2010/main" val="56409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6B04B5-F7CF-F62D-3275-04DE7B300264}"/>
              </a:ext>
            </a:extLst>
          </p:cNvPr>
          <p:cNvSpPr>
            <a:spLocks noGrp="1"/>
          </p:cNvSpPr>
          <p:nvPr>
            <p:ph type="title"/>
          </p:nvPr>
        </p:nvSpPr>
        <p:spPr/>
        <p:txBody>
          <a:bodyPr/>
          <a:lstStyle/>
          <a:p>
            <a:pPr algn="ctr"/>
            <a:r>
              <a:rPr lang="cs-CZ" b="1" dirty="0"/>
              <a:t>Německá dnešní realita</a:t>
            </a:r>
          </a:p>
        </p:txBody>
      </p:sp>
      <p:pic>
        <p:nvPicPr>
          <p:cNvPr id="5" name="Zástupný obsah 4">
            <a:extLst>
              <a:ext uri="{FF2B5EF4-FFF2-40B4-BE49-F238E27FC236}">
                <a16:creationId xmlns:a16="http://schemas.microsoft.com/office/drawing/2014/main" id="{A31625BA-BC3E-DBD6-AE83-6289C7360B8C}"/>
              </a:ext>
            </a:extLst>
          </p:cNvPr>
          <p:cNvPicPr>
            <a:picLocks noGrp="1" noChangeAspect="1"/>
          </p:cNvPicPr>
          <p:nvPr>
            <p:ph idx="1"/>
          </p:nvPr>
        </p:nvPicPr>
        <p:blipFill>
          <a:blip r:embed="rId2"/>
          <a:stretch>
            <a:fillRect/>
          </a:stretch>
        </p:blipFill>
        <p:spPr>
          <a:xfrm>
            <a:off x="1504614" y="2057401"/>
            <a:ext cx="6134774" cy="3394472"/>
          </a:xfrm>
        </p:spPr>
      </p:pic>
    </p:spTree>
    <p:extLst>
      <p:ext uri="{BB962C8B-B14F-4D97-AF65-F5344CB8AC3E}">
        <p14:creationId xmlns:p14="http://schemas.microsoft.com/office/powerpoint/2010/main" val="178175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F8949-5460-B372-044F-569747D774EE}"/>
              </a:ext>
            </a:extLst>
          </p:cNvPr>
          <p:cNvSpPr>
            <a:spLocks noGrp="1"/>
          </p:cNvSpPr>
          <p:nvPr>
            <p:ph type="title"/>
          </p:nvPr>
        </p:nvSpPr>
        <p:spPr/>
        <p:txBody>
          <a:bodyPr/>
          <a:lstStyle/>
          <a:p>
            <a:pPr algn="ctr"/>
            <a:r>
              <a:rPr lang="cs-CZ" b="1" dirty="0"/>
              <a:t>Německá dnešní realita</a:t>
            </a:r>
            <a:endParaRPr lang="cs-CZ" dirty="0"/>
          </a:p>
        </p:txBody>
      </p:sp>
      <p:pic>
        <p:nvPicPr>
          <p:cNvPr id="5" name="Zástupný obsah 4">
            <a:extLst>
              <a:ext uri="{FF2B5EF4-FFF2-40B4-BE49-F238E27FC236}">
                <a16:creationId xmlns:a16="http://schemas.microsoft.com/office/drawing/2014/main" id="{15ECEB41-5E6F-3AD0-8E40-695DF5D74D5B}"/>
              </a:ext>
            </a:extLst>
          </p:cNvPr>
          <p:cNvPicPr>
            <a:picLocks noGrp="1" noChangeAspect="1"/>
          </p:cNvPicPr>
          <p:nvPr>
            <p:ph idx="1"/>
          </p:nvPr>
        </p:nvPicPr>
        <p:blipFill>
          <a:blip r:embed="rId2"/>
          <a:stretch>
            <a:fillRect/>
          </a:stretch>
        </p:blipFill>
        <p:spPr>
          <a:xfrm>
            <a:off x="1785938" y="1966957"/>
            <a:ext cx="5431170" cy="3484916"/>
          </a:xfrm>
        </p:spPr>
      </p:pic>
    </p:spTree>
    <p:extLst>
      <p:ext uri="{BB962C8B-B14F-4D97-AF65-F5344CB8AC3E}">
        <p14:creationId xmlns:p14="http://schemas.microsoft.com/office/powerpoint/2010/main" val="366578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9C8F1-CFB9-C3AC-DDD9-E16CCC9F72AD}"/>
              </a:ext>
            </a:extLst>
          </p:cNvPr>
          <p:cNvSpPr>
            <a:spLocks noGrp="1"/>
          </p:cNvSpPr>
          <p:nvPr>
            <p:ph type="title"/>
          </p:nvPr>
        </p:nvSpPr>
        <p:spPr/>
        <p:txBody>
          <a:bodyPr>
            <a:normAutofit/>
          </a:bodyPr>
          <a:lstStyle/>
          <a:p>
            <a:pPr algn="ctr"/>
            <a:r>
              <a:rPr lang="cs-CZ" b="1" dirty="0" err="1"/>
              <a:t>Energiewende</a:t>
            </a:r>
            <a:r>
              <a:rPr lang="cs-CZ" b="1" dirty="0"/>
              <a:t> </a:t>
            </a:r>
            <a:r>
              <a:rPr lang="cs-CZ" sz="2400" b="1" dirty="0"/>
              <a:t>versus</a:t>
            </a:r>
            <a:r>
              <a:rPr lang="cs-CZ" b="1" dirty="0"/>
              <a:t> ceny elektřiny </a:t>
            </a:r>
          </a:p>
        </p:txBody>
      </p:sp>
      <p:graphicFrame>
        <p:nvGraphicFramePr>
          <p:cNvPr id="4" name="Zástupný obsah 3">
            <a:extLst>
              <a:ext uri="{FF2B5EF4-FFF2-40B4-BE49-F238E27FC236}">
                <a16:creationId xmlns:a16="http://schemas.microsoft.com/office/drawing/2014/main" id="{00000000-0008-0000-0300-000003000000}"/>
              </a:ext>
            </a:extLst>
          </p:cNvPr>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806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9C8F1-CFB9-C3AC-DDD9-E16CCC9F72AD}"/>
              </a:ext>
            </a:extLst>
          </p:cNvPr>
          <p:cNvSpPr>
            <a:spLocks noGrp="1"/>
          </p:cNvSpPr>
          <p:nvPr>
            <p:ph type="title"/>
          </p:nvPr>
        </p:nvSpPr>
        <p:spPr/>
        <p:txBody>
          <a:bodyPr>
            <a:normAutofit/>
          </a:bodyPr>
          <a:lstStyle/>
          <a:p>
            <a:pPr algn="ctr"/>
            <a:r>
              <a:rPr lang="cs-CZ" b="1" dirty="0" err="1"/>
              <a:t>Energiewende</a:t>
            </a:r>
            <a:r>
              <a:rPr lang="cs-CZ" b="1" dirty="0"/>
              <a:t> </a:t>
            </a:r>
            <a:r>
              <a:rPr lang="cs-CZ" sz="2400" b="1" dirty="0"/>
              <a:t>versus</a:t>
            </a:r>
            <a:r>
              <a:rPr lang="cs-CZ" b="1" dirty="0"/>
              <a:t> ceny elektřiny </a:t>
            </a:r>
          </a:p>
        </p:txBody>
      </p:sp>
      <p:graphicFrame>
        <p:nvGraphicFramePr>
          <p:cNvPr id="6" name="Zástupný obsah 5">
            <a:extLst>
              <a:ext uri="{FF2B5EF4-FFF2-40B4-BE49-F238E27FC236}">
                <a16:creationId xmlns:a16="http://schemas.microsoft.com/office/drawing/2014/main" id="{00000000-0008-0000-0100-000004000000}"/>
              </a:ext>
            </a:extLst>
          </p:cNvPr>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490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71504-CE78-E73F-8F46-E952B5A3A637}"/>
              </a:ext>
            </a:extLst>
          </p:cNvPr>
          <p:cNvSpPr>
            <a:spLocks noGrp="1"/>
          </p:cNvSpPr>
          <p:nvPr>
            <p:ph type="title"/>
          </p:nvPr>
        </p:nvSpPr>
        <p:spPr/>
        <p:txBody>
          <a:bodyPr>
            <a:normAutofit/>
          </a:bodyPr>
          <a:lstStyle/>
          <a:p>
            <a:pPr algn="ctr"/>
            <a:r>
              <a:rPr lang="cs-CZ" b="1" dirty="0" err="1"/>
              <a:t>Energiewende</a:t>
            </a:r>
            <a:r>
              <a:rPr lang="cs-CZ" b="1" dirty="0"/>
              <a:t> </a:t>
            </a:r>
            <a:r>
              <a:rPr lang="cs-CZ" sz="2400" b="1" dirty="0"/>
              <a:t>versus</a:t>
            </a:r>
            <a:r>
              <a:rPr lang="cs-CZ" b="1" dirty="0"/>
              <a:t> emise</a:t>
            </a:r>
            <a:endParaRPr lang="cs-CZ" dirty="0"/>
          </a:p>
        </p:txBody>
      </p:sp>
      <p:graphicFrame>
        <p:nvGraphicFramePr>
          <p:cNvPr id="4" name="Zástupný obsah 3">
            <a:extLst>
              <a:ext uri="{FF2B5EF4-FFF2-40B4-BE49-F238E27FC236}">
                <a16:creationId xmlns:a16="http://schemas.microsoft.com/office/drawing/2014/main" id="{00000000-0008-0000-0400-000009000000}"/>
              </a:ext>
            </a:extLst>
          </p:cNvPr>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99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7E011-E210-7106-0106-DEAF94B7B024}"/>
              </a:ext>
            </a:extLst>
          </p:cNvPr>
          <p:cNvSpPr>
            <a:spLocks noGrp="1"/>
          </p:cNvSpPr>
          <p:nvPr>
            <p:ph type="title"/>
          </p:nvPr>
        </p:nvSpPr>
        <p:spPr/>
        <p:txBody>
          <a:bodyPr>
            <a:normAutofit/>
          </a:bodyPr>
          <a:lstStyle/>
          <a:p>
            <a:pPr algn="ctr"/>
            <a:r>
              <a:rPr lang="cs-CZ" b="1" dirty="0"/>
              <a:t>Dozvuky individuální výroby FVE</a:t>
            </a:r>
            <a:br>
              <a:rPr lang="cs-CZ" dirty="0"/>
            </a:br>
            <a:r>
              <a:rPr lang="cs-CZ" sz="2025" dirty="0"/>
              <a:t>(nasmlouváno dle ČEZ v roce 2023)</a:t>
            </a:r>
          </a:p>
        </p:txBody>
      </p:sp>
      <p:pic>
        <p:nvPicPr>
          <p:cNvPr id="10" name="Zástupný obsah 9">
            <a:extLst>
              <a:ext uri="{FF2B5EF4-FFF2-40B4-BE49-F238E27FC236}">
                <a16:creationId xmlns:a16="http://schemas.microsoft.com/office/drawing/2014/main" id="{C0E0F94C-807F-F389-A7F6-E948C54ECEA3}"/>
              </a:ext>
            </a:extLst>
          </p:cNvPr>
          <p:cNvPicPr>
            <a:picLocks noGrp="1" noChangeAspect="1"/>
          </p:cNvPicPr>
          <p:nvPr>
            <p:ph idx="1"/>
          </p:nvPr>
        </p:nvPicPr>
        <p:blipFill>
          <a:blip r:embed="rId2"/>
          <a:stretch>
            <a:fillRect/>
          </a:stretch>
        </p:blipFill>
        <p:spPr>
          <a:xfrm>
            <a:off x="1335882" y="2202545"/>
            <a:ext cx="6407944" cy="3367010"/>
          </a:xfrm>
          <a:prstGeom prst="rect">
            <a:avLst/>
          </a:prstGeom>
        </p:spPr>
      </p:pic>
    </p:spTree>
    <p:extLst>
      <p:ext uri="{BB962C8B-B14F-4D97-AF65-F5344CB8AC3E}">
        <p14:creationId xmlns:p14="http://schemas.microsoft.com/office/powerpoint/2010/main" val="25892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9BDC4-D587-27F4-23D9-DEDD669420F9}"/>
              </a:ext>
            </a:extLst>
          </p:cNvPr>
          <p:cNvSpPr>
            <a:spLocks noGrp="1"/>
          </p:cNvSpPr>
          <p:nvPr>
            <p:ph type="title"/>
          </p:nvPr>
        </p:nvSpPr>
        <p:spPr/>
        <p:txBody>
          <a:bodyPr>
            <a:normAutofit/>
          </a:bodyPr>
          <a:lstStyle/>
          <a:p>
            <a:pPr algn="ctr"/>
            <a:r>
              <a:rPr lang="cs-CZ" b="1" kern="0" dirty="0">
                <a:solidFill>
                  <a:srgbClr val="FF0000"/>
                </a:solidFill>
                <a:latin typeface="Times New Roman" panose="02020603050405020304" pitchFamily="18" charset="0"/>
                <a:ea typeface="Times New Roman" panose="02020603050405020304" pitchFamily="18" charset="0"/>
              </a:rPr>
              <a:t>Bill Gates</a:t>
            </a:r>
            <a:r>
              <a:rPr lang="cs-CZ" kern="0" dirty="0">
                <a:solidFill>
                  <a:srgbClr val="FF0000"/>
                </a:solidFill>
                <a:latin typeface="Times New Roman" panose="02020603050405020304" pitchFamily="18" charset="0"/>
                <a:ea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0B667571-FBDC-4431-ACBB-9874D903EC09}"/>
              </a:ext>
            </a:extLst>
          </p:cNvPr>
          <p:cNvSpPr>
            <a:spLocks noGrp="1"/>
          </p:cNvSpPr>
          <p:nvPr>
            <p:ph idx="1"/>
          </p:nvPr>
        </p:nvSpPr>
        <p:spPr/>
        <p:txBody>
          <a:bodyPr/>
          <a:lstStyle/>
          <a:p>
            <a:pPr marL="0" indent="0">
              <a:buNone/>
            </a:pPr>
            <a:endParaRPr lang="cs-CZ" sz="2400" b="1" kern="0"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buNone/>
            </a:pPr>
            <a:endParaRPr lang="cs-CZ" b="1" kern="0"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buNone/>
            </a:pPr>
            <a:endParaRPr lang="cs-CZ" b="1" kern="0"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buNone/>
            </a:pPr>
            <a:endParaRPr lang="cs-CZ" b="1" kern="0"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lgn="ctr">
              <a:buNone/>
            </a:pPr>
            <a:endParaRPr lang="cs-CZ" sz="2400" b="1" i="1" kern="0"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lgn="ctr">
              <a:buNone/>
            </a:pPr>
            <a:r>
              <a:rPr lang="cs-CZ" sz="2400" b="1" i="1" kern="0" dirty="0">
                <a:solidFill>
                  <a:srgbClr val="0000CC"/>
                </a:solidFill>
                <a:highlight>
                  <a:srgbClr val="FFFF00"/>
                </a:highlight>
                <a:latin typeface="Times New Roman" panose="02020603050405020304" pitchFamily="18" charset="0"/>
                <a:ea typeface="Times New Roman" panose="02020603050405020304" pitchFamily="18" charset="0"/>
              </a:rPr>
              <a:t>„Kdybyste si mohli vybrat jen jednu věc, jen jednu, jejíž cenu byste snížili, abyste snížili </a:t>
            </a:r>
            <a:r>
              <a:rPr lang="cs-CZ" sz="2400" b="1" i="1" kern="0" dirty="0">
                <a:solidFill>
                  <a:srgbClr val="FF0000"/>
                </a:solidFill>
                <a:highlight>
                  <a:srgbClr val="FFFF00"/>
                </a:highlight>
                <a:latin typeface="Times New Roman" panose="02020603050405020304" pitchFamily="18" charset="0"/>
                <a:ea typeface="Times New Roman" panose="02020603050405020304" pitchFamily="18" charset="0"/>
              </a:rPr>
              <a:t>chudobu</a:t>
            </a:r>
            <a:r>
              <a:rPr lang="cs-CZ" sz="2400" b="1" i="1" kern="0" dirty="0">
                <a:solidFill>
                  <a:srgbClr val="0000CC"/>
                </a:solidFill>
                <a:highlight>
                  <a:srgbClr val="FFFF00"/>
                </a:highlight>
                <a:latin typeface="Times New Roman" panose="02020603050405020304" pitchFamily="18" charset="0"/>
                <a:ea typeface="Times New Roman" panose="02020603050405020304" pitchFamily="18" charset="0"/>
              </a:rPr>
              <a:t>, tak byste si museli vybrat </a:t>
            </a:r>
            <a:r>
              <a:rPr lang="cs-CZ" sz="2400" b="1" i="1" kern="0" dirty="0">
                <a:solidFill>
                  <a:srgbClr val="FF0000"/>
                </a:solidFill>
                <a:highlight>
                  <a:srgbClr val="FFFF00"/>
                </a:highlight>
                <a:latin typeface="Times New Roman" panose="02020603050405020304" pitchFamily="18" charset="0"/>
                <a:ea typeface="Times New Roman" panose="02020603050405020304" pitchFamily="18" charset="0"/>
              </a:rPr>
              <a:t>energii</a:t>
            </a:r>
            <a:r>
              <a:rPr lang="cs-CZ" sz="2400" b="1" i="1" kern="0" dirty="0">
                <a:solidFill>
                  <a:srgbClr val="0000CC"/>
                </a:solidFill>
                <a:highlight>
                  <a:srgbClr val="FFFF00"/>
                </a:highlight>
                <a:latin typeface="Times New Roman" panose="02020603050405020304" pitchFamily="18" charset="0"/>
                <a:ea typeface="Times New Roman" panose="02020603050405020304" pitchFamily="18" charset="0"/>
              </a:rPr>
              <a:t>.“</a:t>
            </a:r>
          </a:p>
          <a:p>
            <a:pPr marL="0" indent="0">
              <a:buNone/>
            </a:pPr>
            <a:endParaRPr lang="cs-CZ" dirty="0"/>
          </a:p>
        </p:txBody>
      </p:sp>
      <p:pic>
        <p:nvPicPr>
          <p:cNvPr id="4" name="Obrázek 3">
            <a:extLst>
              <a:ext uri="{FF2B5EF4-FFF2-40B4-BE49-F238E27FC236}">
                <a16:creationId xmlns:a16="http://schemas.microsoft.com/office/drawing/2014/main" id="{66FA81F7-C98B-A7A1-6856-E5595D323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862" y="2240868"/>
            <a:ext cx="2209428" cy="1657071"/>
          </a:xfrm>
          <a:prstGeom prst="rect">
            <a:avLst/>
          </a:prstGeom>
        </p:spPr>
      </p:pic>
    </p:spTree>
    <p:extLst>
      <p:ext uri="{BB962C8B-B14F-4D97-AF65-F5344CB8AC3E}">
        <p14:creationId xmlns:p14="http://schemas.microsoft.com/office/powerpoint/2010/main" val="334474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606EF-9A5F-F9E9-7667-C547A6E19BF1}"/>
              </a:ext>
            </a:extLst>
          </p:cNvPr>
          <p:cNvSpPr>
            <a:spLocks noGrp="1"/>
          </p:cNvSpPr>
          <p:nvPr>
            <p:ph type="title"/>
          </p:nvPr>
        </p:nvSpPr>
        <p:spPr/>
        <p:txBody>
          <a:bodyPr/>
          <a:lstStyle/>
          <a:p>
            <a:pPr algn="ctr"/>
            <a:r>
              <a:rPr lang="cs-CZ" b="1" dirty="0"/>
              <a:t>Energetická chudoba</a:t>
            </a:r>
          </a:p>
        </p:txBody>
      </p:sp>
      <p:sp>
        <p:nvSpPr>
          <p:cNvPr id="3" name="Zástupný obsah 2">
            <a:extLst>
              <a:ext uri="{FF2B5EF4-FFF2-40B4-BE49-F238E27FC236}">
                <a16:creationId xmlns:a16="http://schemas.microsoft.com/office/drawing/2014/main" id="{CC913154-1F71-1C1F-AD83-DA30BCA87216}"/>
              </a:ext>
            </a:extLst>
          </p:cNvPr>
          <p:cNvSpPr>
            <a:spLocks noGrp="1"/>
          </p:cNvSpPr>
          <p:nvPr>
            <p:ph idx="1"/>
          </p:nvPr>
        </p:nvSpPr>
        <p:spPr/>
        <p:txBody>
          <a:bodyPr>
            <a:normAutofit/>
          </a:bodyPr>
          <a:lstStyle/>
          <a:p>
            <a:pPr marL="0" indent="0" algn="ctr">
              <a:buNone/>
            </a:pPr>
            <a:r>
              <a:rPr lang="cs-CZ" sz="1500" dirty="0"/>
              <a:t>Články:</a:t>
            </a:r>
          </a:p>
          <a:p>
            <a:pPr marL="0" indent="0" algn="ctr">
              <a:buNone/>
            </a:pPr>
            <a:r>
              <a:rPr lang="cs-CZ" sz="1800" b="1" dirty="0"/>
              <a:t>„Téměř každá třetí domácnost trpí energetickou chudobou“</a:t>
            </a:r>
          </a:p>
          <a:p>
            <a:pPr marL="0" indent="0" algn="ctr">
              <a:buNone/>
            </a:pPr>
            <a:r>
              <a:rPr lang="cs-CZ" sz="675" b="1" dirty="0">
                <a:hlinkClick r:id="rId2"/>
              </a:rPr>
              <a:t>https://www.novinky.cz/clanek/ekonomika-temer-kazda-treti-domacnost-trpi-energetickou-chudobou-40429379</a:t>
            </a:r>
            <a:r>
              <a:rPr lang="cs-CZ" sz="675" b="1" dirty="0"/>
              <a:t> </a:t>
            </a:r>
          </a:p>
          <a:p>
            <a:pPr marL="0" indent="0" algn="ctr">
              <a:buNone/>
            </a:pPr>
            <a:r>
              <a:rPr lang="cs-CZ" sz="1800" b="1" dirty="0"/>
              <a:t>„Každý sedmý Čech se v poslední době zadlužil nejčastěji kvůli výdajům za energie či jídlo“</a:t>
            </a:r>
          </a:p>
          <a:p>
            <a:pPr marL="0" indent="0" algn="ctr">
              <a:buNone/>
            </a:pPr>
            <a:r>
              <a:rPr lang="cs-CZ" sz="750" b="1" dirty="0">
                <a:hlinkClick r:id="rId3"/>
              </a:rPr>
              <a:t>https://www.novinky.cz/clanek/finance-kazdy-sedmy-cech-se-v-posledni-dobe-zadluzil-nejcasteji-kvuli-vydajum-za-energie-ci-jidlo-40428291</a:t>
            </a:r>
            <a:r>
              <a:rPr lang="cs-CZ" sz="750" b="1" dirty="0"/>
              <a:t> </a:t>
            </a:r>
          </a:p>
          <a:p>
            <a:pPr marL="0" indent="0" algn="ctr">
              <a:lnSpc>
                <a:spcPct val="107000"/>
              </a:lnSpc>
              <a:spcAft>
                <a:spcPts val="600"/>
              </a:spcAft>
              <a:buNone/>
            </a:pPr>
            <a:endParaRPr lang="cs-CZ" sz="135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07000"/>
              </a:lnSpc>
              <a:spcAft>
                <a:spcPts val="600"/>
              </a:spcAft>
              <a:buNone/>
            </a:pPr>
            <a:r>
              <a:rPr lang="cs-CZ" sz="135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Hlavním důvodem zadlužení se pro čtvrtinu Evropanů v posledním půl roce staly rostoucí výdaje za teplo a energie.</a:t>
            </a: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 </a:t>
            </a:r>
            <a:r>
              <a:rPr lang="cs-CZ" sz="1350" kern="0"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Obyvatelé východní Evropy si na pokrytí těchto nákladů museli půjčovat častěji než sousedé ze západní Evropy.</a:t>
            </a: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600"/>
              </a:spcAft>
              <a:buNone/>
            </a:pPr>
            <a:r>
              <a:rPr lang="cs-CZ" sz="135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Ze západní Evropy se kvůli výdajům za teplo a elektřinu nejčastěji zadlužili </a:t>
            </a:r>
            <a:r>
              <a:rPr lang="cs-CZ" sz="1350" kern="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Němci</a:t>
            </a:r>
            <a:r>
              <a:rPr lang="cs-CZ" sz="135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(24 procent).</a:t>
            </a: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63875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93860B-FBA6-1092-7DEC-85CD77AF7684}"/>
              </a:ext>
            </a:extLst>
          </p:cNvPr>
          <p:cNvSpPr>
            <a:spLocks noGrp="1"/>
          </p:cNvSpPr>
          <p:nvPr>
            <p:ph type="title"/>
          </p:nvPr>
        </p:nvSpPr>
        <p:spPr/>
        <p:txBody>
          <a:bodyPr>
            <a:normAutofit/>
          </a:bodyPr>
          <a:lstStyle/>
          <a:p>
            <a:pPr algn="ctr"/>
            <a:r>
              <a:rPr lang="cs-CZ" b="1" dirty="0"/>
              <a:t>Sociální klimatický fond</a:t>
            </a:r>
            <a:br>
              <a:rPr lang="cs-CZ" b="1" dirty="0"/>
            </a:br>
            <a:r>
              <a:rPr lang="cs-CZ" sz="825" b="1" dirty="0"/>
              <a:t>aneb</a:t>
            </a:r>
            <a:br>
              <a:rPr lang="cs-CZ" b="1" dirty="0"/>
            </a:br>
            <a:r>
              <a:rPr lang="cs-CZ" sz="2700" b="1" dirty="0"/>
              <a:t>opíjení rohlíkem</a:t>
            </a:r>
          </a:p>
        </p:txBody>
      </p:sp>
      <p:pic>
        <p:nvPicPr>
          <p:cNvPr id="6" name="Zástupný obsah 5">
            <a:extLst>
              <a:ext uri="{FF2B5EF4-FFF2-40B4-BE49-F238E27FC236}">
                <a16:creationId xmlns:a16="http://schemas.microsoft.com/office/drawing/2014/main" id="{033018A7-0AA5-614F-6B01-67CDE0439399}"/>
              </a:ext>
            </a:extLst>
          </p:cNvPr>
          <p:cNvPicPr>
            <a:picLocks noGrp="1" noChangeAspect="1"/>
          </p:cNvPicPr>
          <p:nvPr>
            <p:ph idx="1"/>
          </p:nvPr>
        </p:nvPicPr>
        <p:blipFill>
          <a:blip r:embed="rId2"/>
          <a:stretch>
            <a:fillRect/>
          </a:stretch>
        </p:blipFill>
        <p:spPr>
          <a:xfrm>
            <a:off x="2850356" y="2429472"/>
            <a:ext cx="3443288" cy="2650331"/>
          </a:xfrm>
          <a:prstGeom prst="rect">
            <a:avLst/>
          </a:prstGeom>
        </p:spPr>
      </p:pic>
    </p:spTree>
    <p:extLst>
      <p:ext uri="{BB962C8B-B14F-4D97-AF65-F5344CB8AC3E}">
        <p14:creationId xmlns:p14="http://schemas.microsoft.com/office/powerpoint/2010/main" val="6536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solidFill>
                  <a:srgbClr val="FF0000"/>
                </a:solidFill>
              </a:rPr>
              <a:t>V čem je (neřešitelný) problém?</a:t>
            </a:r>
          </a:p>
        </p:txBody>
      </p:sp>
      <p:sp>
        <p:nvSpPr>
          <p:cNvPr id="3" name="Zástupný symbol pro obsah 2"/>
          <p:cNvSpPr>
            <a:spLocks noGrp="1"/>
          </p:cNvSpPr>
          <p:nvPr>
            <p:ph idx="1"/>
          </p:nvPr>
        </p:nvSpPr>
        <p:spPr/>
        <p:txBody>
          <a:bodyPr>
            <a:normAutofit fontScale="85000" lnSpcReduction="20000"/>
          </a:bodyPr>
          <a:lstStyle/>
          <a:p>
            <a:pPr marL="0" indent="0" algn="ctr">
              <a:buNone/>
            </a:pPr>
            <a:r>
              <a:rPr lang="cs-CZ" b="1" dirty="0">
                <a:solidFill>
                  <a:srgbClr val="00B050"/>
                </a:solidFill>
              </a:rPr>
              <a:t>Disponibilní hustota energie</a:t>
            </a:r>
          </a:p>
          <a:p>
            <a:pPr marL="0" indent="0" algn="ctr">
              <a:buNone/>
            </a:pPr>
            <a:r>
              <a:rPr lang="cs-CZ" b="1" dirty="0"/>
              <a:t>v režimu 24/7/365</a:t>
            </a:r>
          </a:p>
          <a:p>
            <a:pPr marL="0" indent="0" algn="ctr">
              <a:buNone/>
            </a:pPr>
            <a:endParaRPr lang="cs-CZ" dirty="0"/>
          </a:p>
          <a:p>
            <a:pPr marL="0" indent="0" algn="ctr">
              <a:buNone/>
            </a:pPr>
            <a:r>
              <a:rPr lang="cs-CZ" b="1" dirty="0">
                <a:solidFill>
                  <a:srgbClr val="0000CC"/>
                </a:solidFill>
              </a:rPr>
              <a:t>Vítr - slunce - biomasa</a:t>
            </a:r>
            <a:r>
              <a:rPr lang="cs-CZ" b="1" dirty="0"/>
              <a:t> </a:t>
            </a:r>
          </a:p>
          <a:p>
            <a:pPr marL="0" indent="0" algn="ctr">
              <a:buNone/>
            </a:pPr>
            <a:r>
              <a:rPr lang="cs-CZ" dirty="0"/>
              <a:t>hustota energetického toku</a:t>
            </a:r>
          </a:p>
          <a:p>
            <a:pPr algn="ctr"/>
            <a:endParaRPr lang="cs-CZ" dirty="0"/>
          </a:p>
          <a:p>
            <a:pPr marL="0" indent="0" algn="ctr">
              <a:buNone/>
            </a:pPr>
            <a:r>
              <a:rPr lang="cs-CZ" b="1" dirty="0">
                <a:solidFill>
                  <a:srgbClr val="0000CC"/>
                </a:solidFill>
              </a:rPr>
              <a:t>Fosilní zdroje - jádro </a:t>
            </a:r>
          </a:p>
          <a:p>
            <a:pPr marL="0" indent="0" algn="ctr">
              <a:buNone/>
            </a:pPr>
            <a:r>
              <a:rPr lang="cs-CZ" dirty="0"/>
              <a:t>energetická hustota paliva</a:t>
            </a:r>
          </a:p>
          <a:p>
            <a:pPr algn="ctr"/>
            <a:endParaRPr lang="cs-CZ" dirty="0"/>
          </a:p>
          <a:p>
            <a:pPr marL="0" indent="0" algn="ctr">
              <a:buNone/>
            </a:pPr>
            <a:r>
              <a:rPr lang="cs-CZ" b="1" dirty="0">
                <a:solidFill>
                  <a:srgbClr val="0000CC"/>
                </a:solidFill>
              </a:rPr>
              <a:t>Proč zkrachovala biopaliva?</a:t>
            </a:r>
          </a:p>
          <a:p>
            <a:pPr marL="0" indent="0" algn="ctr">
              <a:buNone/>
            </a:pPr>
            <a:r>
              <a:rPr lang="cs-CZ" b="1" dirty="0"/>
              <a:t>Fotosyntéza – využití pouze </a:t>
            </a:r>
            <a:r>
              <a:rPr lang="cs-CZ" b="1" dirty="0">
                <a:solidFill>
                  <a:srgbClr val="FF0000"/>
                </a:solidFill>
              </a:rPr>
              <a:t>1%</a:t>
            </a:r>
            <a:r>
              <a:rPr lang="cs-CZ" b="1" dirty="0"/>
              <a:t> slunečního záření </a:t>
            </a:r>
          </a:p>
        </p:txBody>
      </p:sp>
    </p:spTree>
    <p:extLst>
      <p:ext uri="{BB962C8B-B14F-4D97-AF65-F5344CB8AC3E}">
        <p14:creationId xmlns:p14="http://schemas.microsoft.com/office/powerpoint/2010/main" val="95314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50"/>
                </a:solidFill>
              </a:rPr>
              <a:t>OZE</a:t>
            </a:r>
            <a:r>
              <a:rPr lang="cs-CZ" b="1" dirty="0"/>
              <a:t> versus </a:t>
            </a:r>
            <a:r>
              <a:rPr lang="cs-CZ" b="1" dirty="0">
                <a:solidFill>
                  <a:schemeClr val="bg2">
                    <a:lumMod val="50000"/>
                  </a:schemeClr>
                </a:solidFill>
              </a:rPr>
              <a:t>fosilní paliva</a:t>
            </a:r>
          </a:p>
        </p:txBody>
      </p:sp>
      <p:graphicFrame>
        <p:nvGraphicFramePr>
          <p:cNvPr id="4" name="Zástupný symbol pro obsah 3"/>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715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chemeClr val="bg2">
                    <a:lumMod val="50000"/>
                  </a:schemeClr>
                </a:solidFill>
              </a:rPr>
              <a:t>Fosilní paliva </a:t>
            </a:r>
            <a:r>
              <a:rPr lang="cs-CZ" b="1" dirty="0"/>
              <a:t>versus </a:t>
            </a:r>
            <a:r>
              <a:rPr lang="cs-CZ" b="1" dirty="0">
                <a:solidFill>
                  <a:srgbClr val="0000CC"/>
                </a:solidFill>
              </a:rPr>
              <a:t>jádro</a:t>
            </a:r>
          </a:p>
        </p:txBody>
      </p:sp>
      <p:graphicFrame>
        <p:nvGraphicFramePr>
          <p:cNvPr id="4" name="Zástupný symbol pro obsah 3"/>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632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Materiály versus produkce</a:t>
            </a:r>
          </a:p>
        </p:txBody>
      </p:sp>
      <p:graphicFrame>
        <p:nvGraphicFramePr>
          <p:cNvPr id="4" name="Zástupný symbol pro obsah 3"/>
          <p:cNvGraphicFramePr>
            <a:graphicFrameLocks noGrp="1"/>
          </p:cNvGraphicFramePr>
          <p:nvPr>
            <p:ph idx="1"/>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38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Proč jsou drahé energie?</a:t>
            </a:r>
          </a:p>
        </p:txBody>
      </p:sp>
      <p:sp>
        <p:nvSpPr>
          <p:cNvPr id="3" name="Zástupný symbol pro obsah 2"/>
          <p:cNvSpPr>
            <a:spLocks noGrp="1"/>
          </p:cNvSpPr>
          <p:nvPr>
            <p:ph idx="1"/>
          </p:nvPr>
        </p:nvSpPr>
        <p:spPr/>
        <p:txBody>
          <a:bodyPr>
            <a:normAutofit fontScale="32500" lnSpcReduction="20000"/>
          </a:bodyPr>
          <a:lstStyle/>
          <a:p>
            <a:endParaRPr lang="cs-CZ" dirty="0"/>
          </a:p>
          <a:p>
            <a:pPr marL="0" indent="0" algn="ctr">
              <a:buNone/>
            </a:pPr>
            <a:r>
              <a:rPr lang="cs-CZ" sz="8325" b="1" dirty="0">
                <a:solidFill>
                  <a:srgbClr val="FF0000"/>
                </a:solidFill>
              </a:rPr>
              <a:t>Úspěchy Pařížské dohody</a:t>
            </a:r>
            <a:endParaRPr lang="cs-CZ" sz="8325" dirty="0"/>
          </a:p>
          <a:p>
            <a:endParaRPr lang="cs-CZ" dirty="0"/>
          </a:p>
          <a:p>
            <a:pPr marL="0" indent="0" algn="ctr">
              <a:buNone/>
            </a:pPr>
            <a:r>
              <a:rPr lang="cs-CZ" sz="3375" b="1" dirty="0">
                <a:solidFill>
                  <a:srgbClr val="0000CC"/>
                </a:solidFill>
              </a:rPr>
              <a:t>„od podepsání Pařížské dohody pak </a:t>
            </a:r>
            <a:r>
              <a:rPr lang="cs-CZ" sz="3375" b="1" dirty="0">
                <a:solidFill>
                  <a:srgbClr val="0000CC"/>
                </a:solidFill>
                <a:highlight>
                  <a:srgbClr val="FFFF00"/>
                </a:highlight>
              </a:rPr>
              <a:t>celosvětově padlo </a:t>
            </a:r>
            <a:r>
              <a:rPr lang="cs-CZ" sz="3375" b="1" dirty="0">
                <a:solidFill>
                  <a:srgbClr val="0000CC"/>
                </a:solidFill>
              </a:rPr>
              <a:t>podle výzkumu </a:t>
            </a:r>
            <a:r>
              <a:rPr lang="cs-CZ" sz="3375" b="1" dirty="0" err="1">
                <a:solidFill>
                  <a:srgbClr val="0000CC"/>
                </a:solidFill>
              </a:rPr>
              <a:t>think</a:t>
            </a:r>
            <a:r>
              <a:rPr lang="cs-CZ" sz="3375" b="1" dirty="0">
                <a:solidFill>
                  <a:srgbClr val="0000CC"/>
                </a:solidFill>
              </a:rPr>
              <a:t>-tanku E3G </a:t>
            </a:r>
          </a:p>
          <a:p>
            <a:pPr marL="0" indent="0" algn="ctr">
              <a:buNone/>
            </a:pPr>
            <a:r>
              <a:rPr lang="cs-CZ" sz="4500" b="1" u="sng" dirty="0">
                <a:solidFill>
                  <a:srgbClr val="0000CC"/>
                </a:solidFill>
                <a:highlight>
                  <a:srgbClr val="FFFF00"/>
                </a:highlight>
              </a:rPr>
              <a:t>více než </a:t>
            </a:r>
            <a:r>
              <a:rPr lang="cs-CZ" sz="4500" b="1" u="sng" dirty="0">
                <a:solidFill>
                  <a:srgbClr val="FF0000"/>
                </a:solidFill>
                <a:highlight>
                  <a:srgbClr val="FFFF00"/>
                </a:highlight>
              </a:rPr>
              <a:t>75 %</a:t>
            </a:r>
            <a:r>
              <a:rPr lang="cs-CZ" sz="4500" b="1" u="sng" dirty="0">
                <a:solidFill>
                  <a:srgbClr val="0000CC"/>
                </a:solidFill>
                <a:highlight>
                  <a:srgbClr val="FFFF00"/>
                </a:highlight>
              </a:rPr>
              <a:t> </a:t>
            </a:r>
            <a:r>
              <a:rPr lang="cs-CZ" sz="4500" b="1" dirty="0">
                <a:solidFill>
                  <a:srgbClr val="0000CC"/>
                </a:solidFill>
                <a:highlight>
                  <a:srgbClr val="FFFF00"/>
                </a:highlight>
              </a:rPr>
              <a:t>plánů </a:t>
            </a:r>
          </a:p>
          <a:p>
            <a:pPr marL="0" indent="0" algn="ctr">
              <a:buNone/>
            </a:pPr>
            <a:r>
              <a:rPr lang="cs-CZ" sz="3375" b="1" dirty="0">
                <a:solidFill>
                  <a:srgbClr val="0000CC"/>
                </a:solidFill>
                <a:highlight>
                  <a:srgbClr val="FFFF00"/>
                </a:highlight>
              </a:rPr>
              <a:t>na výstavbu nových uhelných elektráren</a:t>
            </a:r>
            <a:r>
              <a:rPr lang="cs-CZ" sz="3375" b="1" dirty="0">
                <a:solidFill>
                  <a:srgbClr val="0000CC"/>
                </a:solidFill>
              </a:rPr>
              <a:t>“</a:t>
            </a:r>
          </a:p>
          <a:p>
            <a:pPr marL="0" indent="0">
              <a:buNone/>
            </a:pPr>
            <a:r>
              <a:rPr lang="cs-CZ" dirty="0"/>
              <a:t> </a:t>
            </a:r>
          </a:p>
          <a:p>
            <a:pPr marL="0" indent="0">
              <a:buNone/>
            </a:pPr>
            <a:r>
              <a:rPr lang="cs-CZ" dirty="0"/>
              <a:t>Zdroj:: </a:t>
            </a:r>
          </a:p>
          <a:p>
            <a:pPr marL="0" indent="0">
              <a:buNone/>
            </a:pPr>
            <a:r>
              <a:rPr lang="cs-CZ" u="sng" dirty="0">
                <a:hlinkClick r:id="rId2"/>
              </a:rPr>
              <a:t>https://www.seznamzpravy.cz/clanek/skoncujme-s-uhlim-jak-muze-fungovat-plan-ktery-necti-klicovi-hraci-179603#dop_ab_variant=0&amp;dop_source_zone_name=zpravy.sznhp.box&amp;dop_req_id=Mye1OKmIdND-202111042116&amp;dop_id=179603&amp;source=hp&amp;seq_no=2&amp;utm_campaign=&amp;utm_medium=z-boxiku&amp;utm_source=www.seznam.cz</a:t>
            </a:r>
            <a:r>
              <a:rPr lang="cs-CZ" dirty="0"/>
              <a:t> )</a:t>
            </a:r>
          </a:p>
          <a:p>
            <a:pPr marL="0" indent="0">
              <a:buNone/>
            </a:pPr>
            <a:endParaRPr lang="cs-CZ" dirty="0"/>
          </a:p>
          <a:p>
            <a:pPr marL="0" indent="0" algn="ctr">
              <a:buNone/>
            </a:pPr>
            <a:r>
              <a:rPr lang="cs-CZ" sz="3225" b="1" dirty="0">
                <a:highlight>
                  <a:srgbClr val="FFFF00"/>
                </a:highlight>
              </a:rPr>
              <a:t>Zde jsou skryty skutečné kořeny dnešní celosvětové energetické krize !!!</a:t>
            </a:r>
            <a:r>
              <a:rPr lang="cs-CZ" sz="3225" dirty="0">
                <a:highlight>
                  <a:srgbClr val="FFFF00"/>
                </a:highlight>
              </a:rPr>
              <a:t> </a:t>
            </a:r>
          </a:p>
          <a:p>
            <a:pPr marL="0" indent="0" algn="ctr">
              <a:buNone/>
            </a:pPr>
            <a:endParaRPr lang="cs-CZ" dirty="0"/>
          </a:p>
          <a:p>
            <a:pPr marL="0" indent="0" algn="ctr">
              <a:buNone/>
            </a:pPr>
            <a:r>
              <a:rPr lang="cs-CZ" sz="2775" dirty="0"/>
              <a:t>To, že nepřišla o pár let dříve a explodovala tak rychle, není zásluha ničeho jiného, než covidu. Nejprve nás oslepil tím, že zabrzdil ekonomiku, tedy poptávku po energii a v okamžiku, kdy jsme se chtěli znovu postavit na nohy, tedy rozjet ekonomiku na plné obrátky, tzn. rychle zajistit potřebnou energii, bez které to nejde a nikdy nepůjde, přestože jsme si to dali do zelené bible jménem NGD pod sloganem „zajistíme růst bez spotřeby,“ tak jsme z hrůzou zjistili, že není kde brát. </a:t>
            </a:r>
          </a:p>
          <a:p>
            <a:pPr marL="0" indent="0" algn="ctr">
              <a:buNone/>
            </a:pPr>
            <a:endParaRPr lang="cs-CZ" sz="2775" dirty="0"/>
          </a:p>
          <a:p>
            <a:pPr marL="0" indent="0" algn="ctr">
              <a:buNone/>
            </a:pPr>
            <a:r>
              <a:rPr lang="cs-CZ" sz="2775" dirty="0"/>
              <a:t>Dovedete si představit, jak by vypadaly ceny třeba mléka a výrobků z něj, </a:t>
            </a:r>
            <a:r>
              <a:rPr lang="cs-CZ" sz="2775" b="1" u="sng" dirty="0"/>
              <a:t>kdyby zemědělci v průběhu pouhých pěti let  poslali k ledu ¾ projektů na obnovu svých chovů</a:t>
            </a:r>
            <a:r>
              <a:rPr lang="cs-CZ" sz="2775" dirty="0"/>
              <a:t>? Ostatně tato šílenost se snižováním stavů skotu a dalšími dobrými nápady v podobě taxonomie pro zemědělství, se již začíná Evropu šířit jako další morová rána. Od vidlí na vidličku je krásné heslo, ale tak „romanticky“ žili ještě naši dědové, ale stačí se podívat, jakého věku se dožívali nebo jaká byla dětská úmrtnost. </a:t>
            </a:r>
          </a:p>
          <a:p>
            <a:pPr algn="ctr"/>
            <a:endParaRPr lang="cs-CZ" dirty="0"/>
          </a:p>
          <a:p>
            <a:endParaRPr lang="cs-CZ" dirty="0"/>
          </a:p>
        </p:txBody>
      </p:sp>
    </p:spTree>
    <p:extLst>
      <p:ext uri="{BB962C8B-B14F-4D97-AF65-F5344CB8AC3E}">
        <p14:creationId xmlns:p14="http://schemas.microsoft.com/office/powerpoint/2010/main" val="405291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C1A01-63D0-23ED-866A-1CBC664B3078}"/>
              </a:ext>
            </a:extLst>
          </p:cNvPr>
          <p:cNvSpPr>
            <a:spLocks noGrp="1"/>
          </p:cNvSpPr>
          <p:nvPr>
            <p:ph type="title"/>
          </p:nvPr>
        </p:nvSpPr>
        <p:spPr/>
        <p:txBody>
          <a:bodyPr/>
          <a:lstStyle/>
          <a:p>
            <a:pPr algn="ctr"/>
            <a:r>
              <a:rPr lang="cs-CZ" b="1" dirty="0">
                <a:solidFill>
                  <a:srgbClr val="0000CC"/>
                </a:solidFill>
                <a:latin typeface="+mn-lt"/>
              </a:rPr>
              <a:t>Tři železné zákony</a:t>
            </a:r>
          </a:p>
        </p:txBody>
      </p:sp>
      <p:sp>
        <p:nvSpPr>
          <p:cNvPr id="3" name="Zástupný obsah 2">
            <a:extLst>
              <a:ext uri="{FF2B5EF4-FFF2-40B4-BE49-F238E27FC236}">
                <a16:creationId xmlns:a16="http://schemas.microsoft.com/office/drawing/2014/main" id="{E18A9C7C-8203-4B0E-B547-9B34F8E2AA17}"/>
              </a:ext>
            </a:extLst>
          </p:cNvPr>
          <p:cNvSpPr>
            <a:spLocks noGrp="1"/>
          </p:cNvSpPr>
          <p:nvPr>
            <p:ph idx="1"/>
          </p:nvPr>
        </p:nvSpPr>
        <p:spPr/>
        <p:txBody>
          <a:bodyPr>
            <a:normAutofit lnSpcReduction="10000"/>
          </a:bodyPr>
          <a:lstStyle/>
          <a:p>
            <a:pPr marL="0" indent="0" algn="ctr">
              <a:buNone/>
            </a:pPr>
            <a:r>
              <a:rPr lang="cs-CZ" b="1" u="sng" dirty="0">
                <a:solidFill>
                  <a:srgbClr val="FF0000"/>
                </a:solidFill>
              </a:rPr>
              <a:t>Železný zákon elektřiny</a:t>
            </a:r>
          </a:p>
          <a:p>
            <a:pPr marL="0" indent="0" algn="ctr">
              <a:buNone/>
            </a:pPr>
            <a:r>
              <a:rPr lang="cs-CZ" sz="1600" b="1" dirty="0"/>
              <a:t>„</a:t>
            </a:r>
            <a:r>
              <a:rPr lang="cs-CZ" sz="1600" b="1" dirty="0">
                <a:highlight>
                  <a:srgbClr val="FFFF00"/>
                </a:highlight>
              </a:rPr>
              <a:t>Když jsou lidé nuceni volit mezi špinavou elektřinou a žádnou elektřinou, pokaždé si vyberou špinavou elektřinu</a:t>
            </a:r>
            <a:r>
              <a:rPr lang="cs-CZ" sz="1600" b="1" dirty="0"/>
              <a:t>.“ </a:t>
            </a:r>
          </a:p>
          <a:p>
            <a:pPr marL="0" indent="0" algn="ctr">
              <a:buNone/>
            </a:pPr>
            <a:r>
              <a:rPr lang="cs-CZ" b="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Železný zákon hustoty výkonu</a:t>
            </a:r>
          </a:p>
          <a:p>
            <a:pPr marL="0" indent="0" algn="ctr">
              <a:lnSpc>
                <a:spcPct val="107000"/>
              </a:lnSpc>
              <a:spcAft>
                <a:spcPts val="600"/>
              </a:spcAft>
              <a:buNone/>
            </a:pPr>
            <a:r>
              <a:rPr lang="cs-CZ" sz="1600" b="1" dirty="0">
                <a:highlight>
                  <a:srgbClr val="FFFF00"/>
                </a:highlight>
                <a:latin typeface="Calibri" panose="020F0502020204030204" pitchFamily="34" charset="0"/>
                <a:ea typeface="Times New Roman" panose="02020603050405020304" pitchFamily="18" charset="0"/>
                <a:cs typeface="Calibri" panose="020F0502020204030204" pitchFamily="34" charset="0"/>
              </a:rPr>
              <a:t>„Čím nižší je hustota výkonu, tím větší je náročnost na zdroje.“</a:t>
            </a:r>
          </a:p>
          <a:p>
            <a:pPr marL="0" indent="0" algn="ctr">
              <a:lnSpc>
                <a:spcPct val="107000"/>
              </a:lnSpc>
              <a:spcAft>
                <a:spcPts val="600"/>
              </a:spcAft>
              <a:buNone/>
            </a:pPr>
            <a:r>
              <a:rPr lang="cs-CZ" sz="1600" b="1" kern="0" dirty="0">
                <a:solidFill>
                  <a:srgbClr val="FF0000"/>
                </a:solidFill>
                <a:highlight>
                  <a:srgbClr val="00FF00"/>
                </a:highlight>
                <a:latin typeface="Calibri" panose="020F0502020204030204" pitchFamily="34" charset="0"/>
                <a:ea typeface="Times New Roman" panose="02020603050405020304" pitchFamily="18" charset="0"/>
              </a:rPr>
              <a:t>proto elektřina z OZE nemůže být levnější než z fosilních zdrojů a jádra</a:t>
            </a:r>
            <a:endParaRPr lang="cs-CZ" sz="1600" b="1" dirty="0">
              <a:solidFill>
                <a:srgbClr val="FF0000"/>
              </a:solidFill>
              <a:highlight>
                <a:srgbClr val="00FF00"/>
              </a:highlight>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cs-CZ" b="1" u="sng" dirty="0">
                <a:solidFill>
                  <a:srgbClr val="FF0000"/>
                </a:solidFill>
                <a:latin typeface="+mn-lt"/>
              </a:rPr>
              <a:t>Železný zákon klimatické politiky</a:t>
            </a:r>
          </a:p>
          <a:p>
            <a:pPr marL="0" indent="0" algn="ctr">
              <a:buNone/>
            </a:pPr>
            <a:r>
              <a:rPr lang="cs-CZ" sz="1600" b="1" dirty="0">
                <a:highlight>
                  <a:srgbClr val="FFFF00"/>
                </a:highlight>
              </a:rPr>
              <a:t>„Když se politiky snižování emisí střetnou s politikami zaměřenými na ekonomický růst, ekonomický růst pokaždé zvítězí.“</a:t>
            </a:r>
          </a:p>
          <a:p>
            <a:pPr marL="0" indent="0" algn="ctr">
              <a:buNone/>
            </a:pPr>
            <a:r>
              <a:rPr lang="cs-CZ" sz="1600" b="1" dirty="0">
                <a:highlight>
                  <a:srgbClr val="00FF00"/>
                </a:highlight>
              </a:rPr>
              <a:t>Politika ochrany klimatu, která vyžaduje oběti veřejnosti a omezuje hospodářský růst, je odsouzena k neúspěchu!!!  </a:t>
            </a:r>
          </a:p>
          <a:p>
            <a:pPr marL="0" indent="0" algn="ctr">
              <a:buNone/>
            </a:pPr>
            <a:r>
              <a:rPr lang="cs-CZ" sz="1600" b="1" kern="0" dirty="0">
                <a:highlight>
                  <a:srgbClr val="FFFF00"/>
                </a:highlight>
                <a:ea typeface="Calibri" panose="020F0502020204030204" pitchFamily="34" charset="0"/>
              </a:rPr>
              <a:t>„Pokud existuje jedna věc, na kterou se můžeme spolehnout, je to, že politici budou odměněni obyvatelstvem, pokud učiní lidi bohatšími.“ </a:t>
            </a:r>
            <a:endParaRPr lang="cs-CZ" sz="1600" b="1" dirty="0"/>
          </a:p>
          <a:p>
            <a:pPr marL="0" indent="0" algn="ctr">
              <a:buNone/>
            </a:pPr>
            <a:endParaRPr lang="cs-CZ" b="1" dirty="0">
              <a:latin typeface="+mn-lt"/>
            </a:endParaRPr>
          </a:p>
          <a:p>
            <a:pPr marL="0" indent="0">
              <a:buNone/>
            </a:pPr>
            <a:endParaRPr lang="cs-CZ" b="1" dirty="0"/>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118782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6D8B00-3344-059A-3D94-50F52D520333}"/>
              </a:ext>
            </a:extLst>
          </p:cNvPr>
          <p:cNvSpPr>
            <a:spLocks noGrp="1"/>
          </p:cNvSpPr>
          <p:nvPr>
            <p:ph type="title"/>
          </p:nvPr>
        </p:nvSpPr>
        <p:spPr/>
        <p:txBody>
          <a:bodyPr>
            <a:normAutofit/>
          </a:bodyPr>
          <a:lstStyle/>
          <a:p>
            <a:pPr algn="ctr">
              <a:lnSpc>
                <a:spcPct val="107000"/>
              </a:lnSpc>
              <a:spcAft>
                <a:spcPts val="600"/>
              </a:spcAft>
            </a:pPr>
            <a:r>
              <a:rPr lang="cs-CZ" b="1" dirty="0">
                <a:latin typeface="Calibri" panose="020F0502020204030204" pitchFamily="34" charset="0"/>
                <a:ea typeface="Times New Roman" panose="02020603050405020304" pitchFamily="18" charset="0"/>
                <a:cs typeface="Calibri" panose="020F0502020204030204" pitchFamily="34" charset="0"/>
              </a:rPr>
              <a:t>Železný zákon hustoty výkonu</a:t>
            </a:r>
            <a:br>
              <a:rPr lang="cs-CZ" b="1" dirty="0">
                <a:latin typeface="Calibri" panose="020F0502020204030204" pitchFamily="34" charset="0"/>
                <a:ea typeface="Times New Roman" panose="02020603050405020304" pitchFamily="18" charset="0"/>
                <a:cs typeface="Calibri" panose="020F0502020204030204" pitchFamily="34" charset="0"/>
              </a:rPr>
            </a:br>
            <a:r>
              <a:rPr lang="cs-CZ" sz="1800" b="1" dirty="0">
                <a:latin typeface="Calibri" panose="020F0502020204030204" pitchFamily="34" charset="0"/>
                <a:ea typeface="Times New Roman" panose="02020603050405020304" pitchFamily="18" charset="0"/>
              </a:rPr>
              <a:t>(Robert </a:t>
            </a:r>
            <a:r>
              <a:rPr lang="cs-CZ" sz="1800" b="1" dirty="0" err="1">
                <a:latin typeface="Calibri" panose="020F0502020204030204" pitchFamily="34" charset="0"/>
                <a:ea typeface="Times New Roman" panose="02020603050405020304" pitchFamily="18" charset="0"/>
              </a:rPr>
              <a:t>Bryce</a:t>
            </a:r>
            <a:r>
              <a:rPr lang="cs-CZ" sz="1800" b="1" dirty="0">
                <a:latin typeface="Calibri" panose="020F0502020204030204" pitchFamily="34" charset="0"/>
                <a:ea typeface="Times New Roman" panose="02020603050405020304" pitchFamily="18" charset="0"/>
              </a:rPr>
              <a:t> , 2022) </a:t>
            </a:r>
            <a:endParaRPr lang="cs-CZ" sz="1800" b="1" dirty="0">
              <a:latin typeface="Calibri" panose="020F0502020204030204" pitchFamily="34" charset="0"/>
              <a:ea typeface="Calibri" panose="020F050202020403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51BF2348-15BE-8A11-A18D-17E145C45D59}"/>
              </a:ext>
            </a:extLst>
          </p:cNvPr>
          <p:cNvSpPr>
            <a:spLocks noGrp="1"/>
          </p:cNvSpPr>
          <p:nvPr>
            <p:ph idx="1"/>
          </p:nvPr>
        </p:nvSpPr>
        <p:spPr/>
        <p:txBody>
          <a:bodyPr>
            <a:normAutofit fontScale="25000" lnSpcReduction="20000"/>
          </a:bodyPr>
          <a:lstStyle/>
          <a:p>
            <a:pPr marL="0" indent="0">
              <a:buNone/>
            </a:pPr>
            <a:endParaRPr lang="cs-CZ" b="1" dirty="0"/>
          </a:p>
          <a:p>
            <a:pPr marL="0" indent="0" algn="ctr">
              <a:buNone/>
            </a:pPr>
            <a:r>
              <a:rPr lang="cs-CZ" sz="6000" kern="0" dirty="0">
                <a:solidFill>
                  <a:srgbClr val="000000"/>
                </a:solidFill>
                <a:latin typeface="Calibri" panose="020F0502020204030204" pitchFamily="34" charset="0"/>
                <a:ea typeface="Times New Roman" panose="02020603050405020304" pitchFamily="18" charset="0"/>
              </a:rPr>
              <a:t>Proč elektřina z OZE nemůže být levnější než z fosilních zdrojů a jádra?</a:t>
            </a:r>
          </a:p>
          <a:p>
            <a:pPr marL="0" indent="0" algn="ctr">
              <a:lnSpc>
                <a:spcPct val="107000"/>
              </a:lnSpc>
              <a:spcAft>
                <a:spcPts val="600"/>
              </a:spcAft>
              <a:buNone/>
            </a:pPr>
            <a:r>
              <a:rPr lang="cs-CZ" sz="6000" b="1" dirty="0">
                <a:solidFill>
                  <a:srgbClr val="FF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„Čím nižší je hustota výkonu, tím větší je náročnost na zdroje.“</a:t>
            </a:r>
            <a:endParaRPr lang="cs-CZ" sz="6000" b="1" dirty="0">
              <a:solidFill>
                <a:srgbClr val="FF0000"/>
              </a:solidFill>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cs-CZ" sz="4950" b="1" dirty="0">
                <a:latin typeface="Calibri" panose="020F0502020204030204" pitchFamily="34" charset="0"/>
                <a:ea typeface="Calibri" panose="020F0502020204030204" pitchFamily="34" charset="0"/>
                <a:cs typeface="Arial" panose="020B0604020202020204" pitchFamily="34" charset="0"/>
              </a:rPr>
              <a:t>Jestliže jsou náklady na zelenou energii výrazně vyšší než náklady na klasické zdroje energie, </a:t>
            </a:r>
          </a:p>
          <a:p>
            <a:pPr marL="0" indent="0" algn="ctr">
              <a:buNone/>
            </a:pPr>
            <a:r>
              <a:rPr lang="cs-CZ" sz="4950" b="1" i="1" u="sng" dirty="0">
                <a:latin typeface="Calibri" panose="020F0502020204030204" pitchFamily="34" charset="0"/>
                <a:ea typeface="Calibri" panose="020F0502020204030204" pitchFamily="34" charset="0"/>
                <a:cs typeface="Arial" panose="020B0604020202020204" pitchFamily="34" charset="0"/>
              </a:rPr>
              <a:t>to je fyzika, je jenom otázka času, kdy to matematicky nevyjde</a:t>
            </a:r>
            <a:r>
              <a:rPr lang="cs-CZ" sz="4950" b="1" dirty="0">
                <a:latin typeface="Calibri" panose="020F0502020204030204" pitchFamily="34" charset="0"/>
                <a:ea typeface="Calibri" panose="020F0502020204030204" pitchFamily="34" charset="0"/>
                <a:cs typeface="Arial" panose="020B0604020202020204" pitchFamily="34" charset="0"/>
              </a:rPr>
              <a:t>. </a:t>
            </a:r>
          </a:p>
          <a:p>
            <a:pPr marL="0" indent="0" algn="ctr">
              <a:buNone/>
            </a:pPr>
            <a:r>
              <a:rPr lang="cs-CZ" sz="4950" b="1" dirty="0">
                <a:solidFill>
                  <a:srgbClr val="0000CC"/>
                </a:solidFill>
                <a:latin typeface="Calibri" panose="020F0502020204030204" pitchFamily="34" charset="0"/>
                <a:ea typeface="Calibri" panose="020F0502020204030204" pitchFamily="34" charset="0"/>
                <a:cs typeface="Arial" panose="020B0604020202020204" pitchFamily="34" charset="0"/>
              </a:rPr>
              <a:t>Pak jsou pouze dvě možnosti</a:t>
            </a:r>
            <a:r>
              <a:rPr lang="cs-CZ" sz="4950" dirty="0">
                <a:latin typeface="Calibri" panose="020F0502020204030204" pitchFamily="34" charset="0"/>
                <a:ea typeface="Calibri" panose="020F0502020204030204" pitchFamily="34" charset="0"/>
                <a:cs typeface="Arial" panose="020B0604020202020204" pitchFamily="34" charset="0"/>
              </a:rPr>
              <a:t>: </a:t>
            </a:r>
          </a:p>
          <a:p>
            <a:pPr marL="0" indent="0" algn="ctr">
              <a:buNone/>
            </a:pPr>
            <a:r>
              <a:rPr lang="cs-CZ" sz="4950" b="1" dirty="0">
                <a:solidFill>
                  <a:srgbClr val="FF0000"/>
                </a:solidFill>
                <a:highlight>
                  <a:srgbClr val="FFFF00"/>
                </a:highlight>
                <a:latin typeface="Calibri" panose="020F0502020204030204" pitchFamily="34" charset="0"/>
                <a:ea typeface="Calibri" panose="020F0502020204030204" pitchFamily="34" charset="0"/>
                <a:cs typeface="Arial" panose="020B0604020202020204" pitchFamily="34" charset="0"/>
              </a:rPr>
              <a:t>dramatické snížení životní úrovně, nebo revize zelené transformace</a:t>
            </a:r>
            <a:r>
              <a:rPr lang="cs-CZ" sz="4950" dirty="0">
                <a:latin typeface="Calibri" panose="020F0502020204030204" pitchFamily="34" charset="0"/>
                <a:ea typeface="Calibri" panose="020F0502020204030204" pitchFamily="34" charset="0"/>
                <a:cs typeface="Arial" panose="020B0604020202020204" pitchFamily="34" charset="0"/>
              </a:rPr>
              <a:t>. </a:t>
            </a:r>
            <a:endParaRPr lang="cs-CZ" sz="4950" dirty="0"/>
          </a:p>
          <a:p>
            <a:pPr marL="0" indent="0" algn="ctr">
              <a:buNone/>
            </a:pPr>
            <a:endParaRPr lang="cs-CZ" sz="4650" b="1" dirty="0"/>
          </a:p>
          <a:p>
            <a:pPr marL="0" indent="0" algn="ctr">
              <a:buNone/>
            </a:pPr>
            <a:endParaRPr lang="cs-CZ" sz="4650" b="1" dirty="0"/>
          </a:p>
          <a:p>
            <a:pPr marL="0" indent="0" algn="ctr">
              <a:buNone/>
            </a:pPr>
            <a:r>
              <a:rPr lang="cs-CZ" sz="5400" b="1" dirty="0"/>
              <a:t>Problémy Siemens </a:t>
            </a:r>
            <a:r>
              <a:rPr lang="cs-CZ" sz="5400" b="1" dirty="0" err="1"/>
              <a:t>Energy</a:t>
            </a:r>
            <a:endParaRPr lang="cs-CZ" sz="5400" b="1" dirty="0"/>
          </a:p>
          <a:p>
            <a:pPr marL="0" indent="0" algn="ctr">
              <a:buNone/>
            </a:pPr>
            <a:r>
              <a:rPr lang="cs-CZ" sz="5400" dirty="0"/>
              <a:t>ve 2. čtvrtletí 2023 vykázala ztrátu 2,4 miliardy dolarů ze svého podnikání v oblasti větrné energie</a:t>
            </a:r>
          </a:p>
          <a:p>
            <a:pPr marL="0" indent="0" algn="ctr">
              <a:buNone/>
            </a:pPr>
            <a:endParaRPr lang="cs-CZ" sz="1800" b="1" dirty="0"/>
          </a:p>
          <a:p>
            <a:pPr marL="0" indent="0" algn="ctr">
              <a:buNone/>
            </a:pPr>
            <a:r>
              <a:rPr lang="cs-CZ" sz="4650" b="1" dirty="0"/>
              <a:t>Zvláštní, podivné, neuvěřitelné? </a:t>
            </a:r>
          </a:p>
          <a:p>
            <a:pPr marL="0" indent="0" algn="ctr">
              <a:buNone/>
            </a:pPr>
            <a:endParaRPr lang="cs-CZ" sz="1800" b="1" dirty="0"/>
          </a:p>
          <a:p>
            <a:pPr marL="0" indent="0" algn="ctr">
              <a:buNone/>
            </a:pPr>
            <a:r>
              <a:rPr lang="cs-CZ" sz="4650" b="1" dirty="0"/>
              <a:t>nikoliv</a:t>
            </a:r>
          </a:p>
          <a:p>
            <a:pPr marL="0" indent="0" algn="ctr">
              <a:buNone/>
            </a:pPr>
            <a:endParaRPr lang="cs-CZ" sz="1800" b="1" dirty="0"/>
          </a:p>
          <a:p>
            <a:pPr marL="0" indent="0" algn="ctr">
              <a:buNone/>
            </a:pPr>
            <a:r>
              <a:rPr lang="cs-CZ" sz="7200" b="1" dirty="0">
                <a:solidFill>
                  <a:srgbClr val="FF0000"/>
                </a:solidFill>
              </a:rPr>
              <a:t>Z Á K O N I T É</a:t>
            </a:r>
          </a:p>
          <a:p>
            <a:pPr marL="0" indent="0" algn="ctr">
              <a:buNone/>
            </a:pPr>
            <a:endParaRPr lang="cs-CZ" sz="1800" b="1" dirty="0"/>
          </a:p>
          <a:p>
            <a:pPr marL="0" indent="0" algn="ctr">
              <a:buNone/>
            </a:pPr>
            <a:endParaRPr lang="cs-CZ" sz="1800" b="1" dirty="0"/>
          </a:p>
          <a:p>
            <a:pPr marL="0" indent="0" algn="ctr">
              <a:buNone/>
            </a:pPr>
            <a:r>
              <a:rPr lang="cs-CZ" dirty="0"/>
              <a:t> </a:t>
            </a:r>
          </a:p>
        </p:txBody>
      </p:sp>
      <p:pic>
        <p:nvPicPr>
          <p:cNvPr id="5" name="Obrázek 4">
            <a:extLst>
              <a:ext uri="{FF2B5EF4-FFF2-40B4-BE49-F238E27FC236}">
                <a16:creationId xmlns:a16="http://schemas.microsoft.com/office/drawing/2014/main" id="{C64C7D73-B91F-5AEA-9840-5FCB71F87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232" y="3860760"/>
            <a:ext cx="678656" cy="607219"/>
          </a:xfrm>
          <a:prstGeom prst="rect">
            <a:avLst/>
          </a:prstGeom>
        </p:spPr>
      </p:pic>
      <p:pic>
        <p:nvPicPr>
          <p:cNvPr id="8" name="Obrázek 7">
            <a:extLst>
              <a:ext uri="{FF2B5EF4-FFF2-40B4-BE49-F238E27FC236}">
                <a16:creationId xmlns:a16="http://schemas.microsoft.com/office/drawing/2014/main" id="{E8B1B103-C83D-62F6-C045-8A0C8B734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98" y="4840553"/>
            <a:ext cx="850106" cy="1100138"/>
          </a:xfrm>
          <a:prstGeom prst="rect">
            <a:avLst/>
          </a:prstGeom>
        </p:spPr>
      </p:pic>
    </p:spTree>
    <p:extLst>
      <p:ext uri="{BB962C8B-B14F-4D97-AF65-F5344CB8AC3E}">
        <p14:creationId xmlns:p14="http://schemas.microsoft.com/office/powerpoint/2010/main" val="205065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b="1" dirty="0"/>
            </a:br>
            <a:r>
              <a:rPr lang="cs-CZ" b="1" dirty="0">
                <a:solidFill>
                  <a:srgbClr val="FF0000"/>
                </a:solidFill>
              </a:rPr>
              <a:t>Jiná sklizeň energie</a:t>
            </a:r>
            <a:br>
              <a:rPr lang="cs-CZ" b="1" dirty="0"/>
            </a:br>
            <a:r>
              <a:rPr lang="cs-CZ" sz="1650" b="1" dirty="0"/>
              <a:t>Moderní zemědělství  = obilný lán s 500 klasů/m</a:t>
            </a:r>
            <a:r>
              <a:rPr lang="cs-CZ" sz="1650" b="1" baseline="30000" dirty="0"/>
              <a:t>2 </a:t>
            </a:r>
            <a:r>
              <a:rPr lang="cs-CZ" sz="1650" b="1" dirty="0"/>
              <a:t>a vzdáleností klasů 4 cm </a:t>
            </a:r>
            <a:br>
              <a:rPr lang="cs-CZ" b="1" baseline="30000" dirty="0"/>
            </a:br>
            <a:endParaRPr lang="cs-CZ" b="1" dirty="0"/>
          </a:p>
        </p:txBody>
      </p:sp>
      <p:pic>
        <p:nvPicPr>
          <p:cNvPr id="1028" name="Picture 4" descr="C:\Users\focus2\Pictures\Wheat_harve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087" y="2078851"/>
            <a:ext cx="5001189" cy="325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21804-2BCD-45CE-B976-939C2B8A7FC8}"/>
              </a:ext>
            </a:extLst>
          </p:cNvPr>
          <p:cNvSpPr>
            <a:spLocks noGrp="1"/>
          </p:cNvSpPr>
          <p:nvPr>
            <p:ph type="title"/>
          </p:nvPr>
        </p:nvSpPr>
        <p:spPr/>
        <p:txBody>
          <a:bodyPr>
            <a:normAutofit/>
          </a:bodyPr>
          <a:lstStyle/>
          <a:p>
            <a:pPr algn="ctr"/>
            <a:r>
              <a:rPr lang="cs-CZ" b="1" dirty="0"/>
              <a:t>Scénáře MAF CZ 2022</a:t>
            </a:r>
            <a:br>
              <a:rPr lang="cs-CZ" dirty="0"/>
            </a:br>
            <a:r>
              <a:rPr lang="cs-CZ" sz="1650" b="1" dirty="0"/>
              <a:t>(Hodnocení zdrojové přiměřenosti ES ČR do roku 2040 – ČEPS 2/23)</a:t>
            </a:r>
            <a:endParaRPr lang="en-US" sz="1650" b="1" dirty="0"/>
          </a:p>
        </p:txBody>
      </p:sp>
      <p:sp>
        <p:nvSpPr>
          <p:cNvPr id="4" name="Zástupný symbol pro číslo snímku 3">
            <a:extLst>
              <a:ext uri="{FF2B5EF4-FFF2-40B4-BE49-F238E27FC236}">
                <a16:creationId xmlns:a16="http://schemas.microsoft.com/office/drawing/2014/main" id="{24A64F56-94E4-4483-ABC8-05EC7B75F48D}"/>
              </a:ext>
            </a:extLst>
          </p:cNvPr>
          <p:cNvSpPr>
            <a:spLocks noGrp="1"/>
          </p:cNvSpPr>
          <p:nvPr>
            <p:ph type="sldNum" sz="quarter" idx="12"/>
          </p:nvPr>
        </p:nvSpPr>
        <p:spPr/>
        <p:txBody>
          <a:bodyPr/>
          <a:lstStyle/>
          <a:p>
            <a:fld id="{93936318-4550-47C1-A925-C7FD040AF55D}" type="slidenum">
              <a:rPr lang="cs-CZ" smtClean="0"/>
              <a:t>3</a:t>
            </a:fld>
            <a:endParaRPr lang="cs-CZ" dirty="0"/>
          </a:p>
        </p:txBody>
      </p:sp>
      <p:sp>
        <p:nvSpPr>
          <p:cNvPr id="6" name="TextovéPole 5">
            <a:extLst>
              <a:ext uri="{FF2B5EF4-FFF2-40B4-BE49-F238E27FC236}">
                <a16:creationId xmlns:a16="http://schemas.microsoft.com/office/drawing/2014/main" id="{522922E7-E576-42EC-A606-C97448950F64}"/>
              </a:ext>
            </a:extLst>
          </p:cNvPr>
          <p:cNvSpPr txBox="1"/>
          <p:nvPr/>
        </p:nvSpPr>
        <p:spPr>
          <a:xfrm>
            <a:off x="1503760" y="4691602"/>
            <a:ext cx="4016687" cy="300082"/>
          </a:xfrm>
          <a:prstGeom prst="rect">
            <a:avLst/>
          </a:prstGeom>
          <a:noFill/>
        </p:spPr>
        <p:txBody>
          <a:bodyPr wrap="square" rtlCol="0">
            <a:spAutoFit/>
          </a:bodyPr>
          <a:lstStyle/>
          <a:p>
            <a:r>
              <a:rPr lang="cs-CZ" sz="675" dirty="0"/>
              <a:t>*Tuzemská netto spotřeba + celkové ztráty PS/DS</a:t>
            </a:r>
            <a:endParaRPr lang="fr-CH" sz="675" dirty="0"/>
          </a:p>
          <a:p>
            <a:r>
              <a:rPr lang="cs-CZ" sz="675" b="1" dirty="0"/>
              <a:t>EV</a:t>
            </a:r>
            <a:r>
              <a:rPr lang="cs-CZ" sz="675" dirty="0"/>
              <a:t>: Elektromobily (z angl. </a:t>
            </a:r>
            <a:r>
              <a:rPr lang="cs-CZ" sz="675" i="1" dirty="0"/>
              <a:t>Electric </a:t>
            </a:r>
            <a:r>
              <a:rPr lang="cs-CZ" sz="675" i="1" dirty="0" err="1"/>
              <a:t>Vehicles</a:t>
            </a:r>
            <a:r>
              <a:rPr lang="cs-CZ" sz="675" dirty="0"/>
              <a:t>), </a:t>
            </a:r>
            <a:r>
              <a:rPr lang="cs-CZ" sz="675" b="1" dirty="0"/>
              <a:t>TČ</a:t>
            </a:r>
            <a:r>
              <a:rPr lang="cs-CZ" sz="675" dirty="0"/>
              <a:t>: Tepelná čerpadla</a:t>
            </a:r>
          </a:p>
        </p:txBody>
      </p:sp>
      <p:graphicFrame>
        <p:nvGraphicFramePr>
          <p:cNvPr id="11" name="Tabulka 10">
            <a:extLst>
              <a:ext uri="{FF2B5EF4-FFF2-40B4-BE49-F238E27FC236}">
                <a16:creationId xmlns:a16="http://schemas.microsoft.com/office/drawing/2014/main" id="{7FB4E821-C679-4BF9-975D-4AE2B8BA2B13}"/>
              </a:ext>
            </a:extLst>
          </p:cNvPr>
          <p:cNvGraphicFramePr>
            <a:graphicFrameLocks noGrp="1"/>
          </p:cNvGraphicFramePr>
          <p:nvPr/>
        </p:nvGraphicFramePr>
        <p:xfrm>
          <a:off x="1503760" y="2153920"/>
          <a:ext cx="6235025" cy="2988490"/>
        </p:xfrm>
        <a:graphic>
          <a:graphicData uri="http://schemas.openxmlformats.org/drawingml/2006/table">
            <a:tbl>
              <a:tblPr/>
              <a:tblGrid>
                <a:gridCol w="872903">
                  <a:extLst>
                    <a:ext uri="{9D8B030D-6E8A-4147-A177-3AD203B41FA5}">
                      <a16:colId xmlns:a16="http://schemas.microsoft.com/office/drawing/2014/main" val="2495980372"/>
                    </a:ext>
                  </a:extLst>
                </a:gridCol>
                <a:gridCol w="893687">
                  <a:extLst>
                    <a:ext uri="{9D8B030D-6E8A-4147-A177-3AD203B41FA5}">
                      <a16:colId xmlns:a16="http://schemas.microsoft.com/office/drawing/2014/main" val="742307181"/>
                    </a:ext>
                  </a:extLst>
                </a:gridCol>
                <a:gridCol w="893687">
                  <a:extLst>
                    <a:ext uri="{9D8B030D-6E8A-4147-A177-3AD203B41FA5}">
                      <a16:colId xmlns:a16="http://schemas.microsoft.com/office/drawing/2014/main" val="1934973317"/>
                    </a:ext>
                  </a:extLst>
                </a:gridCol>
                <a:gridCol w="893687">
                  <a:extLst>
                    <a:ext uri="{9D8B030D-6E8A-4147-A177-3AD203B41FA5}">
                      <a16:colId xmlns:a16="http://schemas.microsoft.com/office/drawing/2014/main" val="3486642365"/>
                    </a:ext>
                  </a:extLst>
                </a:gridCol>
                <a:gridCol w="893687">
                  <a:extLst>
                    <a:ext uri="{9D8B030D-6E8A-4147-A177-3AD203B41FA5}">
                      <a16:colId xmlns:a16="http://schemas.microsoft.com/office/drawing/2014/main" val="1967340019"/>
                    </a:ext>
                  </a:extLst>
                </a:gridCol>
                <a:gridCol w="893687">
                  <a:extLst>
                    <a:ext uri="{9D8B030D-6E8A-4147-A177-3AD203B41FA5}">
                      <a16:colId xmlns:a16="http://schemas.microsoft.com/office/drawing/2014/main" val="3285938663"/>
                    </a:ext>
                  </a:extLst>
                </a:gridCol>
                <a:gridCol w="893687">
                  <a:extLst>
                    <a:ext uri="{9D8B030D-6E8A-4147-A177-3AD203B41FA5}">
                      <a16:colId xmlns:a16="http://schemas.microsoft.com/office/drawing/2014/main" val="2289674794"/>
                    </a:ext>
                  </a:extLst>
                </a:gridCol>
              </a:tblGrid>
              <a:tr h="266582">
                <a:tc>
                  <a:txBody>
                    <a:bodyPr/>
                    <a:lstStyle/>
                    <a:p>
                      <a:pPr algn="ctr" fontAlgn="ctr"/>
                      <a:r>
                        <a:rPr lang="en-US" sz="700" b="1" i="0" u="none" strike="noStrike" dirty="0" err="1">
                          <a:solidFill>
                            <a:srgbClr val="FFFFFF"/>
                          </a:solidFill>
                          <a:effectLst/>
                          <a:latin typeface="Arial" panose="020B0604020202020204" pitchFamily="34" charset="0"/>
                        </a:rPr>
                        <a:t>Scénář</a:t>
                      </a:r>
                      <a:endParaRPr lang="en-US" sz="700" b="1" i="0" u="none" strike="noStrike" dirty="0">
                        <a:solidFill>
                          <a:srgbClr val="FFFFFF"/>
                        </a:solidFill>
                        <a:effectLst/>
                        <a:latin typeface="Arial" panose="020B0604020202020204" pitchFamily="34" charset="0"/>
                      </a:endParaRP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a:solidFill>
                            <a:srgbClr val="FFFFFF"/>
                          </a:solidFill>
                          <a:effectLst/>
                          <a:latin typeface="Arial" panose="020B0604020202020204" pitchFamily="34" charset="0"/>
                        </a:rPr>
                        <a:t>Konec uhlí v ČR</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a:solidFill>
                            <a:srgbClr val="FFFFFF"/>
                          </a:solidFill>
                          <a:effectLst/>
                          <a:latin typeface="Arial" panose="020B0604020202020204" pitchFamily="34" charset="0"/>
                        </a:rPr>
                        <a:t>Teplárenství</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a:solidFill>
                            <a:srgbClr val="FFFFFF"/>
                          </a:solidFill>
                          <a:effectLst/>
                          <a:latin typeface="Arial" panose="020B0604020202020204" pitchFamily="34" charset="0"/>
                        </a:rPr>
                        <a:t>Spotřeba ČR 2040*</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dirty="0" err="1">
                          <a:solidFill>
                            <a:srgbClr val="FFFFFF"/>
                          </a:solidFill>
                          <a:effectLst/>
                          <a:latin typeface="Arial" panose="020B0604020202020204" pitchFamily="34" charset="0"/>
                        </a:rPr>
                        <a:t>Rozvoj</a:t>
                      </a:r>
                      <a:r>
                        <a:rPr lang="en-US" sz="700" b="1" i="0" u="none" strike="noStrike" dirty="0">
                          <a:solidFill>
                            <a:srgbClr val="FFFFFF"/>
                          </a:solidFill>
                          <a:effectLst/>
                          <a:latin typeface="Arial" panose="020B0604020202020204" pitchFamily="34" charset="0"/>
                        </a:rPr>
                        <a:t> VTE</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dirty="0" err="1">
                          <a:solidFill>
                            <a:srgbClr val="FFFFFF"/>
                          </a:solidFill>
                          <a:effectLst/>
                          <a:latin typeface="Arial" panose="020B0604020202020204" pitchFamily="34" charset="0"/>
                        </a:rPr>
                        <a:t>Rozvoj</a:t>
                      </a:r>
                      <a:r>
                        <a:rPr lang="en-US" sz="700" b="1" i="0" u="none" strike="noStrike" dirty="0">
                          <a:solidFill>
                            <a:srgbClr val="FFFFFF"/>
                          </a:solidFill>
                          <a:effectLst/>
                          <a:latin typeface="Arial" panose="020B0604020202020204" pitchFamily="34" charset="0"/>
                        </a:rPr>
                        <a:t> FVE</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700" b="1" i="0" u="none" strike="noStrike">
                          <a:solidFill>
                            <a:srgbClr val="FFFFFF"/>
                          </a:solidFill>
                          <a:effectLst/>
                          <a:latin typeface="Arial" panose="020B0604020202020204" pitchFamily="34" charset="0"/>
                        </a:rPr>
                        <a:t>Nový jaderný zdroj</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40555413"/>
                  </a:ext>
                </a:extLst>
              </a:tr>
              <a:tr h="653807">
                <a:tc>
                  <a:txBody>
                    <a:bodyPr/>
                    <a:lstStyle/>
                    <a:p>
                      <a:pPr algn="ctr" fontAlgn="ctr"/>
                      <a:r>
                        <a:rPr lang="cs-CZ" sz="700" b="1" i="0" u="none" strike="noStrike" dirty="0">
                          <a:solidFill>
                            <a:srgbClr val="000000"/>
                          </a:solidFill>
                          <a:effectLst/>
                          <a:latin typeface="Arial" panose="020B0604020202020204" pitchFamily="34" charset="0"/>
                        </a:rPr>
                        <a:t>Respondentní</a:t>
                      </a:r>
                      <a:endParaRPr lang="en-US" sz="700" b="1" i="0" u="none" strike="noStrike" dirty="0">
                        <a:solidFill>
                          <a:srgbClr val="000000"/>
                        </a:solidFill>
                        <a:effectLst/>
                        <a:latin typeface="Arial" panose="020B0604020202020204" pitchFamily="34" charset="0"/>
                      </a:endParaRP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dirty="0" err="1">
                          <a:solidFill>
                            <a:srgbClr val="000000"/>
                          </a:solidFill>
                          <a:effectLst/>
                          <a:latin typeface="Arial" panose="020B0604020202020204" pitchFamily="34" charset="0"/>
                        </a:rPr>
                        <a:t>Dle</a:t>
                      </a:r>
                      <a:r>
                        <a:rPr lang="en-US" sz="700" b="0" i="0" u="none" strike="noStrike" dirty="0">
                          <a:solidFill>
                            <a:srgbClr val="000000"/>
                          </a:solidFill>
                          <a:effectLst/>
                          <a:latin typeface="Arial" panose="020B0604020202020204" pitchFamily="34" charset="0"/>
                        </a:rPr>
                        <a:t> </a:t>
                      </a:r>
                      <a:r>
                        <a:rPr lang="en-US" sz="700" b="0" i="0" u="none" strike="noStrike" dirty="0" err="1">
                          <a:solidFill>
                            <a:srgbClr val="000000"/>
                          </a:solidFill>
                          <a:effectLst/>
                          <a:latin typeface="Arial" panose="020B0604020202020204" pitchFamily="34" charset="0"/>
                        </a:rPr>
                        <a:t>provozovatelů</a:t>
                      </a:r>
                      <a:r>
                        <a:rPr lang="en-US" sz="700" b="0" i="0" u="none" strike="noStrike" dirty="0">
                          <a:solidFill>
                            <a:srgbClr val="000000"/>
                          </a:solidFill>
                          <a:effectLst/>
                          <a:latin typeface="Arial" panose="020B0604020202020204" pitchFamily="34" charset="0"/>
                        </a:rPr>
                        <a:t> </a:t>
                      </a:r>
                      <a:br>
                        <a:rPr lang="en-US" sz="700" b="0" i="0" u="none" strike="noStrike" dirty="0">
                          <a:solidFill>
                            <a:srgbClr val="000000"/>
                          </a:solidFill>
                          <a:effectLst/>
                          <a:latin typeface="Arial" panose="020B0604020202020204" pitchFamily="34" charset="0"/>
                        </a:rPr>
                      </a:br>
                      <a:r>
                        <a:rPr lang="en-US" sz="700" b="0" i="0" u="none" strike="noStrike" dirty="0" err="1">
                          <a:solidFill>
                            <a:srgbClr val="000000"/>
                          </a:solidFill>
                          <a:effectLst/>
                          <a:latin typeface="Arial" panose="020B0604020202020204" pitchFamily="34" charset="0"/>
                        </a:rPr>
                        <a:t>zdrojů</a:t>
                      </a:r>
                      <a:r>
                        <a:rPr lang="en-US" sz="700" b="0" i="0" u="none" strike="noStrike" dirty="0">
                          <a:solidFill>
                            <a:srgbClr val="000000"/>
                          </a:solidFill>
                          <a:effectLst/>
                          <a:latin typeface="Arial" panose="020B0604020202020204" pitchFamily="34" charset="0"/>
                        </a:rPr>
                        <a:t> el. </a:t>
                      </a:r>
                      <a:r>
                        <a:rPr lang="en-US" sz="700" b="0" i="0" u="none" strike="noStrike" dirty="0" err="1">
                          <a:solidFill>
                            <a:srgbClr val="000000"/>
                          </a:solidFill>
                          <a:effectLst/>
                          <a:latin typeface="Arial" panose="020B0604020202020204" pitchFamily="34" charset="0"/>
                        </a:rPr>
                        <a:t>energie</a:t>
                      </a:r>
                      <a:r>
                        <a:rPr lang="en-US" sz="700" b="0" i="0" u="none" strike="noStrike" dirty="0">
                          <a:solidFill>
                            <a:srgbClr val="000000"/>
                          </a:solidFill>
                          <a:effectLst/>
                          <a:latin typeface="Arial" panose="020B0604020202020204" pitchFamily="34" charset="0"/>
                        </a:rPr>
                        <a:t>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t>
                      </a:r>
                      <a:r>
                        <a:rPr lang="en-US" sz="700" b="0" i="0" u="none" strike="noStrike" dirty="0" err="1">
                          <a:solidFill>
                            <a:srgbClr val="000000"/>
                          </a:solidFill>
                          <a:effectLst/>
                          <a:latin typeface="Arial" panose="020B0604020202020204" pitchFamily="34" charset="0"/>
                        </a:rPr>
                        <a:t>dotazníkové</a:t>
                      </a:r>
                      <a:r>
                        <a:rPr lang="en-US" sz="700" b="0" i="0" u="none" strike="noStrike" dirty="0">
                          <a:solidFill>
                            <a:srgbClr val="000000"/>
                          </a:solidFill>
                          <a:effectLst/>
                          <a:latin typeface="Arial" panose="020B0604020202020204" pitchFamily="34" charset="0"/>
                        </a:rPr>
                        <a:t> </a:t>
                      </a:r>
                      <a:r>
                        <a:rPr lang="en-US" sz="700" b="0" i="0" u="none" strike="noStrike" dirty="0" err="1">
                          <a:solidFill>
                            <a:srgbClr val="000000"/>
                          </a:solidFill>
                          <a:effectLst/>
                          <a:latin typeface="Arial" panose="020B0604020202020204" pitchFamily="34" charset="0"/>
                        </a:rPr>
                        <a:t>šetření</a:t>
                      </a:r>
                      <a:r>
                        <a:rPr lang="en-US" sz="700" b="0" i="0" u="none" strike="noStrike" dirty="0">
                          <a:solidFill>
                            <a:srgbClr val="000000"/>
                          </a:solidFill>
                          <a:effectLst/>
                          <a:latin typeface="Arial" panose="020B0604020202020204" pitchFamily="34" charset="0"/>
                        </a:rPr>
                        <a:t>)</a:t>
                      </a:r>
                    </a:p>
                  </a:txBody>
                  <a:tcPr marL="2297" marR="2297" marT="22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700" b="0" i="0" u="none" strike="noStrike" dirty="0" err="1">
                          <a:solidFill>
                            <a:srgbClr val="000000"/>
                          </a:solidFill>
                          <a:effectLst/>
                          <a:latin typeface="Arial" panose="020B0604020202020204" pitchFamily="34" charset="0"/>
                        </a:rPr>
                        <a:t>Dle</a:t>
                      </a:r>
                      <a:r>
                        <a:rPr lang="en-US" sz="700" b="0" i="0" u="none" strike="noStrike" dirty="0">
                          <a:solidFill>
                            <a:srgbClr val="000000"/>
                          </a:solidFill>
                          <a:effectLst/>
                          <a:latin typeface="Arial" panose="020B0604020202020204" pitchFamily="34" charset="0"/>
                        </a:rPr>
                        <a:t> </a:t>
                      </a:r>
                      <a:r>
                        <a:rPr lang="en-US" sz="700" b="0" i="0" u="none" strike="noStrike" dirty="0" err="1">
                          <a:solidFill>
                            <a:srgbClr val="000000"/>
                          </a:solidFill>
                          <a:effectLst/>
                          <a:latin typeface="Arial" panose="020B0604020202020204" pitchFamily="34" charset="0"/>
                        </a:rPr>
                        <a:t>provozovatelů</a:t>
                      </a:r>
                      <a:r>
                        <a:rPr lang="en-US" sz="700" b="0" i="0" u="none" strike="noStrike" dirty="0">
                          <a:solidFill>
                            <a:srgbClr val="000000"/>
                          </a:solidFill>
                          <a:effectLst/>
                          <a:latin typeface="Arial" panose="020B0604020202020204" pitchFamily="34" charset="0"/>
                        </a:rPr>
                        <a:t> </a:t>
                      </a:r>
                      <a:br>
                        <a:rPr lang="en-US" sz="700" b="0" i="0" u="none" strike="noStrike" dirty="0">
                          <a:solidFill>
                            <a:srgbClr val="000000"/>
                          </a:solidFill>
                          <a:effectLst/>
                          <a:latin typeface="Arial" panose="020B0604020202020204" pitchFamily="34" charset="0"/>
                        </a:rPr>
                      </a:br>
                      <a:r>
                        <a:rPr lang="en-US" sz="700" b="0" i="0" u="none" strike="noStrike" dirty="0" err="1">
                          <a:solidFill>
                            <a:srgbClr val="000000"/>
                          </a:solidFill>
                          <a:effectLst/>
                          <a:latin typeface="Arial" panose="020B0604020202020204" pitchFamily="34" charset="0"/>
                        </a:rPr>
                        <a:t>zdrojů</a:t>
                      </a:r>
                      <a:r>
                        <a:rPr lang="en-US" sz="700" b="0" i="0" u="none" strike="noStrike" dirty="0">
                          <a:solidFill>
                            <a:srgbClr val="000000"/>
                          </a:solidFill>
                          <a:effectLst/>
                          <a:latin typeface="Arial" panose="020B0604020202020204" pitchFamily="34" charset="0"/>
                        </a:rPr>
                        <a:t> el. </a:t>
                      </a:r>
                      <a:r>
                        <a:rPr lang="en-US" sz="700" b="0" i="0" u="none" strike="noStrike" dirty="0" err="1">
                          <a:solidFill>
                            <a:srgbClr val="000000"/>
                          </a:solidFill>
                          <a:effectLst/>
                          <a:latin typeface="Arial" panose="020B0604020202020204" pitchFamily="34" charset="0"/>
                        </a:rPr>
                        <a:t>energie</a:t>
                      </a:r>
                      <a:r>
                        <a:rPr lang="en-US" sz="700" b="0" i="0" u="none" strike="noStrike" dirty="0">
                          <a:solidFill>
                            <a:srgbClr val="000000"/>
                          </a:solidFill>
                          <a:effectLst/>
                          <a:latin typeface="Arial" panose="020B0604020202020204" pitchFamily="34" charset="0"/>
                        </a:rPr>
                        <a:t>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t>
                      </a:r>
                      <a:r>
                        <a:rPr lang="en-US" sz="700" b="0" i="0" u="none" strike="noStrike" dirty="0" err="1">
                          <a:solidFill>
                            <a:srgbClr val="000000"/>
                          </a:solidFill>
                          <a:effectLst/>
                          <a:latin typeface="Arial" panose="020B0604020202020204" pitchFamily="34" charset="0"/>
                        </a:rPr>
                        <a:t>dotazníkové</a:t>
                      </a:r>
                      <a:r>
                        <a:rPr lang="en-US" sz="700" b="0" i="0" u="none" strike="noStrike" dirty="0">
                          <a:solidFill>
                            <a:srgbClr val="000000"/>
                          </a:solidFill>
                          <a:effectLst/>
                          <a:latin typeface="Arial" panose="020B0604020202020204" pitchFamily="34" charset="0"/>
                        </a:rPr>
                        <a:t> </a:t>
                      </a:r>
                      <a:r>
                        <a:rPr lang="en-US" sz="700" b="0" i="0" u="none" strike="noStrike" dirty="0" err="1">
                          <a:solidFill>
                            <a:srgbClr val="000000"/>
                          </a:solidFill>
                          <a:effectLst/>
                          <a:latin typeface="Arial" panose="020B0604020202020204" pitchFamily="34" charset="0"/>
                        </a:rPr>
                        <a:t>šetření</a:t>
                      </a:r>
                      <a:r>
                        <a:rPr lang="en-US" sz="700" b="0" i="0" u="none" strike="noStrike" dirty="0">
                          <a:solidFill>
                            <a:srgbClr val="000000"/>
                          </a:solidFill>
                          <a:effectLst/>
                          <a:latin typeface="Arial" panose="020B0604020202020204" pitchFamily="34" charset="0"/>
                        </a:rPr>
                        <a:t>)</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700" b="0" i="0" u="none" strike="noStrike">
                          <a:solidFill>
                            <a:srgbClr val="000000"/>
                          </a:solidFill>
                          <a:effectLst/>
                          <a:latin typeface="Arial" panose="020B0604020202020204" pitchFamily="34" charset="0"/>
                        </a:rPr>
                        <a:t>Střední</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Spotřeba 2040: 83,1 TWh</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EV 2040: 1 020 000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TČ 2040: 1 056 000</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600" b="0" i="0" u="none" strike="noStrike" dirty="0">
                          <a:solidFill>
                            <a:srgbClr val="000000"/>
                          </a:solidFill>
                          <a:effectLst/>
                          <a:latin typeface="Arial" panose="020B0604020202020204" pitchFamily="34" charset="0"/>
                        </a:rPr>
                        <a:t>2030: 742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2040: 1 141 MW</a:t>
                      </a:r>
                    </a:p>
                  </a:txBody>
                  <a:tcPr marL="2297" marR="2297" marT="22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600" b="0" i="0" u="none" strike="noStrike" dirty="0">
                          <a:solidFill>
                            <a:srgbClr val="000000"/>
                          </a:solidFill>
                          <a:effectLst/>
                          <a:latin typeface="Arial" panose="020B0604020202020204" pitchFamily="34" charset="0"/>
                        </a:rPr>
                        <a:t>2030: 8 133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10 005 MW</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4">
                  <a:txBody>
                    <a:bodyPr/>
                    <a:lstStyle/>
                    <a:p>
                      <a:pPr algn="ctr" fontAlgn="ctr"/>
                      <a:r>
                        <a:rPr lang="en-US" sz="700" b="0" i="0" u="none" strike="noStrike" dirty="0">
                          <a:solidFill>
                            <a:srgbClr val="000000"/>
                          </a:solidFill>
                          <a:effectLst/>
                          <a:latin typeface="Arial" panose="020B0604020202020204" pitchFamily="34" charset="0"/>
                        </a:rPr>
                        <a:t>V </a:t>
                      </a:r>
                      <a:r>
                        <a:rPr lang="en-US" sz="700" b="0" i="0" u="none" strike="noStrike" dirty="0" err="1">
                          <a:solidFill>
                            <a:srgbClr val="000000"/>
                          </a:solidFill>
                          <a:effectLst/>
                          <a:latin typeface="Arial" panose="020B0604020202020204" pitchFamily="34" charset="0"/>
                        </a:rPr>
                        <a:t>roce</a:t>
                      </a:r>
                      <a:r>
                        <a:rPr lang="en-US" sz="700" b="0" i="0" u="none" strike="noStrike" dirty="0">
                          <a:solidFill>
                            <a:srgbClr val="000000"/>
                          </a:solidFill>
                          <a:effectLst/>
                          <a:latin typeface="Arial" panose="020B0604020202020204" pitchFamily="34" charset="0"/>
                        </a:rPr>
                        <a:t> 2036</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AFD"/>
                    </a:solidFill>
                  </a:tcPr>
                </a:tc>
                <a:extLst>
                  <a:ext uri="{0D108BD9-81ED-4DB2-BD59-A6C34878D82A}">
                    <a16:rowId xmlns:a16="http://schemas.microsoft.com/office/drawing/2014/main" val="1437798594"/>
                  </a:ext>
                </a:extLst>
              </a:tr>
              <a:tr h="653807">
                <a:tc>
                  <a:txBody>
                    <a:bodyPr/>
                    <a:lstStyle/>
                    <a:p>
                      <a:pPr algn="ctr" fontAlgn="ctr"/>
                      <a:r>
                        <a:rPr lang="en-US" sz="700" b="1" i="0" u="none" strike="noStrike">
                          <a:solidFill>
                            <a:srgbClr val="000000"/>
                          </a:solidFill>
                          <a:effectLst/>
                          <a:latin typeface="Arial" panose="020B0604020202020204" pitchFamily="34" charset="0"/>
                        </a:rPr>
                        <a:t>Konzervativní</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700" b="0" i="0" u="none" strike="noStrike">
                          <a:solidFill>
                            <a:srgbClr val="000000"/>
                          </a:solidFill>
                          <a:effectLst/>
                          <a:latin typeface="Arial" panose="020B0604020202020204" pitchFamily="34" charset="0"/>
                        </a:rPr>
                        <a:t>Do r. 2038</a:t>
                      </a:r>
                    </a:p>
                  </a:txBody>
                  <a:tcPr marL="2297" marR="2297" marT="22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l-PL" sz="700" b="0" i="0" u="none" strike="noStrike" dirty="0">
                          <a:solidFill>
                            <a:srgbClr val="000000"/>
                          </a:solidFill>
                          <a:effectLst/>
                          <a:latin typeface="Arial" panose="020B0604020202020204" pitchFamily="34" charset="0"/>
                        </a:rPr>
                        <a:t>Přechod na plyn </a:t>
                      </a:r>
                      <a:br>
                        <a:rPr lang="pl-PL" sz="700" b="0" i="0" u="none" strike="noStrike" dirty="0">
                          <a:solidFill>
                            <a:srgbClr val="000000"/>
                          </a:solidFill>
                          <a:effectLst/>
                          <a:latin typeface="Arial" panose="020B0604020202020204" pitchFamily="34" charset="0"/>
                        </a:rPr>
                      </a:br>
                      <a:r>
                        <a:rPr lang="pl-PL" sz="700" b="0" i="0" u="none" strike="noStrike" dirty="0">
                          <a:solidFill>
                            <a:srgbClr val="000000"/>
                          </a:solidFill>
                          <a:effectLst/>
                          <a:latin typeface="Arial" panose="020B0604020202020204" pitchFamily="34" charset="0"/>
                        </a:rPr>
                        <a:t>do r. 2031 (včetně)</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none" strike="noStrike">
                          <a:solidFill>
                            <a:srgbClr val="000000"/>
                          </a:solidFill>
                          <a:effectLst/>
                          <a:latin typeface="Arial" panose="020B0604020202020204" pitchFamily="34" charset="0"/>
                        </a:rPr>
                        <a:t>Střední</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Spotřeba 2040: 83,1 TWh</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EV 2040: 1 020 000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TČ 2040: 1 056 000</a:t>
                      </a:r>
                      <a:endParaRPr lang="en-US" sz="600" b="0" i="0" u="none" strike="noStrike" dirty="0">
                        <a:solidFill>
                          <a:srgbClr val="000000"/>
                        </a:solidFill>
                        <a:effectLst/>
                        <a:latin typeface="Arial" panose="020B0604020202020204" pitchFamily="34" charset="0"/>
                      </a:endParaRP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Arial" panose="020B0604020202020204" pitchFamily="34" charset="0"/>
                        </a:rPr>
                        <a:t>2030: 742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1 141 MW</a:t>
                      </a:r>
                    </a:p>
                  </a:txBody>
                  <a:tcPr marL="2297" marR="2297" marT="22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Arial" panose="020B0604020202020204" pitchFamily="34" charset="0"/>
                        </a:rPr>
                        <a:t>2030: 8 133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10 005 MW</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1538508466"/>
                  </a:ext>
                </a:extLst>
              </a:tr>
              <a:tr h="653807">
                <a:tc>
                  <a:txBody>
                    <a:bodyPr/>
                    <a:lstStyle/>
                    <a:p>
                      <a:pPr algn="ctr" fontAlgn="ctr"/>
                      <a:r>
                        <a:rPr lang="en-US" sz="700" b="1" i="0" u="none" strike="noStrike" dirty="0" err="1">
                          <a:solidFill>
                            <a:srgbClr val="000000"/>
                          </a:solidFill>
                          <a:effectLst/>
                          <a:latin typeface="Arial" panose="020B0604020202020204" pitchFamily="34" charset="0"/>
                        </a:rPr>
                        <a:t>Progresivní</a:t>
                      </a:r>
                      <a:endParaRPr lang="en-US" sz="700" b="1" i="0" u="none" strike="noStrike" dirty="0">
                        <a:solidFill>
                          <a:srgbClr val="000000"/>
                        </a:solidFill>
                        <a:effectLst/>
                        <a:latin typeface="Arial" panose="020B0604020202020204" pitchFamily="34" charset="0"/>
                      </a:endParaRP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0" i="0" u="none" strike="noStrike">
                          <a:solidFill>
                            <a:srgbClr val="000000"/>
                          </a:solidFill>
                          <a:effectLst/>
                          <a:latin typeface="Arial" panose="020B0604020202020204" pitchFamily="34" charset="0"/>
                        </a:rPr>
                        <a:t>Do r. 2033</a:t>
                      </a:r>
                    </a:p>
                  </a:txBody>
                  <a:tcPr marL="2297" marR="2297" marT="22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pl-PL" sz="700" b="0" i="0" u="none" strike="noStrike">
                          <a:solidFill>
                            <a:srgbClr val="000000"/>
                          </a:solidFill>
                          <a:effectLst/>
                          <a:latin typeface="Arial" panose="020B0604020202020204" pitchFamily="34" charset="0"/>
                        </a:rPr>
                        <a:t>Přechod na plyn </a:t>
                      </a:r>
                      <a:br>
                        <a:rPr lang="pl-PL" sz="700" b="0" i="0" u="none" strike="noStrike">
                          <a:solidFill>
                            <a:srgbClr val="000000"/>
                          </a:solidFill>
                          <a:effectLst/>
                          <a:latin typeface="Arial" panose="020B0604020202020204" pitchFamily="34" charset="0"/>
                        </a:rPr>
                      </a:br>
                      <a:r>
                        <a:rPr lang="pl-PL" sz="700" b="0" i="0" u="none" strike="noStrike">
                          <a:solidFill>
                            <a:srgbClr val="000000"/>
                          </a:solidFill>
                          <a:effectLst/>
                          <a:latin typeface="Arial" panose="020B0604020202020204" pitchFamily="34" charset="0"/>
                        </a:rPr>
                        <a:t>do r. 2031 (včetně)</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700" b="0" i="0" u="none" strike="noStrike">
                          <a:solidFill>
                            <a:srgbClr val="000000"/>
                          </a:solidFill>
                          <a:effectLst/>
                          <a:latin typeface="Arial" panose="020B0604020202020204" pitchFamily="34" charset="0"/>
                        </a:rPr>
                        <a:t>Vysoká</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Spotřeba 2040: 97,9 TWh</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EV 2040: 1 625 000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Počet TČ 2040: 1 344 000</a:t>
                      </a:r>
                      <a:endParaRPr lang="en-US" sz="600" b="0" i="0" u="none" strike="noStrike" dirty="0">
                        <a:solidFill>
                          <a:srgbClr val="000000"/>
                        </a:solidFill>
                        <a:effectLst/>
                        <a:latin typeface="Arial" panose="020B0604020202020204" pitchFamily="34" charset="0"/>
                      </a:endParaRP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Arial" panose="020B0604020202020204" pitchFamily="34" charset="0"/>
                        </a:rPr>
                        <a:t>2030: 958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2 500 MW</a:t>
                      </a:r>
                    </a:p>
                  </a:txBody>
                  <a:tcPr marL="2297" marR="2297" marT="22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Arial" panose="020B0604020202020204" pitchFamily="34" charset="0"/>
                        </a:rPr>
                        <a:t>2030: 11 406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13 238 MW</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87304924"/>
                  </a:ext>
                </a:extLst>
              </a:tr>
              <a:tr h="745247">
                <a:tc>
                  <a:txBody>
                    <a:bodyPr/>
                    <a:lstStyle/>
                    <a:p>
                      <a:pPr algn="ctr" fontAlgn="ctr"/>
                      <a:r>
                        <a:rPr lang="en-US" sz="700" b="1" i="0" u="none" strike="noStrike" dirty="0" err="1">
                          <a:solidFill>
                            <a:srgbClr val="000000"/>
                          </a:solidFill>
                          <a:effectLst/>
                          <a:latin typeface="Arial" panose="020B0604020202020204" pitchFamily="34" charset="0"/>
                        </a:rPr>
                        <a:t>Dekarbonizační</a:t>
                      </a:r>
                      <a:endParaRPr lang="en-US" sz="700" b="1" i="0" u="none" strike="noStrike" dirty="0">
                        <a:solidFill>
                          <a:srgbClr val="000000"/>
                        </a:solidFill>
                        <a:effectLst/>
                        <a:latin typeface="Arial" panose="020B0604020202020204" pitchFamily="34" charset="0"/>
                      </a:endParaRP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700" b="0" i="0" u="none" strike="noStrike">
                          <a:solidFill>
                            <a:srgbClr val="000000"/>
                          </a:solidFill>
                          <a:effectLst/>
                          <a:latin typeface="Arial" panose="020B0604020202020204" pitchFamily="34" charset="0"/>
                        </a:rPr>
                        <a:t>Do r. 2030</a:t>
                      </a:r>
                    </a:p>
                  </a:txBody>
                  <a:tcPr marL="2297" marR="2297" marT="22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pl-PL" sz="700" b="0" i="0" u="none" strike="noStrike">
                          <a:solidFill>
                            <a:srgbClr val="000000"/>
                          </a:solidFill>
                          <a:effectLst/>
                          <a:latin typeface="Arial" panose="020B0604020202020204" pitchFamily="34" charset="0"/>
                        </a:rPr>
                        <a:t>Přechod na plyn </a:t>
                      </a:r>
                      <a:br>
                        <a:rPr lang="pl-PL" sz="700" b="0" i="0" u="none" strike="noStrike">
                          <a:solidFill>
                            <a:srgbClr val="000000"/>
                          </a:solidFill>
                          <a:effectLst/>
                          <a:latin typeface="Arial" panose="020B0604020202020204" pitchFamily="34" charset="0"/>
                        </a:rPr>
                      </a:br>
                      <a:r>
                        <a:rPr lang="pl-PL" sz="700" b="0" i="0" u="none" strike="noStrike">
                          <a:solidFill>
                            <a:srgbClr val="000000"/>
                          </a:solidFill>
                          <a:effectLst/>
                          <a:latin typeface="Arial" panose="020B0604020202020204" pitchFamily="34" charset="0"/>
                        </a:rPr>
                        <a:t>do r. 2029 (včetně)</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700" b="0" i="0" u="none" strike="noStrike" dirty="0" err="1">
                          <a:solidFill>
                            <a:srgbClr val="000000"/>
                          </a:solidFill>
                          <a:effectLst/>
                          <a:latin typeface="Arial" panose="020B0604020202020204" pitchFamily="34" charset="0"/>
                        </a:rPr>
                        <a:t>Nejvyšší</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err="1">
                          <a:solidFill>
                            <a:srgbClr val="000000"/>
                          </a:solidFill>
                          <a:effectLst/>
                          <a:latin typeface="Arial" panose="020B0604020202020204" pitchFamily="34" charset="0"/>
                        </a:rPr>
                        <a:t>Spotřeba</a:t>
                      </a:r>
                      <a:r>
                        <a:rPr lang="en-US" sz="600" b="0" i="0" u="none" strike="noStrike" dirty="0">
                          <a:solidFill>
                            <a:srgbClr val="000000"/>
                          </a:solidFill>
                          <a:effectLst/>
                          <a:latin typeface="Arial" panose="020B0604020202020204" pitchFamily="34" charset="0"/>
                        </a:rPr>
                        <a:t> 2040:  111,9 TWh</a:t>
                      </a:r>
                      <a:br>
                        <a:rPr lang="en-US" sz="600" b="0" i="0" u="none" strike="noStrike" dirty="0">
                          <a:solidFill>
                            <a:srgbClr val="000000"/>
                          </a:solidFill>
                          <a:effectLst/>
                          <a:latin typeface="Arial" panose="020B0604020202020204" pitchFamily="34" charset="0"/>
                        </a:rPr>
                      </a:br>
                      <a:r>
                        <a:rPr lang="en-US" sz="600" b="0" i="0" u="none" strike="noStrike" dirty="0" err="1">
                          <a:solidFill>
                            <a:srgbClr val="000000"/>
                          </a:solidFill>
                          <a:effectLst/>
                          <a:latin typeface="Arial" panose="020B0604020202020204" pitchFamily="34" charset="0"/>
                        </a:rPr>
                        <a:t>Počet</a:t>
                      </a:r>
                      <a:r>
                        <a:rPr lang="en-US" sz="600" b="0" i="0" u="none" strike="noStrike" dirty="0">
                          <a:solidFill>
                            <a:srgbClr val="000000"/>
                          </a:solidFill>
                          <a:effectLst/>
                          <a:latin typeface="Arial" panose="020B0604020202020204" pitchFamily="34" charset="0"/>
                        </a:rPr>
                        <a:t> EV 2040:  2 926 000</a:t>
                      </a:r>
                      <a:br>
                        <a:rPr lang="en-US" sz="600" b="0" i="0" u="none" strike="noStrike" dirty="0">
                          <a:solidFill>
                            <a:srgbClr val="000000"/>
                          </a:solidFill>
                          <a:effectLst/>
                          <a:latin typeface="Arial" panose="020B0604020202020204" pitchFamily="34" charset="0"/>
                        </a:rPr>
                      </a:br>
                      <a:r>
                        <a:rPr lang="en-US" sz="600" b="0" i="0" u="none" strike="noStrike" dirty="0" err="1">
                          <a:solidFill>
                            <a:srgbClr val="000000"/>
                          </a:solidFill>
                          <a:effectLst/>
                          <a:latin typeface="Arial" panose="020B0604020202020204" pitchFamily="34" charset="0"/>
                        </a:rPr>
                        <a:t>Počet</a:t>
                      </a:r>
                      <a:r>
                        <a:rPr lang="en-US" sz="600" b="0" i="0" u="none" strike="noStrike" dirty="0">
                          <a:solidFill>
                            <a:srgbClr val="000000"/>
                          </a:solidFill>
                          <a:effectLst/>
                          <a:latin typeface="Arial" panose="020B0604020202020204" pitchFamily="34" charset="0"/>
                        </a:rPr>
                        <a:t> TČ 2040: 1 502 000</a:t>
                      </a:r>
                    </a:p>
                  </a:txBody>
                  <a:tcPr marL="2297" marR="2297" marT="2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0" i="0" u="none" strike="noStrike" dirty="0">
                          <a:solidFill>
                            <a:srgbClr val="000000"/>
                          </a:solidFill>
                          <a:effectLst/>
                          <a:latin typeface="Arial" panose="020B0604020202020204" pitchFamily="34" charset="0"/>
                        </a:rPr>
                        <a:t>2030: 958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2 500 MW</a:t>
                      </a:r>
                    </a:p>
                  </a:txBody>
                  <a:tcPr marL="2297" marR="2297" marT="22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600" b="0" i="0" u="none" strike="noStrike" dirty="0">
                          <a:solidFill>
                            <a:srgbClr val="000000"/>
                          </a:solidFill>
                          <a:effectLst/>
                          <a:latin typeface="Arial" panose="020B0604020202020204" pitchFamily="34" charset="0"/>
                        </a:rPr>
                        <a:t>2030: 14 850 MW</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2040: 19 800 MW</a:t>
                      </a:r>
                    </a:p>
                  </a:txBody>
                  <a:tcPr marL="2297" marR="2297" marT="22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2495253422"/>
                  </a:ext>
                </a:extLst>
              </a:tr>
            </a:tbl>
          </a:graphicData>
        </a:graphic>
      </p:graphicFrame>
    </p:spTree>
    <p:extLst>
      <p:ext uri="{BB962C8B-B14F-4D97-AF65-F5344CB8AC3E}">
        <p14:creationId xmlns:p14="http://schemas.microsoft.com/office/powerpoint/2010/main" val="27587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solidFill>
                  <a:srgbClr val="FF0000"/>
                </a:solidFill>
              </a:rPr>
              <a:t>Jiná sklizeň energie</a:t>
            </a:r>
            <a:br>
              <a:rPr lang="cs-CZ" b="1" dirty="0"/>
            </a:br>
            <a:r>
              <a:rPr lang="cs-CZ" sz="1650" b="1" dirty="0"/>
              <a:t>Moderní zemědělství  = obilný lán s 500 klasů/m</a:t>
            </a:r>
            <a:r>
              <a:rPr lang="cs-CZ" sz="1650" b="1" baseline="30000" dirty="0"/>
              <a:t>2 </a:t>
            </a:r>
            <a:r>
              <a:rPr lang="cs-CZ" sz="1650" b="1" dirty="0"/>
              <a:t>a vzdáleností klasů 4 cm </a:t>
            </a:r>
            <a:br>
              <a:rPr lang="cs-CZ" sz="1650" b="1" dirty="0"/>
            </a:br>
            <a:r>
              <a:rPr lang="cs-CZ" sz="1650" b="1" dirty="0"/>
              <a:t>Moderní kombajn = 7 km/hod = 8 ha/hod = 80 l nafty/hod = 50 tun obilí </a:t>
            </a:r>
            <a:endParaRPr lang="cs-CZ" sz="1650" dirty="0"/>
          </a:p>
        </p:txBody>
      </p:sp>
      <p:pic>
        <p:nvPicPr>
          <p:cNvPr id="3074" name="Picture 2" descr="C:\Users\focus2\Pictures\JohnDe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683" y="2078851"/>
            <a:ext cx="5573167" cy="313337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851582" y="4293097"/>
            <a:ext cx="3429000" cy="923330"/>
          </a:xfrm>
          <a:prstGeom prst="rect">
            <a:avLst/>
          </a:prstGeom>
        </p:spPr>
        <p:txBody>
          <a:bodyPr>
            <a:spAutoFit/>
          </a:bodyPr>
          <a:lstStyle/>
          <a:p>
            <a:pPr algn="ctr"/>
            <a:r>
              <a:rPr lang="cs-CZ" sz="1350" b="1" dirty="0">
                <a:solidFill>
                  <a:srgbClr val="FF0000"/>
                </a:solidFill>
              </a:rPr>
              <a:t>Výsledná energetická bilance </a:t>
            </a:r>
          </a:p>
          <a:p>
            <a:pPr algn="ctr"/>
            <a:r>
              <a:rPr lang="cs-CZ" sz="1350" dirty="0"/>
              <a:t>(poměr mezi získanou a vydanou energií)</a:t>
            </a:r>
          </a:p>
          <a:p>
            <a:pPr algn="ctr"/>
            <a:r>
              <a:rPr lang="cs-CZ" sz="2700" b="1" dirty="0">
                <a:solidFill>
                  <a:srgbClr val="FF0000"/>
                </a:solidFill>
              </a:rPr>
              <a:t>200x</a:t>
            </a:r>
          </a:p>
        </p:txBody>
      </p:sp>
    </p:spTree>
    <p:extLst>
      <p:ext uri="{BB962C8B-B14F-4D97-AF65-F5344CB8AC3E}">
        <p14:creationId xmlns:p14="http://schemas.microsoft.com/office/powerpoint/2010/main" val="195672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b="1" dirty="0"/>
            </a:br>
            <a:r>
              <a:rPr lang="cs-CZ" b="1" dirty="0">
                <a:solidFill>
                  <a:srgbClr val="0000CC"/>
                </a:solidFill>
              </a:rPr>
              <a:t>A nyní ekvivalent v poměru 1 : 10 000</a:t>
            </a:r>
            <a:br>
              <a:rPr lang="cs-CZ" b="1" dirty="0"/>
            </a:br>
            <a:r>
              <a:rPr lang="cs-CZ" sz="1650" b="1" dirty="0"/>
              <a:t>1 klas/20 m</a:t>
            </a:r>
            <a:r>
              <a:rPr lang="cs-CZ" sz="1650" b="1" baseline="30000" dirty="0"/>
              <a:t>2 </a:t>
            </a:r>
            <a:r>
              <a:rPr lang="cs-CZ" sz="1650" b="1" dirty="0"/>
              <a:t> tj. vzdáleností klasů 4,5 m </a:t>
            </a:r>
            <a:br>
              <a:rPr lang="cs-CZ" sz="1650" b="1" dirty="0"/>
            </a:br>
            <a:r>
              <a:rPr lang="cs-CZ" sz="1650" b="1" dirty="0"/>
              <a:t>ruční sklizeň s rychlostí 7 km/hod = 40 000 sběračů = rojnice o délce 170 km</a:t>
            </a:r>
            <a:br>
              <a:rPr lang="cs-CZ" b="1" baseline="30000" dirty="0"/>
            </a:br>
            <a:endParaRPr lang="cs-CZ" b="1" dirty="0"/>
          </a:p>
        </p:txBody>
      </p:sp>
      <p:pic>
        <p:nvPicPr>
          <p:cNvPr id="5122" name="Picture 2" descr="C:\Users\focus2\Pictures\Rojnic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4525" y="2072284"/>
            <a:ext cx="5314950" cy="336470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857500" y="3082752"/>
            <a:ext cx="3429000" cy="1038746"/>
          </a:xfrm>
          <a:prstGeom prst="rect">
            <a:avLst/>
          </a:prstGeom>
        </p:spPr>
        <p:txBody>
          <a:bodyPr>
            <a:spAutoFit/>
          </a:bodyPr>
          <a:lstStyle/>
          <a:p>
            <a:pPr algn="ctr"/>
            <a:r>
              <a:rPr lang="cs-CZ" b="1" dirty="0">
                <a:solidFill>
                  <a:srgbClr val="FF0000"/>
                </a:solidFill>
              </a:rPr>
              <a:t>Výsledná energetická bilance </a:t>
            </a:r>
          </a:p>
          <a:p>
            <a:pPr algn="ctr"/>
            <a:r>
              <a:rPr lang="cs-CZ" sz="1350" dirty="0"/>
              <a:t>(poměr mezi získanou a vydanou energií)</a:t>
            </a:r>
          </a:p>
          <a:p>
            <a:pPr algn="ctr"/>
            <a:r>
              <a:rPr lang="cs-CZ" sz="3000" b="1" dirty="0">
                <a:solidFill>
                  <a:srgbClr val="FF0000"/>
                </a:solidFill>
              </a:rPr>
              <a:t>10x</a:t>
            </a:r>
          </a:p>
        </p:txBody>
      </p:sp>
    </p:spTree>
    <p:extLst>
      <p:ext uri="{BB962C8B-B14F-4D97-AF65-F5344CB8AC3E}">
        <p14:creationId xmlns:p14="http://schemas.microsoft.com/office/powerpoint/2010/main" val="3411419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00CC"/>
                </a:solidFill>
              </a:rPr>
              <a:t>A nebo jinak</a:t>
            </a:r>
          </a:p>
        </p:txBody>
      </p:sp>
      <p:pic>
        <p:nvPicPr>
          <p:cNvPr id="13" name="Zástupný symbol pro obsah 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5676" y="2132857"/>
            <a:ext cx="5678388" cy="2752402"/>
          </a:xfrm>
          <a:prstGeom prst="rect">
            <a:avLst/>
          </a:prstGeom>
          <a:noFill/>
          <a:ln>
            <a:noFill/>
          </a:ln>
        </p:spPr>
      </p:pic>
    </p:spTree>
    <p:extLst>
      <p:ext uri="{BB962C8B-B14F-4D97-AF65-F5344CB8AC3E}">
        <p14:creationId xmlns:p14="http://schemas.microsoft.com/office/powerpoint/2010/main" val="73546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85BBA4-8B7B-4E5E-F5FD-26589B70118A}"/>
              </a:ext>
            </a:extLst>
          </p:cNvPr>
          <p:cNvSpPr>
            <a:spLocks noGrp="1"/>
          </p:cNvSpPr>
          <p:nvPr>
            <p:ph type="title"/>
          </p:nvPr>
        </p:nvSpPr>
        <p:spPr/>
        <p:txBody>
          <a:bodyPr/>
          <a:lstStyle/>
          <a:p>
            <a:pPr algn="ctr"/>
            <a:r>
              <a:rPr lang="cs-CZ" sz="4400" b="1" kern="1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WEC 2023 </a:t>
            </a:r>
            <a:endParaRPr lang="cs-CZ" b="1" dirty="0">
              <a:solidFill>
                <a:srgbClr val="0000CC"/>
              </a:solidFill>
            </a:endParaRPr>
          </a:p>
        </p:txBody>
      </p:sp>
      <p:sp>
        <p:nvSpPr>
          <p:cNvPr id="3" name="Zástupný obsah 2">
            <a:extLst>
              <a:ext uri="{FF2B5EF4-FFF2-40B4-BE49-F238E27FC236}">
                <a16:creationId xmlns:a16="http://schemas.microsoft.com/office/drawing/2014/main" id="{8EE430FB-E598-5CC2-8FFE-08B36C8CEE36}"/>
              </a:ext>
            </a:extLst>
          </p:cNvPr>
          <p:cNvSpPr>
            <a:spLocks noGrp="1"/>
          </p:cNvSpPr>
          <p:nvPr>
            <p:ph idx="1"/>
          </p:nvPr>
        </p:nvSpPr>
        <p:spPr/>
        <p:txBody>
          <a:bodyPr>
            <a:normAutofit fontScale="62500" lnSpcReduction="20000"/>
          </a:bodyPr>
          <a:lstStyle/>
          <a:p>
            <a:pPr marL="0" indent="0" algn="ctr">
              <a:lnSpc>
                <a:spcPct val="107000"/>
              </a:lnSpc>
              <a:spcAft>
                <a:spcPts val="800"/>
              </a:spcAft>
              <a:buNone/>
            </a:pPr>
            <a:r>
              <a:rPr lang="cs-CZ" sz="6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Světový inženýrský konvent</a:t>
            </a:r>
          </a:p>
          <a:p>
            <a:pPr marL="0" indent="0" algn="ctr">
              <a:lnSpc>
                <a:spcPct val="107000"/>
              </a:lnSpc>
              <a:spcAft>
                <a:spcPts val="800"/>
              </a:spcAft>
              <a:buNone/>
            </a:pPr>
            <a:r>
              <a:rPr lang="cs-CZ" sz="2900" kern="100" dirty="0">
                <a:effectLst/>
                <a:latin typeface="Calibri" panose="020F0502020204030204" pitchFamily="34" charset="0"/>
                <a:ea typeface="Calibri" panose="020F0502020204030204" pitchFamily="34" charset="0"/>
                <a:cs typeface="Times New Roman" panose="02020603050405020304" pitchFamily="18" charset="0"/>
              </a:rPr>
              <a:t>Praha  9. – 15. 10. 2023</a:t>
            </a:r>
          </a:p>
          <a:p>
            <a:pPr marL="0" indent="0">
              <a:lnSpc>
                <a:spcPct val="107000"/>
              </a:lnSpc>
              <a:spcAft>
                <a:spcPts val="800"/>
              </a:spcAft>
              <a:buNone/>
            </a:pPr>
            <a:endParaRPr lang="cs-CZ" sz="1200" dirty="0">
              <a:effectLst/>
            </a:endParaRPr>
          </a:p>
          <a:p>
            <a:pPr marL="0" indent="0">
              <a:lnSpc>
                <a:spcPct val="107000"/>
              </a:lnSpc>
              <a:spcAft>
                <a:spcPts val="800"/>
              </a:spcAft>
              <a:buNone/>
            </a:pPr>
            <a:endParaRPr lang="cs-CZ" sz="1200" dirty="0"/>
          </a:p>
          <a:p>
            <a:pPr marL="0" indent="0">
              <a:buNone/>
            </a:pPr>
            <a:endParaRPr lang="cs-CZ" dirty="0"/>
          </a:p>
          <a:p>
            <a:pPr marL="0" indent="0" algn="ctr">
              <a:buNone/>
            </a:pPr>
            <a:endParaRPr lang="cs-CZ" sz="24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cs-CZ" sz="24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cs-CZ" sz="4400" b="1" i="1" u="sng" kern="100" dirty="0">
                <a:effectLst/>
                <a:latin typeface="Calibri" panose="020F0502020204030204" pitchFamily="34" charset="0"/>
                <a:ea typeface="Calibri" panose="020F0502020204030204" pitchFamily="34" charset="0"/>
                <a:cs typeface="Times New Roman" panose="02020603050405020304" pitchFamily="18" charset="0"/>
              </a:rPr>
              <a:t>Prof. Jean-</a:t>
            </a:r>
            <a:r>
              <a:rPr lang="cs-CZ" sz="4400" b="1" i="1" u="sng" kern="100" dirty="0" err="1">
                <a:effectLst/>
                <a:latin typeface="Calibri" panose="020F0502020204030204" pitchFamily="34" charset="0"/>
                <a:ea typeface="Calibri" panose="020F0502020204030204" pitchFamily="34" charset="0"/>
                <a:cs typeface="Times New Roman" panose="02020603050405020304" pitchFamily="18" charset="0"/>
              </a:rPr>
              <a:t>Eudes</a:t>
            </a:r>
            <a:r>
              <a:rPr lang="cs-CZ" sz="4400" b="1" i="1" u="sng"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4400" b="1" i="1" u="sng" kern="100" dirty="0" err="1">
                <a:effectLst/>
                <a:latin typeface="Calibri" panose="020F0502020204030204" pitchFamily="34" charset="0"/>
                <a:ea typeface="Calibri" panose="020F0502020204030204" pitchFamily="34" charset="0"/>
                <a:cs typeface="Times New Roman" panose="02020603050405020304" pitchFamily="18" charset="0"/>
              </a:rPr>
              <a:t>Moncomble</a:t>
            </a:r>
            <a:r>
              <a:rPr lang="cs-CZ" sz="4400" b="1" i="1" u="sng"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cs-CZ" sz="3800" kern="100" dirty="0">
                <a:effectLst/>
                <a:latin typeface="Calibri" panose="020F0502020204030204" pitchFamily="34" charset="0"/>
                <a:ea typeface="Calibri" panose="020F0502020204030204" pitchFamily="34" charset="0"/>
                <a:cs typeface="Times New Roman" panose="02020603050405020304" pitchFamily="18" charset="0"/>
              </a:rPr>
              <a:t>generálním tajemník Francouzské energetické rady </a:t>
            </a:r>
          </a:p>
          <a:p>
            <a:pPr marL="0" indent="0" algn="ctr">
              <a:lnSpc>
                <a:spcPct val="100000"/>
              </a:lnSpc>
              <a:spcAft>
                <a:spcPts val="800"/>
              </a:spcAft>
              <a:buNone/>
            </a:pPr>
            <a:r>
              <a:rPr lang="cs-CZ" sz="4400" b="1" kern="0" dirty="0">
                <a:effectLst/>
                <a:latin typeface="Calibri" panose="020F0502020204030204" pitchFamily="34" charset="0"/>
                <a:ea typeface="Times New Roman" panose="02020603050405020304" pitchFamily="18" charset="0"/>
                <a:cs typeface="Calibri" panose="020F0502020204030204" pitchFamily="34" charset="0"/>
              </a:rPr>
              <a:t>Dva „nové“ nápady, jak upřesnit, co je udržitelné</a:t>
            </a:r>
            <a:endParaRPr lang="cs-CZ" sz="4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5D8261A6-9B09-08C2-97EA-AFC2AA69C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2962275"/>
            <a:ext cx="1238250" cy="1238250"/>
          </a:xfrm>
          <a:prstGeom prst="rect">
            <a:avLst/>
          </a:prstGeom>
        </p:spPr>
      </p:pic>
    </p:spTree>
    <p:extLst>
      <p:ext uri="{BB962C8B-B14F-4D97-AF65-F5344CB8AC3E}">
        <p14:creationId xmlns:p14="http://schemas.microsoft.com/office/powerpoint/2010/main" val="2913738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B5FFC-8709-A8A3-446C-52AFD48A1A8D}"/>
              </a:ext>
            </a:extLst>
          </p:cNvPr>
          <p:cNvSpPr>
            <a:spLocks noGrp="1"/>
          </p:cNvSpPr>
          <p:nvPr>
            <p:ph type="title"/>
          </p:nvPr>
        </p:nvSpPr>
        <p:spPr/>
        <p:txBody>
          <a:bodyPr/>
          <a:lstStyle/>
          <a:p>
            <a:endParaRPr lang="cs-CZ" dirty="0"/>
          </a:p>
        </p:txBody>
      </p:sp>
      <p:pic>
        <p:nvPicPr>
          <p:cNvPr id="5" name="Zástupný obsah 4">
            <a:extLst>
              <a:ext uri="{FF2B5EF4-FFF2-40B4-BE49-F238E27FC236}">
                <a16:creationId xmlns:a16="http://schemas.microsoft.com/office/drawing/2014/main" id="{AF8DDDD1-66AC-F9E2-494A-A3CD8368E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5811837"/>
          </a:xfrm>
        </p:spPr>
      </p:pic>
    </p:spTree>
    <p:extLst>
      <p:ext uri="{BB962C8B-B14F-4D97-AF65-F5344CB8AC3E}">
        <p14:creationId xmlns:p14="http://schemas.microsoft.com/office/powerpoint/2010/main" val="311975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F1C4F0-E9E8-3CA2-4F4B-9519B8155A04}"/>
              </a:ext>
            </a:extLst>
          </p:cNvPr>
          <p:cNvSpPr>
            <a:spLocks noGrp="1"/>
          </p:cNvSpPr>
          <p:nvPr>
            <p:ph type="title"/>
          </p:nvPr>
        </p:nvSpPr>
        <p:spPr/>
        <p:txBody>
          <a:bodyPr>
            <a:normAutofit/>
          </a:bodyPr>
          <a:lstStyle/>
          <a:p>
            <a:pPr algn="ctr"/>
            <a:r>
              <a:rPr lang="cs-CZ" sz="5400" b="1" dirty="0" err="1">
                <a:solidFill>
                  <a:srgbClr val="FF0000"/>
                </a:solidFill>
                <a:latin typeface="+mn-lt"/>
              </a:rPr>
              <a:t>ERoEI</a:t>
            </a:r>
            <a:r>
              <a:rPr lang="cs-CZ" sz="5400" b="1" dirty="0">
                <a:solidFill>
                  <a:srgbClr val="FF0000"/>
                </a:solidFill>
                <a:latin typeface="+mn-lt"/>
              </a:rPr>
              <a:t> a BEP</a:t>
            </a:r>
          </a:p>
        </p:txBody>
      </p:sp>
      <p:sp>
        <p:nvSpPr>
          <p:cNvPr id="3" name="Zástupný obsah 2">
            <a:extLst>
              <a:ext uri="{FF2B5EF4-FFF2-40B4-BE49-F238E27FC236}">
                <a16:creationId xmlns:a16="http://schemas.microsoft.com/office/drawing/2014/main" id="{B6D11A29-C07A-F7D0-31AE-878E1FC77961}"/>
              </a:ext>
            </a:extLst>
          </p:cNvPr>
          <p:cNvSpPr>
            <a:spLocks noGrp="1"/>
          </p:cNvSpPr>
          <p:nvPr>
            <p:ph idx="1"/>
          </p:nvPr>
        </p:nvSpPr>
        <p:spPr/>
        <p:txBody>
          <a:bodyPr>
            <a:normAutofit/>
          </a:bodyPr>
          <a:lstStyle/>
          <a:p>
            <a:pPr marL="0" indent="0" algn="ctr">
              <a:buNone/>
            </a:pPr>
            <a:endParaRPr lang="cs-CZ" b="1" i="1" dirty="0"/>
          </a:p>
          <a:p>
            <a:pPr marL="0" indent="0" algn="ctr">
              <a:buNone/>
            </a:pPr>
            <a:r>
              <a:rPr lang="en-US" b="1" i="1" dirty="0"/>
              <a:t>E</a:t>
            </a:r>
            <a:r>
              <a:rPr lang="en-US" i="1" dirty="0"/>
              <a:t>nergy </a:t>
            </a:r>
            <a:r>
              <a:rPr lang="en-US" b="1" i="1" dirty="0"/>
              <a:t>R</a:t>
            </a:r>
            <a:r>
              <a:rPr lang="en-US" i="1" dirty="0"/>
              <a:t>eturned </a:t>
            </a:r>
            <a:r>
              <a:rPr lang="en-US" b="1" i="1" dirty="0"/>
              <a:t>o</a:t>
            </a:r>
            <a:r>
              <a:rPr lang="en-US" i="1" dirty="0"/>
              <a:t>n </a:t>
            </a:r>
            <a:r>
              <a:rPr lang="en-US" b="1" i="1" dirty="0"/>
              <a:t>E</a:t>
            </a:r>
            <a:r>
              <a:rPr lang="en-US" i="1" dirty="0"/>
              <a:t>nergy </a:t>
            </a:r>
            <a:r>
              <a:rPr lang="en-US" b="1" i="1" dirty="0"/>
              <a:t>I</a:t>
            </a:r>
            <a:r>
              <a:rPr lang="en-US" i="1" dirty="0"/>
              <a:t>nvested</a:t>
            </a:r>
            <a:endParaRPr lang="cs-CZ" b="1" dirty="0">
              <a:solidFill>
                <a:srgbClr val="FF0000"/>
              </a:solidFill>
            </a:endParaRPr>
          </a:p>
          <a:p>
            <a:pPr marL="0" indent="0" algn="ctr">
              <a:buNone/>
            </a:pPr>
            <a:r>
              <a:rPr lang="cs-CZ" sz="2400" dirty="0"/>
              <a:t>podíl energie získané z nějaké energeticky významné činnosti, technologie nebo látky, vůči energii do ní vložené</a:t>
            </a:r>
          </a:p>
          <a:p>
            <a:pPr marL="0" indent="0" algn="ctr">
              <a:buNone/>
            </a:pPr>
            <a:endParaRPr lang="cs-CZ" b="1" dirty="0"/>
          </a:p>
          <a:p>
            <a:pPr marL="0" indent="0" algn="ctr">
              <a:buNone/>
            </a:pPr>
            <a:r>
              <a:rPr lang="cs-CZ" b="1" dirty="0" err="1"/>
              <a:t>B</a:t>
            </a:r>
            <a:r>
              <a:rPr lang="cs-CZ" dirty="0" err="1"/>
              <a:t>reak</a:t>
            </a:r>
            <a:r>
              <a:rPr lang="cs-CZ" b="1" dirty="0" err="1"/>
              <a:t>-E</a:t>
            </a:r>
            <a:r>
              <a:rPr lang="cs-CZ" dirty="0" err="1"/>
              <a:t>ven</a:t>
            </a:r>
            <a:r>
              <a:rPr lang="cs-CZ" b="1" dirty="0"/>
              <a:t> P</a:t>
            </a:r>
            <a:r>
              <a:rPr lang="cs-CZ" dirty="0"/>
              <a:t>oint </a:t>
            </a:r>
          </a:p>
          <a:p>
            <a:pPr marL="0" indent="0" algn="ctr">
              <a:buNone/>
            </a:pP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(Bod zvratu)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cs-CZ" sz="2400" dirty="0">
                <a:effectLst/>
                <a:ea typeface="Calibri" panose="020F0502020204030204" pitchFamily="34" charset="0"/>
                <a:cs typeface="Times New Roman" panose="02020603050405020304" pitchFamily="18" charset="0"/>
              </a:rPr>
              <a:t>je takové množství produkce firmy, při kterém nevzniká žádný zisk ani ztráta, dosahuje-li firma této produkce, pak se tržby rovnají nákladům</a:t>
            </a:r>
            <a:endParaRPr lang="cs-CZ" sz="2400" dirty="0"/>
          </a:p>
          <a:p>
            <a:pPr marL="0" indent="0">
              <a:buNone/>
            </a:pPr>
            <a:endParaRPr lang="cs-CZ" dirty="0"/>
          </a:p>
        </p:txBody>
      </p:sp>
    </p:spTree>
    <p:extLst>
      <p:ext uri="{BB962C8B-B14F-4D97-AF65-F5344CB8AC3E}">
        <p14:creationId xmlns:p14="http://schemas.microsoft.com/office/powerpoint/2010/main" val="558579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00CC"/>
                </a:solidFill>
              </a:rPr>
              <a:t>Kontrolní otázka</a:t>
            </a:r>
          </a:p>
        </p:txBody>
      </p:sp>
      <p:sp>
        <p:nvSpPr>
          <p:cNvPr id="3" name="Zástupný symbol pro obsah 2"/>
          <p:cNvSpPr>
            <a:spLocks noGrp="1"/>
          </p:cNvSpPr>
          <p:nvPr>
            <p:ph idx="1"/>
          </p:nvPr>
        </p:nvSpPr>
        <p:spPr/>
        <p:txBody>
          <a:bodyPr>
            <a:normAutofit fontScale="70000" lnSpcReduction="20000"/>
          </a:bodyPr>
          <a:lstStyle/>
          <a:p>
            <a:pPr marL="0" indent="0" algn="ctr">
              <a:buNone/>
            </a:pPr>
            <a:endParaRPr lang="cs-CZ" i="1" dirty="0"/>
          </a:p>
          <a:p>
            <a:pPr marL="0" indent="0" algn="ctr">
              <a:buNone/>
            </a:pPr>
            <a:r>
              <a:rPr lang="cs-CZ" i="1" dirty="0"/>
              <a:t>Kterým směrem se musíme vydat, abychom sehnali maximum energie s minimem námahy (spotřeby energie) a udrželi růst ekonomiky, tedy náš blahobyt? </a:t>
            </a:r>
          </a:p>
          <a:p>
            <a:pPr marL="0" indent="0" algn="ctr">
              <a:buNone/>
            </a:pPr>
            <a:endParaRPr lang="cs-CZ" i="1" u="sng" dirty="0"/>
          </a:p>
          <a:p>
            <a:pPr marL="0" indent="0" algn="ctr">
              <a:buNone/>
            </a:pPr>
            <a:r>
              <a:rPr lang="cs-CZ" b="1" i="1" u="sng" dirty="0">
                <a:solidFill>
                  <a:srgbClr val="FF0000"/>
                </a:solidFill>
              </a:rPr>
              <a:t>Od husté k řidší nebo od husté k hustější?</a:t>
            </a:r>
          </a:p>
          <a:p>
            <a:pPr marL="0" indent="0" algn="ctr">
              <a:buNone/>
            </a:pPr>
            <a:endParaRPr lang="cs-CZ" b="1" i="1" u="sng" dirty="0">
              <a:solidFill>
                <a:srgbClr val="FF0000"/>
              </a:solidFill>
            </a:endParaRPr>
          </a:p>
          <a:p>
            <a:pPr marL="0" indent="0" algn="ctr">
              <a:buNone/>
            </a:pPr>
            <a:r>
              <a:rPr lang="cs-CZ" b="1" i="1" u="sng" dirty="0">
                <a:solidFill>
                  <a:srgbClr val="FF0000"/>
                </a:solidFill>
              </a:rPr>
              <a:t>Odpověď:</a:t>
            </a:r>
          </a:p>
          <a:p>
            <a:pPr marL="0" indent="0" algn="ctr">
              <a:buNone/>
            </a:pPr>
            <a:r>
              <a:rPr lang="cs-CZ" b="1" dirty="0">
                <a:solidFill>
                  <a:srgbClr val="0000CC"/>
                </a:solidFill>
              </a:rPr>
              <a:t>"Ve významných průmyslových ekonomikách je životaschopná pouze cesta od plynu k jádru, aby zůstala průmyslově vyspělá a konkurenceschopná“</a:t>
            </a:r>
          </a:p>
          <a:p>
            <a:pPr marL="0" indent="0" algn="r">
              <a:buNone/>
            </a:pPr>
            <a:r>
              <a:rPr lang="cs-CZ" b="1" i="1" dirty="0"/>
              <a:t>Elisabeth </a:t>
            </a:r>
            <a:r>
              <a:rPr lang="cs-CZ" b="1" i="1" dirty="0" err="1"/>
              <a:t>Svantesson</a:t>
            </a:r>
            <a:endParaRPr lang="cs-CZ" b="1" i="1" dirty="0"/>
          </a:p>
          <a:p>
            <a:pPr marL="0" indent="0" algn="r">
              <a:buNone/>
            </a:pPr>
            <a:r>
              <a:rPr lang="cs-CZ" b="1" i="1" dirty="0"/>
              <a:t>Ministryně financí Švédska</a:t>
            </a:r>
          </a:p>
          <a:p>
            <a:pPr marL="0" indent="0" algn="r">
              <a:buNone/>
            </a:pPr>
            <a:r>
              <a:rPr lang="cs-CZ" b="1" i="1" dirty="0"/>
              <a:t>20.6.2023 </a:t>
            </a:r>
          </a:p>
          <a:p>
            <a:endParaRPr lang="cs-CZ" dirty="0"/>
          </a:p>
        </p:txBody>
      </p:sp>
    </p:spTree>
    <p:extLst>
      <p:ext uri="{BB962C8B-B14F-4D97-AF65-F5344CB8AC3E}">
        <p14:creationId xmlns:p14="http://schemas.microsoft.com/office/powerpoint/2010/main" val="341710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DF76A-A271-6A2D-551F-91EA9CF6BFBB}"/>
              </a:ext>
            </a:extLst>
          </p:cNvPr>
          <p:cNvSpPr>
            <a:spLocks noGrp="1"/>
          </p:cNvSpPr>
          <p:nvPr>
            <p:ph type="title"/>
          </p:nvPr>
        </p:nvSpPr>
        <p:spPr/>
        <p:txBody>
          <a:bodyPr/>
          <a:lstStyle/>
          <a:p>
            <a:pPr algn="ctr"/>
            <a:r>
              <a:rPr lang="cs-CZ" b="1" dirty="0">
                <a:solidFill>
                  <a:srgbClr val="FF0000"/>
                </a:solidFill>
                <a:latin typeface="+mn-lt"/>
              </a:rPr>
              <a:t>Sny o ukládání energie</a:t>
            </a:r>
          </a:p>
        </p:txBody>
      </p:sp>
      <p:sp>
        <p:nvSpPr>
          <p:cNvPr id="3" name="Zástupný obsah 2">
            <a:extLst>
              <a:ext uri="{FF2B5EF4-FFF2-40B4-BE49-F238E27FC236}">
                <a16:creationId xmlns:a16="http://schemas.microsoft.com/office/drawing/2014/main" id="{1BB026D4-2B07-CA8E-0F82-7F1ACCEC651D}"/>
              </a:ext>
            </a:extLst>
          </p:cNvPr>
          <p:cNvSpPr>
            <a:spLocks noGrp="1"/>
          </p:cNvSpPr>
          <p:nvPr>
            <p:ph idx="1"/>
          </p:nvPr>
        </p:nvSpPr>
        <p:spPr/>
        <p:txBody>
          <a:bodyPr>
            <a:normAutofit fontScale="85000" lnSpcReduction="20000"/>
          </a:bodyPr>
          <a:lstStyle/>
          <a:p>
            <a:pPr marL="0" indent="0" algn="ctr">
              <a:buNone/>
            </a:pPr>
            <a:r>
              <a:rPr lang="cs-CZ" b="1" dirty="0"/>
              <a:t>Baterie</a:t>
            </a:r>
            <a:r>
              <a:rPr lang="cs-CZ" dirty="0"/>
              <a:t> </a:t>
            </a:r>
          </a:p>
          <a:p>
            <a:pPr marL="0" indent="0" algn="ctr">
              <a:buNone/>
            </a:pPr>
            <a:r>
              <a:rPr lang="cs-CZ" dirty="0"/>
              <a:t>1 den spotřeby ČR (9 GW) = 220 </a:t>
            </a:r>
            <a:r>
              <a:rPr lang="cs-CZ" dirty="0" err="1"/>
              <a:t>GWh</a:t>
            </a:r>
            <a:r>
              <a:rPr lang="cs-CZ" dirty="0"/>
              <a:t> = 5 bilionů Kč</a:t>
            </a:r>
          </a:p>
          <a:p>
            <a:pPr marL="0" indent="0" algn="ctr">
              <a:buNone/>
            </a:pPr>
            <a:r>
              <a:rPr lang="cs-CZ" dirty="0"/>
              <a:t>Průměrný disponibilní výkon cca 9 GW </a:t>
            </a:r>
          </a:p>
          <a:p>
            <a:pPr marL="0" indent="0" algn="ctr">
              <a:buNone/>
            </a:pPr>
            <a:r>
              <a:rPr lang="cs-CZ" b="1" dirty="0"/>
              <a:t>Přečerpávací vodní elektrárny </a:t>
            </a:r>
          </a:p>
          <a:p>
            <a:pPr marL="0" indent="0" algn="ctr">
              <a:buNone/>
            </a:pPr>
            <a:r>
              <a:rPr lang="cs-CZ" dirty="0"/>
              <a:t>Vrané – Orlík = 0,5 GW (6%) = 60 </a:t>
            </a:r>
            <a:r>
              <a:rPr lang="cs-CZ" dirty="0" err="1"/>
              <a:t>GWh</a:t>
            </a:r>
            <a:r>
              <a:rPr lang="cs-CZ" dirty="0"/>
              <a:t> (27%) – 10 dnů</a:t>
            </a:r>
          </a:p>
          <a:p>
            <a:pPr marL="0" indent="0" algn="ctr">
              <a:buNone/>
            </a:pPr>
            <a:r>
              <a:rPr lang="cs-CZ" dirty="0"/>
              <a:t>Dnes: </a:t>
            </a:r>
          </a:p>
          <a:p>
            <a:pPr marL="0" indent="0" algn="ctr">
              <a:buNone/>
            </a:pPr>
            <a:r>
              <a:rPr lang="cs-CZ" dirty="0"/>
              <a:t>Dlouhé Stráně- Štěchovice – Dalešice</a:t>
            </a:r>
          </a:p>
          <a:p>
            <a:pPr marL="0" indent="0" algn="ctr">
              <a:buNone/>
            </a:pPr>
            <a:r>
              <a:rPr lang="cs-CZ" dirty="0"/>
              <a:t>1,2 GW (13%) = 120 </a:t>
            </a:r>
            <a:r>
              <a:rPr lang="cs-CZ" dirty="0" err="1"/>
              <a:t>GWh</a:t>
            </a:r>
            <a:r>
              <a:rPr lang="cs-CZ" dirty="0"/>
              <a:t> (55%) – 11 dnů</a:t>
            </a:r>
          </a:p>
          <a:p>
            <a:pPr marL="0" indent="0" algn="ctr">
              <a:buNone/>
            </a:pPr>
            <a:r>
              <a:rPr lang="cs-CZ" b="1" dirty="0"/>
              <a:t>Vodík </a:t>
            </a:r>
          </a:p>
          <a:p>
            <a:pPr marL="0" indent="0" algn="ctr">
              <a:buNone/>
            </a:pPr>
            <a:r>
              <a:rPr lang="cs-CZ"/>
              <a:t>nerozšířenější </a:t>
            </a:r>
            <a:r>
              <a:rPr lang="cs-CZ" dirty="0"/>
              <a:t>prvek ve Vesmíru, ale jen samý problém a </a:t>
            </a:r>
            <a:r>
              <a:rPr lang="cs-CZ"/>
              <a:t>kapitola sama pro sebe </a:t>
            </a:r>
            <a:endParaRPr lang="cs-CZ" dirty="0"/>
          </a:p>
          <a:p>
            <a:pPr marL="0" indent="0">
              <a:buNone/>
            </a:pPr>
            <a:endParaRPr lang="cs-CZ" dirty="0"/>
          </a:p>
        </p:txBody>
      </p:sp>
    </p:spTree>
    <p:extLst>
      <p:ext uri="{BB962C8B-B14F-4D97-AF65-F5344CB8AC3E}">
        <p14:creationId xmlns:p14="http://schemas.microsoft.com/office/powerpoint/2010/main" val="3438450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8FA57-85F5-57BA-2BAF-A807C05074D8}"/>
              </a:ext>
            </a:extLst>
          </p:cNvPr>
          <p:cNvSpPr>
            <a:spLocks noGrp="1"/>
          </p:cNvSpPr>
          <p:nvPr>
            <p:ph type="title"/>
          </p:nvPr>
        </p:nvSpPr>
        <p:spPr/>
        <p:txBody>
          <a:bodyPr/>
          <a:lstStyle/>
          <a:p>
            <a:pPr algn="ctr"/>
            <a:r>
              <a:rPr lang="cs-CZ" b="1" dirty="0">
                <a:solidFill>
                  <a:srgbClr val="0000CC"/>
                </a:solidFill>
                <a:latin typeface="+mn-lt"/>
              </a:rPr>
              <a:t>Budoucí vodíková údolí?</a:t>
            </a:r>
            <a:endParaRPr lang="cs-CZ" dirty="0"/>
          </a:p>
        </p:txBody>
      </p:sp>
      <p:pic>
        <p:nvPicPr>
          <p:cNvPr id="5" name="Zástupný obsah 4">
            <a:extLst>
              <a:ext uri="{FF2B5EF4-FFF2-40B4-BE49-F238E27FC236}">
                <a16:creationId xmlns:a16="http://schemas.microsoft.com/office/drawing/2014/main" id="{D05FF1FB-AEF4-9FC8-9809-31F7EF981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29606"/>
            <a:ext cx="1847850" cy="2466975"/>
          </a:xfrm>
        </p:spPr>
      </p:pic>
      <p:sp>
        <p:nvSpPr>
          <p:cNvPr id="4" name="TextovéPole 3">
            <a:extLst>
              <a:ext uri="{FF2B5EF4-FFF2-40B4-BE49-F238E27FC236}">
                <a16:creationId xmlns:a16="http://schemas.microsoft.com/office/drawing/2014/main" id="{78BCD665-A996-57FD-7226-51A562A4C8A5}"/>
              </a:ext>
            </a:extLst>
          </p:cNvPr>
          <p:cNvSpPr txBox="1"/>
          <p:nvPr/>
        </p:nvSpPr>
        <p:spPr>
          <a:xfrm>
            <a:off x="2755900" y="1929606"/>
            <a:ext cx="5759450" cy="2708434"/>
          </a:xfrm>
          <a:prstGeom prst="rect">
            <a:avLst/>
          </a:prstGeom>
          <a:noFill/>
        </p:spPr>
        <p:txBody>
          <a:bodyPr wrap="square">
            <a:spAutoFit/>
          </a:bodyPr>
          <a:lstStyle/>
          <a:p>
            <a:pPr marL="0" indent="0" algn="ctr">
              <a:buNone/>
            </a:pPr>
            <a:r>
              <a:rPr lang="cs-CZ" sz="2800" b="1" dirty="0">
                <a:solidFill>
                  <a:schemeClr val="accent6">
                    <a:lumMod val="75000"/>
                  </a:schemeClr>
                </a:solidFill>
              </a:rPr>
              <a:t>Konference Green </a:t>
            </a:r>
            <a:r>
              <a:rPr lang="cs-CZ" sz="2800" b="1" dirty="0" err="1">
                <a:solidFill>
                  <a:schemeClr val="accent6">
                    <a:lumMod val="75000"/>
                  </a:schemeClr>
                </a:solidFill>
              </a:rPr>
              <a:t>Deal</a:t>
            </a:r>
            <a:r>
              <a:rPr lang="cs-CZ" sz="2800" b="1" dirty="0">
                <a:solidFill>
                  <a:schemeClr val="accent6">
                    <a:lumMod val="75000"/>
                  </a:schemeClr>
                </a:solidFill>
              </a:rPr>
              <a:t> Summit </a:t>
            </a:r>
          </a:p>
          <a:p>
            <a:pPr marL="0" indent="0" algn="ctr">
              <a:buNone/>
            </a:pPr>
            <a:r>
              <a:rPr lang="cs-CZ" sz="1400" dirty="0"/>
              <a:t>Praha 26.9.2023 </a:t>
            </a:r>
          </a:p>
          <a:p>
            <a:pPr marL="0" indent="0" algn="ctr">
              <a:buNone/>
            </a:pPr>
            <a:r>
              <a:rPr lang="cs-CZ" sz="2000" b="1" i="1" u="sng" dirty="0"/>
              <a:t>Ursula von der </a:t>
            </a:r>
            <a:r>
              <a:rPr lang="cs-CZ" sz="2000" b="1" i="1" u="sng" dirty="0" err="1"/>
              <a:t>Leyen</a:t>
            </a:r>
            <a:r>
              <a:rPr lang="cs-CZ" dirty="0"/>
              <a:t>: </a:t>
            </a:r>
          </a:p>
          <a:p>
            <a:pPr marL="0" indent="0" algn="ctr">
              <a:buNone/>
            </a:pPr>
            <a:r>
              <a:rPr lang="cs-CZ" dirty="0"/>
              <a:t>„Česko má všechny předpoklady pro to, </a:t>
            </a:r>
          </a:p>
          <a:p>
            <a:pPr marL="0" indent="0" algn="ctr">
              <a:buNone/>
            </a:pPr>
            <a:r>
              <a:rPr lang="cs-CZ" dirty="0"/>
              <a:t>aby se stalo lídrem v čisté ekonomice.“ </a:t>
            </a:r>
          </a:p>
          <a:p>
            <a:pPr marL="0" indent="0" algn="ctr">
              <a:buNone/>
            </a:pPr>
            <a:r>
              <a:rPr lang="cs-CZ" dirty="0"/>
              <a:t>„</a:t>
            </a:r>
            <a:r>
              <a:rPr lang="cs-CZ" b="1" dirty="0">
                <a:highlight>
                  <a:srgbClr val="FFFF00"/>
                </a:highlight>
              </a:rPr>
              <a:t>EU investuje do přeměny českých uhelných regionů na </a:t>
            </a:r>
            <a:r>
              <a:rPr lang="cs-CZ" b="1" dirty="0">
                <a:solidFill>
                  <a:srgbClr val="FF0000"/>
                </a:solidFill>
                <a:highlight>
                  <a:srgbClr val="FFFF00"/>
                </a:highlight>
              </a:rPr>
              <a:t>vodíková údolí</a:t>
            </a:r>
            <a:r>
              <a:rPr lang="cs-CZ" b="1" dirty="0"/>
              <a:t>.</a:t>
            </a:r>
            <a:r>
              <a:rPr lang="cs-CZ" dirty="0"/>
              <a:t>“ </a:t>
            </a:r>
          </a:p>
          <a:p>
            <a:pPr marL="0" indent="0" algn="ctr">
              <a:buNone/>
            </a:pPr>
            <a:r>
              <a:rPr lang="cs-CZ" dirty="0"/>
              <a:t>„Vzniknou tak tisíce pracovních míst. To je to, o čem je evropský Green </a:t>
            </a:r>
            <a:r>
              <a:rPr lang="cs-CZ" dirty="0" err="1"/>
              <a:t>Deal</a:t>
            </a:r>
            <a:r>
              <a:rPr lang="cs-CZ" dirty="0"/>
              <a:t>, naše strategie růstu“</a:t>
            </a:r>
          </a:p>
        </p:txBody>
      </p:sp>
      <p:sp>
        <p:nvSpPr>
          <p:cNvPr id="7" name="TextovéPole 6">
            <a:extLst>
              <a:ext uri="{FF2B5EF4-FFF2-40B4-BE49-F238E27FC236}">
                <a16:creationId xmlns:a16="http://schemas.microsoft.com/office/drawing/2014/main" id="{7262C478-77CE-9118-3D73-BE8DD0B99979}"/>
              </a:ext>
            </a:extLst>
          </p:cNvPr>
          <p:cNvSpPr txBox="1"/>
          <p:nvPr/>
        </p:nvSpPr>
        <p:spPr>
          <a:xfrm rot="10800000" flipV="1">
            <a:off x="825499" y="5142588"/>
            <a:ext cx="7594600" cy="892552"/>
          </a:xfrm>
          <a:prstGeom prst="rect">
            <a:avLst/>
          </a:prstGeom>
          <a:noFill/>
        </p:spPr>
        <p:txBody>
          <a:bodyPr wrap="square">
            <a:spAutoFit/>
          </a:bodyPr>
          <a:lstStyle/>
          <a:p>
            <a:pPr marL="0" indent="0" algn="ctr">
              <a:buNone/>
            </a:pPr>
            <a:r>
              <a:rPr lang="cs-CZ" sz="2400" b="1" dirty="0">
                <a:solidFill>
                  <a:srgbClr val="FF0000"/>
                </a:solidFill>
              </a:rPr>
              <a:t>Nikoliv, paní Ursulo! </a:t>
            </a:r>
          </a:p>
          <a:p>
            <a:pPr algn="ctr"/>
            <a:r>
              <a:rPr lang="cs-CZ" sz="2800" b="1" dirty="0">
                <a:solidFill>
                  <a:srgbClr val="0000CC"/>
                </a:solidFill>
              </a:rPr>
              <a:t>Zůstanou nám oči pro pláč a údolí pouze slzavá</a:t>
            </a:r>
          </a:p>
        </p:txBody>
      </p:sp>
    </p:spTree>
    <p:extLst>
      <p:ext uri="{BB962C8B-B14F-4D97-AF65-F5344CB8AC3E}">
        <p14:creationId xmlns:p14="http://schemas.microsoft.com/office/powerpoint/2010/main" val="10908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86022-696C-08AB-088A-5E2846D1C1F6}"/>
              </a:ext>
            </a:extLst>
          </p:cNvPr>
          <p:cNvSpPr>
            <a:spLocks noGrp="1"/>
          </p:cNvSpPr>
          <p:nvPr>
            <p:ph type="title"/>
          </p:nvPr>
        </p:nvSpPr>
        <p:spPr/>
        <p:txBody>
          <a:bodyPr/>
          <a:lstStyle/>
          <a:p>
            <a:pPr algn="ctr"/>
            <a:r>
              <a:rPr lang="cs-CZ" b="1" dirty="0">
                <a:solidFill>
                  <a:schemeClr val="accent6">
                    <a:lumMod val="75000"/>
                  </a:schemeClr>
                </a:solidFill>
              </a:rPr>
              <a:t>Vodíková budoucnost? Opravdu ?</a:t>
            </a:r>
          </a:p>
        </p:txBody>
      </p:sp>
      <p:sp>
        <p:nvSpPr>
          <p:cNvPr id="3" name="Zástupný obsah 2">
            <a:extLst>
              <a:ext uri="{FF2B5EF4-FFF2-40B4-BE49-F238E27FC236}">
                <a16:creationId xmlns:a16="http://schemas.microsoft.com/office/drawing/2014/main" id="{7803DBA3-CB06-56FE-DD10-9B509D963789}"/>
              </a:ext>
            </a:extLst>
          </p:cNvPr>
          <p:cNvSpPr>
            <a:spLocks noGrp="1"/>
          </p:cNvSpPr>
          <p:nvPr>
            <p:ph idx="1"/>
          </p:nvPr>
        </p:nvSpPr>
        <p:spPr/>
        <p:txBody>
          <a:bodyPr>
            <a:normAutofit/>
          </a:bodyPr>
          <a:lstStyle/>
          <a:p>
            <a:pPr marL="0" indent="0" algn="ctr">
              <a:buNone/>
            </a:pPr>
            <a:r>
              <a:rPr lang="cs-CZ" dirty="0">
                <a:solidFill>
                  <a:srgbClr val="FF0000"/>
                </a:solidFill>
                <a:latin typeface="Arial Black" panose="020B0A04020102020204" pitchFamily="34" charset="0"/>
              </a:rPr>
              <a:t> Na </a:t>
            </a:r>
            <a:r>
              <a:rPr lang="cs-CZ" b="1" dirty="0">
                <a:solidFill>
                  <a:srgbClr val="0000CC"/>
                </a:solidFill>
                <a:highlight>
                  <a:srgbClr val="FFFF00"/>
                </a:highlight>
                <a:latin typeface="Arial Black" panose="020B0A04020102020204" pitchFamily="34" charset="0"/>
              </a:rPr>
              <a:t>1 </a:t>
            </a:r>
            <a:r>
              <a:rPr lang="cs-CZ" b="1" dirty="0" err="1">
                <a:solidFill>
                  <a:srgbClr val="0000CC"/>
                </a:solidFill>
                <a:highlight>
                  <a:srgbClr val="FFFF00"/>
                </a:highlight>
                <a:latin typeface="Arial Black" panose="020B0A04020102020204" pitchFamily="34" charset="0"/>
              </a:rPr>
              <a:t>TWh</a:t>
            </a:r>
            <a:r>
              <a:rPr lang="cs-CZ" b="1" dirty="0">
                <a:solidFill>
                  <a:srgbClr val="0000CC"/>
                </a:solidFill>
                <a:highlight>
                  <a:srgbClr val="FFFF00"/>
                </a:highlight>
                <a:latin typeface="Arial Black" panose="020B0A04020102020204" pitchFamily="34" charset="0"/>
              </a:rPr>
              <a:t> </a:t>
            </a:r>
            <a:r>
              <a:rPr lang="cs-CZ" dirty="0">
                <a:solidFill>
                  <a:srgbClr val="FF0000"/>
                </a:solidFill>
                <a:latin typeface="Arial Black" panose="020B0A04020102020204" pitchFamily="34" charset="0"/>
              </a:rPr>
              <a:t>užitečné energie </a:t>
            </a:r>
          </a:p>
          <a:p>
            <a:pPr marL="0" indent="0" algn="ctr">
              <a:buNone/>
            </a:pPr>
            <a:r>
              <a:rPr lang="cs-CZ" dirty="0">
                <a:solidFill>
                  <a:srgbClr val="FF0000"/>
                </a:solidFill>
                <a:latin typeface="Arial Black" panose="020B0A04020102020204" pitchFamily="34" charset="0"/>
              </a:rPr>
              <a:t>potřebujeme</a:t>
            </a:r>
          </a:p>
          <a:p>
            <a:pPr marL="0" indent="0" algn="ctr">
              <a:buNone/>
            </a:pPr>
            <a:r>
              <a:rPr lang="cs-CZ" dirty="0">
                <a:solidFill>
                  <a:srgbClr val="FF0000"/>
                </a:solidFill>
                <a:latin typeface="Arial Black" panose="020B0A04020102020204" pitchFamily="34" charset="0"/>
              </a:rPr>
              <a:t> </a:t>
            </a:r>
            <a:r>
              <a:rPr lang="cs-CZ" dirty="0">
                <a:solidFill>
                  <a:srgbClr val="0000CC"/>
                </a:solidFill>
                <a:highlight>
                  <a:srgbClr val="FFFF00"/>
                </a:highlight>
                <a:latin typeface="Arial Black" panose="020B0A04020102020204" pitchFamily="34" charset="0"/>
              </a:rPr>
              <a:t>3,9 </a:t>
            </a:r>
            <a:r>
              <a:rPr lang="cs-CZ" dirty="0" err="1">
                <a:solidFill>
                  <a:srgbClr val="0000CC"/>
                </a:solidFill>
                <a:highlight>
                  <a:srgbClr val="FFFF00"/>
                </a:highlight>
                <a:latin typeface="Arial Black" panose="020B0A04020102020204" pitchFamily="34" charset="0"/>
              </a:rPr>
              <a:t>TWh</a:t>
            </a:r>
            <a:r>
              <a:rPr lang="cs-CZ" dirty="0">
                <a:solidFill>
                  <a:srgbClr val="0000CC"/>
                </a:solidFill>
                <a:highlight>
                  <a:srgbClr val="FFFF00"/>
                </a:highlight>
                <a:latin typeface="Arial Black" panose="020B0A04020102020204" pitchFamily="34" charset="0"/>
              </a:rPr>
              <a:t> </a:t>
            </a:r>
            <a:r>
              <a:rPr lang="cs-CZ" dirty="0">
                <a:solidFill>
                  <a:srgbClr val="FF0000"/>
                </a:solidFill>
                <a:latin typeface="Arial Black" panose="020B0A04020102020204" pitchFamily="34" charset="0"/>
              </a:rPr>
              <a:t>z primárního zdroje</a:t>
            </a:r>
          </a:p>
          <a:p>
            <a:pPr marL="0" indent="0">
              <a:buNone/>
            </a:pPr>
            <a:r>
              <a:rPr lang="cs-CZ" sz="1500" dirty="0"/>
              <a:t>Zdroj: </a:t>
            </a:r>
          </a:p>
          <a:p>
            <a:pPr marL="0" indent="0">
              <a:buNone/>
            </a:pPr>
            <a:r>
              <a:rPr lang="cs-CZ" sz="1500" dirty="0"/>
              <a:t>Přednáška prof. Františka Hrdličky – Senát 13.4.2023 - Seminář </a:t>
            </a:r>
            <a:r>
              <a:rPr lang="cs-CZ" sz="1500" b="1" dirty="0"/>
              <a:t>„Dekarbonizace s lidskou tváří aneb Čím si posvítíme na transformaci?“ </a:t>
            </a:r>
          </a:p>
          <a:p>
            <a:pPr marL="0" indent="0" algn="ctr">
              <a:buNone/>
            </a:pPr>
            <a:r>
              <a:rPr lang="cs-CZ" b="1" dirty="0">
                <a:solidFill>
                  <a:srgbClr val="FF0000"/>
                </a:solidFill>
              </a:rPr>
              <a:t>Přeloženo</a:t>
            </a:r>
            <a:r>
              <a:rPr lang="cs-CZ" b="1" dirty="0"/>
              <a:t>:</a:t>
            </a:r>
          </a:p>
          <a:p>
            <a:pPr marL="0" indent="0" algn="ctr">
              <a:buNone/>
            </a:pPr>
            <a:r>
              <a:rPr lang="cs-CZ" sz="1950" b="1" dirty="0"/>
              <a:t>V době nadbytku musíme vyrábět</a:t>
            </a:r>
            <a:r>
              <a:rPr lang="cs-CZ" dirty="0"/>
              <a:t> </a:t>
            </a:r>
          </a:p>
          <a:p>
            <a:pPr marL="0" indent="0" algn="ctr">
              <a:buNone/>
            </a:pPr>
            <a:r>
              <a:rPr lang="cs-CZ" b="1" dirty="0">
                <a:solidFill>
                  <a:srgbClr val="0000CC"/>
                </a:solidFill>
                <a:highlight>
                  <a:srgbClr val="FFFF00"/>
                </a:highlight>
              </a:rPr>
              <a:t>4x více </a:t>
            </a:r>
          </a:p>
          <a:p>
            <a:pPr marL="0" indent="0" algn="ctr">
              <a:buNone/>
            </a:pPr>
            <a:r>
              <a:rPr lang="cs-CZ" sz="1950" b="1" dirty="0"/>
              <a:t>než nám bude chybět v době nedostatku</a:t>
            </a:r>
          </a:p>
        </p:txBody>
      </p:sp>
    </p:spTree>
    <p:extLst>
      <p:ext uri="{BB962C8B-B14F-4D97-AF65-F5344CB8AC3E}">
        <p14:creationId xmlns:p14="http://schemas.microsoft.com/office/powerpoint/2010/main" val="355060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20C6B-409F-2C6E-A646-4E29DD3C046C}"/>
              </a:ext>
            </a:extLst>
          </p:cNvPr>
          <p:cNvSpPr>
            <a:spLocks noGrp="1"/>
          </p:cNvSpPr>
          <p:nvPr>
            <p:ph type="title"/>
          </p:nvPr>
        </p:nvSpPr>
        <p:spPr/>
        <p:txBody>
          <a:bodyPr/>
          <a:lstStyle/>
          <a:p>
            <a:pPr algn="ctr"/>
            <a:r>
              <a:rPr lang="cs-CZ" b="1" dirty="0"/>
              <a:t>Importní saldo a LOLE v roce 2040</a:t>
            </a:r>
          </a:p>
        </p:txBody>
      </p:sp>
      <p:sp>
        <p:nvSpPr>
          <p:cNvPr id="3" name="Zástupný obsah 2">
            <a:extLst>
              <a:ext uri="{FF2B5EF4-FFF2-40B4-BE49-F238E27FC236}">
                <a16:creationId xmlns:a16="http://schemas.microsoft.com/office/drawing/2014/main" id="{659708FA-25D5-F273-235E-EA616A3652E0}"/>
              </a:ext>
            </a:extLst>
          </p:cNvPr>
          <p:cNvSpPr>
            <a:spLocks noGrp="1"/>
          </p:cNvSpPr>
          <p:nvPr>
            <p:ph idx="1"/>
          </p:nvPr>
        </p:nvSpPr>
        <p:spPr/>
        <p:txBody>
          <a:bodyPr>
            <a:normAutofit fontScale="92500" lnSpcReduction="10000"/>
          </a:bodyPr>
          <a:lstStyle/>
          <a:p>
            <a:pPr marL="0" indent="0" algn="ctr">
              <a:buNone/>
            </a:pPr>
            <a:r>
              <a:rPr lang="cs-CZ" b="1" dirty="0"/>
              <a:t>LOLE</a:t>
            </a:r>
            <a:r>
              <a:rPr lang="cs-CZ" dirty="0"/>
              <a:t> </a:t>
            </a:r>
            <a:r>
              <a:rPr lang="cs-CZ" sz="1800" dirty="0"/>
              <a:t>(</a:t>
            </a:r>
            <a:r>
              <a:rPr lang="cs-CZ" sz="1800" b="1" dirty="0" err="1"/>
              <a:t>L</a:t>
            </a:r>
            <a:r>
              <a:rPr lang="cs-CZ" sz="1800" dirty="0" err="1"/>
              <a:t>oss</a:t>
            </a:r>
            <a:r>
              <a:rPr lang="cs-CZ" sz="1800" dirty="0"/>
              <a:t> </a:t>
            </a:r>
            <a:r>
              <a:rPr lang="cs-CZ" sz="1800" b="1" dirty="0" err="1"/>
              <a:t>o</a:t>
            </a:r>
            <a:r>
              <a:rPr lang="cs-CZ" sz="1800" dirty="0" err="1"/>
              <a:t>f</a:t>
            </a:r>
            <a:r>
              <a:rPr lang="cs-CZ" sz="1800" dirty="0"/>
              <a:t> </a:t>
            </a:r>
            <a:r>
              <a:rPr lang="cs-CZ" sz="1800" b="1" dirty="0" err="1"/>
              <a:t>L</a:t>
            </a:r>
            <a:r>
              <a:rPr lang="cs-CZ" sz="1800" dirty="0" err="1"/>
              <a:t>oad</a:t>
            </a:r>
            <a:r>
              <a:rPr lang="cs-CZ" sz="1800" dirty="0"/>
              <a:t> </a:t>
            </a:r>
            <a:r>
              <a:rPr lang="cs-CZ" sz="1800" b="1" dirty="0" err="1"/>
              <a:t>E</a:t>
            </a:r>
            <a:r>
              <a:rPr lang="cs-CZ" sz="1800" dirty="0" err="1"/>
              <a:t>xpectation</a:t>
            </a:r>
            <a:r>
              <a:rPr lang="cs-CZ" sz="1800" dirty="0"/>
              <a:t>, ztráta očekávaného zatížení): </a:t>
            </a:r>
            <a:br>
              <a:rPr lang="cs-CZ" dirty="0"/>
            </a:br>
            <a:r>
              <a:rPr lang="cs-CZ" u="sng" dirty="0">
                <a:solidFill>
                  <a:srgbClr val="FF0000"/>
                </a:solidFill>
              </a:rPr>
              <a:t>počet hodin za rok</a:t>
            </a:r>
            <a:r>
              <a:rPr lang="cs-CZ" dirty="0"/>
              <a:t>, kdy </a:t>
            </a:r>
            <a:r>
              <a:rPr lang="cs-CZ" dirty="0">
                <a:highlight>
                  <a:srgbClr val="FFFF00"/>
                </a:highlight>
              </a:rPr>
              <a:t>produkce zdrojů ČR spolu s importem elektřiny</a:t>
            </a:r>
            <a:r>
              <a:rPr lang="cs-CZ" dirty="0"/>
              <a:t> </a:t>
            </a:r>
            <a:r>
              <a:rPr lang="cs-CZ" u="sng" dirty="0">
                <a:solidFill>
                  <a:srgbClr val="FF0000"/>
                </a:solidFill>
              </a:rPr>
              <a:t>nejsou schopny pokrýt spotřebu ČR </a:t>
            </a:r>
          </a:p>
          <a:p>
            <a:pPr marL="0" indent="0">
              <a:buNone/>
            </a:pPr>
            <a:endParaRPr lang="cs-CZ" dirty="0"/>
          </a:p>
          <a:p>
            <a:pPr marL="0" indent="0" algn="ctr">
              <a:buNone/>
            </a:pPr>
            <a:r>
              <a:rPr lang="cs-CZ" b="1" dirty="0" err="1">
                <a:highlight>
                  <a:srgbClr val="C0C0C0"/>
                </a:highlight>
              </a:rPr>
              <a:t>Respondentní</a:t>
            </a:r>
            <a:r>
              <a:rPr lang="cs-CZ" b="1" dirty="0">
                <a:highlight>
                  <a:srgbClr val="C0C0C0"/>
                </a:highlight>
              </a:rPr>
              <a:t> scénář </a:t>
            </a:r>
          </a:p>
          <a:p>
            <a:pPr marL="0" indent="0" algn="ctr">
              <a:buNone/>
            </a:pPr>
            <a:r>
              <a:rPr lang="cs-CZ" b="1" dirty="0">
                <a:solidFill>
                  <a:srgbClr val="FF0000"/>
                </a:solidFill>
              </a:rPr>
              <a:t>13,3</a:t>
            </a:r>
            <a:r>
              <a:rPr lang="cs-CZ" dirty="0"/>
              <a:t> </a:t>
            </a:r>
            <a:r>
              <a:rPr lang="cs-CZ" dirty="0" err="1"/>
              <a:t>TWh</a:t>
            </a:r>
            <a:r>
              <a:rPr lang="cs-CZ" dirty="0"/>
              <a:t> – </a:t>
            </a:r>
            <a:r>
              <a:rPr lang="cs-CZ" b="1" dirty="0">
                <a:solidFill>
                  <a:srgbClr val="FF0000"/>
                </a:solidFill>
              </a:rPr>
              <a:t>3</a:t>
            </a:r>
            <a:r>
              <a:rPr lang="cs-CZ" dirty="0"/>
              <a:t> hodiny</a:t>
            </a:r>
          </a:p>
          <a:p>
            <a:pPr marL="0" indent="0" algn="ctr">
              <a:buNone/>
            </a:pPr>
            <a:r>
              <a:rPr lang="cs-CZ" b="1" dirty="0">
                <a:highlight>
                  <a:srgbClr val="00FF00"/>
                </a:highlight>
              </a:rPr>
              <a:t>Dekarbonizační scénář </a:t>
            </a:r>
          </a:p>
          <a:p>
            <a:pPr marL="0" indent="0" algn="ctr">
              <a:buNone/>
            </a:pPr>
            <a:r>
              <a:rPr lang="cs-CZ" b="1" dirty="0">
                <a:solidFill>
                  <a:srgbClr val="FF0000"/>
                </a:solidFill>
              </a:rPr>
              <a:t>19,9</a:t>
            </a:r>
            <a:r>
              <a:rPr lang="cs-CZ" dirty="0"/>
              <a:t> </a:t>
            </a:r>
            <a:r>
              <a:rPr lang="cs-CZ" dirty="0" err="1"/>
              <a:t>TWh</a:t>
            </a:r>
            <a:r>
              <a:rPr lang="cs-CZ" dirty="0"/>
              <a:t> – </a:t>
            </a:r>
            <a:r>
              <a:rPr lang="cs-CZ" b="1" dirty="0">
                <a:solidFill>
                  <a:srgbClr val="FF0000"/>
                </a:solidFill>
              </a:rPr>
              <a:t>1.085 </a:t>
            </a:r>
            <a:r>
              <a:rPr lang="cs-CZ" dirty="0"/>
              <a:t>hodin</a:t>
            </a:r>
          </a:p>
          <a:p>
            <a:pPr marL="0" indent="0">
              <a:buNone/>
            </a:pPr>
            <a:endParaRPr lang="cs-CZ" dirty="0"/>
          </a:p>
          <a:p>
            <a:pPr marL="0" indent="0" algn="ctr">
              <a:buNone/>
            </a:pPr>
            <a:r>
              <a:rPr lang="cs-CZ" sz="2400" dirty="0">
                <a:solidFill>
                  <a:srgbClr val="FF0000"/>
                </a:solidFill>
              </a:rPr>
              <a:t>Maximálně přípustné </a:t>
            </a:r>
            <a:r>
              <a:rPr lang="cs-CZ" sz="2400" dirty="0"/>
              <a:t>LOLE v ČR: </a:t>
            </a:r>
            <a:r>
              <a:rPr lang="cs-CZ" sz="2400" b="1" dirty="0">
                <a:solidFill>
                  <a:srgbClr val="FF0000"/>
                </a:solidFill>
                <a:highlight>
                  <a:srgbClr val="FFFF00"/>
                </a:highlight>
              </a:rPr>
              <a:t>15 hodin/rok</a:t>
            </a:r>
            <a:endParaRPr lang="cs-CZ" dirty="0">
              <a:solidFill>
                <a:srgbClr val="FF0000"/>
              </a:solidFill>
              <a:highlight>
                <a:srgbClr val="FFFF00"/>
              </a:highlight>
            </a:endParaRPr>
          </a:p>
        </p:txBody>
      </p:sp>
    </p:spTree>
    <p:extLst>
      <p:ext uri="{BB962C8B-B14F-4D97-AF65-F5344CB8AC3E}">
        <p14:creationId xmlns:p14="http://schemas.microsoft.com/office/powerpoint/2010/main" val="142538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3D56-4D7E-69A8-68C2-CC7596EA2CE4}"/>
              </a:ext>
            </a:extLst>
          </p:cNvPr>
          <p:cNvSpPr>
            <a:spLocks noGrp="1"/>
          </p:cNvSpPr>
          <p:nvPr>
            <p:ph type="title"/>
          </p:nvPr>
        </p:nvSpPr>
        <p:spPr/>
        <p:txBody>
          <a:bodyPr/>
          <a:lstStyle/>
          <a:p>
            <a:pPr algn="ctr"/>
            <a:r>
              <a:rPr lang="cs-CZ" b="1" dirty="0">
                <a:solidFill>
                  <a:schemeClr val="accent6">
                    <a:lumMod val="75000"/>
                  </a:schemeClr>
                </a:solidFill>
                <a:latin typeface="+mn-lt"/>
              </a:rPr>
              <a:t>Zelený vodík z dovozu?</a:t>
            </a:r>
          </a:p>
        </p:txBody>
      </p:sp>
      <p:pic>
        <p:nvPicPr>
          <p:cNvPr id="5" name="Zástupný obsah 4">
            <a:extLst>
              <a:ext uri="{FF2B5EF4-FFF2-40B4-BE49-F238E27FC236}">
                <a16:creationId xmlns:a16="http://schemas.microsoft.com/office/drawing/2014/main" id="{903C7DCB-7116-CD35-FF03-5C57BCDF3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665215"/>
            <a:ext cx="5715000" cy="2178844"/>
          </a:xfrm>
        </p:spPr>
      </p:pic>
    </p:spTree>
    <p:extLst>
      <p:ext uri="{BB962C8B-B14F-4D97-AF65-F5344CB8AC3E}">
        <p14:creationId xmlns:p14="http://schemas.microsoft.com/office/powerpoint/2010/main" val="2609660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B03A54-FF35-1F1C-0421-4202CD29492A}"/>
              </a:ext>
            </a:extLst>
          </p:cNvPr>
          <p:cNvSpPr>
            <a:spLocks noGrp="1"/>
          </p:cNvSpPr>
          <p:nvPr>
            <p:ph type="title"/>
          </p:nvPr>
        </p:nvSpPr>
        <p:spPr/>
        <p:txBody>
          <a:bodyPr>
            <a:normAutofit fontScale="90000"/>
          </a:bodyPr>
          <a:lstStyle/>
          <a:p>
            <a:pPr algn="ctr"/>
            <a:r>
              <a:rPr lang="cs-CZ" b="1" dirty="0">
                <a:latin typeface="+mn-lt"/>
              </a:rPr>
              <a:t>Řešení omezováním spotřeby?</a:t>
            </a:r>
            <a:br>
              <a:rPr lang="cs-CZ" b="1" dirty="0">
                <a:latin typeface="+mn-lt"/>
              </a:rPr>
            </a:br>
            <a:r>
              <a:rPr lang="cs-CZ" sz="1800" b="1" dirty="0"/>
              <a:t>aneb</a:t>
            </a:r>
            <a:br>
              <a:rPr lang="cs-CZ" b="1" dirty="0"/>
            </a:br>
            <a:r>
              <a:rPr lang="cs-CZ" sz="3100" b="1" dirty="0"/>
              <a:t>další mýtus</a:t>
            </a:r>
          </a:p>
        </p:txBody>
      </p:sp>
      <p:sp>
        <p:nvSpPr>
          <p:cNvPr id="3" name="Zástupný obsah 2">
            <a:extLst>
              <a:ext uri="{FF2B5EF4-FFF2-40B4-BE49-F238E27FC236}">
                <a16:creationId xmlns:a16="http://schemas.microsoft.com/office/drawing/2014/main" id="{6C03ECEB-019C-EFFE-148B-A2CC88101225}"/>
              </a:ext>
            </a:extLst>
          </p:cNvPr>
          <p:cNvSpPr>
            <a:spLocks noGrp="1"/>
          </p:cNvSpPr>
          <p:nvPr>
            <p:ph idx="1"/>
          </p:nvPr>
        </p:nvSpPr>
        <p:spPr/>
        <p:txBody>
          <a:bodyPr>
            <a:normAutofit fontScale="25000" lnSpcReduction="20000"/>
          </a:bodyPr>
          <a:lstStyle/>
          <a:p>
            <a:pPr marL="0" indent="0" algn="ctr">
              <a:buNone/>
            </a:pPr>
            <a:r>
              <a:rPr lang="cs-CZ" sz="5200" b="1" dirty="0"/>
              <a:t>Jako každý lék:</a:t>
            </a:r>
          </a:p>
          <a:p>
            <a:pPr marL="0" indent="0" algn="ctr">
              <a:buNone/>
            </a:pPr>
            <a:r>
              <a:rPr lang="cs-CZ" sz="5200" b="1" dirty="0"/>
              <a:t> </a:t>
            </a:r>
            <a:r>
              <a:rPr lang="cs-CZ" sz="5200" b="1" dirty="0">
                <a:solidFill>
                  <a:srgbClr val="FF0000"/>
                </a:solidFill>
                <a:highlight>
                  <a:srgbClr val="FFFF00"/>
                </a:highlight>
              </a:rPr>
              <a:t>v malém léčí ve velkém zabíjí</a:t>
            </a:r>
          </a:p>
          <a:p>
            <a:pPr marL="0" indent="0" algn="ctr">
              <a:buNone/>
            </a:pPr>
            <a:r>
              <a:rPr lang="cs-CZ" sz="5200" b="1" dirty="0"/>
              <a:t>Dvě stránky jedné mince - </a:t>
            </a:r>
            <a:r>
              <a:rPr lang="cs-CZ" sz="5200" b="1" dirty="0">
                <a:solidFill>
                  <a:srgbClr val="00B050"/>
                </a:solidFill>
              </a:rPr>
              <a:t>spotřeba</a:t>
            </a:r>
            <a:r>
              <a:rPr lang="cs-CZ" sz="5200" b="1" dirty="0"/>
              <a:t> versus </a:t>
            </a:r>
            <a:r>
              <a:rPr lang="cs-CZ" sz="5200" b="1" dirty="0">
                <a:solidFill>
                  <a:srgbClr val="0000CC"/>
                </a:solidFill>
              </a:rPr>
              <a:t>výroba</a:t>
            </a:r>
          </a:p>
          <a:p>
            <a:pPr marL="0" indent="0" algn="ctr">
              <a:buNone/>
            </a:pPr>
            <a:r>
              <a:rPr lang="cs-CZ" sz="5200" b="1" dirty="0"/>
              <a:t>Společný jmenovatel?</a:t>
            </a:r>
          </a:p>
          <a:p>
            <a:pPr marL="0" indent="0" algn="ctr">
              <a:buNone/>
            </a:pPr>
            <a:r>
              <a:rPr lang="cs-CZ" sz="5200" b="1" dirty="0">
                <a:solidFill>
                  <a:srgbClr val="FF0000"/>
                </a:solidFill>
              </a:rPr>
              <a:t>DANĚ</a:t>
            </a:r>
            <a:r>
              <a:rPr lang="cs-CZ" sz="5200" dirty="0"/>
              <a:t> </a:t>
            </a:r>
          </a:p>
          <a:p>
            <a:pPr marL="0" indent="0" algn="ctr">
              <a:buNone/>
            </a:pPr>
            <a:r>
              <a:rPr lang="cs-CZ" sz="5200" b="1" dirty="0"/>
              <a:t>Konečné dopady?</a:t>
            </a:r>
          </a:p>
          <a:p>
            <a:pPr marL="0" indent="0" algn="ctr">
              <a:buNone/>
            </a:pPr>
            <a:r>
              <a:rPr lang="cs-CZ" sz="5200" b="1" dirty="0">
                <a:solidFill>
                  <a:srgbClr val="FF0000"/>
                </a:solidFill>
                <a:highlight>
                  <a:srgbClr val="FFFF00"/>
                </a:highlight>
              </a:rPr>
              <a:t>státní rozpočet </a:t>
            </a:r>
          </a:p>
          <a:p>
            <a:pPr marL="0" indent="0" algn="ctr">
              <a:buNone/>
            </a:pPr>
            <a:r>
              <a:rPr lang="cs-CZ" sz="5200" dirty="0"/>
              <a:t>tedy </a:t>
            </a:r>
          </a:p>
          <a:p>
            <a:pPr marL="0" indent="0" algn="ctr">
              <a:buNone/>
            </a:pPr>
            <a:r>
              <a:rPr lang="cs-CZ" sz="5200" b="1" dirty="0">
                <a:solidFill>
                  <a:srgbClr val="0000CC"/>
                </a:solidFill>
              </a:rPr>
              <a:t>školství, zdravotnictví, obrana, bezpečnost …. důchody</a:t>
            </a:r>
          </a:p>
          <a:p>
            <a:pPr marL="0" indent="0">
              <a:buNone/>
            </a:pPr>
            <a:r>
              <a:rPr lang="cs-CZ" dirty="0"/>
              <a:t>Příklad: </a:t>
            </a:r>
          </a:p>
          <a:p>
            <a:pPr marL="0" indent="0" algn="ctr">
              <a:buNone/>
            </a:pPr>
            <a:r>
              <a:rPr lang="cs-CZ" sz="6000" b="1" dirty="0">
                <a:solidFill>
                  <a:srgbClr val="FF0000"/>
                </a:solidFill>
              </a:rPr>
              <a:t>Češi ročně vyhodí jídlo za 14 tisíc</a:t>
            </a:r>
          </a:p>
          <a:p>
            <a:pPr marL="0" indent="0" algn="ctr">
              <a:buNone/>
            </a:pPr>
            <a:r>
              <a:rPr lang="cs-CZ" sz="2800" b="1" dirty="0"/>
              <a:t>(</a:t>
            </a:r>
            <a:r>
              <a:rPr lang="cs-CZ" sz="2800" b="1" dirty="0">
                <a:hlinkClick r:id="rId2"/>
              </a:rPr>
              <a:t>https://archiv.hn.cz/c1-67176920-ceska-domacnost-za-rok-vyhodi-potraviny-za-14-tisic-korun-rika-vyzkumnice-co-prosla-stovky-popelnic</a:t>
            </a:r>
            <a:r>
              <a:rPr lang="cs-CZ" sz="2800" b="1" dirty="0"/>
              <a:t>)</a:t>
            </a:r>
          </a:p>
          <a:p>
            <a:pPr marL="0" indent="0" algn="ctr">
              <a:buNone/>
            </a:pPr>
            <a:r>
              <a:rPr lang="cs-CZ" sz="5400" b="1" dirty="0"/>
              <a:t>10 500 000 obyvatel x 14.000 Kč x 15% DPH</a:t>
            </a:r>
          </a:p>
          <a:p>
            <a:pPr marL="0" indent="0" algn="ctr">
              <a:buNone/>
            </a:pPr>
            <a:r>
              <a:rPr lang="cs-CZ" b="1" dirty="0">
                <a:solidFill>
                  <a:srgbClr val="FF0000"/>
                </a:solidFill>
              </a:rPr>
              <a:t>O </a:t>
            </a:r>
            <a:r>
              <a:rPr lang="cs-CZ" sz="6000" b="1" dirty="0">
                <a:solidFill>
                  <a:srgbClr val="FF0000"/>
                </a:solidFill>
                <a:highlight>
                  <a:srgbClr val="FFFF00"/>
                </a:highlight>
              </a:rPr>
              <a:t>22 000 000 000 Kč </a:t>
            </a:r>
            <a:r>
              <a:rPr lang="cs-CZ" b="1" dirty="0">
                <a:solidFill>
                  <a:srgbClr val="FF0000"/>
                </a:solidFill>
              </a:rPr>
              <a:t>chudší státní rozpočet</a:t>
            </a:r>
          </a:p>
          <a:p>
            <a:pPr marL="0" indent="0" algn="ctr">
              <a:buNone/>
            </a:pPr>
            <a:r>
              <a:rPr lang="cs-CZ" sz="5400" b="1" dirty="0">
                <a:solidFill>
                  <a:srgbClr val="00B050"/>
                </a:solidFill>
              </a:rPr>
              <a:t>Proč zodpovědní mohou šetřit? Pouze proto, že nezodpovědní mohou utrácet!</a:t>
            </a:r>
          </a:p>
          <a:p>
            <a:pPr marL="0" indent="0">
              <a:buNone/>
            </a:pPr>
            <a:endParaRPr lang="cs-CZ" dirty="0"/>
          </a:p>
        </p:txBody>
      </p:sp>
    </p:spTree>
    <p:extLst>
      <p:ext uri="{BB962C8B-B14F-4D97-AF65-F5344CB8AC3E}">
        <p14:creationId xmlns:p14="http://schemas.microsoft.com/office/powerpoint/2010/main" val="994638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solidFill>
                  <a:srgbClr val="FF0000"/>
                </a:solidFill>
              </a:rPr>
              <a:t>Komunitní energetika ? </a:t>
            </a:r>
          </a:p>
        </p:txBody>
      </p:sp>
      <p:sp>
        <p:nvSpPr>
          <p:cNvPr id="3" name="Zástupný symbol pro obsah 2"/>
          <p:cNvSpPr>
            <a:spLocks noGrp="1"/>
          </p:cNvSpPr>
          <p:nvPr>
            <p:ph idx="1"/>
          </p:nvPr>
        </p:nvSpPr>
        <p:spPr/>
        <p:txBody>
          <a:bodyPr>
            <a:normAutofit/>
          </a:bodyPr>
          <a:lstStyle/>
          <a:p>
            <a:pPr marL="0" indent="0" algn="ctr">
              <a:buNone/>
            </a:pPr>
            <a:r>
              <a:rPr lang="cs-CZ" sz="2700" b="1" dirty="0">
                <a:solidFill>
                  <a:srgbClr val="0000CC"/>
                </a:solidFill>
              </a:rPr>
              <a:t>Vše už tady jednou bylo</a:t>
            </a:r>
            <a:endParaRPr lang="cs-CZ" sz="2700" dirty="0">
              <a:solidFill>
                <a:srgbClr val="0000CC"/>
              </a:solidFill>
            </a:endParaRPr>
          </a:p>
          <a:p>
            <a:pPr marL="0" indent="0" algn="ctr">
              <a:buNone/>
            </a:pPr>
            <a:r>
              <a:rPr lang="cs-CZ" sz="3300" b="1" dirty="0">
                <a:solidFill>
                  <a:srgbClr val="00B050"/>
                </a:solidFill>
              </a:rPr>
              <a:t>Lidové komunity </a:t>
            </a:r>
          </a:p>
          <a:p>
            <a:pPr marL="0" indent="0" algn="ctr">
              <a:buNone/>
            </a:pPr>
            <a:r>
              <a:rPr lang="cs-CZ" sz="2700" dirty="0"/>
              <a:t>jako</a:t>
            </a:r>
          </a:p>
          <a:p>
            <a:pPr marL="0" indent="0" algn="ctr">
              <a:buNone/>
            </a:pPr>
            <a:r>
              <a:rPr lang="cs-CZ" sz="2700" b="1" dirty="0"/>
              <a:t>soběstačné základní ekonomické jednotky</a:t>
            </a:r>
          </a:p>
          <a:p>
            <a:pPr marL="0" indent="0" algn="ctr">
              <a:buNone/>
            </a:pPr>
            <a:endParaRPr lang="cs-CZ" sz="2700" dirty="0"/>
          </a:p>
          <a:p>
            <a:pPr marL="0" indent="0" algn="ctr">
              <a:buNone/>
            </a:pPr>
            <a:r>
              <a:rPr lang="cs-CZ" sz="2700" b="1" dirty="0">
                <a:solidFill>
                  <a:srgbClr val="0000CC"/>
                </a:solidFill>
              </a:rPr>
              <a:t>A cože to bylo?</a:t>
            </a:r>
          </a:p>
        </p:txBody>
      </p:sp>
    </p:spTree>
    <p:extLst>
      <p:ext uri="{BB962C8B-B14F-4D97-AF65-F5344CB8AC3E}">
        <p14:creationId xmlns:p14="http://schemas.microsoft.com/office/powerpoint/2010/main" val="397693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FF0000"/>
                </a:solidFill>
              </a:rPr>
              <a:t>Velký čínský skok vpřed</a:t>
            </a:r>
          </a:p>
        </p:txBody>
      </p:sp>
      <p:sp>
        <p:nvSpPr>
          <p:cNvPr id="3" name="Zástupný symbol pro obsah 2"/>
          <p:cNvSpPr>
            <a:spLocks noGrp="1"/>
          </p:cNvSpPr>
          <p:nvPr>
            <p:ph idx="1"/>
          </p:nvPr>
        </p:nvSpPr>
        <p:spPr/>
        <p:txBody>
          <a:bodyPr>
            <a:normAutofit/>
          </a:bodyPr>
          <a:lstStyle/>
          <a:p>
            <a:pPr marL="0" indent="0" algn="ctr">
              <a:buNone/>
            </a:pPr>
            <a:endParaRPr lang="cs-CZ" sz="1500" dirty="0"/>
          </a:p>
          <a:p>
            <a:pPr marL="0" indent="0" algn="ctr">
              <a:buNone/>
            </a:pPr>
            <a:r>
              <a:rPr lang="cs-CZ" sz="1500" dirty="0"/>
              <a:t>V komunách měly vyrůst </a:t>
            </a:r>
            <a:r>
              <a:rPr lang="cs-CZ" sz="1500" b="1" dirty="0">
                <a:solidFill>
                  <a:srgbClr val="0000CC"/>
                </a:solidFill>
              </a:rPr>
              <a:t>malé pece</a:t>
            </a:r>
            <a:r>
              <a:rPr lang="cs-CZ" sz="1500" dirty="0"/>
              <a:t>, které ze železné rudy měly vyrábět ocel  a Čína měla být brzy zahrnuta </a:t>
            </a:r>
            <a:r>
              <a:rPr lang="cs-CZ" sz="1500" b="1" dirty="0">
                <a:solidFill>
                  <a:srgbClr val="0000CC"/>
                </a:solidFill>
              </a:rPr>
              <a:t>obrovským množstvím kvalitního železa</a:t>
            </a:r>
            <a:endParaRPr lang="cs-CZ" sz="1500" dirty="0">
              <a:solidFill>
                <a:srgbClr val="0000CC"/>
              </a:solidFill>
            </a:endParaRPr>
          </a:p>
          <a:p>
            <a:pPr algn="ctr"/>
            <a:endParaRPr lang="cs-CZ" sz="1500" dirty="0"/>
          </a:p>
          <a:p>
            <a:pPr marL="0" indent="0" algn="ctr">
              <a:buNone/>
            </a:pPr>
            <a:r>
              <a:rPr lang="cs-CZ" sz="1500" dirty="0"/>
              <a:t>Pece se postupně objevily v každé venkovské komuně </a:t>
            </a:r>
          </a:p>
          <a:p>
            <a:pPr marL="0" indent="0" algn="ctr">
              <a:buNone/>
            </a:pPr>
            <a:r>
              <a:rPr lang="cs-CZ" sz="1500" b="1" dirty="0">
                <a:solidFill>
                  <a:srgbClr val="00B050"/>
                </a:solidFill>
              </a:rPr>
              <a:t>po celé Číně rozesetý celý milion</a:t>
            </a:r>
            <a:r>
              <a:rPr lang="cs-CZ" sz="1500" dirty="0"/>
              <a:t>. </a:t>
            </a:r>
          </a:p>
          <a:p>
            <a:pPr marL="0" indent="0" algn="ctr">
              <a:buNone/>
            </a:pPr>
            <a:r>
              <a:rPr lang="cs-CZ" sz="1500" dirty="0"/>
              <a:t>Jenže se </a:t>
            </a:r>
            <a:r>
              <a:rPr lang="cs-CZ" sz="1500" b="1" dirty="0"/>
              <a:t>objevily dva „drobné“ problémy</a:t>
            </a:r>
            <a:r>
              <a:rPr lang="cs-CZ" sz="1500" dirty="0"/>
              <a:t>.</a:t>
            </a:r>
          </a:p>
          <a:p>
            <a:pPr marL="0" indent="0" algn="ctr">
              <a:buNone/>
            </a:pPr>
            <a:endParaRPr lang="cs-CZ" sz="1500" dirty="0"/>
          </a:p>
          <a:p>
            <a:pPr marL="0" indent="0" algn="ctr">
              <a:buNone/>
            </a:pPr>
            <a:r>
              <a:rPr lang="cs-CZ" sz="1500" b="1" dirty="0"/>
              <a:t>K pecím </a:t>
            </a:r>
            <a:r>
              <a:rPr lang="cs-CZ" sz="1500" b="1" dirty="0">
                <a:solidFill>
                  <a:srgbClr val="0000CC"/>
                </a:solidFill>
              </a:rPr>
              <a:t>nebyl zajištěn přísun železné rudy </a:t>
            </a:r>
          </a:p>
          <a:p>
            <a:pPr marL="0" indent="0" algn="ctr">
              <a:buNone/>
            </a:pPr>
            <a:r>
              <a:rPr lang="cs-CZ" sz="1500" dirty="0"/>
              <a:t>a </a:t>
            </a:r>
          </a:p>
          <a:p>
            <a:pPr marL="0" indent="0" algn="ctr">
              <a:buNone/>
            </a:pPr>
            <a:r>
              <a:rPr lang="cs-CZ" sz="1500" b="1" dirty="0"/>
              <a:t>čínští rolníci </a:t>
            </a:r>
            <a:r>
              <a:rPr lang="cs-CZ" sz="1500" b="1" dirty="0">
                <a:solidFill>
                  <a:srgbClr val="0000CC"/>
                </a:solidFill>
              </a:rPr>
              <a:t>neměli ani ponětí o tom, jak vypadá práce metalurga</a:t>
            </a:r>
            <a:endParaRPr lang="cs-CZ" sz="1500" dirty="0">
              <a:solidFill>
                <a:srgbClr val="0000CC"/>
              </a:solidFill>
            </a:endParaRPr>
          </a:p>
          <a:p>
            <a:pPr marL="0" indent="0" algn="ctr">
              <a:buNone/>
            </a:pPr>
            <a:endParaRPr lang="cs-CZ" sz="1500" dirty="0"/>
          </a:p>
          <a:p>
            <a:pPr marL="0" indent="0" algn="ctr">
              <a:buNone/>
            </a:pPr>
            <a:r>
              <a:rPr lang="cs-CZ" sz="1500" b="1" dirty="0">
                <a:solidFill>
                  <a:srgbClr val="FF0000"/>
                </a:solidFill>
              </a:rPr>
              <a:t>Stačí vyměnit ocel za elektřinu a jsme v naší realitě </a:t>
            </a:r>
          </a:p>
          <a:p>
            <a:pPr marL="0" indent="0" algn="ctr">
              <a:buNone/>
            </a:pPr>
            <a:endParaRPr lang="cs-CZ" sz="1500" dirty="0"/>
          </a:p>
        </p:txBody>
      </p:sp>
    </p:spTree>
    <p:extLst>
      <p:ext uri="{BB962C8B-B14F-4D97-AF65-F5344CB8AC3E}">
        <p14:creationId xmlns:p14="http://schemas.microsoft.com/office/powerpoint/2010/main" val="794555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FF0000"/>
                </a:solidFill>
              </a:rPr>
              <a:t>A výsledky?</a:t>
            </a:r>
          </a:p>
        </p:txBody>
      </p:sp>
      <p:sp>
        <p:nvSpPr>
          <p:cNvPr id="3" name="Zástupný symbol pro obsah 2"/>
          <p:cNvSpPr>
            <a:spLocks noGrp="1"/>
          </p:cNvSpPr>
          <p:nvPr>
            <p:ph idx="1"/>
          </p:nvPr>
        </p:nvSpPr>
        <p:spPr/>
        <p:txBody>
          <a:bodyPr>
            <a:noAutofit/>
          </a:bodyPr>
          <a:lstStyle/>
          <a:p>
            <a:pPr marL="0" indent="0" algn="ctr">
              <a:buNone/>
            </a:pPr>
            <a:r>
              <a:rPr lang="cs-CZ" sz="1500" b="1" dirty="0">
                <a:solidFill>
                  <a:srgbClr val="0000CC"/>
                </a:solidFill>
              </a:rPr>
              <a:t>Největší uměle vyvolaný hladomor v dějinách lidstva</a:t>
            </a:r>
            <a:r>
              <a:rPr lang="cs-CZ" sz="1500" dirty="0"/>
              <a:t> </a:t>
            </a:r>
          </a:p>
          <a:p>
            <a:pPr marL="0" indent="0" algn="ctr">
              <a:buNone/>
            </a:pPr>
            <a:r>
              <a:rPr lang="cs-CZ" sz="1500" dirty="0"/>
              <a:t>mezi lety </a:t>
            </a:r>
            <a:r>
              <a:rPr lang="cs-CZ" sz="1500" b="1" dirty="0"/>
              <a:t>1959 až 1961 </a:t>
            </a:r>
          </a:p>
          <a:p>
            <a:pPr marL="0" indent="0" algn="ctr">
              <a:buNone/>
            </a:pPr>
            <a:r>
              <a:rPr lang="cs-CZ" sz="3000" b="1" dirty="0">
                <a:solidFill>
                  <a:srgbClr val="0000CC"/>
                </a:solidFill>
              </a:rPr>
              <a:t>zemřelo</a:t>
            </a:r>
            <a:r>
              <a:rPr lang="cs-CZ" sz="3000" b="1" dirty="0"/>
              <a:t> </a:t>
            </a:r>
            <a:r>
              <a:rPr lang="cs-CZ" sz="3000" b="1" dirty="0">
                <a:solidFill>
                  <a:srgbClr val="0000CC"/>
                </a:solidFill>
              </a:rPr>
              <a:t>20</a:t>
            </a:r>
            <a:r>
              <a:rPr lang="cs-CZ" sz="3000" b="1" dirty="0"/>
              <a:t> </a:t>
            </a:r>
            <a:r>
              <a:rPr lang="cs-CZ" sz="3000" b="1" dirty="0">
                <a:solidFill>
                  <a:srgbClr val="0000CC"/>
                </a:solidFill>
              </a:rPr>
              <a:t>až 30 milionů lidí</a:t>
            </a:r>
          </a:p>
          <a:p>
            <a:pPr marL="0" indent="0" algn="ctr">
              <a:buNone/>
            </a:pPr>
            <a:r>
              <a:rPr lang="cs-CZ" sz="1500" dirty="0"/>
              <a:t>Kromě milionů mrtvých </a:t>
            </a:r>
          </a:p>
          <a:p>
            <a:pPr marL="0" indent="0" algn="ctr">
              <a:buNone/>
            </a:pPr>
            <a:r>
              <a:rPr lang="cs-CZ" sz="1500" b="1" dirty="0">
                <a:solidFill>
                  <a:srgbClr val="0000CC"/>
                </a:solidFill>
              </a:rPr>
              <a:t>rozvrácení tradiční společnosti a brutální propad ekonomiky</a:t>
            </a:r>
            <a:endParaRPr lang="cs-CZ" sz="1500" b="1" dirty="0"/>
          </a:p>
          <a:p>
            <a:pPr marL="0" indent="0" algn="ctr">
              <a:buNone/>
            </a:pPr>
            <a:r>
              <a:rPr lang="cs-CZ" sz="1500" b="1" dirty="0"/>
              <a:t>v roce 1961 pokles o 27 % </a:t>
            </a:r>
          </a:p>
          <a:p>
            <a:pPr marL="0" indent="0" algn="ctr">
              <a:buNone/>
            </a:pPr>
            <a:r>
              <a:rPr lang="cs-CZ" sz="1500" u="sng" dirty="0"/>
              <a:t>V tom samém roce vedení KS Číny program v tichosti zastavila.</a:t>
            </a:r>
          </a:p>
          <a:p>
            <a:pPr marL="0" indent="0" algn="ctr">
              <a:buNone/>
            </a:pPr>
            <a:r>
              <a:rPr lang="cs-CZ" sz="1800" b="1" u="sng" dirty="0">
                <a:solidFill>
                  <a:srgbClr val="00B050"/>
                </a:solidFill>
              </a:rPr>
              <a:t>A jak že to bylo s ústupem od podpory biopaliv v EU? </a:t>
            </a:r>
          </a:p>
          <a:p>
            <a:pPr marL="0" indent="0" algn="ctr">
              <a:buNone/>
            </a:pPr>
            <a:endParaRPr lang="cs-CZ" b="1" u="sng" dirty="0">
              <a:solidFill>
                <a:srgbClr val="FF0000"/>
              </a:solidFill>
            </a:endParaRPr>
          </a:p>
          <a:p>
            <a:pPr marL="0" indent="0" algn="ctr">
              <a:buNone/>
            </a:pPr>
            <a:r>
              <a:rPr lang="cs-CZ" b="1" u="sng" dirty="0">
                <a:solidFill>
                  <a:srgbClr val="FF0000"/>
                </a:solidFill>
              </a:rPr>
              <a:t>Kolikrát to ještě budeme zkoušet?</a:t>
            </a:r>
          </a:p>
        </p:txBody>
      </p:sp>
    </p:spTree>
    <p:extLst>
      <p:ext uri="{BB962C8B-B14F-4D97-AF65-F5344CB8AC3E}">
        <p14:creationId xmlns:p14="http://schemas.microsoft.com/office/powerpoint/2010/main" val="3042688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73C48-B116-5508-4630-D55B0B87FED9}"/>
              </a:ext>
            </a:extLst>
          </p:cNvPr>
          <p:cNvSpPr>
            <a:spLocks noGrp="1"/>
          </p:cNvSpPr>
          <p:nvPr>
            <p:ph type="title"/>
          </p:nvPr>
        </p:nvSpPr>
        <p:spPr/>
        <p:txBody>
          <a:bodyPr/>
          <a:lstStyle/>
          <a:p>
            <a:pPr algn="ctr"/>
            <a:r>
              <a:rPr lang="cs-CZ" b="1" dirty="0">
                <a:latin typeface="+mn-lt"/>
              </a:rPr>
              <a:t>A na co vše se ještě nedostalo?</a:t>
            </a:r>
          </a:p>
        </p:txBody>
      </p:sp>
      <p:sp>
        <p:nvSpPr>
          <p:cNvPr id="3" name="Zástupný obsah 2">
            <a:extLst>
              <a:ext uri="{FF2B5EF4-FFF2-40B4-BE49-F238E27FC236}">
                <a16:creationId xmlns:a16="http://schemas.microsoft.com/office/drawing/2014/main" id="{B5FD882E-4DAE-D9D3-5C07-76B2E7E07BD9}"/>
              </a:ext>
            </a:extLst>
          </p:cNvPr>
          <p:cNvSpPr>
            <a:spLocks noGrp="1"/>
          </p:cNvSpPr>
          <p:nvPr>
            <p:ph idx="1"/>
          </p:nvPr>
        </p:nvSpPr>
        <p:spPr/>
        <p:txBody>
          <a:bodyPr>
            <a:normAutofit fontScale="70000" lnSpcReduction="20000"/>
          </a:bodyPr>
          <a:lstStyle/>
          <a:p>
            <a:pPr marL="0" indent="0" algn="ctr">
              <a:buNone/>
            </a:pPr>
            <a:r>
              <a:rPr lang="cs-CZ" b="1" dirty="0" err="1">
                <a:highlight>
                  <a:srgbClr val="FFFF00"/>
                </a:highlight>
              </a:rPr>
              <a:t>Termoekonomie</a:t>
            </a:r>
            <a:r>
              <a:rPr lang="cs-CZ" b="1" dirty="0">
                <a:highlight>
                  <a:srgbClr val="FFFF00"/>
                </a:highlight>
              </a:rPr>
              <a:t> - </a:t>
            </a:r>
            <a:r>
              <a:rPr lang="cs-CZ" b="1" dirty="0" err="1">
                <a:highlight>
                  <a:srgbClr val="FFFF00"/>
                </a:highlight>
              </a:rPr>
              <a:t>Ekonofyzika</a:t>
            </a:r>
            <a:r>
              <a:rPr lang="cs-CZ" b="1" dirty="0">
                <a:highlight>
                  <a:srgbClr val="FFFF00"/>
                </a:highlight>
              </a:rPr>
              <a:t> - Kinetická teorie ekonomiky</a:t>
            </a:r>
          </a:p>
          <a:p>
            <a:pPr marL="0" indent="0">
              <a:buNone/>
            </a:pPr>
            <a:endParaRPr lang="cs-CZ" dirty="0"/>
          </a:p>
          <a:p>
            <a:pPr marL="0" indent="0" algn="ctr">
              <a:buNone/>
            </a:pPr>
            <a:r>
              <a:rPr lang="cs-CZ" sz="4200" b="1" dirty="0" err="1">
                <a:solidFill>
                  <a:srgbClr val="0000CC"/>
                </a:solidFill>
              </a:rPr>
              <a:t>Garrettův</a:t>
            </a:r>
            <a:r>
              <a:rPr lang="cs-CZ" sz="4200" b="1" dirty="0">
                <a:solidFill>
                  <a:srgbClr val="0000CC"/>
                </a:solidFill>
              </a:rPr>
              <a:t> vztah</a:t>
            </a:r>
          </a:p>
          <a:p>
            <a:pPr marL="0" indent="0" algn="ctr">
              <a:buNone/>
            </a:pPr>
            <a:r>
              <a:rPr lang="cs-CZ" b="1" dirty="0">
                <a:solidFill>
                  <a:srgbClr val="FF0000"/>
                </a:solidFill>
                <a:ea typeface="Times New Roman" panose="02020603050405020304" pitchFamily="18" charset="0"/>
              </a:rPr>
              <a:t>aktuální spotřeba energie je přirozeným důsledkem naší kumulativní předchozí ekonomické výroby, tedy spotřeby energie. </a:t>
            </a:r>
          </a:p>
          <a:p>
            <a:pPr marL="0" indent="0" algn="ctr">
              <a:buNone/>
            </a:pPr>
            <a:endParaRPr lang="cs-CZ" b="1" dirty="0">
              <a:solidFill>
                <a:srgbClr val="FF0000"/>
              </a:solidFill>
              <a:highlight>
                <a:srgbClr val="00FFFF"/>
              </a:highlight>
              <a:ea typeface="Times New Roman" panose="02020603050405020304" pitchFamily="18" charset="0"/>
            </a:endParaRPr>
          </a:p>
          <a:p>
            <a:pPr marL="0" indent="0" algn="ctr">
              <a:buNone/>
            </a:pPr>
            <a:r>
              <a:rPr lang="cs-CZ" sz="3100" dirty="0">
                <a:solidFill>
                  <a:srgbClr val="FF0000"/>
                </a:solidFill>
                <a:effectLst/>
                <a:highlight>
                  <a:srgbClr val="FFFF00"/>
                </a:highlight>
                <a:ea typeface="Times New Roman" panose="02020603050405020304" pitchFamily="18" charset="0"/>
              </a:rPr>
              <a:t>Nemůžeme dnes jen tak přestat spotřebovávat energii, stejně jako můžeme vymazat minulost</a:t>
            </a:r>
            <a:endParaRPr lang="cs-CZ" sz="3100" b="1" dirty="0">
              <a:solidFill>
                <a:srgbClr val="FF0000"/>
              </a:solidFill>
              <a:highlight>
                <a:srgbClr val="00FFFF"/>
              </a:highlight>
              <a:ea typeface="Times New Roman" panose="02020603050405020304" pitchFamily="18" charset="0"/>
            </a:endParaRPr>
          </a:p>
          <a:p>
            <a:pPr marL="0" indent="0">
              <a:buNone/>
            </a:pPr>
            <a:endParaRPr lang="cs-CZ" dirty="0"/>
          </a:p>
          <a:p>
            <a:pPr marL="0" indent="0" algn="ctr">
              <a:buNone/>
            </a:pPr>
            <a:r>
              <a:rPr lang="cs-CZ" sz="4000" b="1" dirty="0" err="1">
                <a:solidFill>
                  <a:srgbClr val="0000CC"/>
                </a:solidFill>
                <a:effectLst/>
                <a:ea typeface="Times New Roman" panose="02020603050405020304" pitchFamily="18" charset="0"/>
              </a:rPr>
              <a:t>Jevons</a:t>
            </a:r>
            <a:r>
              <a:rPr lang="cs-CZ" sz="4000" b="1" dirty="0" err="1">
                <a:solidFill>
                  <a:srgbClr val="0000CC"/>
                </a:solidFill>
                <a:ea typeface="Times New Roman" panose="02020603050405020304" pitchFamily="18" charset="0"/>
              </a:rPr>
              <a:t>ův</a:t>
            </a:r>
            <a:r>
              <a:rPr lang="cs-CZ" sz="4000" b="1" dirty="0">
                <a:solidFill>
                  <a:srgbClr val="0000CC"/>
                </a:solidFill>
                <a:ea typeface="Times New Roman" panose="02020603050405020304" pitchFamily="18" charset="0"/>
              </a:rPr>
              <a:t> paradox a </a:t>
            </a:r>
            <a:r>
              <a:rPr lang="cs-CZ" sz="4000" b="1" dirty="0" err="1">
                <a:solidFill>
                  <a:srgbClr val="0000CC"/>
                </a:solidFill>
                <a:ea typeface="Times New Roman" panose="02020603050405020304" pitchFamily="18" charset="0"/>
              </a:rPr>
              <a:t>Khazzoom-Brookesův</a:t>
            </a:r>
            <a:r>
              <a:rPr lang="cs-CZ" sz="4000" b="1" dirty="0">
                <a:solidFill>
                  <a:srgbClr val="0000CC"/>
                </a:solidFill>
                <a:ea typeface="Times New Roman" panose="02020603050405020304" pitchFamily="18" charset="0"/>
              </a:rPr>
              <a:t> postulát</a:t>
            </a:r>
            <a:endParaRPr lang="cs-CZ" sz="4000" b="1" dirty="0">
              <a:solidFill>
                <a:srgbClr val="0000CC"/>
              </a:solidFill>
              <a:effectLst/>
              <a:ea typeface="Times New Roman" panose="02020603050405020304" pitchFamily="18" charset="0"/>
            </a:endParaRPr>
          </a:p>
          <a:p>
            <a:pPr marL="0" indent="0" algn="ctr">
              <a:buNone/>
            </a:pPr>
            <a:r>
              <a:rPr lang="cs-CZ" sz="2900" dirty="0">
                <a:solidFill>
                  <a:srgbClr val="FF0000"/>
                </a:solidFill>
                <a:effectLst/>
                <a:ea typeface="Times New Roman" panose="02020603050405020304" pitchFamily="18" charset="0"/>
                <a:cs typeface="Times New Roman" panose="02020603050405020304" pitchFamily="18" charset="0"/>
              </a:rPr>
              <a:t>zlepšení účinnosti prostřednictvím inovací je </a:t>
            </a:r>
            <a:r>
              <a:rPr lang="cs-CZ" sz="2900" dirty="0">
                <a:solidFill>
                  <a:srgbClr val="FF0000"/>
                </a:solidFill>
                <a:effectLst/>
                <a:highlight>
                  <a:srgbClr val="FFFF00"/>
                </a:highlight>
                <a:ea typeface="Times New Roman" panose="02020603050405020304" pitchFamily="18" charset="0"/>
                <a:cs typeface="Times New Roman" panose="02020603050405020304" pitchFamily="18" charset="0"/>
              </a:rPr>
              <a:t>charakteristickým znakem úsilí o snížení spotřeby energie a emisí skleníkových plynů</a:t>
            </a:r>
            <a:r>
              <a:rPr lang="cs-CZ" sz="2900" dirty="0">
                <a:solidFill>
                  <a:srgbClr val="FF0000"/>
                </a:solidFill>
                <a:effectLst/>
                <a:ea typeface="Times New Roman" panose="02020603050405020304" pitchFamily="18" charset="0"/>
                <a:cs typeface="Times New Roman" panose="02020603050405020304" pitchFamily="18" charset="0"/>
              </a:rPr>
              <a:t>, </a:t>
            </a:r>
          </a:p>
          <a:p>
            <a:pPr marL="0" indent="0" algn="ctr">
              <a:buNone/>
            </a:pPr>
            <a:r>
              <a:rPr lang="cs-CZ" sz="2900" b="1" dirty="0">
                <a:solidFill>
                  <a:srgbClr val="FF0000"/>
                </a:solidFill>
                <a:effectLst/>
                <a:highlight>
                  <a:srgbClr val="00FFFF"/>
                </a:highlight>
                <a:ea typeface="Times New Roman" panose="02020603050405020304" pitchFamily="18" charset="0"/>
                <a:cs typeface="Times New Roman" panose="02020603050405020304" pitchFamily="18" charset="0"/>
              </a:rPr>
              <a:t>má ale vedlejší účinek, který usnadňuje civilizaci růst a větší spotřebu</a:t>
            </a:r>
          </a:p>
          <a:p>
            <a:pPr marL="0" indent="0" algn="ctr">
              <a:buNone/>
            </a:pPr>
            <a:endParaRPr lang="cs-CZ" sz="2900" b="1" dirty="0">
              <a:solidFill>
                <a:srgbClr val="FF0000"/>
              </a:solidFill>
              <a:highlight>
                <a:srgbClr val="00FFFF"/>
              </a:highlight>
              <a:ea typeface="Calibri" panose="020F0502020204030204" pitchFamily="34" charset="0"/>
              <a:cs typeface="Times New Roman" panose="02020603050405020304" pitchFamily="18" charset="0"/>
            </a:endParaRPr>
          </a:p>
          <a:p>
            <a:pPr marL="0" indent="0" algn="ctr">
              <a:buNone/>
            </a:pPr>
            <a:endParaRPr lang="cs-CZ" sz="2900" b="1" dirty="0">
              <a:effectLst/>
              <a:highlight>
                <a:srgbClr val="00FFFF"/>
              </a:highlight>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34148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9465A-97D5-A77B-96B0-5C3DAD6F7A21}"/>
              </a:ext>
            </a:extLst>
          </p:cNvPr>
          <p:cNvSpPr>
            <a:spLocks noGrp="1"/>
          </p:cNvSpPr>
          <p:nvPr>
            <p:ph type="title"/>
          </p:nvPr>
        </p:nvSpPr>
        <p:spPr/>
        <p:txBody>
          <a:bodyPr/>
          <a:lstStyle/>
          <a:p>
            <a:pPr algn="ctr"/>
            <a:r>
              <a:rPr lang="cs-CZ" b="1" dirty="0">
                <a:latin typeface="+mn-lt"/>
              </a:rPr>
              <a:t> Kinetická energie a společnost</a:t>
            </a:r>
          </a:p>
        </p:txBody>
      </p:sp>
      <p:sp>
        <p:nvSpPr>
          <p:cNvPr id="3" name="Zástupný obsah 2">
            <a:extLst>
              <a:ext uri="{FF2B5EF4-FFF2-40B4-BE49-F238E27FC236}">
                <a16:creationId xmlns:a16="http://schemas.microsoft.com/office/drawing/2014/main" id="{4E7BB9E9-36A9-4DBD-F9C8-E77615E89BB5}"/>
              </a:ext>
            </a:extLst>
          </p:cNvPr>
          <p:cNvSpPr>
            <a:spLocks noGrp="1"/>
          </p:cNvSpPr>
          <p:nvPr>
            <p:ph idx="1"/>
          </p:nvPr>
        </p:nvSpPr>
        <p:spPr/>
        <p:txBody>
          <a:bodyPr/>
          <a:lstStyle/>
          <a:p>
            <a:pPr marL="0" indent="0">
              <a:buNone/>
            </a:pPr>
            <a:endParaRPr lang="cs-CZ" dirty="0"/>
          </a:p>
          <a:p>
            <a:pPr marL="0" indent="0">
              <a:buNone/>
            </a:pPr>
            <a:endParaRPr lang="cs-CZ" dirty="0"/>
          </a:p>
        </p:txBody>
      </p:sp>
      <p:graphicFrame>
        <p:nvGraphicFramePr>
          <p:cNvPr id="7" name="Tabulka 6">
            <a:extLst>
              <a:ext uri="{FF2B5EF4-FFF2-40B4-BE49-F238E27FC236}">
                <a16:creationId xmlns:a16="http://schemas.microsoft.com/office/drawing/2014/main" id="{6E80ACDD-3854-58CE-1947-807D990F1688}"/>
              </a:ext>
            </a:extLst>
          </p:cNvPr>
          <p:cNvGraphicFramePr>
            <a:graphicFrameLocks noGrp="1"/>
          </p:cNvGraphicFramePr>
          <p:nvPr>
            <p:extLst>
              <p:ext uri="{D42A27DB-BD31-4B8C-83A1-F6EECF244321}">
                <p14:modId xmlns:p14="http://schemas.microsoft.com/office/powerpoint/2010/main" val="1780688837"/>
              </p:ext>
            </p:extLst>
          </p:nvPr>
        </p:nvGraphicFramePr>
        <p:xfrm>
          <a:off x="1099930" y="1825625"/>
          <a:ext cx="6970644" cy="4071594"/>
        </p:xfrm>
        <a:graphic>
          <a:graphicData uri="http://schemas.openxmlformats.org/drawingml/2006/table">
            <a:tbl>
              <a:tblPr/>
              <a:tblGrid>
                <a:gridCol w="907139">
                  <a:extLst>
                    <a:ext uri="{9D8B030D-6E8A-4147-A177-3AD203B41FA5}">
                      <a16:colId xmlns:a16="http://schemas.microsoft.com/office/drawing/2014/main" val="10754065"/>
                    </a:ext>
                  </a:extLst>
                </a:gridCol>
                <a:gridCol w="596802">
                  <a:extLst>
                    <a:ext uri="{9D8B030D-6E8A-4147-A177-3AD203B41FA5}">
                      <a16:colId xmlns:a16="http://schemas.microsoft.com/office/drawing/2014/main" val="3614365794"/>
                    </a:ext>
                  </a:extLst>
                </a:gridCol>
                <a:gridCol w="560994">
                  <a:extLst>
                    <a:ext uri="{9D8B030D-6E8A-4147-A177-3AD203B41FA5}">
                      <a16:colId xmlns:a16="http://schemas.microsoft.com/office/drawing/2014/main" val="3902426192"/>
                    </a:ext>
                  </a:extLst>
                </a:gridCol>
                <a:gridCol w="859394">
                  <a:extLst>
                    <a:ext uri="{9D8B030D-6E8A-4147-A177-3AD203B41FA5}">
                      <a16:colId xmlns:a16="http://schemas.microsoft.com/office/drawing/2014/main" val="3687707269"/>
                    </a:ext>
                  </a:extLst>
                </a:gridCol>
                <a:gridCol w="942947">
                  <a:extLst>
                    <a:ext uri="{9D8B030D-6E8A-4147-A177-3AD203B41FA5}">
                      <a16:colId xmlns:a16="http://schemas.microsoft.com/office/drawing/2014/main" val="26921293"/>
                    </a:ext>
                  </a:extLst>
                </a:gridCol>
                <a:gridCol w="747992">
                  <a:extLst>
                    <a:ext uri="{9D8B030D-6E8A-4147-A177-3AD203B41FA5}">
                      <a16:colId xmlns:a16="http://schemas.microsoft.com/office/drawing/2014/main" val="1677491449"/>
                    </a:ext>
                  </a:extLst>
                </a:gridCol>
                <a:gridCol w="1177688">
                  <a:extLst>
                    <a:ext uri="{9D8B030D-6E8A-4147-A177-3AD203B41FA5}">
                      <a16:colId xmlns:a16="http://schemas.microsoft.com/office/drawing/2014/main" val="1846862001"/>
                    </a:ext>
                  </a:extLst>
                </a:gridCol>
                <a:gridCol w="1177688">
                  <a:extLst>
                    <a:ext uri="{9D8B030D-6E8A-4147-A177-3AD203B41FA5}">
                      <a16:colId xmlns:a16="http://schemas.microsoft.com/office/drawing/2014/main" val="4175707087"/>
                    </a:ext>
                  </a:extLst>
                </a:gridCol>
              </a:tblGrid>
              <a:tr h="1749064">
                <a:tc gridSpan="2">
                  <a:txBody>
                    <a:bodyPr/>
                    <a:lstStyle/>
                    <a:p>
                      <a:pPr algn="ctr" fontAlgn="ctr"/>
                      <a:r>
                        <a:rPr lang="cs-CZ" sz="1000" b="1" i="0" u="none" strike="noStrike">
                          <a:solidFill>
                            <a:srgbClr val="000000"/>
                          </a:solidFill>
                          <a:effectLst/>
                          <a:latin typeface="Calibri" panose="020F0502020204030204" pitchFamily="34" charset="0"/>
                        </a:rPr>
                        <a:t>Pohybová (kinetická)  energie Ek=1/2*m*v2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cs-CZ"/>
                    </a:p>
                  </a:txBody>
                  <a:tcPr/>
                </a:tc>
                <a:tc>
                  <a:txBody>
                    <a:bodyPr/>
                    <a:lstStyle/>
                    <a:p>
                      <a:pPr algn="ctr" fontAlgn="ctr"/>
                      <a:r>
                        <a:rPr lang="cs-CZ" sz="1000" b="1" i="0" u="none" strike="noStrike" dirty="0">
                          <a:solidFill>
                            <a:srgbClr val="000000"/>
                          </a:solidFill>
                          <a:effectLst/>
                          <a:latin typeface="Calibri" panose="020F0502020204030204" pitchFamily="34" charset="0"/>
                        </a:rPr>
                        <a:t>člověk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alibri" panose="020F0502020204030204" pitchFamily="34" charset="0"/>
                        </a:rPr>
                        <a:t>koňský povoz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alibri" panose="020F0502020204030204" pitchFamily="34" charset="0"/>
                        </a:rPr>
                        <a:t>osobní automobil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alibri" panose="020F0502020204030204" pitchFamily="34" charset="0"/>
                        </a:rPr>
                        <a:t>kamion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Calibri" panose="020F0502020204030204" pitchFamily="34" charset="0"/>
                        </a:rPr>
                        <a:t>Boeing 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alibri" panose="020F0502020204030204" pitchFamily="34" charset="0"/>
                        </a:rPr>
                        <a:t>kontejnerová loď</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12786605"/>
                  </a:ext>
                </a:extLst>
              </a:tr>
              <a:tr h="573464">
                <a:tc>
                  <a:txBody>
                    <a:bodyPr/>
                    <a:lstStyle/>
                    <a:p>
                      <a:pPr algn="ctr" fontAlgn="ctr"/>
                      <a:r>
                        <a:rPr lang="cs-CZ" sz="1000" b="0" i="0" u="none" strike="noStrike">
                          <a:solidFill>
                            <a:srgbClr val="000000"/>
                          </a:solidFill>
                          <a:effectLst/>
                          <a:latin typeface="Calibri" panose="020F0502020204030204" pitchFamily="34" charset="0"/>
                        </a:rPr>
                        <a:t>Hmotnost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3 000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1 700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30 000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400 000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300 000 000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96053"/>
                  </a:ext>
                </a:extLst>
              </a:tr>
              <a:tr h="573464">
                <a:tc rowSpan="2">
                  <a:txBody>
                    <a:bodyPr/>
                    <a:lstStyle/>
                    <a:p>
                      <a:pPr algn="ctr" fontAlgn="ctr"/>
                      <a:r>
                        <a:rPr lang="cs-CZ" sz="1000" b="0" i="0" u="none" strike="noStrike">
                          <a:solidFill>
                            <a:srgbClr val="000000"/>
                          </a:solidFill>
                          <a:effectLst/>
                          <a:latin typeface="Calibri" panose="020F0502020204030204" pitchFamily="34" charset="0"/>
                        </a:rPr>
                        <a:t>Rychlost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12,5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882295"/>
                  </a:ext>
                </a:extLst>
              </a:tr>
              <a:tr h="573464">
                <a:tc vMerge="1">
                  <a:txBody>
                    <a:bodyPr/>
                    <a:lstStyle/>
                    <a:p>
                      <a:endParaRPr lang="cs-CZ"/>
                    </a:p>
                  </a:txBody>
                  <a:tcPr/>
                </a:tc>
                <a:tc>
                  <a:txBody>
                    <a:bodyPr/>
                    <a:lstStyle/>
                    <a:p>
                      <a:pPr algn="ctr" fontAlgn="b"/>
                      <a:r>
                        <a:rPr lang="cs-CZ" sz="1200" b="0" i="0" u="none" strike="noStrike" baseline="0">
                          <a:solidFill>
                            <a:srgbClr val="000000"/>
                          </a:solidFill>
                          <a:effectLst/>
                          <a:latin typeface="Calibri" panose="020F0502020204030204" pitchFamily="34" charset="0"/>
                        </a:rPr>
                        <a:t>km/h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dirty="0">
                          <a:solidFill>
                            <a:srgbClr val="000000"/>
                          </a:solidFill>
                          <a:effectLst/>
                          <a:latin typeface="Calibri" panose="020F0502020204030204" pitchFamily="34" charset="0"/>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33055"/>
                  </a:ext>
                </a:extLst>
              </a:tr>
              <a:tr h="602138">
                <a:tc>
                  <a:txBody>
                    <a:bodyPr/>
                    <a:lstStyle/>
                    <a:p>
                      <a:pPr algn="ctr" fontAlgn="ctr"/>
                      <a:r>
                        <a:rPr lang="cs-CZ" sz="1000" b="0" i="0" u="none" strike="noStrike">
                          <a:solidFill>
                            <a:srgbClr val="000000"/>
                          </a:solidFill>
                          <a:effectLst/>
                          <a:latin typeface="Calibri" panose="020F0502020204030204" pitchFamily="34" charset="0"/>
                        </a:rPr>
                        <a:t>Energie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0" i="0" u="none" strike="noStrike" baseline="0">
                          <a:solidFill>
                            <a:srgbClr val="000000"/>
                          </a:solidFill>
                          <a:effectLst/>
                          <a:latin typeface="Calibri" panose="020F0502020204030204" pitchFamily="34" charset="0"/>
                        </a:rPr>
                        <a:t>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1" i="0" u="none" strike="noStrike" baseline="0">
                          <a:solidFill>
                            <a:srgbClr val="FF0000"/>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baseline="0">
                          <a:solidFill>
                            <a:srgbClr val="FF0000"/>
                          </a:solidFill>
                          <a:effectLst/>
                          <a:latin typeface="Calibri" panose="020F0502020204030204" pitchFamily="34" charset="0"/>
                        </a:rPr>
                        <a:t>2 894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baseline="0">
                          <a:solidFill>
                            <a:srgbClr val="FF0000"/>
                          </a:solidFill>
                          <a:effectLst/>
                          <a:latin typeface="Calibri" panose="020F0502020204030204" pitchFamily="34" charset="0"/>
                        </a:rPr>
                        <a:t>655 864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baseline="0">
                          <a:solidFill>
                            <a:srgbClr val="FF0000"/>
                          </a:solidFill>
                          <a:effectLst/>
                          <a:latin typeface="Calibri" panose="020F0502020204030204" pitchFamily="34" charset="0"/>
                        </a:rPr>
                        <a:t>7 407 407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baseline="0" dirty="0">
                          <a:solidFill>
                            <a:srgbClr val="FF0000"/>
                          </a:solidFill>
                          <a:effectLst/>
                          <a:latin typeface="Calibri" panose="020F0502020204030204" pitchFamily="34" charset="0"/>
                        </a:rPr>
                        <a:t>12 500 000 000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baseline="0" dirty="0">
                          <a:solidFill>
                            <a:srgbClr val="FF0000"/>
                          </a:solidFill>
                          <a:effectLst/>
                          <a:latin typeface="Calibri" panose="020F0502020204030204" pitchFamily="34" charset="0"/>
                        </a:rPr>
                        <a:t>23 437 500 000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5416559"/>
                  </a:ext>
                </a:extLst>
              </a:tr>
            </a:tbl>
          </a:graphicData>
        </a:graphic>
      </p:graphicFrame>
    </p:spTree>
    <p:extLst>
      <p:ext uri="{BB962C8B-B14F-4D97-AF65-F5344CB8AC3E}">
        <p14:creationId xmlns:p14="http://schemas.microsoft.com/office/powerpoint/2010/main" val="388695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14ACC-ECEF-5A69-1134-FB2A011B6230}"/>
              </a:ext>
            </a:extLst>
          </p:cNvPr>
          <p:cNvSpPr>
            <a:spLocks noGrp="1"/>
          </p:cNvSpPr>
          <p:nvPr>
            <p:ph type="title"/>
          </p:nvPr>
        </p:nvSpPr>
        <p:spPr/>
        <p:txBody>
          <a:bodyPr/>
          <a:lstStyle/>
          <a:p>
            <a:pPr algn="ctr"/>
            <a:r>
              <a:rPr lang="cs-CZ" b="1" dirty="0">
                <a:latin typeface="+mn-lt"/>
              </a:rPr>
              <a:t>Obchodní plachetnice </a:t>
            </a:r>
            <a:r>
              <a:rPr lang="cs-CZ" b="1" dirty="0" err="1">
                <a:latin typeface="+mn-lt"/>
              </a:rPr>
              <a:t>Preussen</a:t>
            </a:r>
            <a:endParaRPr lang="cs-CZ" b="1" dirty="0">
              <a:latin typeface="+mn-lt"/>
            </a:endParaRPr>
          </a:p>
        </p:txBody>
      </p:sp>
      <p:sp>
        <p:nvSpPr>
          <p:cNvPr id="4" name="TextovéPole 3">
            <a:extLst>
              <a:ext uri="{FF2B5EF4-FFF2-40B4-BE49-F238E27FC236}">
                <a16:creationId xmlns:a16="http://schemas.microsoft.com/office/drawing/2014/main" id="{D0AA1C85-E015-28C6-F026-F5C9C1D37E78}"/>
              </a:ext>
            </a:extLst>
          </p:cNvPr>
          <p:cNvSpPr txBox="1"/>
          <p:nvPr/>
        </p:nvSpPr>
        <p:spPr>
          <a:xfrm>
            <a:off x="905522" y="2554057"/>
            <a:ext cx="7217545" cy="3693319"/>
          </a:xfrm>
          <a:prstGeom prst="rect">
            <a:avLst/>
          </a:prstGeom>
          <a:noFill/>
        </p:spPr>
        <p:txBody>
          <a:bodyPr wrap="square">
            <a:spAutoFit/>
          </a:bodyPr>
          <a:lstStyle/>
          <a:p>
            <a:pPr marL="0" indent="0">
              <a:buNone/>
            </a:pPr>
            <a:endParaRPr lang="cs-CZ" sz="1800" dirty="0"/>
          </a:p>
          <a:p>
            <a:pPr marL="0" indent="0">
              <a:buNone/>
            </a:pPr>
            <a:endParaRPr lang="cs-CZ" dirty="0"/>
          </a:p>
          <a:p>
            <a:pPr marL="0" indent="0">
              <a:buNone/>
            </a:pPr>
            <a:endParaRPr lang="cs-CZ" sz="1800" dirty="0"/>
          </a:p>
          <a:p>
            <a:pPr marL="0" indent="0">
              <a:buNone/>
            </a:pPr>
            <a:endParaRPr lang="cs-CZ" dirty="0"/>
          </a:p>
          <a:p>
            <a:pPr marL="0" indent="0">
              <a:buNone/>
            </a:pPr>
            <a:endParaRPr lang="cs-CZ" sz="1800" dirty="0"/>
          </a:p>
          <a:p>
            <a:pPr marL="0" indent="0">
              <a:buNone/>
            </a:pPr>
            <a:endParaRPr lang="cs-CZ" dirty="0"/>
          </a:p>
          <a:p>
            <a:pPr marL="0" indent="0">
              <a:buNone/>
            </a:pPr>
            <a:endParaRPr lang="cs-CZ" sz="1800" dirty="0"/>
          </a:p>
          <a:p>
            <a:pPr marL="0" indent="0">
              <a:buNone/>
            </a:pPr>
            <a:endParaRPr lang="cs-CZ" sz="1800" dirty="0"/>
          </a:p>
          <a:p>
            <a:pPr marL="0" indent="0">
              <a:buNone/>
            </a:pPr>
            <a:r>
              <a:rPr lang="cs-CZ" sz="1800" dirty="0"/>
              <a:t>Délka: 134 m     Šířka: 16,5 m      Ponor: 8 m</a:t>
            </a:r>
          </a:p>
          <a:p>
            <a:pPr marL="0" indent="0">
              <a:buNone/>
            </a:pPr>
            <a:r>
              <a:rPr lang="cs-CZ" sz="1800" dirty="0"/>
              <a:t>Nosnost: </a:t>
            </a:r>
            <a:r>
              <a:rPr lang="cs-CZ" sz="1800" b="1" dirty="0">
                <a:highlight>
                  <a:srgbClr val="FFFF00"/>
                </a:highlight>
              </a:rPr>
              <a:t>8 000 </a:t>
            </a:r>
            <a:r>
              <a:rPr lang="cs-CZ" sz="1800" dirty="0"/>
              <a:t>tun     Rychlost (max): 38 km/hod</a:t>
            </a:r>
          </a:p>
          <a:p>
            <a:pPr marL="0" indent="0">
              <a:buNone/>
            </a:pPr>
            <a:r>
              <a:rPr lang="cs-CZ" sz="1800" dirty="0"/>
              <a:t>Kinetická energie: </a:t>
            </a:r>
            <a:r>
              <a:rPr lang="cs-CZ" sz="1800" b="1" dirty="0">
                <a:highlight>
                  <a:srgbClr val="FFFF00"/>
                </a:highlight>
              </a:rPr>
              <a:t>0,4</a:t>
            </a:r>
            <a:r>
              <a:rPr lang="cs-CZ" sz="1800" dirty="0"/>
              <a:t> GJ</a:t>
            </a:r>
          </a:p>
          <a:p>
            <a:r>
              <a:rPr lang="cs-CZ" sz="1800" dirty="0"/>
              <a:t>Plachtoví – 6</a:t>
            </a:r>
            <a:r>
              <a:rPr lang="cs-CZ" dirty="0"/>
              <a:t> 800 m</a:t>
            </a:r>
            <a:r>
              <a:rPr lang="cs-CZ" baseline="30000" dirty="0"/>
              <a:t>2</a:t>
            </a:r>
            <a:endParaRPr lang="cs-CZ" sz="1800" dirty="0"/>
          </a:p>
          <a:p>
            <a:r>
              <a:rPr lang="cs-CZ" sz="1800" dirty="0"/>
              <a:t>Ekvivalent: Diesel </a:t>
            </a:r>
            <a:r>
              <a:rPr lang="cs-CZ" dirty="0"/>
              <a:t> 2 000 kW  (lokomotiva T 499 – 1 760 kW)</a:t>
            </a:r>
            <a:endParaRPr lang="cs-CZ" sz="1800" dirty="0"/>
          </a:p>
        </p:txBody>
      </p:sp>
      <p:pic>
        <p:nvPicPr>
          <p:cNvPr id="8" name="Zástupný obsah 7">
            <a:extLst>
              <a:ext uri="{FF2B5EF4-FFF2-40B4-BE49-F238E27FC236}">
                <a16:creationId xmlns:a16="http://schemas.microsoft.com/office/drawing/2014/main" id="{749A00F9-1DCE-E39D-287E-6B1FF2CB7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613" y="1502724"/>
            <a:ext cx="5228947" cy="2971694"/>
          </a:xfrm>
        </p:spPr>
      </p:pic>
    </p:spTree>
    <p:extLst>
      <p:ext uri="{BB962C8B-B14F-4D97-AF65-F5344CB8AC3E}">
        <p14:creationId xmlns:p14="http://schemas.microsoft.com/office/powerpoint/2010/main" val="2870769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14ACC-ECEF-5A69-1134-FB2A011B6230}"/>
              </a:ext>
            </a:extLst>
          </p:cNvPr>
          <p:cNvSpPr>
            <a:spLocks noGrp="1"/>
          </p:cNvSpPr>
          <p:nvPr>
            <p:ph type="title"/>
          </p:nvPr>
        </p:nvSpPr>
        <p:spPr/>
        <p:txBody>
          <a:bodyPr/>
          <a:lstStyle/>
          <a:p>
            <a:pPr algn="ctr"/>
            <a:r>
              <a:rPr lang="cs-CZ" b="1" dirty="0">
                <a:latin typeface="+mn-lt"/>
              </a:rPr>
              <a:t>Kontejnerová loď MSC Irina</a:t>
            </a:r>
          </a:p>
        </p:txBody>
      </p:sp>
      <p:pic>
        <p:nvPicPr>
          <p:cNvPr id="5" name="Zástupný obsah 4">
            <a:extLst>
              <a:ext uri="{FF2B5EF4-FFF2-40B4-BE49-F238E27FC236}">
                <a16:creationId xmlns:a16="http://schemas.microsoft.com/office/drawing/2014/main" id="{AB3BE748-B081-EB5F-27D1-1A339A7077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933" y="1690689"/>
            <a:ext cx="6960092" cy="2745769"/>
          </a:xfrm>
        </p:spPr>
      </p:pic>
      <p:sp>
        <p:nvSpPr>
          <p:cNvPr id="4" name="TextovéPole 3">
            <a:extLst>
              <a:ext uri="{FF2B5EF4-FFF2-40B4-BE49-F238E27FC236}">
                <a16:creationId xmlns:a16="http://schemas.microsoft.com/office/drawing/2014/main" id="{D0AA1C85-E015-28C6-F026-F5C9C1D37E78}"/>
              </a:ext>
            </a:extLst>
          </p:cNvPr>
          <p:cNvSpPr txBox="1"/>
          <p:nvPr/>
        </p:nvSpPr>
        <p:spPr>
          <a:xfrm>
            <a:off x="905522" y="2554057"/>
            <a:ext cx="7217545" cy="3416320"/>
          </a:xfrm>
          <a:prstGeom prst="rect">
            <a:avLst/>
          </a:prstGeom>
          <a:noFill/>
        </p:spPr>
        <p:txBody>
          <a:bodyPr wrap="square">
            <a:spAutoFit/>
          </a:bodyPr>
          <a:lstStyle/>
          <a:p>
            <a:pPr marL="0" indent="0">
              <a:buNone/>
            </a:pPr>
            <a:endParaRPr lang="cs-CZ" sz="1800" dirty="0"/>
          </a:p>
          <a:p>
            <a:pPr marL="0" indent="0">
              <a:buNone/>
            </a:pPr>
            <a:endParaRPr lang="cs-CZ" dirty="0"/>
          </a:p>
          <a:p>
            <a:pPr marL="0" indent="0">
              <a:buNone/>
            </a:pPr>
            <a:endParaRPr lang="cs-CZ" sz="1800" dirty="0"/>
          </a:p>
          <a:p>
            <a:pPr marL="0" indent="0">
              <a:buNone/>
            </a:pPr>
            <a:endParaRPr lang="cs-CZ" dirty="0"/>
          </a:p>
          <a:p>
            <a:pPr marL="0" indent="0">
              <a:buNone/>
            </a:pPr>
            <a:endParaRPr lang="cs-CZ" sz="1800" dirty="0"/>
          </a:p>
          <a:p>
            <a:pPr marL="0" indent="0">
              <a:buNone/>
            </a:pPr>
            <a:endParaRPr lang="cs-CZ" dirty="0"/>
          </a:p>
          <a:p>
            <a:pPr marL="0" indent="0">
              <a:buNone/>
            </a:pPr>
            <a:endParaRPr lang="cs-CZ" sz="1800" dirty="0"/>
          </a:p>
          <a:p>
            <a:pPr marL="0" indent="0">
              <a:buNone/>
            </a:pPr>
            <a:r>
              <a:rPr lang="cs-CZ" sz="1800" dirty="0"/>
              <a:t>Délka: 400 m Šířka: 60 m Ponor: 17 m</a:t>
            </a:r>
          </a:p>
          <a:p>
            <a:pPr marL="0" indent="0">
              <a:buNone/>
            </a:pPr>
            <a:r>
              <a:rPr lang="cs-CZ" sz="1800" dirty="0"/>
              <a:t>Nosnost: </a:t>
            </a:r>
            <a:r>
              <a:rPr lang="cs-CZ" sz="1800" b="1" dirty="0">
                <a:highlight>
                  <a:srgbClr val="FFFF00"/>
                </a:highlight>
              </a:rPr>
              <a:t>240 000 </a:t>
            </a:r>
            <a:r>
              <a:rPr lang="cs-CZ" sz="1800" dirty="0"/>
              <a:t>tun Rychlost (max): 42 km/hod</a:t>
            </a:r>
          </a:p>
          <a:p>
            <a:pPr marL="0" indent="0">
              <a:buNone/>
            </a:pPr>
            <a:r>
              <a:rPr lang="cs-CZ" sz="1800" dirty="0"/>
              <a:t>Kinetická energie: </a:t>
            </a:r>
            <a:r>
              <a:rPr lang="cs-CZ" sz="1800" b="1" dirty="0">
                <a:highlight>
                  <a:srgbClr val="FFFF00"/>
                </a:highlight>
              </a:rPr>
              <a:t>16</a:t>
            </a:r>
            <a:r>
              <a:rPr lang="cs-CZ" sz="1800" dirty="0"/>
              <a:t> GJ</a:t>
            </a:r>
          </a:p>
          <a:p>
            <a:pPr marL="0" indent="0">
              <a:buNone/>
            </a:pPr>
            <a:r>
              <a:rPr lang="cs-CZ" sz="1800" dirty="0"/>
              <a:t>Pohon: Diesel – 73 000 kW</a:t>
            </a:r>
          </a:p>
          <a:p>
            <a:pPr marL="0" indent="0">
              <a:buNone/>
            </a:pPr>
            <a:r>
              <a:rPr lang="cs-CZ" sz="1800" dirty="0"/>
              <a:t>Ekvivalent: plachtoví 250 000 m</a:t>
            </a:r>
            <a:r>
              <a:rPr lang="cs-CZ" sz="1800" baseline="30000" dirty="0"/>
              <a:t>2  </a:t>
            </a:r>
            <a:r>
              <a:rPr lang="cs-CZ" sz="1800" dirty="0"/>
              <a:t>(50 fotbalových hřišť á 5 000 m</a:t>
            </a:r>
            <a:r>
              <a:rPr lang="cs-CZ" sz="1800" baseline="30000" dirty="0"/>
              <a:t>2</a:t>
            </a:r>
            <a:r>
              <a:rPr lang="cs-CZ" sz="1800" dirty="0"/>
              <a:t>)</a:t>
            </a:r>
          </a:p>
        </p:txBody>
      </p:sp>
    </p:spTree>
    <p:extLst>
      <p:ext uri="{BB962C8B-B14F-4D97-AF65-F5344CB8AC3E}">
        <p14:creationId xmlns:p14="http://schemas.microsoft.com/office/powerpoint/2010/main" val="3494135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E016DA-0016-1A1A-FD0C-80D88C2F26AA}"/>
              </a:ext>
            </a:extLst>
          </p:cNvPr>
          <p:cNvSpPr>
            <a:spLocks noGrp="1"/>
          </p:cNvSpPr>
          <p:nvPr>
            <p:ph type="title"/>
          </p:nvPr>
        </p:nvSpPr>
        <p:spPr/>
        <p:txBody>
          <a:bodyPr/>
          <a:lstStyle/>
          <a:p>
            <a:pPr algn="ctr"/>
            <a:r>
              <a:rPr lang="cs-CZ" b="1" dirty="0">
                <a:latin typeface="+mn-lt"/>
              </a:rPr>
              <a:t>Koloběh uhlíku</a:t>
            </a:r>
            <a:endParaRPr lang="cs-CZ" dirty="0">
              <a:latin typeface="+mn-lt"/>
            </a:endParaRPr>
          </a:p>
        </p:txBody>
      </p:sp>
      <p:sp>
        <p:nvSpPr>
          <p:cNvPr id="3" name="Zástupný obsah 2">
            <a:extLst>
              <a:ext uri="{FF2B5EF4-FFF2-40B4-BE49-F238E27FC236}">
                <a16:creationId xmlns:a16="http://schemas.microsoft.com/office/drawing/2014/main" id="{F0EBC028-A982-A40C-C3E4-649A9F885878}"/>
              </a:ext>
            </a:extLst>
          </p:cNvPr>
          <p:cNvSpPr>
            <a:spLocks noGrp="1"/>
          </p:cNvSpPr>
          <p:nvPr>
            <p:ph idx="1"/>
          </p:nvPr>
        </p:nvSpPr>
        <p:spPr/>
        <p:txBody>
          <a:bodyPr>
            <a:normAutofit/>
          </a:bodyPr>
          <a:lstStyle/>
          <a:p>
            <a:pPr marL="0" indent="0" algn="ctr">
              <a:buNone/>
            </a:pPr>
            <a:r>
              <a:rPr lang="cs-CZ" dirty="0"/>
              <a:t>hydrosféra (rozpuštěný CO</a:t>
            </a:r>
            <a:r>
              <a:rPr lang="cs-CZ" baseline="-25000" dirty="0"/>
              <a:t>2 </a:t>
            </a:r>
            <a:r>
              <a:rPr lang="cs-CZ" dirty="0"/>
              <a:t> a organická hmota) </a:t>
            </a:r>
          </a:p>
          <a:p>
            <a:pPr marL="0" indent="0" algn="ctr">
              <a:buNone/>
            </a:pPr>
            <a:r>
              <a:rPr lang="cs-CZ" dirty="0"/>
              <a:t>– cca 40 000 </a:t>
            </a:r>
            <a:r>
              <a:rPr lang="cs-CZ" dirty="0" err="1"/>
              <a:t>Gt</a:t>
            </a:r>
            <a:endParaRPr lang="cs-CZ" dirty="0"/>
          </a:p>
          <a:p>
            <a:pPr marL="0" indent="0" algn="ctr">
              <a:buNone/>
            </a:pPr>
            <a:r>
              <a:rPr lang="cs-CZ" dirty="0">
                <a:hlinkClick r:id="rId2" tooltip="Sediment"/>
              </a:rPr>
              <a:t>sedimenty</a:t>
            </a:r>
            <a:r>
              <a:rPr lang="cs-CZ" dirty="0"/>
              <a:t> </a:t>
            </a:r>
          </a:p>
          <a:p>
            <a:pPr>
              <a:buFont typeface="Arial" panose="020B0604020202020204" pitchFamily="34" charset="0"/>
              <a:buChar char="•"/>
            </a:pPr>
            <a:r>
              <a:rPr lang="cs-CZ" dirty="0"/>
              <a:t>uhličitany (CaCO</a:t>
            </a:r>
            <a:r>
              <a:rPr lang="cs-CZ" baseline="-25000" dirty="0"/>
              <a:t>3 </a:t>
            </a:r>
            <a:r>
              <a:rPr lang="cs-CZ" dirty="0"/>
              <a:t>– vápenec -  </a:t>
            </a:r>
            <a:r>
              <a:rPr lang="cs-CZ" b="1" dirty="0">
                <a:solidFill>
                  <a:srgbClr val="FF0000"/>
                </a:solidFill>
              </a:rPr>
              <a:t>80 000 000 </a:t>
            </a:r>
            <a:r>
              <a:rPr lang="cs-CZ" dirty="0" err="1"/>
              <a:t>Gt</a:t>
            </a:r>
            <a:endParaRPr lang="cs-CZ" dirty="0"/>
          </a:p>
          <a:p>
            <a:pPr marL="0" indent="0" algn="ctr">
              <a:buNone/>
            </a:pPr>
            <a:r>
              <a:rPr lang="cs-CZ" b="1" dirty="0">
                <a:solidFill>
                  <a:srgbClr val="FF0000"/>
                </a:solidFill>
              </a:rPr>
              <a:t>CaCO</a:t>
            </a:r>
            <a:r>
              <a:rPr lang="cs-CZ" b="1" baseline="-25000" dirty="0">
                <a:solidFill>
                  <a:srgbClr val="FF0000"/>
                </a:solidFill>
              </a:rPr>
              <a:t>3</a:t>
            </a:r>
            <a:r>
              <a:rPr lang="cs-CZ" b="1" dirty="0">
                <a:solidFill>
                  <a:srgbClr val="FF0000"/>
                </a:solidFill>
              </a:rPr>
              <a:t> → </a:t>
            </a:r>
            <a:r>
              <a:rPr lang="cs-CZ" b="1" dirty="0" err="1">
                <a:solidFill>
                  <a:srgbClr val="FF0000"/>
                </a:solidFill>
              </a:rPr>
              <a:t>CaO</a:t>
            </a:r>
            <a:r>
              <a:rPr lang="cs-CZ" b="1" dirty="0">
                <a:solidFill>
                  <a:srgbClr val="FF0000"/>
                </a:solidFill>
              </a:rPr>
              <a:t> + CO</a:t>
            </a:r>
            <a:r>
              <a:rPr lang="cs-CZ" b="1" baseline="-25000" dirty="0">
                <a:solidFill>
                  <a:srgbClr val="FF0000"/>
                </a:solidFill>
              </a:rPr>
              <a:t>2</a:t>
            </a:r>
            <a:endParaRPr lang="cs-CZ" b="1" dirty="0">
              <a:solidFill>
                <a:srgbClr val="FF0000"/>
              </a:solidFill>
            </a:endParaRPr>
          </a:p>
          <a:p>
            <a:pPr>
              <a:buFont typeface="Arial" panose="020B0604020202020204" pitchFamily="34" charset="0"/>
              <a:buChar char="•"/>
            </a:pPr>
            <a:r>
              <a:rPr lang="cs-CZ" dirty="0"/>
              <a:t>jiné látky včetně fosilních paliv – </a:t>
            </a:r>
            <a:r>
              <a:rPr lang="cs-CZ" b="1" dirty="0">
                <a:solidFill>
                  <a:srgbClr val="FF0000"/>
                </a:solidFill>
              </a:rPr>
              <a:t>800</a:t>
            </a:r>
            <a:r>
              <a:rPr lang="cs-CZ" dirty="0"/>
              <a:t> </a:t>
            </a:r>
            <a:r>
              <a:rPr lang="cs-CZ" dirty="0" err="1"/>
              <a:t>Gt</a:t>
            </a:r>
            <a:endParaRPr lang="cs-CZ" dirty="0"/>
          </a:p>
          <a:p>
            <a:pPr marL="0" indent="0" algn="ctr">
              <a:buNone/>
            </a:pPr>
            <a:r>
              <a:rPr lang="cs-CZ" dirty="0"/>
              <a:t>atmosféra (CO</a:t>
            </a:r>
            <a:r>
              <a:rPr lang="cs-CZ" baseline="-25000" dirty="0"/>
              <a:t>2</a:t>
            </a:r>
            <a:r>
              <a:rPr lang="cs-CZ" dirty="0"/>
              <a:t>) – </a:t>
            </a:r>
            <a:r>
              <a:rPr lang="cs-CZ" b="1" dirty="0">
                <a:solidFill>
                  <a:srgbClr val="FF0000"/>
                </a:solidFill>
              </a:rPr>
              <a:t>800</a:t>
            </a:r>
            <a:r>
              <a:rPr lang="cs-CZ" dirty="0"/>
              <a:t> </a:t>
            </a:r>
            <a:r>
              <a:rPr lang="cs-CZ" dirty="0" err="1"/>
              <a:t>Gt</a:t>
            </a:r>
            <a:endParaRPr lang="cs-CZ" dirty="0"/>
          </a:p>
          <a:p>
            <a:pPr marL="0" indent="0" algn="ctr">
              <a:buNone/>
            </a:pPr>
            <a:r>
              <a:rPr lang="cs-CZ" dirty="0"/>
              <a:t>biosféra (organická živá i neživá hmota) – cca 1900 </a:t>
            </a:r>
            <a:r>
              <a:rPr lang="cs-CZ" dirty="0" err="1"/>
              <a:t>Gt</a:t>
            </a:r>
            <a:endParaRPr lang="cs-CZ" dirty="0"/>
          </a:p>
          <a:p>
            <a:pPr marL="0" indent="0">
              <a:buNone/>
            </a:pPr>
            <a:endParaRPr lang="cs-CZ" dirty="0"/>
          </a:p>
        </p:txBody>
      </p:sp>
    </p:spTree>
    <p:extLst>
      <p:ext uri="{BB962C8B-B14F-4D97-AF65-F5344CB8AC3E}">
        <p14:creationId xmlns:p14="http://schemas.microsoft.com/office/powerpoint/2010/main" val="49043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D70061-2493-18E5-4158-DBA2416DB468}"/>
              </a:ext>
            </a:extLst>
          </p:cNvPr>
          <p:cNvSpPr>
            <a:spLocks noGrp="1"/>
          </p:cNvSpPr>
          <p:nvPr>
            <p:ph type="title"/>
          </p:nvPr>
        </p:nvSpPr>
        <p:spPr/>
        <p:txBody>
          <a:bodyPr>
            <a:normAutofit/>
          </a:bodyPr>
          <a:lstStyle/>
          <a:p>
            <a:pPr algn="ctr"/>
            <a:r>
              <a:rPr lang="cs-CZ" sz="2325" b="1" dirty="0"/>
              <a:t>Modelování dopadů</a:t>
            </a:r>
            <a:br>
              <a:rPr lang="cs-CZ" sz="2325" dirty="0"/>
            </a:br>
            <a:r>
              <a:rPr lang="cs-CZ" sz="1650" dirty="0"/>
              <a:t>Horáček – Sedmidubský </a:t>
            </a:r>
            <a:br>
              <a:rPr lang="cs-CZ" sz="1650" dirty="0"/>
            </a:br>
            <a:r>
              <a:rPr lang="cs-CZ" sz="975" dirty="0"/>
              <a:t>Ústav fyziky plazmatu AV ČR</a:t>
            </a:r>
            <a:br>
              <a:rPr lang="cs-CZ" sz="2325" dirty="0"/>
            </a:br>
            <a:r>
              <a:rPr lang="cs-CZ"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https://app.energy-mix.cz/</a:t>
            </a:r>
            <a:endParaRPr lang="cs-CZ" sz="2325" dirty="0"/>
          </a:p>
        </p:txBody>
      </p:sp>
      <p:sp>
        <p:nvSpPr>
          <p:cNvPr id="3" name="Zástupný obsah 2">
            <a:extLst>
              <a:ext uri="{FF2B5EF4-FFF2-40B4-BE49-F238E27FC236}">
                <a16:creationId xmlns:a16="http://schemas.microsoft.com/office/drawing/2014/main" id="{884D0DF4-88E8-8EF4-6F1D-6A3D127981A6}"/>
              </a:ext>
            </a:extLst>
          </p:cNvPr>
          <p:cNvSpPr>
            <a:spLocks noGrp="1"/>
          </p:cNvSpPr>
          <p:nvPr>
            <p:ph idx="1"/>
          </p:nvPr>
        </p:nvSpPr>
        <p:spPr/>
        <p:txBody>
          <a:bodyPr>
            <a:normAutofit/>
          </a:bodyPr>
          <a:lstStyle/>
          <a:p>
            <a:pPr marL="0" indent="0" algn="ctr">
              <a:lnSpc>
                <a:spcPct val="107000"/>
              </a:lnSpc>
              <a:spcAft>
                <a:spcPts val="600"/>
              </a:spcAft>
              <a:buNone/>
            </a:pPr>
            <a:r>
              <a:rPr lang="cs-CZ" b="1" dirty="0">
                <a:solidFill>
                  <a:srgbClr val="FF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Scénář Hnutí Duha a Greenpeace pro rok 2050</a:t>
            </a:r>
            <a:r>
              <a:rPr lang="cs-CZ"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cs-CZ" sz="788" b="1" kern="100" dirty="0">
                <a:highlight>
                  <a:srgbClr val="D3D3D3"/>
                </a:highlight>
                <a:latin typeface="Calibri" panose="020F0502020204030204" pitchFamily="34" charset="0"/>
                <a:ea typeface="Calibri" panose="020F0502020204030204" pitchFamily="34" charset="0"/>
                <a:cs typeface="Times New Roman" panose="02020603050405020304" pitchFamily="18" charset="0"/>
              </a:rPr>
            </a:br>
            <a:br>
              <a:rPr lang="cs-CZ" sz="788" b="1" kern="100" dirty="0">
                <a:highlight>
                  <a:srgbClr val="D3D3D3"/>
                </a:highlight>
                <a:latin typeface="Calibri" panose="020F0502020204030204" pitchFamily="34" charset="0"/>
                <a:ea typeface="Calibri" panose="020F0502020204030204" pitchFamily="34" charset="0"/>
                <a:cs typeface="Times New Roman" panose="02020603050405020304" pitchFamily="18" charset="0"/>
              </a:rPr>
            </a:br>
            <a:r>
              <a:rPr lang="cs-CZ" b="1" kern="100" dirty="0">
                <a:latin typeface="Calibri" panose="020F0502020204030204" pitchFamily="34" charset="0"/>
                <a:ea typeface="Calibri" panose="020F0502020204030204" pitchFamily="34" charset="0"/>
                <a:cs typeface="Times New Roman" panose="02020603050405020304" pitchFamily="18" charset="0"/>
              </a:rPr>
              <a:t> </a:t>
            </a:r>
            <a:r>
              <a:rPr lang="cs-CZ"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versus situace v roce 2019</a:t>
            </a:r>
            <a:endParaRPr lang="cs-CZ" dirty="0"/>
          </a:p>
          <a:p>
            <a:pPr marL="0" indent="0">
              <a:lnSpc>
                <a:spcPct val="107000"/>
              </a:lnSpc>
              <a:spcAft>
                <a:spcPts val="600"/>
              </a:spcAft>
              <a:buNone/>
            </a:pP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600"/>
              </a:spcAft>
              <a:buNone/>
            </a:pPr>
            <a:r>
              <a:rPr lang="cs-CZ" sz="1800" b="1" kern="100" dirty="0">
                <a:latin typeface="Calibri" panose="020F0502020204030204" pitchFamily="34" charset="0"/>
                <a:ea typeface="Calibri" panose="020F0502020204030204" pitchFamily="34" charset="0"/>
                <a:cs typeface="Times New Roman" panose="02020603050405020304" pitchFamily="18" charset="0"/>
              </a:rPr>
              <a:t>Spotřeba:</a:t>
            </a:r>
            <a:r>
              <a:rPr lang="cs-CZ" sz="1350" kern="100" dirty="0">
                <a:latin typeface="Calibri" panose="020F0502020204030204" pitchFamily="34" charset="0"/>
                <a:ea typeface="Calibri" panose="020F0502020204030204" pitchFamily="34" charset="0"/>
                <a:cs typeface="Times New Roman" panose="02020603050405020304" pitchFamily="18" charset="0"/>
              </a:rPr>
              <a:t> </a:t>
            </a:r>
            <a:r>
              <a:rPr lang="cs-CZ"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132</a:t>
            </a:r>
            <a:r>
              <a:rPr lang="cs-CZ"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TWh</a:t>
            </a:r>
            <a:r>
              <a:rPr lang="cs-CZ"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350" kern="100" dirty="0">
                <a:latin typeface="Calibri" panose="020F0502020204030204" pitchFamily="34" charset="0"/>
                <a:ea typeface="Calibri" panose="020F0502020204030204" pitchFamily="34" charset="0"/>
                <a:cs typeface="Times New Roman" panose="02020603050405020304" pitchFamily="18" charset="0"/>
              </a:rPr>
              <a:t>(</a:t>
            </a:r>
            <a:r>
              <a:rPr lang="cs-CZ" sz="1350" kern="100" dirty="0" err="1">
                <a:latin typeface="Calibri" panose="020F0502020204030204" pitchFamily="34" charset="0"/>
                <a:ea typeface="Calibri" panose="020F0502020204030204" pitchFamily="34" charset="0"/>
                <a:cs typeface="Times New Roman" panose="02020603050405020304" pitchFamily="18" charset="0"/>
              </a:rPr>
              <a:t>Současnocst</a:t>
            </a:r>
            <a:r>
              <a:rPr lang="cs-CZ" sz="1350" kern="100" dirty="0">
                <a:latin typeface="Calibri" panose="020F0502020204030204" pitchFamily="34" charset="0"/>
                <a:ea typeface="Calibri" panose="020F0502020204030204" pitchFamily="34" charset="0"/>
                <a:cs typeface="Times New Roman" panose="02020603050405020304" pitchFamily="18" charset="0"/>
              </a:rPr>
              <a:t> cca 66 </a:t>
            </a:r>
            <a:r>
              <a:rPr lang="cs-CZ" sz="1350" kern="100" dirty="0" err="1">
                <a:latin typeface="Calibri" panose="020F0502020204030204" pitchFamily="34" charset="0"/>
                <a:ea typeface="Calibri" panose="020F0502020204030204" pitchFamily="34" charset="0"/>
                <a:cs typeface="Times New Roman" panose="02020603050405020304" pitchFamily="18" charset="0"/>
              </a:rPr>
              <a:t>TWh</a:t>
            </a:r>
            <a:r>
              <a:rPr lang="cs-CZ" sz="1350" kern="100" dirty="0">
                <a:latin typeface="Calibri" panose="020F0502020204030204" pitchFamily="34" charset="0"/>
                <a:ea typeface="Calibri" panose="020F0502020204030204" pitchFamily="34" charset="0"/>
                <a:cs typeface="Times New Roman" panose="02020603050405020304" pitchFamily="18" charset="0"/>
              </a:rPr>
              <a:t>)</a:t>
            </a:r>
          </a:p>
          <a:p>
            <a:pPr marL="0" indent="0" algn="ctr">
              <a:lnSpc>
                <a:spcPct val="107000"/>
              </a:lnSpc>
              <a:spcAft>
                <a:spcPts val="600"/>
              </a:spcAft>
              <a:buNone/>
            </a:pP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600"/>
              </a:spcAft>
              <a:buNone/>
            </a:pP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cs-CZ" sz="135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pic>
        <p:nvPicPr>
          <p:cNvPr id="6" name="Obrázek 5">
            <a:extLst>
              <a:ext uri="{FF2B5EF4-FFF2-40B4-BE49-F238E27FC236}">
                <a16:creationId xmlns:a16="http://schemas.microsoft.com/office/drawing/2014/main" id="{D7BE761C-4E34-FA82-3120-2D6B84C11A58}"/>
              </a:ext>
            </a:extLst>
          </p:cNvPr>
          <p:cNvPicPr>
            <a:picLocks noChangeAspect="1"/>
          </p:cNvPicPr>
          <p:nvPr/>
        </p:nvPicPr>
        <p:blipFill>
          <a:blip r:embed="rId3"/>
          <a:stretch>
            <a:fillRect/>
          </a:stretch>
        </p:blipFill>
        <p:spPr>
          <a:xfrm>
            <a:off x="1624088" y="4185084"/>
            <a:ext cx="5672668" cy="1026114"/>
          </a:xfrm>
          <a:prstGeom prst="rect">
            <a:avLst/>
          </a:prstGeom>
        </p:spPr>
      </p:pic>
    </p:spTree>
    <p:extLst>
      <p:ext uri="{BB962C8B-B14F-4D97-AF65-F5344CB8AC3E}">
        <p14:creationId xmlns:p14="http://schemas.microsoft.com/office/powerpoint/2010/main" val="4270524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3E181-AF10-27DE-1AB3-672059466E95}"/>
              </a:ext>
            </a:extLst>
          </p:cNvPr>
          <p:cNvSpPr>
            <a:spLocks noGrp="1"/>
          </p:cNvSpPr>
          <p:nvPr>
            <p:ph type="title"/>
          </p:nvPr>
        </p:nvSpPr>
        <p:spPr/>
        <p:txBody>
          <a:bodyPr>
            <a:normAutofit/>
          </a:bodyPr>
          <a:lstStyle/>
          <a:p>
            <a:pPr algn="ctr"/>
            <a:r>
              <a:rPr lang="cs-CZ" b="1" dirty="0">
                <a:latin typeface="+mn-lt"/>
              </a:rPr>
              <a:t>Děkuji za pozornost</a:t>
            </a:r>
            <a:br>
              <a:rPr lang="cs-CZ" b="1" dirty="0">
                <a:latin typeface="+mn-lt"/>
              </a:rPr>
            </a:br>
            <a:r>
              <a:rPr lang="cs-CZ" sz="4400" b="1" dirty="0">
                <a:latin typeface="+mn-lt"/>
              </a:rPr>
              <a:t>a na shledanou v lepších časech</a:t>
            </a:r>
            <a:endParaRPr lang="cs-CZ" b="1" dirty="0">
              <a:latin typeface="+mn-lt"/>
            </a:endParaRPr>
          </a:p>
        </p:txBody>
      </p:sp>
      <p:sp>
        <p:nvSpPr>
          <p:cNvPr id="3" name="Zástupný obsah 2">
            <a:extLst>
              <a:ext uri="{FF2B5EF4-FFF2-40B4-BE49-F238E27FC236}">
                <a16:creationId xmlns:a16="http://schemas.microsoft.com/office/drawing/2014/main" id="{92C02B48-6528-7809-73D9-8EC44F5AE9A2}"/>
              </a:ext>
            </a:extLst>
          </p:cNvPr>
          <p:cNvSpPr>
            <a:spLocks noGrp="1"/>
          </p:cNvSpPr>
          <p:nvPr>
            <p:ph idx="1"/>
          </p:nvPr>
        </p:nvSpPr>
        <p:spPr/>
        <p:txBody>
          <a:bodyPr/>
          <a:lstStyle/>
          <a:p>
            <a:pPr marL="0" indent="0" algn="ctr">
              <a:buNone/>
            </a:pPr>
            <a:endParaRPr lang="cs-CZ" sz="1800" dirty="0">
              <a:effectLst/>
              <a:latin typeface="Calibri" panose="020F0502020204030204" pitchFamily="34" charset="0"/>
              <a:ea typeface="Calibri" panose="020F0502020204030204" pitchFamily="34" charset="0"/>
            </a:endParaRPr>
          </a:p>
          <a:p>
            <a:pPr marL="0" indent="0" algn="ctr">
              <a:buNone/>
            </a:pPr>
            <a:r>
              <a:rPr lang="cs-CZ" sz="1800" b="1" dirty="0">
                <a:effectLst/>
                <a:latin typeface="Calibri" panose="020F0502020204030204" pitchFamily="34" charset="0"/>
                <a:ea typeface="Calibri" panose="020F0502020204030204" pitchFamily="34" charset="0"/>
              </a:rPr>
              <a:t>Ing. Jaroslav Čížek</a:t>
            </a:r>
          </a:p>
          <a:p>
            <a:pPr marL="0" indent="0" algn="ctr">
              <a:buNone/>
            </a:pPr>
            <a:r>
              <a:rPr lang="cs-CZ" sz="1800" dirty="0">
                <a:effectLst/>
                <a:latin typeface="Calibri" panose="020F0502020204030204" pitchFamily="34" charset="0"/>
                <a:ea typeface="Calibri" panose="020F0502020204030204" pitchFamily="34" charset="0"/>
              </a:rPr>
              <a:t>předseda</a:t>
            </a:r>
          </a:p>
          <a:p>
            <a:pPr marL="0" indent="0" algn="ctr">
              <a:buNone/>
            </a:pPr>
            <a:r>
              <a:rPr lang="cs-CZ" sz="1800" b="1" dirty="0">
                <a:effectLst/>
                <a:latin typeface="Calibri" panose="020F0502020204030204" pitchFamily="34" charset="0"/>
                <a:ea typeface="Calibri" panose="020F0502020204030204" pitchFamily="34" charset="0"/>
              </a:rPr>
              <a:t>Realistická energetika a ekologie </a:t>
            </a:r>
            <a:r>
              <a:rPr lang="cs-CZ" sz="1800" b="1" dirty="0" err="1">
                <a:effectLst/>
                <a:latin typeface="Calibri" panose="020F0502020204030204" pitchFamily="34" charset="0"/>
                <a:ea typeface="Calibri" panose="020F0502020204030204" pitchFamily="34" charset="0"/>
              </a:rPr>
              <a:t>z.s</a:t>
            </a:r>
            <a:r>
              <a:rPr lang="cs-CZ" sz="1800" b="1" dirty="0">
                <a:effectLst/>
                <a:latin typeface="Calibri" panose="020F0502020204030204" pitchFamily="34" charset="0"/>
                <a:ea typeface="Calibri" panose="020F0502020204030204" pitchFamily="34" charset="0"/>
              </a:rPr>
              <a:t>.</a:t>
            </a:r>
          </a:p>
          <a:p>
            <a:pPr marL="0" indent="0" algn="ctr">
              <a:buNone/>
            </a:pPr>
            <a:r>
              <a:rPr lang="cs-CZ" sz="1800" dirty="0">
                <a:effectLst/>
                <a:latin typeface="Calibri" panose="020F0502020204030204" pitchFamily="34" charset="0"/>
                <a:ea typeface="Calibri" panose="020F0502020204030204" pitchFamily="34" charset="0"/>
              </a:rPr>
              <a:t> </a:t>
            </a:r>
          </a:p>
          <a:p>
            <a:pPr marL="0" indent="0" algn="ctr">
              <a:buNone/>
            </a:pPr>
            <a:r>
              <a:rPr lang="cs-CZ" sz="1800" dirty="0">
                <a:effectLst/>
                <a:latin typeface="Calibri" panose="020F0502020204030204" pitchFamily="34" charset="0"/>
                <a:ea typeface="Calibri" panose="020F0502020204030204" pitchFamily="34" charset="0"/>
              </a:rPr>
              <a:t>Mobil:   603 546 596</a:t>
            </a:r>
          </a:p>
          <a:p>
            <a:pPr marL="0" indent="0" algn="ctr">
              <a:buNone/>
            </a:pPr>
            <a:r>
              <a:rPr lang="cs-CZ" sz="1800" dirty="0">
                <a:effectLst/>
                <a:latin typeface="Calibri" panose="020F0502020204030204" pitchFamily="34" charset="0"/>
                <a:ea typeface="Calibri" panose="020F0502020204030204" pitchFamily="34" charset="0"/>
              </a:rPr>
              <a:t>Web: </a:t>
            </a:r>
            <a:r>
              <a:rPr lang="cs-CZ" sz="1800" u="sng" dirty="0">
                <a:solidFill>
                  <a:srgbClr val="0000FF"/>
                </a:solidFill>
                <a:effectLst/>
                <a:latin typeface="Calibri" panose="020F0502020204030204" pitchFamily="34" charset="0"/>
                <a:ea typeface="Calibri" panose="020F0502020204030204" pitchFamily="34" charset="0"/>
                <a:hlinkClick r:id="rId2"/>
              </a:rPr>
              <a:t>www.realisticka.cz</a:t>
            </a:r>
            <a:r>
              <a:rPr lang="cs-CZ" sz="1800" dirty="0">
                <a:effectLst/>
                <a:latin typeface="Calibri" panose="020F0502020204030204" pitchFamily="34" charset="0"/>
                <a:ea typeface="Calibri" panose="020F0502020204030204" pitchFamily="34" charset="0"/>
              </a:rPr>
              <a:t>  </a:t>
            </a:r>
          </a:p>
          <a:p>
            <a:pPr marL="0" indent="0" algn="ctr">
              <a:buNone/>
            </a:pPr>
            <a:r>
              <a:rPr lang="cs-CZ" sz="1800" dirty="0">
                <a:effectLst/>
                <a:latin typeface="Calibri" panose="020F0502020204030204" pitchFamily="34" charset="0"/>
                <a:ea typeface="Calibri" panose="020F0502020204030204" pitchFamily="34" charset="0"/>
              </a:rPr>
              <a:t>Mail: </a:t>
            </a:r>
            <a:r>
              <a:rPr lang="cs-CZ" sz="1800" u="sng" dirty="0">
                <a:solidFill>
                  <a:srgbClr val="0000FF"/>
                </a:solidFill>
                <a:effectLst/>
                <a:latin typeface="Calibri" panose="020F0502020204030204" pitchFamily="34" charset="0"/>
                <a:ea typeface="Calibri" panose="020F0502020204030204" pitchFamily="34" charset="0"/>
                <a:hlinkClick r:id="rId3"/>
              </a:rPr>
              <a:t>info@realisticka.cz</a:t>
            </a:r>
            <a:r>
              <a:rPr lang="cs-CZ" sz="1800" dirty="0">
                <a:effectLst/>
                <a:latin typeface="Calibri" panose="020F0502020204030204" pitchFamily="34" charset="0"/>
                <a:ea typeface="Calibri" panose="020F0502020204030204" pitchFamily="34" charset="0"/>
              </a:rPr>
              <a:t>, </a:t>
            </a:r>
            <a:r>
              <a:rPr lang="cs-CZ" sz="1800" u="sng" dirty="0">
                <a:solidFill>
                  <a:srgbClr val="0000FF"/>
                </a:solidFill>
                <a:effectLst/>
                <a:latin typeface="Calibri" panose="020F0502020204030204" pitchFamily="34" charset="0"/>
                <a:ea typeface="Calibri" panose="020F0502020204030204" pitchFamily="34" charset="0"/>
                <a:hlinkClick r:id="rId4"/>
              </a:rPr>
              <a:t>focus@focus.cz</a:t>
            </a:r>
            <a:r>
              <a:rPr lang="cs-CZ" sz="1800" dirty="0">
                <a:effectLst/>
                <a:latin typeface="Calibri" panose="020F0502020204030204" pitchFamily="34" charset="0"/>
                <a:ea typeface="Calibri" panose="020F0502020204030204" pitchFamily="34" charset="0"/>
              </a:rPr>
              <a:t>, </a:t>
            </a:r>
            <a:r>
              <a:rPr lang="cs-CZ" sz="1800" u="sng" dirty="0">
                <a:solidFill>
                  <a:srgbClr val="0000FF"/>
                </a:solidFill>
                <a:effectLst/>
                <a:latin typeface="Calibri" panose="020F0502020204030204" pitchFamily="34" charset="0"/>
                <a:ea typeface="Calibri" panose="020F0502020204030204" pitchFamily="34" charset="0"/>
                <a:hlinkClick r:id="rId5"/>
              </a:rPr>
              <a:t>cizek.jaroslav@centrum.cz</a:t>
            </a:r>
            <a:endParaRPr lang="cs-CZ" dirty="0"/>
          </a:p>
        </p:txBody>
      </p:sp>
    </p:spTree>
    <p:extLst>
      <p:ext uri="{BB962C8B-B14F-4D97-AF65-F5344CB8AC3E}">
        <p14:creationId xmlns:p14="http://schemas.microsoft.com/office/powerpoint/2010/main" val="366766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71890-4256-C583-8C0B-BCC68D8191D7}"/>
              </a:ext>
            </a:extLst>
          </p:cNvPr>
          <p:cNvSpPr>
            <a:spLocks noGrp="1"/>
          </p:cNvSpPr>
          <p:nvPr>
            <p:ph type="title"/>
          </p:nvPr>
        </p:nvSpPr>
        <p:spPr/>
        <p:txBody>
          <a:bodyPr>
            <a:normAutofit/>
          </a:bodyPr>
          <a:lstStyle/>
          <a:p>
            <a:pPr algn="ctr"/>
            <a:r>
              <a:rPr lang="cs-CZ" sz="2400" b="1"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Scénář Hnutí Duha a Greenpeace pro rok 2050</a:t>
            </a:r>
            <a:endParaRPr lang="cs-CZ" sz="2400" dirty="0"/>
          </a:p>
        </p:txBody>
      </p:sp>
      <p:sp>
        <p:nvSpPr>
          <p:cNvPr id="3" name="Zástupný obsah 2">
            <a:extLst>
              <a:ext uri="{FF2B5EF4-FFF2-40B4-BE49-F238E27FC236}">
                <a16:creationId xmlns:a16="http://schemas.microsoft.com/office/drawing/2014/main" id="{BE3CFFCE-109D-B841-35ED-04F2FC30F9FA}"/>
              </a:ext>
            </a:extLst>
          </p:cNvPr>
          <p:cNvSpPr>
            <a:spLocks noGrp="1"/>
          </p:cNvSpPr>
          <p:nvPr>
            <p:ph idx="1"/>
          </p:nvPr>
        </p:nvSpPr>
        <p:spPr/>
        <p:txBody>
          <a:bodyPr/>
          <a:lstStyle/>
          <a:p>
            <a:pPr marL="0" indent="0" algn="ctr">
              <a:buNone/>
            </a:pPr>
            <a:r>
              <a:rPr lang="cs-CZ" sz="2400" b="1" kern="100" dirty="0">
                <a:latin typeface="Calibri" panose="020F0502020204030204" pitchFamily="34" charset="0"/>
                <a:ea typeface="Calibri" panose="020F0502020204030204" pitchFamily="34" charset="0"/>
                <a:cs typeface="Times New Roman" panose="02020603050405020304" pitchFamily="18" charset="0"/>
              </a:rPr>
              <a:t>Jaro</a:t>
            </a:r>
          </a:p>
          <a:p>
            <a:pPr marL="0" indent="0" algn="ctr">
              <a:buNone/>
            </a:pPr>
            <a:endParaRPr lang="cs-CZ" sz="24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cs-CZ" dirty="0"/>
          </a:p>
        </p:txBody>
      </p:sp>
      <p:pic>
        <p:nvPicPr>
          <p:cNvPr id="5" name="Obrázek 4">
            <a:extLst>
              <a:ext uri="{FF2B5EF4-FFF2-40B4-BE49-F238E27FC236}">
                <a16:creationId xmlns:a16="http://schemas.microsoft.com/office/drawing/2014/main" id="{4AD8A8AB-95C1-E122-9D48-6FD2087828E9}"/>
              </a:ext>
            </a:extLst>
          </p:cNvPr>
          <p:cNvPicPr>
            <a:picLocks noChangeAspect="1"/>
          </p:cNvPicPr>
          <p:nvPr/>
        </p:nvPicPr>
        <p:blipFill>
          <a:blip r:embed="rId2"/>
          <a:stretch>
            <a:fillRect/>
          </a:stretch>
        </p:blipFill>
        <p:spPr>
          <a:xfrm>
            <a:off x="1675753" y="2726922"/>
            <a:ext cx="5982347" cy="2440527"/>
          </a:xfrm>
          <a:prstGeom prst="rect">
            <a:avLst/>
          </a:prstGeom>
        </p:spPr>
      </p:pic>
    </p:spTree>
    <p:extLst>
      <p:ext uri="{BB962C8B-B14F-4D97-AF65-F5344CB8AC3E}">
        <p14:creationId xmlns:p14="http://schemas.microsoft.com/office/powerpoint/2010/main" val="343749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71890-4256-C583-8C0B-BCC68D8191D7}"/>
              </a:ext>
            </a:extLst>
          </p:cNvPr>
          <p:cNvSpPr>
            <a:spLocks noGrp="1"/>
          </p:cNvSpPr>
          <p:nvPr>
            <p:ph type="title"/>
          </p:nvPr>
        </p:nvSpPr>
        <p:spPr/>
        <p:txBody>
          <a:bodyPr>
            <a:normAutofit/>
          </a:bodyPr>
          <a:lstStyle/>
          <a:p>
            <a:pPr algn="ctr"/>
            <a:r>
              <a:rPr lang="cs-CZ" sz="2400" b="1"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Scénář Hnutí Duha a Greenpeace pro rok 2050</a:t>
            </a:r>
            <a:endParaRPr lang="cs-CZ" sz="2400" dirty="0"/>
          </a:p>
        </p:txBody>
      </p:sp>
      <p:sp>
        <p:nvSpPr>
          <p:cNvPr id="3" name="Zástupný obsah 2">
            <a:extLst>
              <a:ext uri="{FF2B5EF4-FFF2-40B4-BE49-F238E27FC236}">
                <a16:creationId xmlns:a16="http://schemas.microsoft.com/office/drawing/2014/main" id="{BE3CFFCE-109D-B841-35ED-04F2FC30F9FA}"/>
              </a:ext>
            </a:extLst>
          </p:cNvPr>
          <p:cNvSpPr>
            <a:spLocks noGrp="1"/>
          </p:cNvSpPr>
          <p:nvPr>
            <p:ph idx="1"/>
          </p:nvPr>
        </p:nvSpPr>
        <p:spPr/>
        <p:txBody>
          <a:bodyPr/>
          <a:lstStyle/>
          <a:p>
            <a:pPr marL="0" indent="0" algn="ctr">
              <a:buNone/>
            </a:pPr>
            <a:r>
              <a:rPr lang="cs-CZ" sz="2400" b="1" kern="100" dirty="0">
                <a:latin typeface="Calibri" panose="020F0502020204030204" pitchFamily="34" charset="0"/>
                <a:ea typeface="Calibri" panose="020F0502020204030204" pitchFamily="34" charset="0"/>
                <a:cs typeface="Times New Roman" panose="02020603050405020304" pitchFamily="18" charset="0"/>
              </a:rPr>
              <a:t>Léto</a:t>
            </a:r>
          </a:p>
          <a:p>
            <a:pPr marL="0" indent="0" algn="ctr">
              <a:buNone/>
            </a:pPr>
            <a:endParaRPr lang="cs-CZ" sz="24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cs-CZ" dirty="0"/>
          </a:p>
        </p:txBody>
      </p:sp>
      <p:pic>
        <p:nvPicPr>
          <p:cNvPr id="4" name="Obrázek 3">
            <a:extLst>
              <a:ext uri="{FF2B5EF4-FFF2-40B4-BE49-F238E27FC236}">
                <a16:creationId xmlns:a16="http://schemas.microsoft.com/office/drawing/2014/main" id="{213061D6-5C5A-7A94-CA95-437EB73A9930}"/>
              </a:ext>
            </a:extLst>
          </p:cNvPr>
          <p:cNvPicPr>
            <a:picLocks noChangeAspect="1"/>
          </p:cNvPicPr>
          <p:nvPr/>
        </p:nvPicPr>
        <p:blipFill>
          <a:blip r:embed="rId2"/>
          <a:stretch>
            <a:fillRect/>
          </a:stretch>
        </p:blipFill>
        <p:spPr>
          <a:xfrm>
            <a:off x="1647017" y="2888941"/>
            <a:ext cx="5849966" cy="2386522"/>
          </a:xfrm>
          <a:prstGeom prst="rect">
            <a:avLst/>
          </a:prstGeom>
        </p:spPr>
      </p:pic>
    </p:spTree>
    <p:extLst>
      <p:ext uri="{BB962C8B-B14F-4D97-AF65-F5344CB8AC3E}">
        <p14:creationId xmlns:p14="http://schemas.microsoft.com/office/powerpoint/2010/main" val="381344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71890-4256-C583-8C0B-BCC68D8191D7}"/>
              </a:ext>
            </a:extLst>
          </p:cNvPr>
          <p:cNvSpPr>
            <a:spLocks noGrp="1"/>
          </p:cNvSpPr>
          <p:nvPr>
            <p:ph type="title"/>
          </p:nvPr>
        </p:nvSpPr>
        <p:spPr/>
        <p:txBody>
          <a:bodyPr>
            <a:normAutofit/>
          </a:bodyPr>
          <a:lstStyle/>
          <a:p>
            <a:pPr algn="ctr"/>
            <a:r>
              <a:rPr lang="cs-CZ" sz="2400" b="1"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Scénář Hnutí Duha a Greenpeace pro rok 2050</a:t>
            </a:r>
            <a:endParaRPr lang="cs-CZ" sz="2400" dirty="0"/>
          </a:p>
        </p:txBody>
      </p:sp>
      <p:sp>
        <p:nvSpPr>
          <p:cNvPr id="3" name="Zástupný obsah 2">
            <a:extLst>
              <a:ext uri="{FF2B5EF4-FFF2-40B4-BE49-F238E27FC236}">
                <a16:creationId xmlns:a16="http://schemas.microsoft.com/office/drawing/2014/main" id="{BE3CFFCE-109D-B841-35ED-04F2FC30F9FA}"/>
              </a:ext>
            </a:extLst>
          </p:cNvPr>
          <p:cNvSpPr>
            <a:spLocks noGrp="1"/>
          </p:cNvSpPr>
          <p:nvPr>
            <p:ph idx="1"/>
          </p:nvPr>
        </p:nvSpPr>
        <p:spPr/>
        <p:txBody>
          <a:bodyPr/>
          <a:lstStyle/>
          <a:p>
            <a:pPr marL="0" indent="0" algn="ctr">
              <a:buNone/>
            </a:pPr>
            <a:r>
              <a:rPr lang="cs-CZ" sz="2400" b="1" kern="100" dirty="0">
                <a:latin typeface="Calibri" panose="020F0502020204030204" pitchFamily="34" charset="0"/>
                <a:ea typeface="Calibri" panose="020F0502020204030204" pitchFamily="34" charset="0"/>
                <a:cs typeface="Times New Roman" panose="02020603050405020304" pitchFamily="18" charset="0"/>
              </a:rPr>
              <a:t>Podzim</a:t>
            </a:r>
          </a:p>
          <a:p>
            <a:pPr marL="0" indent="0" algn="ctr">
              <a:buNone/>
            </a:pPr>
            <a:endParaRPr lang="cs-CZ" dirty="0"/>
          </a:p>
        </p:txBody>
      </p:sp>
      <p:pic>
        <p:nvPicPr>
          <p:cNvPr id="4" name="Obrázek 3">
            <a:extLst>
              <a:ext uri="{FF2B5EF4-FFF2-40B4-BE49-F238E27FC236}">
                <a16:creationId xmlns:a16="http://schemas.microsoft.com/office/drawing/2014/main" id="{786003CE-496B-85D7-CDC3-600D416F70DF}"/>
              </a:ext>
            </a:extLst>
          </p:cNvPr>
          <p:cNvPicPr>
            <a:picLocks noChangeAspect="1"/>
          </p:cNvPicPr>
          <p:nvPr/>
        </p:nvPicPr>
        <p:blipFill>
          <a:blip r:embed="rId2"/>
          <a:stretch>
            <a:fillRect/>
          </a:stretch>
        </p:blipFill>
        <p:spPr>
          <a:xfrm>
            <a:off x="1647017" y="2834935"/>
            <a:ext cx="5849966" cy="2386522"/>
          </a:xfrm>
          <a:prstGeom prst="rect">
            <a:avLst/>
          </a:prstGeom>
        </p:spPr>
      </p:pic>
    </p:spTree>
    <p:extLst>
      <p:ext uri="{BB962C8B-B14F-4D97-AF65-F5344CB8AC3E}">
        <p14:creationId xmlns:p14="http://schemas.microsoft.com/office/powerpoint/2010/main" val="213288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71890-4256-C583-8C0B-BCC68D8191D7}"/>
              </a:ext>
            </a:extLst>
          </p:cNvPr>
          <p:cNvSpPr>
            <a:spLocks noGrp="1"/>
          </p:cNvSpPr>
          <p:nvPr>
            <p:ph type="title"/>
          </p:nvPr>
        </p:nvSpPr>
        <p:spPr/>
        <p:txBody>
          <a:bodyPr>
            <a:normAutofit/>
          </a:bodyPr>
          <a:lstStyle/>
          <a:p>
            <a:pPr algn="ctr"/>
            <a:r>
              <a:rPr lang="cs-CZ" sz="2400" b="1" dirty="0">
                <a:solidFill>
                  <a:srgbClr val="FF0000"/>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Scénář Hnutí Duha a Greenpeace pro rok 2050</a:t>
            </a:r>
            <a:endParaRPr lang="cs-CZ" sz="2400" dirty="0"/>
          </a:p>
        </p:txBody>
      </p:sp>
      <p:sp>
        <p:nvSpPr>
          <p:cNvPr id="3" name="Zástupný obsah 2">
            <a:extLst>
              <a:ext uri="{FF2B5EF4-FFF2-40B4-BE49-F238E27FC236}">
                <a16:creationId xmlns:a16="http://schemas.microsoft.com/office/drawing/2014/main" id="{BE3CFFCE-109D-B841-35ED-04F2FC30F9FA}"/>
              </a:ext>
            </a:extLst>
          </p:cNvPr>
          <p:cNvSpPr>
            <a:spLocks noGrp="1"/>
          </p:cNvSpPr>
          <p:nvPr>
            <p:ph idx="1"/>
          </p:nvPr>
        </p:nvSpPr>
        <p:spPr/>
        <p:txBody>
          <a:bodyPr/>
          <a:lstStyle/>
          <a:p>
            <a:pPr marL="0" indent="0" algn="ctr">
              <a:buNone/>
            </a:pPr>
            <a:r>
              <a:rPr lang="cs-CZ" sz="2400" b="1" kern="100" dirty="0">
                <a:latin typeface="Calibri" panose="020F0502020204030204" pitchFamily="34" charset="0"/>
                <a:ea typeface="Calibri" panose="020F0502020204030204" pitchFamily="34" charset="0"/>
                <a:cs typeface="Times New Roman" panose="02020603050405020304" pitchFamily="18" charset="0"/>
              </a:rPr>
              <a:t>Zima</a:t>
            </a:r>
          </a:p>
          <a:p>
            <a:pPr marL="0" indent="0" algn="ctr">
              <a:buNone/>
            </a:pPr>
            <a:endParaRPr lang="cs-CZ" sz="24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cs-CZ" dirty="0"/>
          </a:p>
        </p:txBody>
      </p:sp>
      <p:pic>
        <p:nvPicPr>
          <p:cNvPr id="4" name="Obrázek 3">
            <a:extLst>
              <a:ext uri="{FF2B5EF4-FFF2-40B4-BE49-F238E27FC236}">
                <a16:creationId xmlns:a16="http://schemas.microsoft.com/office/drawing/2014/main" id="{E4308244-5E73-4A31-C560-42F138C5D3AB}"/>
              </a:ext>
            </a:extLst>
          </p:cNvPr>
          <p:cNvPicPr>
            <a:picLocks noChangeAspect="1"/>
          </p:cNvPicPr>
          <p:nvPr/>
        </p:nvPicPr>
        <p:blipFill>
          <a:blip r:embed="rId2"/>
          <a:stretch>
            <a:fillRect/>
          </a:stretch>
        </p:blipFill>
        <p:spPr>
          <a:xfrm>
            <a:off x="1647018" y="2942947"/>
            <a:ext cx="5849965" cy="2386522"/>
          </a:xfrm>
          <a:prstGeom prst="rect">
            <a:avLst/>
          </a:prstGeom>
        </p:spPr>
      </p:pic>
    </p:spTree>
    <p:extLst>
      <p:ext uri="{BB962C8B-B14F-4D97-AF65-F5344CB8AC3E}">
        <p14:creationId xmlns:p14="http://schemas.microsoft.com/office/powerpoint/2010/main" val="223345707"/>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2449</TotalTime>
  <Words>2734</Words>
  <Application>Microsoft Office PowerPoint</Application>
  <PresentationFormat>Předvádění na obrazovce (4:3)</PresentationFormat>
  <Paragraphs>389</Paragraphs>
  <Slides>50</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50</vt:i4>
      </vt:variant>
    </vt:vector>
  </HeadingPairs>
  <TitlesOfParts>
    <vt:vector size="56" baseType="lpstr">
      <vt:lpstr>Arial</vt:lpstr>
      <vt:lpstr>Arial Black</vt:lpstr>
      <vt:lpstr>Calibri</vt:lpstr>
      <vt:lpstr>Calibri Light</vt:lpstr>
      <vt:lpstr>Times New Roman</vt:lpstr>
      <vt:lpstr>Motiv Office</vt:lpstr>
      <vt:lpstr>Technicko-ekonomicky bezpečná  a  reálná energetika </vt:lpstr>
      <vt:lpstr>Bill Gates </vt:lpstr>
      <vt:lpstr>Scénáře MAF CZ 2022 (Hodnocení zdrojové přiměřenosti ES ČR do roku 2040 – ČEPS 2/23)</vt:lpstr>
      <vt:lpstr>Importní saldo a LOLE v roce 2040</vt:lpstr>
      <vt:lpstr>Modelování dopadů Horáček – Sedmidubský  Ústav fyziky plazmatu AV ČR https://app.energy-mix.cz/</vt:lpstr>
      <vt:lpstr>Scénář Hnutí Duha a Greenpeace pro rok 2050</vt:lpstr>
      <vt:lpstr>Scénář Hnutí Duha a Greenpeace pro rok 2050</vt:lpstr>
      <vt:lpstr>Scénář Hnutí Duha a Greenpeace pro rok 2050</vt:lpstr>
      <vt:lpstr>Scénář Hnutí Duha a Greenpeace pro rok 2050</vt:lpstr>
      <vt:lpstr>Import z Německa ??? https://www.agora-energiewende.de/en/service/recent-electricity-data/chart/future_power_generation/18.12.2019/31.12.2019/future/2040/ </vt:lpstr>
      <vt:lpstr>Německo 2011 Podíl FVE a VtE na produkci elektřiny: 11,4 % (VtE – 8,1 %, FVE: 3,3 %) Cena elektřiny: 6,31 Kč/KWh z toho poplatek OZE: 0,88 Kč/KWh Emise: 0,22 kg CO2/kWh </vt:lpstr>
      <vt:lpstr>Německo 2021 Podíl FVE a VtE na produkci elektřiny: 28,5 % [2,5] (VtE – 20,1 %, FVE: 8,4 %) [index 2011-2021] Cena elektřiny: 7,99 Kč/KWh [1,3] z toho poplatek OZE: 1,63 Kč/KWh [1,9] Emise: 0,19 kg CO2/kWh [0,9] </vt:lpstr>
      <vt:lpstr>Německo 2030 (???) Podíl FVE a VtE na produkci elektřiny: 86 % [3,0 – 7,5]] (VtE – … %, FVE: … %) [index 2021-20?? x 2011-20??] Cena elektřiny: ??? Kč/KWh [??? – ???] z toho poplatek OZE: ??? Kč/KWh [??? – ???] Emise: ??? kg CO2/kWh [??? – ???] </vt:lpstr>
      <vt:lpstr>Německá dnešní realita</vt:lpstr>
      <vt:lpstr>Německá dnešní realita</vt:lpstr>
      <vt:lpstr>Energiewende versus ceny elektřiny </vt:lpstr>
      <vt:lpstr>Energiewende versus ceny elektřiny </vt:lpstr>
      <vt:lpstr>Energiewende versus emise</vt:lpstr>
      <vt:lpstr>Dozvuky individuální výroby FVE (nasmlouváno dle ČEZ v roce 2023)</vt:lpstr>
      <vt:lpstr>Energetická chudoba</vt:lpstr>
      <vt:lpstr>Sociální klimatický fond aneb opíjení rohlíkem</vt:lpstr>
      <vt:lpstr>V čem je (neřešitelný) problém?</vt:lpstr>
      <vt:lpstr>OZE versus fosilní paliva</vt:lpstr>
      <vt:lpstr>Fosilní paliva versus jádro</vt:lpstr>
      <vt:lpstr>Materiály versus produkce</vt:lpstr>
      <vt:lpstr>Proč jsou drahé energie?</vt:lpstr>
      <vt:lpstr>Tři železné zákony</vt:lpstr>
      <vt:lpstr>Železný zákon hustoty výkonu (Robert Bryce , 2022) </vt:lpstr>
      <vt:lpstr> Jiná sklizeň energie Moderní zemědělství  = obilný lán s 500 klasů/m2 a vzdáleností klasů 4 cm  </vt:lpstr>
      <vt:lpstr>Jiná sklizeň energie Moderní zemědělství  = obilný lán s 500 klasů/m2 a vzdáleností klasů 4 cm  Moderní kombajn = 7 km/hod = 8 ha/hod = 80 l nafty/hod = 50 tun obilí </vt:lpstr>
      <vt:lpstr> A nyní ekvivalent v poměru 1 : 10 000 1 klas/20 m2  tj. vzdáleností klasů 4,5 m  ruční sklizeň s rychlostí 7 km/hod = 40 000 sběračů = rojnice o délce 170 km </vt:lpstr>
      <vt:lpstr>A nebo jinak</vt:lpstr>
      <vt:lpstr>WEC 2023 </vt:lpstr>
      <vt:lpstr>Prezentace aplikace PowerPoint</vt:lpstr>
      <vt:lpstr>ERoEI a BEP</vt:lpstr>
      <vt:lpstr>Kontrolní otázka</vt:lpstr>
      <vt:lpstr>Sny o ukládání energie</vt:lpstr>
      <vt:lpstr>Budoucí vodíková údolí?</vt:lpstr>
      <vt:lpstr>Vodíková budoucnost? Opravdu ?</vt:lpstr>
      <vt:lpstr>Zelený vodík z dovozu?</vt:lpstr>
      <vt:lpstr>Řešení omezováním spotřeby? aneb další mýtus</vt:lpstr>
      <vt:lpstr>Komunitní energetika ? </vt:lpstr>
      <vt:lpstr>Velký čínský skok vpřed</vt:lpstr>
      <vt:lpstr>A výsledky?</vt:lpstr>
      <vt:lpstr>A na co vše se ještě nedostalo?</vt:lpstr>
      <vt:lpstr> Kinetická energie a společnost</vt:lpstr>
      <vt:lpstr>Obchodní plachetnice Preussen</vt:lpstr>
      <vt:lpstr>Kontejnerová loď MSC Irina</vt:lpstr>
      <vt:lpstr>Koloběh uhlíku</vt:lpstr>
      <vt:lpstr>Děkuji za pozornost a na shledanou v lepších časech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Jaroslav Čížek</dc:creator>
  <cp:lastModifiedBy>Jaroslav Čížek</cp:lastModifiedBy>
  <cp:revision>37</cp:revision>
  <cp:lastPrinted>2023-09-13T11:21:40Z</cp:lastPrinted>
  <dcterms:created xsi:type="dcterms:W3CDTF">2023-09-07T19:26:29Z</dcterms:created>
  <dcterms:modified xsi:type="dcterms:W3CDTF">2023-10-16T19:46:28Z</dcterms:modified>
</cp:coreProperties>
</file>