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295" r:id="rId14"/>
    <p:sldId id="267" r:id="rId15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1512" y="102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4" d="100"/>
          <a:sy n="114" d="100"/>
        </p:scale>
        <p:origin x="-2358" y="-10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734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18.10.2023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18.10.2023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rgbClr val="004B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746"/>
            <a:ext cx="1698625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829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číslo snímku 4"/>
          <p:cNvSpPr txBox="1">
            <a:spLocks/>
          </p:cNvSpPr>
          <p:nvPr userDrawn="1"/>
        </p:nvSpPr>
        <p:spPr>
          <a:xfrm>
            <a:off x="8244408" y="6347411"/>
            <a:ext cx="44239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číslo snímku 4"/>
          <p:cNvSpPr txBox="1">
            <a:spLocks/>
          </p:cNvSpPr>
          <p:nvPr userDrawn="1"/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rgbClr val="B9E0F7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746"/>
            <a:ext cx="1698625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829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410692" y="6100762"/>
            <a:ext cx="2412196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b="1" dirty="0">
                <a:solidFill>
                  <a:srgbClr val="004B8D"/>
                </a:solidFill>
              </a:rPr>
              <a:t>Ing. Antonín Beran</a:t>
            </a:r>
            <a:br>
              <a:rPr lang="cs-CZ" sz="900" dirty="0">
                <a:solidFill>
                  <a:srgbClr val="004B8D"/>
                </a:solidFill>
              </a:rPr>
            </a:br>
            <a:r>
              <a:rPr lang="cs-CZ" sz="900" dirty="0">
                <a:solidFill>
                  <a:srgbClr val="004B8D"/>
                </a:solidFill>
              </a:rPr>
              <a:t>ředitel odboru</a:t>
            </a:r>
          </a:p>
          <a:p>
            <a:r>
              <a:rPr lang="cs-CZ" sz="900" dirty="0">
                <a:solidFill>
                  <a:srgbClr val="004B8D"/>
                </a:solidFill>
              </a:rPr>
              <a:t>strategie a mezinárodní spolupráce v energetice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15884" y="6100763"/>
            <a:ext cx="2005041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b="1" dirty="0">
                <a:solidFill>
                  <a:srgbClr val="004B8D"/>
                </a:solidFill>
              </a:rPr>
              <a:t>Strategické dokumenty v energetice</a:t>
            </a:r>
          </a:p>
          <a:p>
            <a:r>
              <a:rPr lang="cs-CZ" sz="900" dirty="0">
                <a:solidFill>
                  <a:srgbClr val="004B8D"/>
                </a:solidFill>
              </a:rPr>
              <a:t>Energetické fórum Ústeckého kraje 2023</a:t>
            </a: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B9E0F7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Strategické dokumenty v energetice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027219"/>
          </a:xfrm>
        </p:spPr>
        <p:txBody>
          <a:bodyPr/>
          <a:lstStyle/>
          <a:p>
            <a:r>
              <a:rPr lang="cs-CZ" dirty="0"/>
              <a:t>Energetické fórum Ústeckého kraje 2022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C93FE614-F461-4A55-A6F3-4C7DAAA8BAE7}"/>
              </a:ext>
            </a:extLst>
          </p:cNvPr>
          <p:cNvSpPr txBox="1">
            <a:spLocks/>
          </p:cNvSpPr>
          <p:nvPr/>
        </p:nvSpPr>
        <p:spPr>
          <a:xfrm>
            <a:off x="301887" y="2974330"/>
            <a:ext cx="6040190" cy="1027219"/>
          </a:xfrm>
          <a:prstGeom prst="rect">
            <a:avLst/>
          </a:prstGeom>
        </p:spPr>
        <p:txBody>
          <a:bodyPr vert="horz" wrap="square" lIns="0" tIns="360000" rIns="0" bIns="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rgbClr val="004B8D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19. října 2023</a:t>
            </a:r>
          </a:p>
          <a:p>
            <a:r>
              <a:rPr lang="cs-CZ" sz="2000" dirty="0"/>
              <a:t>Most</a:t>
            </a:r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D9478-4530-4557-B6B3-CE6E5D07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369332"/>
          </a:xfrm>
        </p:spPr>
        <p:txBody>
          <a:bodyPr/>
          <a:lstStyle/>
          <a:p>
            <a:r>
              <a:rPr lang="cs-CZ" sz="2400" dirty="0"/>
              <a:t>Státní energetická koncepce ČR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742691-439A-42F2-AD45-1319CDA849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harmonogram</a:t>
            </a:r>
          </a:p>
          <a:p>
            <a:pPr lvl="2"/>
            <a:r>
              <a:rPr lang="cs-CZ" dirty="0"/>
              <a:t>na přelomu </a:t>
            </a:r>
            <a:r>
              <a:rPr lang="cs-CZ"/>
              <a:t>roku 2023/2024 předložení </a:t>
            </a:r>
            <a:r>
              <a:rPr lang="cs-CZ" dirty="0"/>
              <a:t>návrhu vládě, zahájení procesu SEA</a:t>
            </a:r>
          </a:p>
          <a:p>
            <a:pPr lvl="2"/>
            <a:r>
              <a:rPr lang="cs-CZ" dirty="0"/>
              <a:t>úpravy podle připomínek EK k návrhu Vnitrostátního plánu, dodatečné analýzy a modelování</a:t>
            </a:r>
          </a:p>
          <a:p>
            <a:pPr lvl="2"/>
            <a:r>
              <a:rPr lang="cs-CZ" dirty="0"/>
              <a:t>3. čtvrtletí 2024 – dokončení procesu SEA, finalizace koncepce</a:t>
            </a:r>
          </a:p>
          <a:p>
            <a:pPr lvl="2"/>
            <a:r>
              <a:rPr lang="cs-CZ" dirty="0"/>
              <a:t>do konce roku 2024 předložení aktualizované Státní energetické koncepce ke schválení vládou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606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D9478-4530-4557-B6B3-CE6E5D07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369332"/>
          </a:xfrm>
        </p:spPr>
        <p:txBody>
          <a:bodyPr/>
          <a:lstStyle/>
          <a:p>
            <a:r>
              <a:rPr lang="cs-CZ" sz="2400" dirty="0"/>
              <a:t>Politika ochrany klimatu ČR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742691-439A-42F2-AD45-1319CDA849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přijata vládou v březnu 2017</a:t>
            </a:r>
          </a:p>
          <a:p>
            <a:pPr lvl="1"/>
            <a:r>
              <a:rPr lang="cs-CZ" dirty="0"/>
              <a:t>aktualizaci předkládá Ministerstvo životního prostředí</a:t>
            </a:r>
          </a:p>
          <a:p>
            <a:pPr lvl="1"/>
            <a:r>
              <a:rPr lang="cs-CZ" dirty="0"/>
              <a:t>základním podkladem je jako u aktualizace Státní energetické koncepce Vnitrostátní plán České republiky v oblasti energetiky a klimatu, a to včetně modelovacích nástrojů, tj. modelu SEEPIA</a:t>
            </a:r>
          </a:p>
          <a:p>
            <a:pPr lvl="1"/>
            <a:r>
              <a:rPr lang="cs-CZ" dirty="0"/>
              <a:t>zahrnou se výsledky z projednání a konzultace v rámci Komise a Platformy pro strategie v oblasti energetiky a klimatu a veřejné konzultace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184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D9478-4530-4557-B6B3-CE6E5D07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369332"/>
          </a:xfrm>
        </p:spPr>
        <p:txBody>
          <a:bodyPr/>
          <a:lstStyle/>
          <a:p>
            <a:r>
              <a:rPr lang="cs-CZ" sz="2400" dirty="0"/>
              <a:t>Politika ochrany klimatu ČR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742691-439A-42F2-AD45-1319CDA849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harmonogram</a:t>
            </a:r>
          </a:p>
          <a:p>
            <a:pPr lvl="2"/>
            <a:r>
              <a:rPr lang="cs-CZ" dirty="0"/>
              <a:t>do konce roku 2023 předložení návrhu vládě</a:t>
            </a:r>
          </a:p>
          <a:p>
            <a:pPr lvl="2"/>
            <a:r>
              <a:rPr lang="cs-CZ" dirty="0"/>
              <a:t>1. pololetí 2024 – zpracování vyhodnocení SEA, finalizace dokumentu</a:t>
            </a:r>
          </a:p>
          <a:p>
            <a:pPr lvl="2"/>
            <a:r>
              <a:rPr lang="cs-CZ" dirty="0"/>
              <a:t>2. pololetí 2024 – předložení materiálu včetně SEA ke schválení vládou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243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Závěr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dirty="0"/>
              <a:t>nacházíme se ve složité době</a:t>
            </a:r>
          </a:p>
          <a:p>
            <a:r>
              <a:rPr lang="cs-CZ" dirty="0"/>
              <a:t>aktualizované strategické dokumenty ukazují cestu k plnění  klimaticko-energetických závazků a cílů a dekarbonizaci</a:t>
            </a:r>
          </a:p>
          <a:p>
            <a:r>
              <a:rPr lang="cs-CZ" dirty="0"/>
              <a:t>modernizace energetiky bude nákladná a je třeba využít všech zdrojů a možností financování a také úspor</a:t>
            </a:r>
          </a:p>
          <a:p>
            <a:r>
              <a:rPr lang="cs-CZ" dirty="0"/>
              <a:t>modernizace energetiky představuje příležitost pro nové technologie, nové energetické zdroje a nové modely chování na trhu s energiemi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833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E8840746-E84D-450F-9CEF-85632363BC31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D9478-4530-4557-B6B3-CE6E5D074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strategické dokumenty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742691-439A-42F2-AD45-1319CDA849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dirty="0"/>
              <a:t>Vnitrostátní plán České republiky v oblasti energetiky a klimatu</a:t>
            </a:r>
          </a:p>
          <a:p>
            <a:endParaRPr lang="cs-CZ" dirty="0"/>
          </a:p>
          <a:p>
            <a:r>
              <a:rPr lang="cs-CZ" dirty="0"/>
              <a:t>Státní energetická koncepce</a:t>
            </a:r>
          </a:p>
          <a:p>
            <a:endParaRPr lang="cs-CZ" dirty="0"/>
          </a:p>
          <a:p>
            <a:r>
              <a:rPr lang="cs-CZ" dirty="0"/>
              <a:t>Politika ochrany klimatu</a:t>
            </a:r>
          </a:p>
        </p:txBody>
      </p:sp>
    </p:spTree>
    <p:extLst>
      <p:ext uri="{BB962C8B-B14F-4D97-AF65-F5344CB8AC3E}">
        <p14:creationId xmlns:p14="http://schemas.microsoft.com/office/powerpoint/2010/main" val="156340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D9478-4530-4557-B6B3-CE6E5D07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369332"/>
          </a:xfrm>
        </p:spPr>
        <p:txBody>
          <a:bodyPr/>
          <a:lstStyle/>
          <a:p>
            <a:r>
              <a:rPr lang="cs-CZ" sz="2400" dirty="0"/>
              <a:t>Vnitrostátní plán České republiky v oblasti energetiky a klimatu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742691-439A-42F2-AD45-1319CDA849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cs-CZ" dirty="0"/>
              <a:t>zpracovává se na základě Nařízení Evropského parlamentu a Rady (EU) 2018/1999 ze dne 11. prosince 2018 o správě energetické unie a opatření v oblasti klimatu</a:t>
            </a:r>
          </a:p>
          <a:p>
            <a:pPr lvl="1"/>
            <a:r>
              <a:rPr lang="cs-CZ" dirty="0"/>
              <a:t>první Vnitrostátní plán byl schválen vládou 13. ledna 2020</a:t>
            </a:r>
          </a:p>
          <a:p>
            <a:pPr lvl="1"/>
            <a:r>
              <a:rPr lang="cs-CZ" dirty="0"/>
              <a:t>návrh aktualizace Vnitrostátního plánu se předkládá podle výše uvedeného Nařízení, návrh schválila vláda 18. října 2023 a bude odeslán Evropské komisi</a:t>
            </a:r>
          </a:p>
          <a:p>
            <a:pPr lvl="1"/>
            <a:r>
              <a:rPr lang="cs-CZ" dirty="0"/>
              <a:t>do konce pololetí 2024 bude probíhat iterativní proces s Evropskou komisí, předložení finální verze je plánováno do 30. června 2024</a:t>
            </a:r>
          </a:p>
          <a:p>
            <a:pPr lvl="1"/>
            <a:r>
              <a:rPr lang="cs-CZ" dirty="0"/>
              <a:t>pro přípravu konečné verze bude nad návrhem aktualizace Vnitrostátního plánu pokračovat odborná, veřejná a politická debata a široká veřejná konzultace</a:t>
            </a:r>
          </a:p>
          <a:p>
            <a:pPr lvl="1"/>
            <a:r>
              <a:rPr lang="cs-CZ" dirty="0"/>
              <a:t>návrh bude také sloužit jako podklad pro aktualizaci Státní energetické koncepce a Politiky ochrany klimatu</a:t>
            </a:r>
          </a:p>
        </p:txBody>
      </p:sp>
    </p:spTree>
    <p:extLst>
      <p:ext uri="{BB962C8B-B14F-4D97-AF65-F5344CB8AC3E}">
        <p14:creationId xmlns:p14="http://schemas.microsoft.com/office/powerpoint/2010/main" val="1068058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D9478-4530-4557-B6B3-CE6E5D07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369332"/>
          </a:xfrm>
        </p:spPr>
        <p:txBody>
          <a:bodyPr/>
          <a:lstStyle/>
          <a:p>
            <a:r>
              <a:rPr lang="cs-CZ" sz="2400" dirty="0"/>
              <a:t>Vnitrostátní plán České republiky v oblasti energetiky a klimatu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742691-439A-42F2-AD45-1319CDA849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cs-CZ" dirty="0"/>
              <a:t>návrh aktualizace reaguje</a:t>
            </a:r>
          </a:p>
          <a:p>
            <a:pPr lvl="2"/>
            <a:r>
              <a:rPr lang="cs-CZ" dirty="0"/>
              <a:t>na dopady změn klimatu a změny cílů v balíčku Fit-for-55 do roku 2030</a:t>
            </a:r>
          </a:p>
          <a:p>
            <a:pPr lvl="2"/>
            <a:r>
              <a:rPr lang="cs-CZ" dirty="0"/>
              <a:t>na důsledky ruské invaze na Ukrajinu a s tím související krizi energetické bezpečnosti a cenové dopady</a:t>
            </a:r>
          </a:p>
          <a:p>
            <a:pPr lvl="2"/>
            <a:r>
              <a:rPr lang="cs-CZ" dirty="0"/>
              <a:t>nové technologie v energetice</a:t>
            </a:r>
          </a:p>
          <a:p>
            <a:pPr lvl="1"/>
            <a:r>
              <a:rPr lang="cs-CZ" dirty="0"/>
              <a:t>návrh aktualizace vychází</a:t>
            </a:r>
          </a:p>
          <a:p>
            <a:pPr lvl="2"/>
            <a:r>
              <a:rPr lang="cs-CZ" dirty="0"/>
              <a:t>z Východisek aktualizace Státní energetické koncepce ČR a souvisejících strategických dokumentů</a:t>
            </a:r>
          </a:p>
          <a:p>
            <a:pPr lvl="2"/>
            <a:r>
              <a:rPr lang="cs-CZ" dirty="0"/>
              <a:t>z výsledků modelu SEEPIA</a:t>
            </a:r>
          </a:p>
          <a:p>
            <a:pPr lvl="2"/>
            <a:r>
              <a:rPr lang="cs-CZ" dirty="0"/>
              <a:t>z projednání a konzultace v rámci Komise a Platformy pro strategie v oblasti energetiky a klimatu a veřejné konzultace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86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D9478-4530-4557-B6B3-CE6E5D07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369332"/>
          </a:xfrm>
        </p:spPr>
        <p:txBody>
          <a:bodyPr/>
          <a:lstStyle/>
          <a:p>
            <a:r>
              <a:rPr lang="cs-CZ" sz="2400" dirty="0"/>
              <a:t>Vnitrostátní plán České republiky v oblasti energetiky a klimatu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742691-439A-42F2-AD45-1319CDA849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cs-CZ" dirty="0"/>
              <a:t>cíle</a:t>
            </a:r>
          </a:p>
          <a:p>
            <a:pPr lvl="2"/>
            <a:r>
              <a:rPr lang="cs-CZ" dirty="0"/>
              <a:t>celoevropský cíl na úrovni alespoň 55 % snížení emisí skleníkových plynů do roku 2030 v porovnání s rokem 1990 a dosažení klimatické neutrality do roku 2050</a:t>
            </a:r>
          </a:p>
          <a:p>
            <a:pPr lvl="2"/>
            <a:r>
              <a:rPr lang="cs-CZ" dirty="0"/>
              <a:t>podíl obnovitelných zdrojů v EU v roce 2030 na úrovni 42,5 %, národní dosažitelný příspěvek ČR je 30 %</a:t>
            </a:r>
          </a:p>
          <a:p>
            <a:pPr lvl="2"/>
            <a:r>
              <a:rPr lang="cs-CZ" dirty="0"/>
              <a:t>v dopravě závazný cíl snížení emisí skleníkových plynů o 14,5 % do roku 2030</a:t>
            </a:r>
          </a:p>
          <a:p>
            <a:pPr lvl="2"/>
            <a:r>
              <a:rPr lang="cs-CZ" dirty="0"/>
              <a:t>zvýšení energetické účinnosti a snížení spotřeby konečné a primární energie o 11,7 % oproti referenčnímu scénáři PRIMES, konečná spotřeba v ČR má klesnout z 1 064 PJ (poslední údaje z roku 2021) na 846 PJ v roce 2030, další cíle v účinnosti obsahuje právě revidovaná směrnice o energetické náročnosti budov 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381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D9478-4530-4557-B6B3-CE6E5D07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369332"/>
          </a:xfrm>
        </p:spPr>
        <p:txBody>
          <a:bodyPr/>
          <a:lstStyle/>
          <a:p>
            <a:r>
              <a:rPr lang="cs-CZ" sz="2400" dirty="0"/>
              <a:t>Vnitrostátní plán České republiky v oblasti energetiky a klimatu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742691-439A-42F2-AD45-1319CDA849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cs-CZ" dirty="0"/>
              <a:t>opatření</a:t>
            </a:r>
          </a:p>
          <a:p>
            <a:pPr lvl="2"/>
            <a:r>
              <a:rPr lang="cs-CZ" dirty="0"/>
              <a:t>celoevropský trh s emisními povolenkami</a:t>
            </a:r>
          </a:p>
          <a:p>
            <a:pPr lvl="2"/>
            <a:r>
              <a:rPr lang="cs-CZ" dirty="0"/>
              <a:t>rozvoj výroby elektřiny z obnovitelných zdrojů</a:t>
            </a:r>
          </a:p>
          <a:p>
            <a:pPr marL="1082675" lvl="3" indent="0">
              <a:buNone/>
            </a:pPr>
            <a:r>
              <a:rPr lang="cs-CZ" dirty="0"/>
              <a:t>uvažuje se s instalovaným výkonem 10,1 GW </a:t>
            </a:r>
            <a:r>
              <a:rPr lang="cs-CZ" dirty="0" err="1"/>
              <a:t>fotovoltaických</a:t>
            </a:r>
            <a:r>
              <a:rPr lang="cs-CZ" dirty="0"/>
              <a:t> elektráren zapojených do sítě a 1,5 GW větrných elektráren</a:t>
            </a:r>
          </a:p>
          <a:p>
            <a:pPr lvl="2"/>
            <a:r>
              <a:rPr lang="cs-CZ" dirty="0"/>
              <a:t>posílit schopnosti sítě řídit flexibilitu</a:t>
            </a:r>
          </a:p>
          <a:p>
            <a:pPr lvl="2"/>
            <a:r>
              <a:rPr lang="cs-CZ" dirty="0"/>
              <a:t>dekarbonizace teplárenství</a:t>
            </a:r>
          </a:p>
          <a:p>
            <a:pPr lvl="2"/>
            <a:r>
              <a:rPr lang="cs-CZ" dirty="0"/>
              <a:t>renovace budov</a:t>
            </a:r>
          </a:p>
          <a:p>
            <a:pPr lvl="2"/>
            <a:r>
              <a:rPr lang="cs-CZ" dirty="0"/>
              <a:t>rozvoj jaderné energetiky, tj. výstavba dalších bloků ve stávajících jaderných lokalitách Dukovany a Temelín jako částečná náhrada stávajících jaderných zdrojů a výstavba malých a středních reaktorů, s cílem zprovoznění prvního SMR v polovině 30. let</a:t>
            </a:r>
          </a:p>
          <a:p>
            <a:pPr lvl="2"/>
            <a:r>
              <a:rPr lang="cs-CZ" dirty="0"/>
              <a:t>využití </a:t>
            </a:r>
            <a:r>
              <a:rPr lang="cs-CZ" dirty="0" err="1"/>
              <a:t>biometanu</a:t>
            </a:r>
            <a:r>
              <a:rPr lang="cs-CZ" dirty="0"/>
              <a:t> a vodíku (a dalších </a:t>
            </a:r>
            <a:r>
              <a:rPr lang="cs-CZ" dirty="0" err="1"/>
              <a:t>nízkoemisních</a:t>
            </a:r>
            <a:r>
              <a:rPr lang="cs-CZ" dirty="0"/>
              <a:t> plynů)</a:t>
            </a:r>
          </a:p>
          <a:p>
            <a:pPr lvl="2"/>
            <a:r>
              <a:rPr lang="cs-CZ" dirty="0"/>
              <a:t>využití technologie ukládání a využití uhlíku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064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D9478-4530-4557-B6B3-CE6E5D07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369332"/>
          </a:xfrm>
        </p:spPr>
        <p:txBody>
          <a:bodyPr/>
          <a:lstStyle/>
          <a:p>
            <a:r>
              <a:rPr lang="cs-CZ" sz="2400" dirty="0"/>
              <a:t>Vnitrostátní plán České republiky v oblasti energetiky a klimatu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742691-439A-42F2-AD45-1319CDA849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cs-CZ" dirty="0"/>
              <a:t>celkové k</a:t>
            </a:r>
            <a:r>
              <a:rPr lang="pl-PL" dirty="0"/>
              <a:t>umulativní vícenáklady oproti scénáři s již existujícími opatřeními do roku 2050 se přadpokládají cca 1 200 miliard Kč</a:t>
            </a:r>
          </a:p>
          <a:p>
            <a:pPr lvl="2"/>
            <a:r>
              <a:rPr lang="pl-PL" dirty="0"/>
              <a:t>část těchto vícenákladů pak může být pokryto z různých zdrojů jako jsou výnosy z emisního obchodování, evropské fondy a finanční nástroje</a:t>
            </a:r>
          </a:p>
          <a:p>
            <a:pPr lvl="2"/>
            <a:r>
              <a:rPr lang="pl-PL" dirty="0"/>
              <a:t>vzhledem k tomu, že investice do dekarbonizace budou enormní, je třeba ve všech oblastech vytvořit pro investory předvídatelné prostředí, zjednodušit a zkrátit povolování investic a vést srozumitelnou komunikaci o cílech a nástrojích obsažených v tomto plánu vůči všem skupinám veřejnosti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319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D9478-4530-4557-B6B3-CE6E5D07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369332"/>
          </a:xfrm>
        </p:spPr>
        <p:txBody>
          <a:bodyPr/>
          <a:lstStyle/>
          <a:p>
            <a:r>
              <a:rPr lang="cs-CZ" sz="2400" dirty="0"/>
              <a:t>Státní energetická koncepce ČR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742691-439A-42F2-AD45-1319CDA849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cs-CZ" dirty="0"/>
              <a:t>legislativní rámec Státní energetické koncepce ČR je dán zákonem č. 406/2000 Sb. o hospodaření energií, § 3 tohoto zákona, detailnější rámec pro její zpracování je pak stanoven nařízením vlády č. 349/2022 Sb.</a:t>
            </a:r>
          </a:p>
          <a:p>
            <a:pPr lvl="1"/>
            <a:r>
              <a:rPr lang="cs-CZ" dirty="0"/>
              <a:t>koncepce má obsahovat vrcholové cíle včetně tzv. koridorů, tedy minima a maxima zastoupení jednotlivých energetických zdrojů zejména v rámci mixu primárních energetických zdrojů do roku 2050 a očekávaný vývoj energetiky na základě energetického modelování a optimalizovaný scénář</a:t>
            </a:r>
          </a:p>
          <a:p>
            <a:pPr lvl="1"/>
            <a:r>
              <a:rPr lang="cs-CZ" dirty="0"/>
              <a:t>základem jsou Východiska aktualizace Státní energetické koncepce ČR a souvisejících strategických dokumentů schválená vládou dne 12. dubna 2023</a:t>
            </a:r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623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D9478-4530-4557-B6B3-CE6E5D07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369332"/>
          </a:xfrm>
        </p:spPr>
        <p:txBody>
          <a:bodyPr/>
          <a:lstStyle/>
          <a:p>
            <a:r>
              <a:rPr lang="cs-CZ" sz="2400" dirty="0"/>
              <a:t>Státní energetická koncepce ČR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742691-439A-42F2-AD45-1319CDA849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podkladem je Vnitrostátní plán České republiky v oblasti energetiky a klimatu, který se maximálně využije pro aktualizaci koncepce, a to včetně modelovacích nástrojů, tj. modelu SEEPIA a také se využije výsledků výzkumných projektů Technologické agentury ČR, např. projektu „Modelová podpora čisté a udržitelné mobility v ČR“</a:t>
            </a:r>
          </a:p>
          <a:p>
            <a:pPr lvl="1"/>
            <a:r>
              <a:rPr lang="cs-CZ" dirty="0"/>
              <a:t>zahrnou se výsledky z projednání a konzultace v rámci Komise a Platformy pro strategie v oblasti energetiky a klimatu</a:t>
            </a:r>
          </a:p>
          <a:p>
            <a:pPr lvl="1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8040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bílá A">
  <a:themeElements>
    <a:clrScheme name="MPO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FFFFFF"/>
      </a:accent1>
      <a:accent2>
        <a:srgbClr val="B9E0F7"/>
      </a:accent2>
      <a:accent3>
        <a:srgbClr val="13B5F4"/>
      </a:accent3>
      <a:accent4>
        <a:srgbClr val="0096D6"/>
      </a:accent4>
      <a:accent5>
        <a:srgbClr val="E31B23"/>
      </a:accent5>
      <a:accent6>
        <a:srgbClr val="B5121B"/>
      </a:accent6>
      <a:hlink>
        <a:srgbClr val="B9E0F7"/>
      </a:hlink>
      <a:folHlink>
        <a:srgbClr val="13B5F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bílá A s číslováním</Template>
  <TotalTime>1133</TotalTime>
  <Words>929</Words>
  <Application>Microsoft Office PowerPoint</Application>
  <PresentationFormat>Předvádění na obrazovce (4:3)</PresentationFormat>
  <Paragraphs>102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Prezentace bílá A</vt:lpstr>
      <vt:lpstr>Strategické dokumenty v energetice</vt:lpstr>
      <vt:lpstr>Základní strategické dokumenty</vt:lpstr>
      <vt:lpstr>Vnitrostátní plán České republiky v oblasti energetiky a klimatu</vt:lpstr>
      <vt:lpstr>Vnitrostátní plán České republiky v oblasti energetiky a klimatu</vt:lpstr>
      <vt:lpstr>Vnitrostátní plán České republiky v oblasti energetiky a klimatu</vt:lpstr>
      <vt:lpstr>Vnitrostátní plán České republiky v oblasti energetiky a klimatu</vt:lpstr>
      <vt:lpstr>Vnitrostátní plán České republiky v oblasti energetiky a klimatu</vt:lpstr>
      <vt:lpstr>Státní energetická koncepce ČR</vt:lpstr>
      <vt:lpstr>Státní energetická koncepce ČR</vt:lpstr>
      <vt:lpstr>Státní energetická koncepce ČR</vt:lpstr>
      <vt:lpstr>Politika ochrany klimatu ČR</vt:lpstr>
      <vt:lpstr>Politika ochrany klimatu ČR</vt:lpstr>
      <vt:lpstr>Závěr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Energetická bezpečnost</dc:title>
  <dc:creator>Beran Antonín</dc:creator>
  <cp:lastModifiedBy>Beran Antonín</cp:lastModifiedBy>
  <cp:revision>143</cp:revision>
  <dcterms:created xsi:type="dcterms:W3CDTF">2022-11-03T12:05:25Z</dcterms:created>
  <dcterms:modified xsi:type="dcterms:W3CDTF">2023-10-18T13:58:23Z</dcterms:modified>
</cp:coreProperties>
</file>