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</p:sldMasterIdLst>
  <p:notesMasterIdLst>
    <p:notesMasterId r:id="rId21"/>
  </p:notesMasterIdLst>
  <p:sldIdLst>
    <p:sldId id="258" r:id="rId3"/>
    <p:sldId id="260" r:id="rId4"/>
    <p:sldId id="262" r:id="rId5"/>
    <p:sldId id="264" r:id="rId6"/>
    <p:sldId id="265" r:id="rId7"/>
    <p:sldId id="266" r:id="rId8"/>
    <p:sldId id="267" r:id="rId9"/>
    <p:sldId id="273" r:id="rId10"/>
    <p:sldId id="272" r:id="rId11"/>
    <p:sldId id="270" r:id="rId12"/>
    <p:sldId id="271" r:id="rId13"/>
    <p:sldId id="275" r:id="rId14"/>
    <p:sldId id="2147474016" r:id="rId15"/>
    <p:sldId id="279" r:id="rId16"/>
    <p:sldId id="2520" r:id="rId17"/>
    <p:sldId id="2147470423" r:id="rId18"/>
    <p:sldId id="2147474013" r:id="rId19"/>
    <p:sldId id="283" r:id="rId20"/>
  </p:sldIdLst>
  <p:sldSz cx="12192000" cy="6858000"/>
  <p:notesSz cx="12192000" cy="6858000"/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24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C751"/>
    <a:srgbClr val="2D2D2D"/>
    <a:srgbClr val="00C752"/>
    <a:srgbClr val="36373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 autoAdjust="0"/>
    <p:restoredTop sz="94604"/>
  </p:normalViewPr>
  <p:slideViewPr>
    <p:cSldViewPr>
      <p:cViewPr varScale="1">
        <p:scale>
          <a:sx n="106" d="100"/>
          <a:sy n="106" d="100"/>
        </p:scale>
        <p:origin x="696" y="184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D0EB4-D535-0E4E-B0A8-7C40A708B17B}" type="datetimeFigureOut">
              <a:rPr lang="en-CZ" smtClean="0"/>
              <a:t>10/18/23</a:t>
            </a:fld>
            <a:endParaRPr lang="en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673D0-23DB-BD43-ACA1-43CD0E2954D3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17362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57120"/>
            <a:ext cx="10298111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AD1ED3B7-42DB-F308-0499-1C88F389A4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1916113"/>
            <a:ext cx="10922001" cy="6463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59088635-C4A2-5DE7-C005-B34DB13072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2852936"/>
            <a:ext cx="11009312" cy="165687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3966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5400" y="980728"/>
            <a:ext cx="4360576" cy="2232248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36FB165-3355-0608-17AA-55271C8520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5400" y="3717032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B63CCBDE-E186-7A2F-6229-94CA73D7B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31904" y="980728"/>
            <a:ext cx="2448272" cy="504056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symbol obrázku 5">
            <a:extLst>
              <a:ext uri="{FF2B5EF4-FFF2-40B4-BE49-F238E27FC236}">
                <a16:creationId xmlns:a16="http://schemas.microsoft.com/office/drawing/2014/main" id="{1F8AB5F7-2014-3DE5-A3E7-7270C5725B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36423" y="980728"/>
            <a:ext cx="2448272" cy="504056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945F3B21-C1EB-48B8-50D4-6A1748F784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7774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678171B0-6EE8-F925-C2D7-E083CA87A0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31904" y="620688"/>
            <a:ext cx="24482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1233071-C0AF-A6FF-94AC-46A2C47190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6423" y="620688"/>
            <a:ext cx="24482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025A8E0E-07B3-81B9-AE5F-9B5C442507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400" y="3356992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926110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3472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36FB165-3355-0608-17AA-55271C8520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43472" y="3861048"/>
            <a:ext cx="4360576" cy="237626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8F5D8973-3623-56C4-F175-AA531064B7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39880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B69B087A-BDA0-4CA2-449A-220C8A0CFC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39880" y="3861048"/>
            <a:ext cx="4360576" cy="237626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2BFD1512-966D-221D-D013-1D5926C29E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43472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DA5E481-C11E-8F62-C173-EB5E740CA9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39880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DFB8C3E3-2FE9-B311-B7CF-01BBFF854D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46201" y="350100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F4DAA9EE-3EDA-EC4D-177C-25C6F8166D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42609" y="350100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820747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3472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8F5D8973-3623-56C4-F175-AA531064B7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39880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5DEC724E-C033-F047-E07F-A09C002E2A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46884" y="3789040"/>
            <a:ext cx="8853572" cy="244827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F1F6C668-6FE5-FD98-0570-A9E9B52A58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43472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5FAE5FDF-3F80-54F4-CE26-DBE350647B3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39880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B83B143-D77D-61B6-FBCF-F08314D2B2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43472" y="3429000"/>
            <a:ext cx="88535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4073055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ránka s fotk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F4C121A6-3D8E-FD24-AE30-7D21C7FCA8B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2793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6D106E1-2BA3-6D0D-BE93-FAD81BEA0B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77954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96D3A5E4-D310-DB89-29F2-CCD1C5DFFA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93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ánka s fotk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5E8F0922-9B60-F37C-EBF9-66BDEC3461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908DA53C-6579-3BD0-5B5E-839900171C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4784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5E8F0922-9B60-F37C-EBF9-66BDEC3461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0D4A35CD-ECE1-9CD2-59DC-446B9844E7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3FBEC363-76F6-C438-912D-EF2FD2CD95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477954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FEFA80A1-4C72-C7F2-49F5-D691657C98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7300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92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6829CAE9-7D98-E2FD-C921-54BA8CADC7D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409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6096000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6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2696F3F-7A65-64A8-94F3-227A61117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0B79C196-4283-06EE-E6EC-CDCF933B83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90462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3024336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6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2696F3F-7A65-64A8-94F3-227A61117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3" name="Zástupný symbol obrázku 5">
            <a:extLst>
              <a:ext uri="{FF2B5EF4-FFF2-40B4-BE49-F238E27FC236}">
                <a16:creationId xmlns:a16="http://schemas.microsoft.com/office/drawing/2014/main" id="{953DEFEB-09ED-9E58-EF97-921059EC70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6344" y="3429000"/>
            <a:ext cx="2975992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AF65E1E2-DCA5-AF05-B2E5-B9A612376F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7508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2" y="1916113"/>
            <a:ext cx="7633370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18355" y="1930447"/>
            <a:ext cx="3024859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105B5414-D604-2C67-9C40-9F29B7F3CF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2852936"/>
            <a:ext cx="7633368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A6C8BD78-AF5D-FB02-6E05-A11CBACFAD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18354" y="2852936"/>
            <a:ext cx="3024859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0198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3937" y="3429000"/>
            <a:ext cx="3024336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3937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00281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3" name="Zástupný symbol obrázku 5">
            <a:extLst>
              <a:ext uri="{FF2B5EF4-FFF2-40B4-BE49-F238E27FC236}">
                <a16:creationId xmlns:a16="http://schemas.microsoft.com/office/drawing/2014/main" id="{953DEFEB-09ED-9E58-EF97-921059EC70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00281" y="3429000"/>
            <a:ext cx="2975992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66DB134B-C8C4-ED9D-ECAA-BA0D3BE24F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91B7FDB3-283F-B7ED-C4C8-6DE20D6262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357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1219200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B26B058F-4C24-C318-1E84-0729C2B541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4141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6048672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78DA8F50-FA33-1D19-B6C1-34ECF45C5D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43330" y="3212976"/>
            <a:ext cx="6048672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C85BB8FE-0315-B0D3-D079-149C3C492E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61155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CDCCAF09-131E-3E4C-BE38-ACEF58EAB7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03440" y="3212976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5F3DE0BA-D7D0-8A00-E37E-03B82DC518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06880" y="3202672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2637118B-9C7E-173F-E637-DEAF4CAAC3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08655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4CC1D2F-A291-48FD-569E-E017D26FF1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05EA71-C82B-AA44-A4E8-85F0A5E0E0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6CE203-DE2C-6447-AC60-175A88E4C8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235" y="2204864"/>
            <a:ext cx="6192837" cy="1439862"/>
          </a:xfrm>
          <a:prstGeom prst="rect">
            <a:avLst/>
          </a:prstGeom>
        </p:spPr>
        <p:txBody>
          <a:bodyPr/>
          <a:lstStyle>
            <a:lvl1pPr>
              <a:defRPr sz="4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2pPr>
            <a:lvl3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3pPr>
            <a:lvl4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4pPr>
            <a:lvl5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AE5D401-F9B2-6641-97CF-0037D0D92A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4005064"/>
            <a:ext cx="3960812" cy="7905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69235CD-E9C9-BD08-6F7F-570AE6AA2FA5}"/>
              </a:ext>
            </a:extLst>
          </p:cNvPr>
          <p:cNvSpPr/>
          <p:nvPr userDrawn="1"/>
        </p:nvSpPr>
        <p:spPr>
          <a:xfrm>
            <a:off x="11136560" y="6237312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97823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F26109-1388-4147-8767-EB2B8918C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CDFA4-AA79-4CF1-A2FB-65448BAEA2E6}" type="datetime1">
              <a:rPr lang="cs-CZ" smtClean="0"/>
              <a:t>18.10.2023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99D419-FCC8-4085-B838-3BAEBDB88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274DE8B-876E-4B3E-842D-BB967709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D0124B-3E7B-4F10-BF41-CF7CADACA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3E564D-7459-4CB0-85DA-F83CFDEC5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46249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80752" y="510765"/>
            <a:ext cx="8722325" cy="6137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11" b="1" i="0">
                <a:solidFill>
                  <a:srgbClr val="00B4A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286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86" b="0" i="0">
                <a:solidFill>
                  <a:srgbClr val="53595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8261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0752" y="510765"/>
            <a:ext cx="11603965" cy="601831"/>
          </a:xfrm>
        </p:spPr>
        <p:txBody>
          <a:bodyPr lIns="0" tIns="0" rIns="0" bIns="0"/>
          <a:lstStyle>
            <a:lvl1pPr>
              <a:defRPr sz="3911" b="1" i="0">
                <a:solidFill>
                  <a:srgbClr val="00B4A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08578" y="1179106"/>
            <a:ext cx="11573543" cy="228652"/>
          </a:xfrm>
        </p:spPr>
        <p:txBody>
          <a:bodyPr lIns="0" tIns="0" rIns="0" bIns="0"/>
          <a:lstStyle>
            <a:lvl1pPr>
              <a:defRPr sz="1486" b="0" i="0">
                <a:solidFill>
                  <a:srgbClr val="53595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45759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0752" y="510765"/>
            <a:ext cx="11603965" cy="601831"/>
          </a:xfrm>
        </p:spPr>
        <p:txBody>
          <a:bodyPr lIns="0" tIns="0" rIns="0" bIns="0"/>
          <a:lstStyle>
            <a:lvl1pPr>
              <a:defRPr sz="3911" b="1" i="0">
                <a:solidFill>
                  <a:srgbClr val="00B4A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770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770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80133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0752" y="510765"/>
            <a:ext cx="11603965" cy="601831"/>
          </a:xfrm>
        </p:spPr>
        <p:txBody>
          <a:bodyPr lIns="0" tIns="0" rIns="0" bIns="0"/>
          <a:lstStyle>
            <a:lvl1pPr>
              <a:defRPr sz="3911" b="1" i="0">
                <a:solidFill>
                  <a:srgbClr val="00B4A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079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2" y="1916113"/>
            <a:ext cx="5329115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67485" y="1930447"/>
            <a:ext cx="5329115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ECB8DF6A-4391-BA67-AF98-48B9B7C254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2852936"/>
            <a:ext cx="5329114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F98EC4A4-0E88-8EBD-0A2A-CA1D4D7A94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7485" y="2854500"/>
            <a:ext cx="5329114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71976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0274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0AE1F90D-7037-11D7-076F-425EF0C965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6782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E4190888-F957-A546-F6D6-C49AB95D14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704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173E74EB-A934-6963-C407-AB4B32DCF6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63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839157F3-F208-29FD-6B5C-06C1ECE609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26782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7" name="Zástupný text 2">
            <a:extLst>
              <a:ext uri="{FF2B5EF4-FFF2-40B4-BE49-F238E27FC236}">
                <a16:creationId xmlns:a16="http://schemas.microsoft.com/office/drawing/2014/main" id="{0B242EDF-5B3C-5356-1CCB-C122EF7B11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02708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0041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1916113"/>
            <a:ext cx="5041083" cy="8648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18527" y="1930447"/>
            <a:ext cx="5041083" cy="8648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53" name="Rovnoramenný trojúhelník 51">
            <a:extLst>
              <a:ext uri="{FF2B5EF4-FFF2-40B4-BE49-F238E27FC236}">
                <a16:creationId xmlns:a16="http://schemas.microsoft.com/office/drawing/2014/main" id="{27BC23DB-6645-12C3-D39D-15D9667188D9}"/>
              </a:ext>
            </a:extLst>
          </p:cNvPr>
          <p:cNvSpPr/>
          <p:nvPr userDrawn="1"/>
        </p:nvSpPr>
        <p:spPr>
          <a:xfrm rot="5400000">
            <a:off x="5871690" y="3365278"/>
            <a:ext cx="374705" cy="214117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914400 h 921103"/>
              <a:gd name="connsiteX1" fmla="*/ 530352 w 1060704"/>
              <a:gd name="connsiteY1" fmla="*/ 0 h 921103"/>
              <a:gd name="connsiteX2" fmla="*/ 1060704 w 1060704"/>
              <a:gd name="connsiteY2" fmla="*/ 914400 h 921103"/>
              <a:gd name="connsiteX3" fmla="*/ 516811 w 1060704"/>
              <a:gd name="connsiteY3" fmla="*/ 921103 h 921103"/>
              <a:gd name="connsiteX4" fmla="*/ 0 w 1060704"/>
              <a:gd name="connsiteY4" fmla="*/ 914400 h 921103"/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914400 h 914410"/>
              <a:gd name="connsiteX1" fmla="*/ 530352 w 1060704"/>
              <a:gd name="connsiteY1" fmla="*/ 0 h 914410"/>
              <a:gd name="connsiteX2" fmla="*/ 1060704 w 1060704"/>
              <a:gd name="connsiteY2" fmla="*/ 914400 h 914410"/>
              <a:gd name="connsiteX3" fmla="*/ 512318 w 1060704"/>
              <a:gd name="connsiteY3" fmla="*/ 789316 h 914410"/>
              <a:gd name="connsiteX4" fmla="*/ 0 w 1060704"/>
              <a:gd name="connsiteY4" fmla="*/ 914400 h 914410"/>
              <a:gd name="connsiteX0" fmla="*/ 0 w 1060704"/>
              <a:gd name="connsiteY0" fmla="*/ 914400 h 914410"/>
              <a:gd name="connsiteX1" fmla="*/ 530352 w 1060704"/>
              <a:gd name="connsiteY1" fmla="*/ 0 h 914410"/>
              <a:gd name="connsiteX2" fmla="*/ 1060704 w 1060704"/>
              <a:gd name="connsiteY2" fmla="*/ 914400 h 914410"/>
              <a:gd name="connsiteX3" fmla="*/ 512318 w 1060704"/>
              <a:gd name="connsiteY3" fmla="*/ 789316 h 914410"/>
              <a:gd name="connsiteX4" fmla="*/ 0 w 1060704"/>
              <a:gd name="connsiteY4" fmla="*/ 914400 h 914410"/>
              <a:gd name="connsiteX0" fmla="*/ 0 w 1060704"/>
              <a:gd name="connsiteY0" fmla="*/ 914400 h 914408"/>
              <a:gd name="connsiteX1" fmla="*/ 530352 w 1060704"/>
              <a:gd name="connsiteY1" fmla="*/ 0 h 914408"/>
              <a:gd name="connsiteX2" fmla="*/ 1060704 w 1060704"/>
              <a:gd name="connsiteY2" fmla="*/ 914400 h 914408"/>
              <a:gd name="connsiteX3" fmla="*/ 512318 w 1060704"/>
              <a:gd name="connsiteY3" fmla="*/ 789316 h 914408"/>
              <a:gd name="connsiteX4" fmla="*/ 0 w 1060704"/>
              <a:gd name="connsiteY4" fmla="*/ 914400 h 914408"/>
              <a:gd name="connsiteX0" fmla="*/ 0 w 1060704"/>
              <a:gd name="connsiteY0" fmla="*/ 914400 h 914403"/>
              <a:gd name="connsiteX1" fmla="*/ 530352 w 1060704"/>
              <a:gd name="connsiteY1" fmla="*/ 0 h 914403"/>
              <a:gd name="connsiteX2" fmla="*/ 1060704 w 1060704"/>
              <a:gd name="connsiteY2" fmla="*/ 914400 h 914403"/>
              <a:gd name="connsiteX3" fmla="*/ 519907 w 1060704"/>
              <a:gd name="connsiteY3" fmla="*/ 519858 h 914403"/>
              <a:gd name="connsiteX4" fmla="*/ 0 w 1060704"/>
              <a:gd name="connsiteY4" fmla="*/ 914400 h 914403"/>
              <a:gd name="connsiteX0" fmla="*/ 0 w 1060704"/>
              <a:gd name="connsiteY0" fmla="*/ 914400 h 914401"/>
              <a:gd name="connsiteX1" fmla="*/ 530352 w 1060704"/>
              <a:gd name="connsiteY1" fmla="*/ 0 h 914401"/>
              <a:gd name="connsiteX2" fmla="*/ 1060704 w 1060704"/>
              <a:gd name="connsiteY2" fmla="*/ 914400 h 914401"/>
              <a:gd name="connsiteX3" fmla="*/ 531297 w 1060704"/>
              <a:gd name="connsiteY3" fmla="*/ 3710 h 914401"/>
              <a:gd name="connsiteX4" fmla="*/ 0 w 1060704"/>
              <a:gd name="connsiteY4" fmla="*/ 914400 h 914401"/>
              <a:gd name="connsiteX0" fmla="*/ 0 w 1060704"/>
              <a:gd name="connsiteY0" fmla="*/ 914400 h 914399"/>
              <a:gd name="connsiteX1" fmla="*/ 530352 w 1060704"/>
              <a:gd name="connsiteY1" fmla="*/ 0 h 914399"/>
              <a:gd name="connsiteX2" fmla="*/ 1060704 w 1060704"/>
              <a:gd name="connsiteY2" fmla="*/ 914400 h 914399"/>
              <a:gd name="connsiteX3" fmla="*/ 531297 w 1060704"/>
              <a:gd name="connsiteY3" fmla="*/ 3710 h 914399"/>
              <a:gd name="connsiteX4" fmla="*/ 0 w 1060704"/>
              <a:gd name="connsiteY4" fmla="*/ 914400 h 914399"/>
              <a:gd name="connsiteX0" fmla="*/ 0 w 1060704"/>
              <a:gd name="connsiteY0" fmla="*/ 914400 h 914401"/>
              <a:gd name="connsiteX1" fmla="*/ 530352 w 1060704"/>
              <a:gd name="connsiteY1" fmla="*/ 0 h 914401"/>
              <a:gd name="connsiteX2" fmla="*/ 1060704 w 1060704"/>
              <a:gd name="connsiteY2" fmla="*/ 914400 h 914401"/>
              <a:gd name="connsiteX3" fmla="*/ 531297 w 1060704"/>
              <a:gd name="connsiteY3" fmla="*/ 3710 h 914401"/>
              <a:gd name="connsiteX4" fmla="*/ 0 w 1060704"/>
              <a:gd name="connsiteY4" fmla="*/ 914400 h 91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704" h="914401">
                <a:moveTo>
                  <a:pt x="0" y="914400"/>
                </a:moveTo>
                <a:lnTo>
                  <a:pt x="530352" y="0"/>
                </a:lnTo>
                <a:lnTo>
                  <a:pt x="1060704" y="914400"/>
                </a:lnTo>
                <a:cubicBezTo>
                  <a:pt x="1043633" y="904331"/>
                  <a:pt x="533192" y="-1403"/>
                  <a:pt x="531297" y="3710"/>
                </a:cubicBezTo>
                <a:cubicBezTo>
                  <a:pt x="531312" y="-139"/>
                  <a:pt x="18968" y="884091"/>
                  <a:pt x="0" y="914400"/>
                </a:cubicBezTo>
                <a:close/>
              </a:path>
            </a:pathLst>
          </a:custGeom>
          <a:noFill/>
          <a:ln w="34925">
            <a:solidFill>
              <a:schemeClr val="accent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cs-CZ"/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7BACBAD4-6DA3-FC34-9EBE-50400CF3C8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62" y="2852936"/>
            <a:ext cx="5041081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67CAEF5D-8A72-3ED8-0DF0-628C1A02348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18527" y="2862278"/>
            <a:ext cx="5041081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327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AE7AB3-9B6E-BF47-BB76-1CC7504E6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4CC1D2F-A291-48FD-569E-E017D26FF1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78311E9-823A-C345-B582-8BE42DF1DB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2204864"/>
            <a:ext cx="6192837" cy="1439862"/>
          </a:xfrm>
          <a:prstGeom prst="rect">
            <a:avLst/>
          </a:prstGeom>
        </p:spPr>
        <p:txBody>
          <a:bodyPr/>
          <a:lstStyle>
            <a:lvl1pPr>
              <a:defRPr sz="4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2pPr>
            <a:lvl3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3pPr>
            <a:lvl4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4pPr>
            <a:lvl5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20F95B7-E9A7-E44D-9B6C-84F243251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4006577"/>
            <a:ext cx="3960812" cy="7905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1F90324-8788-09F4-3BA0-EC9EB6C21700}"/>
              </a:ext>
            </a:extLst>
          </p:cNvPr>
          <p:cNvSpPr/>
          <p:nvPr userDrawn="1"/>
        </p:nvSpPr>
        <p:spPr>
          <a:xfrm>
            <a:off x="11136560" y="6237312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2272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ka_a_titu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3392" y="1628800"/>
            <a:ext cx="10936218" cy="4608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3" y="332656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412117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3686" y="1700809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0814DBB-8071-67A4-174A-6351EE21F5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8984" y="1700809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67167C5F-EDD1-C832-F5F8-B4EF62F821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3280" y="1700808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F4E371C-FF85-034C-CE97-02118F8BCA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67576" y="1700808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93F3FA6-92AB-6241-CAA8-95BBA203DA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686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E384EC8A-803F-50CF-E7EA-271BB97F0E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38984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BC8D0283-37C0-F910-154D-8138A9CF91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3280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DC0D5987-1A9D-5E81-E756-0F9A83AE7B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67576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13008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59360" y="1484784"/>
            <a:ext cx="3124082" cy="446854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0814DBB-8071-67A4-174A-6351EE21F5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99466" y="1481054"/>
            <a:ext cx="3124082" cy="446854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67167C5F-EDD1-C832-F5F8-B4EF62F821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9572" y="1484783"/>
            <a:ext cx="3068606" cy="446854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91730CE2-54CA-7822-FC69-21FD079EDD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9360" y="1121014"/>
            <a:ext cx="312408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DB2BF174-208D-4CAA-964B-B20D4BF252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9466" y="1121014"/>
            <a:ext cx="312408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1E70D5AD-B0EC-A0CA-BA0C-514CBDF39E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9572" y="1121014"/>
            <a:ext cx="3068606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121506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2" y="9944865"/>
            <a:ext cx="24170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7" y="9944865"/>
            <a:ext cx="17372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5" y="9944865"/>
            <a:ext cx="17372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 dirty="0"/>
          </a:p>
        </p:txBody>
      </p:sp>
      <p:sp>
        <p:nvSpPr>
          <p:cNvPr id="9" name="TextBox 38">
            <a:extLst>
              <a:ext uri="{FF2B5EF4-FFF2-40B4-BE49-F238E27FC236}">
                <a16:creationId xmlns:a16="http://schemas.microsoft.com/office/drawing/2014/main" id="{773C2588-4111-87C4-EB01-464A4CBCB7D4}"/>
              </a:ext>
            </a:extLst>
          </p:cNvPr>
          <p:cNvSpPr txBox="1"/>
          <p:nvPr userDrawn="1"/>
        </p:nvSpPr>
        <p:spPr>
          <a:xfrm>
            <a:off x="11280576" y="6392361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2FC4441-48AB-466E-B5E2-7FA789F38293}" type="slidenum">
              <a:rPr lang="cs-CZ" sz="1200" smtClean="0">
                <a:solidFill>
                  <a:srgbClr val="363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CZ" sz="1200" dirty="0">
              <a:solidFill>
                <a:srgbClr val="363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3CCF8F3B-F835-352F-074E-1A3CE78234A5}"/>
              </a:ext>
            </a:extLst>
          </p:cNvPr>
          <p:cNvSpPr txBox="1"/>
          <p:nvPr userDrawn="1"/>
        </p:nvSpPr>
        <p:spPr>
          <a:xfrm>
            <a:off x="551384" y="6392361"/>
            <a:ext cx="165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1">
                <a:solidFill>
                  <a:srgbClr val="00C7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www.cez.cz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189" eaLnBrk="1" hangingPunct="1">
        <a:defRPr>
          <a:latin typeface="+mn-lt"/>
          <a:ea typeface="+mn-ea"/>
          <a:cs typeface="+mn-cs"/>
        </a:defRPr>
      </a:lvl2pPr>
      <a:lvl3pPr marL="914377" eaLnBrk="1" hangingPunct="1">
        <a:defRPr>
          <a:latin typeface="+mn-lt"/>
          <a:ea typeface="+mn-ea"/>
          <a:cs typeface="+mn-cs"/>
        </a:defRPr>
      </a:lvl3pPr>
      <a:lvl4pPr marL="1371566" eaLnBrk="1" hangingPunct="1">
        <a:defRPr>
          <a:latin typeface="+mn-lt"/>
          <a:ea typeface="+mn-ea"/>
          <a:cs typeface="+mn-cs"/>
        </a:defRPr>
      </a:lvl4pPr>
      <a:lvl5pPr marL="1828754" eaLnBrk="1" hangingPunct="1">
        <a:defRPr>
          <a:latin typeface="+mn-lt"/>
          <a:ea typeface="+mn-ea"/>
          <a:cs typeface="+mn-cs"/>
        </a:defRPr>
      </a:lvl5pPr>
      <a:lvl6pPr marL="2285943" eaLnBrk="1" hangingPunct="1">
        <a:defRPr>
          <a:latin typeface="+mn-lt"/>
          <a:ea typeface="+mn-ea"/>
          <a:cs typeface="+mn-cs"/>
        </a:defRPr>
      </a:lvl6pPr>
      <a:lvl7pPr marL="2743131" eaLnBrk="1" hangingPunct="1">
        <a:defRPr>
          <a:latin typeface="+mn-lt"/>
          <a:ea typeface="+mn-ea"/>
          <a:cs typeface="+mn-cs"/>
        </a:defRPr>
      </a:lvl7pPr>
      <a:lvl8pPr marL="3200320" eaLnBrk="1" hangingPunct="1">
        <a:defRPr>
          <a:latin typeface="+mn-lt"/>
          <a:ea typeface="+mn-ea"/>
          <a:cs typeface="+mn-cs"/>
        </a:defRPr>
      </a:lvl8pPr>
      <a:lvl9pPr marL="365750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189" eaLnBrk="1" hangingPunct="1">
        <a:defRPr>
          <a:latin typeface="+mn-lt"/>
          <a:ea typeface="+mn-ea"/>
          <a:cs typeface="+mn-cs"/>
        </a:defRPr>
      </a:lvl2pPr>
      <a:lvl3pPr marL="914377" eaLnBrk="1" hangingPunct="1">
        <a:defRPr>
          <a:latin typeface="+mn-lt"/>
          <a:ea typeface="+mn-ea"/>
          <a:cs typeface="+mn-cs"/>
        </a:defRPr>
      </a:lvl3pPr>
      <a:lvl4pPr marL="1371566" eaLnBrk="1" hangingPunct="1">
        <a:defRPr>
          <a:latin typeface="+mn-lt"/>
          <a:ea typeface="+mn-ea"/>
          <a:cs typeface="+mn-cs"/>
        </a:defRPr>
      </a:lvl4pPr>
      <a:lvl5pPr marL="1828754" eaLnBrk="1" hangingPunct="1">
        <a:defRPr>
          <a:latin typeface="+mn-lt"/>
          <a:ea typeface="+mn-ea"/>
          <a:cs typeface="+mn-cs"/>
        </a:defRPr>
      </a:lvl5pPr>
      <a:lvl6pPr marL="2285943" eaLnBrk="1" hangingPunct="1">
        <a:defRPr>
          <a:latin typeface="+mn-lt"/>
          <a:ea typeface="+mn-ea"/>
          <a:cs typeface="+mn-cs"/>
        </a:defRPr>
      </a:lvl6pPr>
      <a:lvl7pPr marL="2743131" eaLnBrk="1" hangingPunct="1">
        <a:defRPr>
          <a:latin typeface="+mn-lt"/>
          <a:ea typeface="+mn-ea"/>
          <a:cs typeface="+mn-cs"/>
        </a:defRPr>
      </a:lvl7pPr>
      <a:lvl8pPr marL="3200320" eaLnBrk="1" hangingPunct="1">
        <a:defRPr>
          <a:latin typeface="+mn-lt"/>
          <a:ea typeface="+mn-ea"/>
          <a:cs typeface="+mn-cs"/>
        </a:defRPr>
      </a:lvl8pPr>
      <a:lvl9pPr marL="3657509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0752" y="510765"/>
            <a:ext cx="11603965" cy="9925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50" b="1" i="0">
                <a:solidFill>
                  <a:srgbClr val="00B4A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08578" y="1179106"/>
            <a:ext cx="11573543" cy="3770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rgbClr val="53595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080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5.sv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tags" Target="../tags/tag3.xml"/><Relationship Id="rId21" Type="http://schemas.openxmlformats.org/officeDocument/2006/relationships/image" Target="../media/image33.svg"/><Relationship Id="rId7" Type="http://schemas.openxmlformats.org/officeDocument/2006/relationships/tags" Target="../tags/tag7.xml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5" Type="http://schemas.openxmlformats.org/officeDocument/2006/relationships/image" Target="../media/image37.svg"/><Relationship Id="rId2" Type="http://schemas.openxmlformats.org/officeDocument/2006/relationships/tags" Target="../tags/tag2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3.emf"/><Relationship Id="rId24" Type="http://schemas.openxmlformats.org/officeDocument/2006/relationships/image" Target="../media/image36.png"/><Relationship Id="rId5" Type="http://schemas.openxmlformats.org/officeDocument/2006/relationships/tags" Target="../tags/tag5.xml"/><Relationship Id="rId15" Type="http://schemas.openxmlformats.org/officeDocument/2006/relationships/image" Target="../media/image27.svg"/><Relationship Id="rId23" Type="http://schemas.openxmlformats.org/officeDocument/2006/relationships/image" Target="../media/image35.svg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31.sv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geometlithium.cz" TargetMode="External"/><Relationship Id="rId2" Type="http://schemas.openxmlformats.org/officeDocument/2006/relationships/hyperlink" Target="http://www.ceskelithium.cz/" TargetMode="Externa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8" y="0"/>
            <a:ext cx="12191144" cy="691706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819615" y="6095261"/>
            <a:ext cx="53524" cy="53524"/>
          </a:xfrm>
          <a:custGeom>
            <a:avLst/>
            <a:gdLst/>
            <a:ahLst/>
            <a:cxnLst/>
            <a:rect l="l" t="t" r="r" b="b"/>
            <a:pathLst>
              <a:path w="88265" h="88265">
                <a:moveTo>
                  <a:pt x="88143" y="0"/>
                </a:moveTo>
                <a:lnTo>
                  <a:pt x="0" y="0"/>
                </a:lnTo>
                <a:lnTo>
                  <a:pt x="0" y="88143"/>
                </a:lnTo>
                <a:lnTo>
                  <a:pt x="88143" y="88143"/>
                </a:lnTo>
                <a:lnTo>
                  <a:pt x="881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554492"/>
            <a:endParaRPr sz="1092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819615" y="6176987"/>
            <a:ext cx="53524" cy="265695"/>
          </a:xfrm>
          <a:custGeom>
            <a:avLst/>
            <a:gdLst/>
            <a:ahLst/>
            <a:cxnLst/>
            <a:rect l="l" t="t" r="r" b="b"/>
            <a:pathLst>
              <a:path w="88265" h="438150">
                <a:moveTo>
                  <a:pt x="88143" y="0"/>
                </a:moveTo>
                <a:lnTo>
                  <a:pt x="0" y="0"/>
                </a:lnTo>
                <a:lnTo>
                  <a:pt x="0" y="438141"/>
                </a:lnTo>
                <a:lnTo>
                  <a:pt x="88143" y="438141"/>
                </a:lnTo>
                <a:lnTo>
                  <a:pt x="881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554492"/>
            <a:endParaRPr sz="1092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618396" y="6095091"/>
            <a:ext cx="159417" cy="347328"/>
          </a:xfrm>
          <a:custGeom>
            <a:avLst/>
            <a:gdLst/>
            <a:ahLst/>
            <a:cxnLst/>
            <a:rect l="l" t="t" r="r" b="b"/>
            <a:pathLst>
              <a:path w="262890" h="572770">
                <a:moveTo>
                  <a:pt x="262712" y="485140"/>
                </a:moveTo>
                <a:lnTo>
                  <a:pt x="88163" y="485140"/>
                </a:lnTo>
                <a:lnTo>
                  <a:pt x="88163" y="0"/>
                </a:lnTo>
                <a:lnTo>
                  <a:pt x="0" y="0"/>
                </a:lnTo>
                <a:lnTo>
                  <a:pt x="0" y="485140"/>
                </a:lnTo>
                <a:lnTo>
                  <a:pt x="0" y="572770"/>
                </a:lnTo>
                <a:lnTo>
                  <a:pt x="262712" y="572770"/>
                </a:lnTo>
                <a:lnTo>
                  <a:pt x="262712" y="4851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554492"/>
            <a:endParaRPr sz="1092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7124" y="6485275"/>
            <a:ext cx="11556173" cy="53909"/>
          </a:xfrm>
          <a:custGeom>
            <a:avLst/>
            <a:gdLst/>
            <a:ahLst/>
            <a:cxnLst/>
            <a:rect l="l" t="t" r="r" b="b"/>
            <a:pathLst>
              <a:path w="19056985" h="88900">
                <a:moveTo>
                  <a:pt x="19056592" y="0"/>
                </a:moveTo>
                <a:lnTo>
                  <a:pt x="0" y="0"/>
                </a:lnTo>
                <a:lnTo>
                  <a:pt x="0" y="88736"/>
                </a:lnTo>
                <a:lnTo>
                  <a:pt x="19056592" y="88736"/>
                </a:lnTo>
                <a:lnTo>
                  <a:pt x="190565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554492"/>
            <a:endParaRPr sz="1092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9402" y="5411992"/>
            <a:ext cx="5394755" cy="380695"/>
          </a:xfrm>
          <a:prstGeom prst="rect">
            <a:avLst/>
          </a:prstGeom>
        </p:spPr>
        <p:txBody>
          <a:bodyPr vert="horz" wrap="square" lIns="0" tIns="7316" rIns="0" bIns="0" rtlCol="0" anchor="t">
            <a:spAutoFit/>
          </a:bodyPr>
          <a:lstStyle/>
          <a:p>
            <a:pPr marL="7701" defTabSz="554492">
              <a:spcBef>
                <a:spcPts val="58"/>
              </a:spcBef>
            </a:pPr>
            <a:r>
              <a:rPr lang="cs-CZ" sz="2426" kern="0" dirty="0">
                <a:solidFill>
                  <a:srgbClr val="FFFFFF"/>
                </a:solidFill>
                <a:latin typeface="Arial"/>
                <a:cs typeface="Arial"/>
              </a:rPr>
              <a:t>Říjen </a:t>
            </a:r>
            <a:r>
              <a:rPr sz="2426" kern="0" spc="-12" dirty="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endParaRPr sz="2426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090253" y="1636262"/>
            <a:ext cx="4782886" cy="353888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lnSpc>
                <a:spcPts val="7101"/>
              </a:lnSpc>
              <a:spcBef>
                <a:spcPts val="73"/>
              </a:spcBef>
            </a:pPr>
            <a:r>
              <a:rPr sz="6337" spc="-21" dirty="0">
                <a:solidFill>
                  <a:srgbClr val="FFFFFF"/>
                </a:solidFill>
              </a:rPr>
              <a:t>TĚŽBA</a:t>
            </a:r>
            <a:endParaRPr sz="6337" dirty="0"/>
          </a:p>
          <a:p>
            <a:pPr marL="7701" marR="3081">
              <a:lnSpc>
                <a:spcPts val="6598"/>
              </a:lnSpc>
              <a:spcBef>
                <a:spcPts val="555"/>
              </a:spcBef>
            </a:pPr>
            <a:r>
              <a:rPr sz="6337" spc="-309" dirty="0">
                <a:solidFill>
                  <a:srgbClr val="FFFFFF"/>
                </a:solidFill>
              </a:rPr>
              <a:t>A</a:t>
            </a:r>
            <a:r>
              <a:rPr sz="6337" spc="-39" dirty="0">
                <a:solidFill>
                  <a:srgbClr val="FFFFFF"/>
                </a:solidFill>
              </a:rPr>
              <a:t> </a:t>
            </a:r>
            <a:r>
              <a:rPr sz="6337" spc="-258" dirty="0">
                <a:solidFill>
                  <a:srgbClr val="FFFFFF"/>
                </a:solidFill>
              </a:rPr>
              <a:t>ZPRACOVÁNÍ </a:t>
            </a:r>
            <a:r>
              <a:rPr sz="6337" spc="-6" dirty="0">
                <a:solidFill>
                  <a:srgbClr val="FFFFFF"/>
                </a:solidFill>
              </a:rPr>
              <a:t>LITHIA</a:t>
            </a:r>
            <a:r>
              <a:rPr lang="cs-CZ" sz="6337" spc="-6" dirty="0">
                <a:solidFill>
                  <a:srgbClr val="FFFFFF"/>
                </a:solidFill>
              </a:rPr>
              <a:t> NA CÍNOVCI</a:t>
            </a:r>
            <a:endParaRPr sz="6337" dirty="0"/>
          </a:p>
        </p:txBody>
      </p:sp>
      <p:sp>
        <p:nvSpPr>
          <p:cNvPr id="10" name="object 10"/>
          <p:cNvSpPr txBox="1"/>
          <p:nvPr/>
        </p:nvSpPr>
        <p:spPr>
          <a:xfrm>
            <a:off x="309187" y="1913673"/>
            <a:ext cx="2301182" cy="29086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defTabSz="554492">
              <a:lnSpc>
                <a:spcPct val="140200"/>
              </a:lnSpc>
              <a:spcBef>
                <a:spcPts val="58"/>
              </a:spcBef>
            </a:pPr>
            <a:r>
              <a:rPr sz="1486" kern="0" spc="273" dirty="0">
                <a:solidFill>
                  <a:srgbClr val="FFFFFF"/>
                </a:solidFill>
                <a:latin typeface="Arial"/>
                <a:cs typeface="Arial"/>
              </a:rPr>
              <a:t>Martin</a:t>
            </a:r>
            <a:r>
              <a:rPr sz="1486" kern="0" spc="15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86" kern="0" spc="278" dirty="0" err="1">
                <a:solidFill>
                  <a:srgbClr val="FFFFFF"/>
                </a:solidFill>
                <a:latin typeface="Arial"/>
                <a:cs typeface="Arial"/>
              </a:rPr>
              <a:t>Pohlodek</a:t>
            </a:r>
            <a:endParaRPr sz="1486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97940" y="1913673"/>
            <a:ext cx="3397977" cy="290863"/>
          </a:xfrm>
          <a:prstGeom prst="rect">
            <a:avLst/>
          </a:prstGeom>
        </p:spPr>
        <p:txBody>
          <a:bodyPr vert="horz" wrap="square" lIns="0" tIns="7316" rIns="0" bIns="0" rtlCol="0" anchor="t">
            <a:spAutoFit/>
          </a:bodyPr>
          <a:lstStyle/>
          <a:p>
            <a:pPr marL="7701" marR="3081" defTabSz="554492">
              <a:lnSpc>
                <a:spcPct val="140200"/>
              </a:lnSpc>
              <a:spcBef>
                <a:spcPts val="58"/>
              </a:spcBef>
            </a:pPr>
            <a:r>
              <a:rPr sz="1486" kern="0" spc="109" dirty="0" err="1">
                <a:solidFill>
                  <a:srgbClr val="FFFFFF"/>
                </a:solidFill>
                <a:latin typeface="Arial"/>
                <a:cs typeface="Arial"/>
              </a:rPr>
              <a:t>ředitel</a:t>
            </a:r>
            <a:r>
              <a:rPr sz="1486" kern="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86" kern="0" spc="170" dirty="0" err="1">
                <a:solidFill>
                  <a:srgbClr val="FFFFFF"/>
                </a:solidFill>
                <a:latin typeface="Arial"/>
                <a:cs typeface="Arial"/>
              </a:rPr>
              <a:t>Geome</a:t>
            </a:r>
            <a:r>
              <a:rPr lang="cs-CZ" sz="1486" kern="0" spc="17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lang="cs-CZ" sz="1486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29208" y="508371"/>
            <a:ext cx="4347297" cy="1619710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lnSpc>
                <a:spcPts val="4308"/>
              </a:lnSpc>
              <a:spcBef>
                <a:spcPts val="73"/>
              </a:spcBef>
            </a:pPr>
            <a:r>
              <a:rPr spc="-200"/>
              <a:t>VARIANTA</a:t>
            </a:r>
            <a:r>
              <a:rPr spc="15"/>
              <a:t> </a:t>
            </a:r>
            <a:r>
              <a:rPr spc="-173"/>
              <a:t>DOPRAVY</a:t>
            </a:r>
          </a:p>
          <a:p>
            <a:pPr marL="7701" marR="44667">
              <a:lnSpc>
                <a:spcPts val="3923"/>
              </a:lnSpc>
              <a:spcBef>
                <a:spcPts val="388"/>
              </a:spcBef>
              <a:tabLst>
                <a:tab pos="439743" algn="l"/>
                <a:tab pos="3259182" algn="l"/>
              </a:tabLst>
            </a:pPr>
            <a:r>
              <a:rPr spc="88"/>
              <a:t>(Klasická)</a:t>
            </a:r>
            <a:r>
              <a:rPr spc="21"/>
              <a:t> </a:t>
            </a:r>
            <a:r>
              <a:rPr b="0" spc="385"/>
              <a:t>VZEJDE </a:t>
            </a:r>
            <a:r>
              <a:rPr b="0" spc="170"/>
              <a:t>Z</a:t>
            </a:r>
            <a:r>
              <a:rPr b="0">
                <a:latin typeface="Calibri"/>
                <a:cs typeface="Calibri"/>
              </a:rPr>
              <a:t>	</a:t>
            </a:r>
            <a:r>
              <a:rPr b="0" spc="206"/>
              <a:t>POSOUZENÍ</a:t>
            </a:r>
            <a:r>
              <a:rPr b="0">
                <a:latin typeface="Calibri"/>
                <a:cs typeface="Calibri"/>
              </a:rPr>
              <a:t>	</a:t>
            </a:r>
            <a:r>
              <a:rPr b="0" spc="158"/>
              <a:t>EIA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" y="656616"/>
            <a:ext cx="7246317" cy="553719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1819615" y="6095261"/>
            <a:ext cx="53524" cy="53524"/>
          </a:xfrm>
          <a:custGeom>
            <a:avLst/>
            <a:gdLst/>
            <a:ahLst/>
            <a:cxnLst/>
            <a:rect l="l" t="t" r="r" b="b"/>
            <a:pathLst>
              <a:path w="88265" h="88265">
                <a:moveTo>
                  <a:pt x="88143" y="0"/>
                </a:moveTo>
                <a:lnTo>
                  <a:pt x="0" y="0"/>
                </a:lnTo>
                <a:lnTo>
                  <a:pt x="0" y="88143"/>
                </a:lnTo>
                <a:lnTo>
                  <a:pt x="88143" y="88143"/>
                </a:lnTo>
                <a:lnTo>
                  <a:pt x="88143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819615" y="6176987"/>
            <a:ext cx="53524" cy="265695"/>
          </a:xfrm>
          <a:custGeom>
            <a:avLst/>
            <a:gdLst/>
            <a:ahLst/>
            <a:cxnLst/>
            <a:rect l="l" t="t" r="r" b="b"/>
            <a:pathLst>
              <a:path w="88265" h="438150">
                <a:moveTo>
                  <a:pt x="88143" y="0"/>
                </a:moveTo>
                <a:lnTo>
                  <a:pt x="0" y="0"/>
                </a:lnTo>
                <a:lnTo>
                  <a:pt x="0" y="438141"/>
                </a:lnTo>
                <a:lnTo>
                  <a:pt x="88143" y="438141"/>
                </a:lnTo>
                <a:lnTo>
                  <a:pt x="88143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618396" y="6095091"/>
            <a:ext cx="159417" cy="347328"/>
          </a:xfrm>
          <a:custGeom>
            <a:avLst/>
            <a:gdLst/>
            <a:ahLst/>
            <a:cxnLst/>
            <a:rect l="l" t="t" r="r" b="b"/>
            <a:pathLst>
              <a:path w="262890" h="572770">
                <a:moveTo>
                  <a:pt x="262712" y="485140"/>
                </a:moveTo>
                <a:lnTo>
                  <a:pt x="88163" y="485140"/>
                </a:lnTo>
                <a:lnTo>
                  <a:pt x="88163" y="0"/>
                </a:lnTo>
                <a:lnTo>
                  <a:pt x="0" y="0"/>
                </a:lnTo>
                <a:lnTo>
                  <a:pt x="0" y="485140"/>
                </a:lnTo>
                <a:lnTo>
                  <a:pt x="0" y="572770"/>
                </a:lnTo>
                <a:lnTo>
                  <a:pt x="262712" y="572770"/>
                </a:lnTo>
                <a:lnTo>
                  <a:pt x="262712" y="48514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7124" y="6485275"/>
            <a:ext cx="11556173" cy="53909"/>
          </a:xfrm>
          <a:custGeom>
            <a:avLst/>
            <a:gdLst/>
            <a:ahLst/>
            <a:cxnLst/>
            <a:rect l="l" t="t" r="r" b="b"/>
            <a:pathLst>
              <a:path w="19056985" h="88900">
                <a:moveTo>
                  <a:pt x="19056592" y="0"/>
                </a:moveTo>
                <a:lnTo>
                  <a:pt x="0" y="0"/>
                </a:lnTo>
                <a:lnTo>
                  <a:pt x="0" y="88736"/>
                </a:lnTo>
                <a:lnTo>
                  <a:pt x="19056592" y="88736"/>
                </a:lnTo>
                <a:lnTo>
                  <a:pt x="19056592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497957A-E91A-E621-08BB-56A6BF5FFB17}"/>
              </a:ext>
            </a:extLst>
          </p:cNvPr>
          <p:cNvSpPr txBox="1"/>
          <p:nvPr/>
        </p:nvSpPr>
        <p:spPr>
          <a:xfrm>
            <a:off x="7481606" y="2331301"/>
            <a:ext cx="4155859" cy="412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4492"/>
            <a:r>
              <a:rPr lang="cs-CZ" sz="1455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Materiálová lanová dráha:</a:t>
            </a:r>
          </a:p>
          <a:p>
            <a:pPr marL="207935" indent="-207935" defTabSz="554492">
              <a:buFont typeface="Wingdings" panose="05000000000000000000" pitchFamily="2" charset="2"/>
              <a:buChar char="§"/>
            </a:pPr>
            <a:endParaRPr lang="cs-CZ" sz="1455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7935" indent="-207935" defTabSz="554492">
              <a:buFont typeface="Wingdings" panose="05000000000000000000" pitchFamily="2" charset="2"/>
              <a:buChar char="§"/>
            </a:pPr>
            <a:r>
              <a:rPr lang="cs-CZ" sz="1455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Obdoba lyžařských sedačkových lanovek, kde místo sedaček jsou k lanu připevněny dopravní kontejnery o objemu 1,5 m</a:t>
            </a:r>
            <a:r>
              <a:rPr lang="cs-CZ" sz="1455" kern="0" baseline="30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cs-CZ" sz="1455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7935" indent="-207935" defTabSz="554492">
              <a:buFont typeface="Wingdings" panose="05000000000000000000" pitchFamily="2" charset="2"/>
              <a:buChar char="§"/>
            </a:pPr>
            <a:endParaRPr lang="cs-CZ" sz="1455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7935" indent="-207935" defTabSz="554492">
              <a:buFont typeface="Wingdings" panose="05000000000000000000" pitchFamily="2" charset="2"/>
              <a:buChar char="§"/>
            </a:pPr>
            <a:r>
              <a:rPr lang="cs-CZ" sz="1455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Oproti původně zvažované hydraulické dopravě potrubím, umožní přemístění drtících  technologií do podzemí dolu a tím podstatně eliminovat hlučnost a prašnost v oblasti portálu a redukovat plochu nutnou k odlesnění</a:t>
            </a:r>
          </a:p>
          <a:p>
            <a:pPr marL="207935" indent="-207935" defTabSz="554492">
              <a:buFont typeface="Wingdings" panose="05000000000000000000" pitchFamily="2" charset="2"/>
              <a:buChar char="§"/>
            </a:pPr>
            <a:endParaRPr lang="cs-CZ" sz="1455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7935" indent="-207935" defTabSz="554492">
              <a:buFont typeface="Wingdings" panose="05000000000000000000" pitchFamily="2" charset="2"/>
              <a:buChar char="§"/>
            </a:pPr>
            <a:r>
              <a:rPr lang="cs-CZ" sz="1455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Vytěžená  ruda  po  sekundárním  drcení na frakci do 7 cm je nakládána do uzavíratelných  kontejnerů  a  převážena  do areálu úpravny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19615" y="6095261"/>
            <a:ext cx="53524" cy="53524"/>
          </a:xfrm>
          <a:custGeom>
            <a:avLst/>
            <a:gdLst/>
            <a:ahLst/>
            <a:cxnLst/>
            <a:rect l="l" t="t" r="r" b="b"/>
            <a:pathLst>
              <a:path w="88265" h="88265">
                <a:moveTo>
                  <a:pt x="88143" y="0"/>
                </a:moveTo>
                <a:lnTo>
                  <a:pt x="0" y="0"/>
                </a:lnTo>
                <a:lnTo>
                  <a:pt x="0" y="88143"/>
                </a:lnTo>
                <a:lnTo>
                  <a:pt x="88143" y="88143"/>
                </a:lnTo>
                <a:lnTo>
                  <a:pt x="88143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819615" y="6176987"/>
            <a:ext cx="53524" cy="265695"/>
          </a:xfrm>
          <a:custGeom>
            <a:avLst/>
            <a:gdLst/>
            <a:ahLst/>
            <a:cxnLst/>
            <a:rect l="l" t="t" r="r" b="b"/>
            <a:pathLst>
              <a:path w="88265" h="438150">
                <a:moveTo>
                  <a:pt x="88143" y="0"/>
                </a:moveTo>
                <a:lnTo>
                  <a:pt x="0" y="0"/>
                </a:lnTo>
                <a:lnTo>
                  <a:pt x="0" y="438141"/>
                </a:lnTo>
                <a:lnTo>
                  <a:pt x="88143" y="438141"/>
                </a:lnTo>
                <a:lnTo>
                  <a:pt x="88143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618396" y="6095091"/>
            <a:ext cx="159417" cy="347328"/>
          </a:xfrm>
          <a:custGeom>
            <a:avLst/>
            <a:gdLst/>
            <a:ahLst/>
            <a:cxnLst/>
            <a:rect l="l" t="t" r="r" b="b"/>
            <a:pathLst>
              <a:path w="262890" h="572770">
                <a:moveTo>
                  <a:pt x="262712" y="485140"/>
                </a:moveTo>
                <a:lnTo>
                  <a:pt x="88163" y="485140"/>
                </a:lnTo>
                <a:lnTo>
                  <a:pt x="88163" y="0"/>
                </a:lnTo>
                <a:lnTo>
                  <a:pt x="0" y="0"/>
                </a:lnTo>
                <a:lnTo>
                  <a:pt x="0" y="485140"/>
                </a:lnTo>
                <a:lnTo>
                  <a:pt x="0" y="572770"/>
                </a:lnTo>
                <a:lnTo>
                  <a:pt x="262712" y="572770"/>
                </a:lnTo>
                <a:lnTo>
                  <a:pt x="262712" y="48514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7124" y="6485275"/>
            <a:ext cx="11556173" cy="53909"/>
          </a:xfrm>
          <a:custGeom>
            <a:avLst/>
            <a:gdLst/>
            <a:ahLst/>
            <a:cxnLst/>
            <a:rect l="l" t="t" r="r" b="b"/>
            <a:pathLst>
              <a:path w="19056985" h="88900">
                <a:moveTo>
                  <a:pt x="19056592" y="0"/>
                </a:moveTo>
                <a:lnTo>
                  <a:pt x="0" y="0"/>
                </a:lnTo>
                <a:lnTo>
                  <a:pt x="0" y="88736"/>
                </a:lnTo>
                <a:lnTo>
                  <a:pt x="19056592" y="88736"/>
                </a:lnTo>
                <a:lnTo>
                  <a:pt x="19056592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7500" y="508371"/>
            <a:ext cx="4035861" cy="1619710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lnSpc>
                <a:spcPts val="4308"/>
              </a:lnSpc>
              <a:spcBef>
                <a:spcPts val="73"/>
              </a:spcBef>
            </a:pPr>
            <a:r>
              <a:rPr spc="-200" dirty="0"/>
              <a:t>VARIANTA</a:t>
            </a:r>
            <a:r>
              <a:rPr spc="15" dirty="0"/>
              <a:t> </a:t>
            </a:r>
            <a:r>
              <a:rPr spc="-173" dirty="0"/>
              <a:t>DOPRAVY</a:t>
            </a:r>
          </a:p>
          <a:p>
            <a:pPr marL="7701" marR="463617">
              <a:lnSpc>
                <a:spcPts val="3923"/>
              </a:lnSpc>
              <a:spcBef>
                <a:spcPts val="388"/>
              </a:spcBef>
            </a:pPr>
            <a:r>
              <a:rPr spc="-15" dirty="0"/>
              <a:t>(Hi-</a:t>
            </a:r>
            <a:r>
              <a:rPr dirty="0"/>
              <a:t>tech)</a:t>
            </a:r>
            <a:r>
              <a:rPr spc="139" dirty="0"/>
              <a:t> </a:t>
            </a:r>
            <a:r>
              <a:rPr b="0" spc="191" dirty="0"/>
              <a:t>VZEJDE </a:t>
            </a:r>
            <a:r>
              <a:rPr b="0" spc="200" dirty="0"/>
              <a:t>Z</a:t>
            </a:r>
            <a:r>
              <a:rPr b="0" spc="33" dirty="0"/>
              <a:t> </a:t>
            </a:r>
            <a:r>
              <a:rPr b="0" dirty="0">
                <a:latin typeface="Calibri"/>
                <a:cs typeface="Calibri"/>
              </a:rPr>
              <a:t>POSOUZENÍ</a:t>
            </a:r>
            <a:r>
              <a:rPr b="0" spc="42" dirty="0"/>
              <a:t> </a:t>
            </a:r>
            <a:r>
              <a:rPr b="0" spc="-15" dirty="0"/>
              <a:t>EIA</a:t>
            </a:r>
          </a:p>
        </p:txBody>
      </p:sp>
      <p:pic>
        <p:nvPicPr>
          <p:cNvPr id="7" name="object 7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810" y="664099"/>
            <a:ext cx="7247730" cy="483842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9089C0A-630A-37A7-8E7F-787B95CF7556}"/>
              </a:ext>
            </a:extLst>
          </p:cNvPr>
          <p:cNvSpPr txBox="1"/>
          <p:nvPr/>
        </p:nvSpPr>
        <p:spPr>
          <a:xfrm>
            <a:off x="307500" y="2185945"/>
            <a:ext cx="4204484" cy="412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4492"/>
            <a:r>
              <a:rPr lang="cs-CZ" sz="1455" b="1" kern="0" dirty="0" err="1">
                <a:solidFill>
                  <a:sysClr val="windowText" lastClr="000000"/>
                </a:solidFill>
              </a:rPr>
              <a:t>Ropecon</a:t>
            </a:r>
            <a:r>
              <a:rPr lang="cs-CZ" sz="1455" b="1" kern="0" dirty="0">
                <a:solidFill>
                  <a:sysClr val="windowText" lastClr="000000"/>
                </a:solidFill>
              </a:rPr>
              <a:t>: </a:t>
            </a:r>
          </a:p>
          <a:p>
            <a:pPr defTabSz="554492"/>
            <a:endParaRPr lang="cs-CZ" sz="1455" kern="0" dirty="0">
              <a:solidFill>
                <a:sysClr val="windowText" lastClr="000000"/>
              </a:solidFill>
            </a:endParaRPr>
          </a:p>
          <a:p>
            <a:pPr marL="207935" indent="-207935" defTabSz="554492">
              <a:buFont typeface="Wingdings" panose="05000000000000000000" pitchFamily="2" charset="2"/>
              <a:buChar char="§"/>
            </a:pPr>
            <a:r>
              <a:rPr lang="cs-CZ" sz="1455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Plochý dopravníkový pás s bočnicemi vybavený polyamidovými pojezdovými kolečky, které se pohybují po fixních lanech zavěšených mezi podpěrnými sloupy</a:t>
            </a:r>
          </a:p>
          <a:p>
            <a:pPr marL="207935" indent="-207935" defTabSz="554492">
              <a:buFont typeface="Wingdings" panose="05000000000000000000" pitchFamily="2" charset="2"/>
              <a:buChar char="§"/>
            </a:pPr>
            <a:endParaRPr lang="cs-CZ" sz="1455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7935" indent="-207935" defTabSz="554492">
              <a:buFont typeface="Wingdings" panose="05000000000000000000" pitchFamily="2" charset="2"/>
              <a:buChar char="§"/>
            </a:pPr>
            <a:r>
              <a:rPr lang="cs-CZ" sz="1455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Výhody: přeprava rudy bez předchozí úpravy mletím, tzn. méně technických zařízení v areálu portálu a redukce plochy k odlesnění</a:t>
            </a:r>
          </a:p>
          <a:p>
            <a:pPr marL="207935" indent="-207935" defTabSz="554492">
              <a:buFont typeface="Wingdings" panose="05000000000000000000" pitchFamily="2" charset="2"/>
              <a:buChar char="§"/>
            </a:pPr>
            <a:endParaRPr lang="cs-CZ" sz="1455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7935" indent="-207935" defTabSz="554492">
              <a:buFont typeface="Wingdings" panose="05000000000000000000" pitchFamily="2" charset="2"/>
              <a:buChar char="§"/>
            </a:pPr>
            <a:r>
              <a:rPr lang="cs-CZ" sz="1455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Nosná fixní lana s  pásovým  dopravníkem jsou umístěna nad lesním patrem, což minimalizuje vliv na lesní porost i život v něm</a:t>
            </a:r>
          </a:p>
          <a:p>
            <a:pPr marL="207935" indent="-207935" defTabSz="554492">
              <a:buFont typeface="Wingdings" panose="05000000000000000000" pitchFamily="2" charset="2"/>
              <a:buChar char="§"/>
            </a:pPr>
            <a:endParaRPr lang="cs-CZ" sz="1455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7935" indent="-207935" defTabSz="554492">
              <a:buFont typeface="Wingdings" panose="05000000000000000000" pitchFamily="2" charset="2"/>
              <a:buChar char="§"/>
            </a:pPr>
            <a:r>
              <a:rPr lang="cs-CZ" sz="1455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Velmi tichý provoz 55 dB ve vzdálenosti 1m</a:t>
            </a:r>
          </a:p>
          <a:p>
            <a:pPr marL="207935" indent="-207935" defTabSz="554492">
              <a:buFont typeface="Wingdings" panose="05000000000000000000" pitchFamily="2" charset="2"/>
              <a:buChar char="§"/>
            </a:pPr>
            <a:r>
              <a:rPr lang="cs-CZ" sz="1455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Ropecon</a:t>
            </a:r>
            <a:r>
              <a:rPr lang="cs-CZ" sz="1455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bude mít minimální dopady na životní prostředí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515" y="501761"/>
            <a:ext cx="3241474" cy="1116130"/>
          </a:xfrm>
          <a:prstGeom prst="rect">
            <a:avLst/>
          </a:prstGeom>
        </p:spPr>
        <p:txBody>
          <a:bodyPr vert="horz" wrap="square" lIns="0" tIns="107433" rIns="0" bIns="0" rtlCol="0">
            <a:spAutoFit/>
          </a:bodyPr>
          <a:lstStyle/>
          <a:p>
            <a:pPr marL="7701" marR="3081">
              <a:lnSpc>
                <a:spcPts val="3923"/>
              </a:lnSpc>
              <a:spcBef>
                <a:spcPts val="846"/>
              </a:spcBef>
            </a:pPr>
            <a:r>
              <a:rPr spc="-127"/>
              <a:t>DO</a:t>
            </a:r>
            <a:r>
              <a:rPr spc="-446"/>
              <a:t>L</a:t>
            </a:r>
            <a:r>
              <a:rPr spc="-143"/>
              <a:t>Y</a:t>
            </a:r>
            <a:r>
              <a:rPr spc="9"/>
              <a:t> </a:t>
            </a:r>
            <a:r>
              <a:rPr spc="-6"/>
              <a:t>NÁSTUP </a:t>
            </a:r>
            <a:r>
              <a:rPr spc="-64"/>
              <a:t>TUŠIMICE</a:t>
            </a:r>
            <a:r>
              <a:rPr spc="-143"/>
              <a:t> </a:t>
            </a:r>
            <a:r>
              <a:rPr b="0" spc="-6"/>
              <a:t>(DNT)</a:t>
            </a:r>
          </a:p>
        </p:txBody>
      </p:sp>
      <p:sp>
        <p:nvSpPr>
          <p:cNvPr id="3" name="object 3"/>
          <p:cNvSpPr/>
          <p:nvPr/>
        </p:nvSpPr>
        <p:spPr>
          <a:xfrm>
            <a:off x="11819615" y="6095261"/>
            <a:ext cx="53524" cy="53524"/>
          </a:xfrm>
          <a:custGeom>
            <a:avLst/>
            <a:gdLst/>
            <a:ahLst/>
            <a:cxnLst/>
            <a:rect l="l" t="t" r="r" b="b"/>
            <a:pathLst>
              <a:path w="88265" h="88265">
                <a:moveTo>
                  <a:pt x="88143" y="0"/>
                </a:moveTo>
                <a:lnTo>
                  <a:pt x="0" y="0"/>
                </a:lnTo>
                <a:lnTo>
                  <a:pt x="0" y="88143"/>
                </a:lnTo>
                <a:lnTo>
                  <a:pt x="88143" y="88143"/>
                </a:lnTo>
                <a:lnTo>
                  <a:pt x="88143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>
              <a:defRPr/>
            </a:pPr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819615" y="6176987"/>
            <a:ext cx="53524" cy="265695"/>
          </a:xfrm>
          <a:custGeom>
            <a:avLst/>
            <a:gdLst/>
            <a:ahLst/>
            <a:cxnLst/>
            <a:rect l="l" t="t" r="r" b="b"/>
            <a:pathLst>
              <a:path w="88265" h="438150">
                <a:moveTo>
                  <a:pt x="88143" y="0"/>
                </a:moveTo>
                <a:lnTo>
                  <a:pt x="0" y="0"/>
                </a:lnTo>
                <a:lnTo>
                  <a:pt x="0" y="438141"/>
                </a:lnTo>
                <a:lnTo>
                  <a:pt x="88143" y="438141"/>
                </a:lnTo>
                <a:lnTo>
                  <a:pt x="88143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>
              <a:defRPr/>
            </a:pPr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618396" y="6095091"/>
            <a:ext cx="159417" cy="347328"/>
          </a:xfrm>
          <a:custGeom>
            <a:avLst/>
            <a:gdLst/>
            <a:ahLst/>
            <a:cxnLst/>
            <a:rect l="l" t="t" r="r" b="b"/>
            <a:pathLst>
              <a:path w="262890" h="572770">
                <a:moveTo>
                  <a:pt x="262712" y="485140"/>
                </a:moveTo>
                <a:lnTo>
                  <a:pt x="88163" y="485140"/>
                </a:lnTo>
                <a:lnTo>
                  <a:pt x="88163" y="0"/>
                </a:lnTo>
                <a:lnTo>
                  <a:pt x="0" y="0"/>
                </a:lnTo>
                <a:lnTo>
                  <a:pt x="0" y="485140"/>
                </a:lnTo>
                <a:lnTo>
                  <a:pt x="0" y="572770"/>
                </a:lnTo>
                <a:lnTo>
                  <a:pt x="262712" y="572770"/>
                </a:lnTo>
                <a:lnTo>
                  <a:pt x="262712" y="48514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>
              <a:defRPr/>
            </a:pPr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7124" y="6485275"/>
            <a:ext cx="11556173" cy="53909"/>
          </a:xfrm>
          <a:custGeom>
            <a:avLst/>
            <a:gdLst/>
            <a:ahLst/>
            <a:cxnLst/>
            <a:rect l="l" t="t" r="r" b="b"/>
            <a:pathLst>
              <a:path w="19056985" h="88900">
                <a:moveTo>
                  <a:pt x="19056592" y="0"/>
                </a:moveTo>
                <a:lnTo>
                  <a:pt x="0" y="0"/>
                </a:lnTo>
                <a:lnTo>
                  <a:pt x="0" y="88736"/>
                </a:lnTo>
                <a:lnTo>
                  <a:pt x="19056592" y="88736"/>
                </a:lnTo>
                <a:lnTo>
                  <a:pt x="19056592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>
              <a:defRPr/>
            </a:pPr>
            <a:endParaRPr sz="1092" kern="0">
              <a:solidFill>
                <a:sysClr val="windowText" lastClr="000000"/>
              </a:solidFill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05579" y="3088772"/>
            <a:ext cx="4025080" cy="1586851"/>
            <a:chOff x="503216" y="5093614"/>
            <a:chExt cx="6637655" cy="2616835"/>
          </a:xfrm>
        </p:grpSpPr>
        <p:sp>
          <p:nvSpPr>
            <p:cNvPr id="10" name="object 10"/>
            <p:cNvSpPr/>
            <p:nvPr/>
          </p:nvSpPr>
          <p:spPr>
            <a:xfrm>
              <a:off x="521540" y="5111938"/>
              <a:ext cx="6600825" cy="591820"/>
            </a:xfrm>
            <a:custGeom>
              <a:avLst/>
              <a:gdLst/>
              <a:ahLst/>
              <a:cxnLst/>
              <a:rect l="l" t="t" r="r" b="b"/>
              <a:pathLst>
                <a:path w="6600825" h="591820">
                  <a:moveTo>
                    <a:pt x="0" y="591395"/>
                  </a:moveTo>
                  <a:lnTo>
                    <a:pt x="5820884" y="591395"/>
                  </a:lnTo>
                  <a:lnTo>
                    <a:pt x="6600546" y="0"/>
                  </a:lnTo>
                </a:path>
              </a:pathLst>
            </a:custGeom>
            <a:ln w="36648">
              <a:solidFill>
                <a:srgbClr val="FF0020"/>
              </a:solidFill>
            </a:ln>
          </p:spPr>
          <p:txBody>
            <a:bodyPr wrap="square" lIns="0" tIns="0" rIns="0" bIns="0" rtlCol="0"/>
            <a:lstStyle/>
            <a:p>
              <a:pPr defTabSz="554492">
                <a:defRPr/>
              </a:pPr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21540" y="5899244"/>
              <a:ext cx="6600825" cy="591820"/>
            </a:xfrm>
            <a:custGeom>
              <a:avLst/>
              <a:gdLst/>
              <a:ahLst/>
              <a:cxnLst/>
              <a:rect l="l" t="t" r="r" b="b"/>
              <a:pathLst>
                <a:path w="6600825" h="591820">
                  <a:moveTo>
                    <a:pt x="0" y="591311"/>
                  </a:moveTo>
                  <a:lnTo>
                    <a:pt x="5820884" y="591311"/>
                  </a:lnTo>
                  <a:lnTo>
                    <a:pt x="6600546" y="0"/>
                  </a:lnTo>
                </a:path>
              </a:pathLst>
            </a:custGeom>
            <a:ln w="36648">
              <a:solidFill>
                <a:srgbClr val="000BFF"/>
              </a:solidFill>
            </a:ln>
          </p:spPr>
          <p:txBody>
            <a:bodyPr wrap="square" lIns="0" tIns="0" rIns="0" bIns="0" rtlCol="0"/>
            <a:lstStyle/>
            <a:p>
              <a:pPr defTabSz="554492">
                <a:defRPr/>
              </a:pPr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21540" y="7100385"/>
              <a:ext cx="6600825" cy="591820"/>
            </a:xfrm>
            <a:custGeom>
              <a:avLst/>
              <a:gdLst/>
              <a:ahLst/>
              <a:cxnLst/>
              <a:rect l="l" t="t" r="r" b="b"/>
              <a:pathLst>
                <a:path w="6600825" h="591820">
                  <a:moveTo>
                    <a:pt x="0" y="591338"/>
                  </a:moveTo>
                  <a:lnTo>
                    <a:pt x="5820884" y="591338"/>
                  </a:lnTo>
                  <a:lnTo>
                    <a:pt x="6600546" y="0"/>
                  </a:lnTo>
                </a:path>
              </a:pathLst>
            </a:custGeom>
            <a:ln w="3664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>
                <a:defRPr/>
              </a:pPr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A03BC12-359B-E5D9-6104-A39F20E3B6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584" y="326137"/>
            <a:ext cx="7748637" cy="5378707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92CD4D31-F505-6F4E-6C17-2C3879E974C6}"/>
              </a:ext>
            </a:extLst>
          </p:cNvPr>
          <p:cNvSpPr txBox="1"/>
          <p:nvPr/>
        </p:nvSpPr>
        <p:spPr>
          <a:xfrm>
            <a:off x="316691" y="1670364"/>
            <a:ext cx="3527382" cy="782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4492">
              <a:defRPr/>
            </a:pPr>
            <a:endParaRPr lang="cs-CZ" sz="1092" kern="0" dirty="0">
              <a:solidFill>
                <a:sysClr val="windowText" lastClr="000000"/>
              </a:solidFill>
            </a:endParaRPr>
          </a:p>
          <a:p>
            <a:pPr defTabSz="554492">
              <a:defRPr/>
            </a:pPr>
            <a:r>
              <a:rPr lang="cs-CZ" sz="1698" kern="0" dirty="0">
                <a:solidFill>
                  <a:sysClr val="windowText" lastClr="000000"/>
                </a:solidFill>
              </a:rPr>
              <a:t>PLOCHA K UKLÁDÁNÍ TAILINGŮ</a:t>
            </a:r>
          </a:p>
          <a:p>
            <a:pPr defTabSz="554492">
              <a:defRPr/>
            </a:pPr>
            <a:r>
              <a:rPr lang="cs-CZ" sz="1698" kern="0" dirty="0">
                <a:solidFill>
                  <a:sysClr val="windowText" lastClr="000000"/>
                </a:solidFill>
              </a:rPr>
              <a:t>(JALOVINY)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D3583CD-641C-9B25-E83E-8C6FDF55B445}"/>
              </a:ext>
            </a:extLst>
          </p:cNvPr>
          <p:cNvSpPr txBox="1"/>
          <p:nvPr/>
        </p:nvSpPr>
        <p:spPr>
          <a:xfrm>
            <a:off x="244594" y="3160146"/>
            <a:ext cx="6096272" cy="335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4492">
              <a:defRPr/>
            </a:pPr>
            <a:r>
              <a:rPr lang="cs-CZ" sz="1577" kern="0" dirty="0">
                <a:solidFill>
                  <a:sysClr val="windowText" lastClr="000000"/>
                </a:solidFill>
              </a:rPr>
              <a:t>Dobývací prostor DNT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CCCF2333-5C6A-325D-BB7E-77A43F3A5D74}"/>
              </a:ext>
            </a:extLst>
          </p:cNvPr>
          <p:cNvSpPr txBox="1"/>
          <p:nvPr/>
        </p:nvSpPr>
        <p:spPr>
          <a:xfrm>
            <a:off x="244594" y="3662394"/>
            <a:ext cx="6096272" cy="335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4492">
              <a:defRPr/>
            </a:pPr>
            <a:r>
              <a:rPr lang="cs-CZ" sz="1577" kern="0" dirty="0">
                <a:solidFill>
                  <a:sysClr val="windowText" lastClr="000000"/>
                </a:solidFill>
              </a:rPr>
              <a:t>Hladina jezera na kótě 276 m. n. m.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17307A6A-C54D-679E-CA47-DEF146ED11A8}"/>
              </a:ext>
            </a:extLst>
          </p:cNvPr>
          <p:cNvSpPr txBox="1"/>
          <p:nvPr/>
        </p:nvSpPr>
        <p:spPr>
          <a:xfrm>
            <a:off x="244594" y="4139817"/>
            <a:ext cx="2862755" cy="577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4492">
              <a:defRPr/>
            </a:pPr>
            <a:r>
              <a:rPr lang="cs-CZ" sz="1577" kern="0" dirty="0">
                <a:solidFill>
                  <a:sysClr val="windowText" lastClr="000000"/>
                </a:solidFill>
              </a:rPr>
              <a:t>Vyhrazený prostor pro výstupy z úpravy lithiové rudy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2515" y="501761"/>
            <a:ext cx="11549627" cy="61116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  <a:tabLst>
                <a:tab pos="8769833" algn="l"/>
              </a:tabLst>
            </a:pPr>
            <a:r>
              <a:rPr spc="-170" dirty="0"/>
              <a:t>OCHRANA</a:t>
            </a:r>
            <a:r>
              <a:rPr spc="18" dirty="0"/>
              <a:t> </a:t>
            </a:r>
            <a:r>
              <a:rPr spc="-197" dirty="0"/>
              <a:t>ŽIVOTNÍHO</a:t>
            </a:r>
            <a:r>
              <a:rPr spc="15" dirty="0"/>
              <a:t> </a:t>
            </a:r>
            <a:r>
              <a:rPr spc="-6" dirty="0"/>
              <a:t>PROSTŘEDÍ</a:t>
            </a:r>
            <a:r>
              <a:rPr lang="cs-CZ" spc="-6" dirty="0"/>
              <a:t> </a:t>
            </a:r>
            <a:r>
              <a:rPr b="0" spc="97" dirty="0"/>
              <a:t>(PROCES</a:t>
            </a:r>
            <a:r>
              <a:rPr b="0" spc="15" dirty="0"/>
              <a:t> </a:t>
            </a:r>
            <a:r>
              <a:rPr spc="-12" dirty="0"/>
              <a:t>EIA</a:t>
            </a:r>
            <a:r>
              <a:rPr b="0" spc="-12" dirty="0"/>
              <a:t>)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FDF91ACB-2A6D-37E9-0F7F-B6811B2070E0}"/>
              </a:ext>
            </a:extLst>
          </p:cNvPr>
          <p:cNvSpPr txBox="1"/>
          <p:nvPr/>
        </p:nvSpPr>
        <p:spPr>
          <a:xfrm>
            <a:off x="302516" y="1354822"/>
            <a:ext cx="11201441" cy="412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4492"/>
            <a:r>
              <a:rPr lang="cs-CZ" sz="1455" b="1" kern="0" dirty="0">
                <a:solidFill>
                  <a:srgbClr val="00B4AC"/>
                </a:solidFill>
              </a:rPr>
              <a:t>Krajinný ráz </a:t>
            </a:r>
            <a:r>
              <a:rPr lang="cs-CZ" sz="1455" b="1" kern="0" dirty="0">
                <a:solidFill>
                  <a:sysClr val="windowText" lastClr="000000"/>
                </a:solidFill>
              </a:rPr>
              <a:t>		</a:t>
            </a:r>
            <a:r>
              <a:rPr lang="cs-CZ" sz="1455" kern="0" dirty="0">
                <a:solidFill>
                  <a:sysClr val="windowText" lastClr="000000"/>
                </a:solidFill>
              </a:rPr>
              <a:t>Řeší se orientace těžebního prostoru ve svahu tak, aby byl dopad do krajinného rázu redukován.</a:t>
            </a:r>
          </a:p>
          <a:p>
            <a:pPr defTabSz="554492"/>
            <a:endParaRPr lang="cs-CZ" sz="1455" kern="0" dirty="0">
              <a:solidFill>
                <a:sysClr val="windowText" lastClr="000000"/>
              </a:solidFill>
            </a:endParaRPr>
          </a:p>
          <a:p>
            <a:pPr defTabSz="554492"/>
            <a:r>
              <a:rPr lang="cs-CZ" sz="1455" b="1" kern="0" dirty="0">
                <a:solidFill>
                  <a:srgbClr val="00B4AC"/>
                </a:solidFill>
              </a:rPr>
              <a:t>Hluková zátěž </a:t>
            </a:r>
            <a:r>
              <a:rPr lang="cs-CZ" sz="1455" kern="0" dirty="0">
                <a:solidFill>
                  <a:sysClr val="windowText" lastClr="000000"/>
                </a:solidFill>
              </a:rPr>
              <a:t>		V oblasti těžby nepředpokládáme hlukovou zátěž s dopadem na obyvatelstvo, všechny významné práce budou probíhat pod 			zemí. V oblasti zpracovatelského závodu budou zavedena důsledná protihluková opatření v souladu se stanovenými 				hlukovými limity.</a:t>
            </a:r>
          </a:p>
          <a:p>
            <a:pPr defTabSz="554492"/>
            <a:endParaRPr lang="cs-CZ" sz="1455" kern="0" dirty="0">
              <a:solidFill>
                <a:sysClr val="windowText" lastClr="000000"/>
              </a:solidFill>
            </a:endParaRPr>
          </a:p>
          <a:p>
            <a:pPr defTabSz="554492"/>
            <a:r>
              <a:rPr lang="cs-CZ" sz="1455" b="1" kern="0" dirty="0">
                <a:solidFill>
                  <a:srgbClr val="00B4AC"/>
                </a:solidFill>
              </a:rPr>
              <a:t>Dopravní zátěž</a:t>
            </a:r>
            <a:r>
              <a:rPr lang="cs-CZ" sz="1455" b="1" kern="0" dirty="0">
                <a:solidFill>
                  <a:sysClr val="windowText" lastClr="000000"/>
                </a:solidFill>
              </a:rPr>
              <a:t> </a:t>
            </a:r>
            <a:r>
              <a:rPr lang="cs-CZ" sz="1455" kern="0" dirty="0">
                <a:solidFill>
                  <a:sysClr val="windowText" lastClr="000000"/>
                </a:solidFill>
              </a:rPr>
              <a:t>	Zátěž z dopravy bude významně snížena všemi uvažovanými variantami přepravy horniny z dolu do závodu. 					Odvoz výstupů ze zpracování hornin zajistí zejména železnice.</a:t>
            </a:r>
          </a:p>
          <a:p>
            <a:pPr defTabSz="554492"/>
            <a:endParaRPr lang="cs-CZ" sz="1455" kern="0" dirty="0">
              <a:solidFill>
                <a:sysClr val="windowText" lastClr="000000"/>
              </a:solidFill>
            </a:endParaRPr>
          </a:p>
          <a:p>
            <a:pPr defTabSz="554492"/>
            <a:r>
              <a:rPr lang="cs-CZ" sz="1455" b="1" kern="0" dirty="0">
                <a:solidFill>
                  <a:srgbClr val="00B4AC"/>
                </a:solidFill>
              </a:rPr>
              <a:t>Seismické vlivy </a:t>
            </a:r>
            <a:r>
              <a:rPr lang="cs-CZ" sz="1455" kern="0" dirty="0">
                <a:solidFill>
                  <a:sysClr val="windowText" lastClr="000000"/>
                </a:solidFill>
              </a:rPr>
              <a:t>	Ochranu před šířením vibrací zajistí dostatečná hloubka dobývání (min. 150m) a vhodně zvolené postupy trhacích 				prací.</a:t>
            </a:r>
          </a:p>
          <a:p>
            <a:pPr defTabSz="554492"/>
            <a:endParaRPr lang="cs-CZ" sz="1455" kern="0" dirty="0">
              <a:solidFill>
                <a:sysClr val="windowText" lastClr="000000"/>
              </a:solidFill>
            </a:endParaRPr>
          </a:p>
          <a:p>
            <a:pPr defTabSz="554492"/>
            <a:r>
              <a:rPr lang="cs-CZ" sz="1455" b="1" kern="0" dirty="0">
                <a:solidFill>
                  <a:srgbClr val="00B4AC"/>
                </a:solidFill>
              </a:rPr>
              <a:t>Dopad na ovzduší </a:t>
            </a:r>
            <a:r>
              <a:rPr lang="cs-CZ" sz="1455" kern="0" dirty="0">
                <a:solidFill>
                  <a:sysClr val="windowText" lastClr="000000"/>
                </a:solidFill>
              </a:rPr>
              <a:t>	Nepředpokládáme významný dopad na ovzduší u těžby ani u dopravy horniny, kde budou zavedena protiprašná 				opatření. Ve zpracovatelském závodě budou instalovány filtry a systém čištění spalin z metalurgické pece.</a:t>
            </a:r>
          </a:p>
          <a:p>
            <a:pPr defTabSz="554492"/>
            <a:endParaRPr lang="cs-CZ" sz="1455" kern="0" dirty="0">
              <a:solidFill>
                <a:sysClr val="windowText" lastClr="000000"/>
              </a:solidFill>
            </a:endParaRPr>
          </a:p>
          <a:p>
            <a:pPr defTabSz="554492"/>
            <a:r>
              <a:rPr lang="cs-CZ" sz="1455" b="1" kern="0" dirty="0">
                <a:solidFill>
                  <a:srgbClr val="00B4AC"/>
                </a:solidFill>
              </a:rPr>
              <a:t>Dopad na vodu</a:t>
            </a:r>
            <a:r>
              <a:rPr lang="cs-CZ" sz="1455" kern="0" dirty="0">
                <a:solidFill>
                  <a:sysClr val="windowText" lastClr="000000"/>
                </a:solidFill>
              </a:rPr>
              <a:t>	Důlní infrastruktura a budoucí podzemní těžba bude oddělena ochrannou horninovou vrstvou od nadložních 					vodonosných kolektorů. V místě zpracovatelského závodu bude provedena důkladná izolace technologických 					jednotek od podzemních vod.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" y="1"/>
            <a:ext cx="7716524" cy="62074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998117" y="518194"/>
            <a:ext cx="3620279" cy="1663631"/>
          </a:xfrm>
          <a:prstGeom prst="rect">
            <a:avLst/>
          </a:prstGeom>
        </p:spPr>
        <p:txBody>
          <a:bodyPr vert="horz" wrap="square" lIns="0" tIns="9242" rIns="0" bIns="0" rtlCol="0" anchor="t">
            <a:spAutoFit/>
          </a:bodyPr>
          <a:lstStyle/>
          <a:p>
            <a:pPr marL="7701">
              <a:lnSpc>
                <a:spcPts val="4308"/>
              </a:lnSpc>
              <a:spcBef>
                <a:spcPts val="73"/>
              </a:spcBef>
            </a:pPr>
            <a:r>
              <a:rPr lang="en-US" spc="-6" dirty="0"/>
              <a:t>CELKEM</a:t>
            </a:r>
            <a:br>
              <a:rPr lang="en-US" spc="-6" dirty="0"/>
            </a:br>
            <a:r>
              <a:rPr lang="en-US" dirty="0" err="1"/>
              <a:t>cca</a:t>
            </a:r>
            <a:r>
              <a:rPr lang="en-US" dirty="0"/>
              <a:t> 1</a:t>
            </a:r>
            <a:r>
              <a:rPr lang="cs-CZ" dirty="0"/>
              <a:t> </a:t>
            </a:r>
            <a:r>
              <a:rPr lang="en-US" dirty="0"/>
              <a:t>500</a:t>
            </a:r>
            <a:r>
              <a:rPr lang="cs-CZ" dirty="0"/>
              <a:t> </a:t>
            </a:r>
            <a:r>
              <a:rPr lang="en-US" spc="106" dirty="0"/>
              <a:t>–</a:t>
            </a:r>
            <a:r>
              <a:rPr spc="-85" dirty="0"/>
              <a:t> </a:t>
            </a:r>
            <a:r>
              <a:rPr spc="158" dirty="0"/>
              <a:t>2</a:t>
            </a:r>
            <a:r>
              <a:rPr lang="cs-CZ" spc="158" dirty="0"/>
              <a:t> </a:t>
            </a:r>
            <a:r>
              <a:rPr spc="158" dirty="0"/>
              <a:t>000 </a:t>
            </a:r>
            <a:r>
              <a:rPr spc="-91" dirty="0"/>
              <a:t>ZAMĚSTNANCŮ</a:t>
            </a:r>
            <a:endParaRPr lang="en-US" dirty="0"/>
          </a:p>
        </p:txBody>
      </p:sp>
      <p:sp>
        <p:nvSpPr>
          <p:cNvPr id="4" name="object 4"/>
          <p:cNvSpPr/>
          <p:nvPr/>
        </p:nvSpPr>
        <p:spPr>
          <a:xfrm>
            <a:off x="11819615" y="6095261"/>
            <a:ext cx="53524" cy="53524"/>
          </a:xfrm>
          <a:custGeom>
            <a:avLst/>
            <a:gdLst/>
            <a:ahLst/>
            <a:cxnLst/>
            <a:rect l="l" t="t" r="r" b="b"/>
            <a:pathLst>
              <a:path w="88265" h="88265">
                <a:moveTo>
                  <a:pt x="88143" y="0"/>
                </a:moveTo>
                <a:lnTo>
                  <a:pt x="0" y="0"/>
                </a:lnTo>
                <a:lnTo>
                  <a:pt x="0" y="88143"/>
                </a:lnTo>
                <a:lnTo>
                  <a:pt x="88143" y="88143"/>
                </a:lnTo>
                <a:lnTo>
                  <a:pt x="88143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819615" y="6176987"/>
            <a:ext cx="53524" cy="265695"/>
          </a:xfrm>
          <a:custGeom>
            <a:avLst/>
            <a:gdLst/>
            <a:ahLst/>
            <a:cxnLst/>
            <a:rect l="l" t="t" r="r" b="b"/>
            <a:pathLst>
              <a:path w="88265" h="438150">
                <a:moveTo>
                  <a:pt x="88143" y="0"/>
                </a:moveTo>
                <a:lnTo>
                  <a:pt x="0" y="0"/>
                </a:lnTo>
                <a:lnTo>
                  <a:pt x="0" y="438141"/>
                </a:lnTo>
                <a:lnTo>
                  <a:pt x="88143" y="438141"/>
                </a:lnTo>
                <a:lnTo>
                  <a:pt x="88143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618396" y="6095091"/>
            <a:ext cx="159417" cy="347328"/>
          </a:xfrm>
          <a:custGeom>
            <a:avLst/>
            <a:gdLst/>
            <a:ahLst/>
            <a:cxnLst/>
            <a:rect l="l" t="t" r="r" b="b"/>
            <a:pathLst>
              <a:path w="262890" h="572770">
                <a:moveTo>
                  <a:pt x="262712" y="485140"/>
                </a:moveTo>
                <a:lnTo>
                  <a:pt x="88163" y="485140"/>
                </a:lnTo>
                <a:lnTo>
                  <a:pt x="88163" y="0"/>
                </a:lnTo>
                <a:lnTo>
                  <a:pt x="0" y="0"/>
                </a:lnTo>
                <a:lnTo>
                  <a:pt x="0" y="485140"/>
                </a:lnTo>
                <a:lnTo>
                  <a:pt x="0" y="572770"/>
                </a:lnTo>
                <a:lnTo>
                  <a:pt x="262712" y="572770"/>
                </a:lnTo>
                <a:lnTo>
                  <a:pt x="262712" y="48514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7124" y="6485275"/>
            <a:ext cx="11556173" cy="53909"/>
          </a:xfrm>
          <a:custGeom>
            <a:avLst/>
            <a:gdLst/>
            <a:ahLst/>
            <a:cxnLst/>
            <a:rect l="l" t="t" r="r" b="b"/>
            <a:pathLst>
              <a:path w="19056985" h="88900">
                <a:moveTo>
                  <a:pt x="19056592" y="0"/>
                </a:moveTo>
                <a:lnTo>
                  <a:pt x="0" y="0"/>
                </a:lnTo>
                <a:lnTo>
                  <a:pt x="0" y="88736"/>
                </a:lnTo>
                <a:lnTo>
                  <a:pt x="19056592" y="88736"/>
                </a:lnTo>
                <a:lnTo>
                  <a:pt x="19056592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E8A2F0C-0B73-F9F7-B42C-6E37300A53EF}"/>
              </a:ext>
            </a:extLst>
          </p:cNvPr>
          <p:cNvSpPr txBox="1"/>
          <p:nvPr/>
        </p:nvSpPr>
        <p:spPr>
          <a:xfrm>
            <a:off x="7998116" y="2318591"/>
            <a:ext cx="4010600" cy="3674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7935" indent="-207935" defTabSz="554492">
              <a:buFont typeface="Wingdings" panose="05000000000000000000" pitchFamily="2" charset="2"/>
              <a:buChar char="§"/>
            </a:pPr>
            <a:r>
              <a:rPr lang="cs-CZ" sz="1455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Již v rámci výstavby, ale zejména pak při plné produkci vznikne potřeba nových pracovních míst</a:t>
            </a:r>
          </a:p>
          <a:p>
            <a:pPr marL="207935" indent="-207935" defTabSz="554492">
              <a:buFont typeface="Wingdings" panose="05000000000000000000" pitchFamily="2" charset="2"/>
              <a:buChar char="§"/>
            </a:pPr>
            <a:endParaRPr lang="cs-CZ" sz="1455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7935" indent="-207935" defTabSz="554492">
              <a:buFont typeface="Wingdings" panose="05000000000000000000" pitchFamily="2" charset="2"/>
              <a:buChar char="§"/>
            </a:pPr>
            <a:r>
              <a:rPr lang="cs-CZ" sz="1455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Předpokládáme mj. uplatnění pro současné zaměstnance okolních dolů i elektráren, jejichž provoz bude v budoucnu utlumován</a:t>
            </a:r>
          </a:p>
          <a:p>
            <a:pPr marL="207935" indent="-207935" defTabSz="554492">
              <a:buFont typeface="Wingdings" panose="05000000000000000000" pitchFamily="2" charset="2"/>
              <a:buChar char="§"/>
            </a:pPr>
            <a:endParaRPr lang="cs-CZ" sz="1455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7935" indent="-207935" defTabSz="554492">
              <a:buFont typeface="Wingdings" panose="05000000000000000000" pitchFamily="2" charset="2"/>
              <a:buChar char="§"/>
            </a:pPr>
            <a:r>
              <a:rPr lang="cs-CZ" sz="1455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Odhadovaný počet zaměstnanců v horním závodě - cca. 1300. Odhadovaný počet zaměstnanců ve zpracovatelském závodě - cca. 500</a:t>
            </a:r>
          </a:p>
          <a:p>
            <a:pPr marL="207935" indent="-207935" defTabSz="554492">
              <a:buFont typeface="Wingdings" panose="05000000000000000000" pitchFamily="2" charset="2"/>
              <a:buChar char="§"/>
            </a:pPr>
            <a:endParaRPr lang="cs-CZ" sz="1455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7935" indent="-207935" defTabSz="554492">
              <a:buFont typeface="Wingdings" panose="05000000000000000000" pitchFamily="2" charset="2"/>
              <a:buChar char="§"/>
            </a:pPr>
            <a:r>
              <a:rPr lang="cs-CZ" sz="1455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Druhotný efekt - využití místních podnikatelských subjektů (subdodávky, služby)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B5F290CE-1332-453A-BDBD-E9DD614FACD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592" imgH="591" progId="TCLayout.ActiveDocument.1">
                  <p:embed/>
                </p:oleObj>
              </mc:Choice>
              <mc:Fallback>
                <p:oleObj name="think-cell Slide" r:id="rId10" imgW="592" imgH="59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B5F290CE-1332-453A-BDBD-E9DD614FA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94FA3B62-A6E0-4047-B317-04706723E82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360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40C9B61-F47E-42AA-9D3B-1B328A1AD47A}"/>
              </a:ext>
            </a:extLst>
          </p:cNvPr>
          <p:cNvSpPr/>
          <p:nvPr/>
        </p:nvSpPr>
        <p:spPr>
          <a:xfrm>
            <a:off x="986971" y="2266411"/>
            <a:ext cx="10495848" cy="300925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CFFC66B-09A5-4D03-B525-5DC473A0E938}"/>
              </a:ext>
            </a:extLst>
          </p:cNvPr>
          <p:cNvGrpSpPr/>
          <p:nvPr/>
        </p:nvGrpSpPr>
        <p:grpSpPr>
          <a:xfrm>
            <a:off x="3038915" y="1912251"/>
            <a:ext cx="572877" cy="572877"/>
            <a:chOff x="3040655" y="2247441"/>
            <a:chExt cx="572877" cy="57287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29F7007-ED93-400A-8C1F-66722E48B421}"/>
                </a:ext>
              </a:extLst>
            </p:cNvPr>
            <p:cNvSpPr/>
            <p:nvPr/>
          </p:nvSpPr>
          <p:spPr>
            <a:xfrm>
              <a:off x="3040655" y="2247441"/>
              <a:ext cx="572877" cy="5728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84A79E5-038F-440A-ABC3-EC7943E1300F}"/>
                </a:ext>
              </a:extLst>
            </p:cNvPr>
            <p:cNvGrpSpPr/>
            <p:nvPr/>
          </p:nvGrpSpPr>
          <p:grpSpPr>
            <a:xfrm>
              <a:off x="3100856" y="2338419"/>
              <a:ext cx="452474" cy="390919"/>
              <a:chOff x="992080" y="6238078"/>
              <a:chExt cx="590550" cy="510210"/>
            </a:xfrm>
          </p:grpSpPr>
          <p:pic>
            <p:nvPicPr>
              <p:cNvPr id="29" name="CustomIcon">
                <a:extLst>
                  <a:ext uri="{FF2B5EF4-FFF2-40B4-BE49-F238E27FC236}">
                    <a16:creationId xmlns:a16="http://schemas.microsoft.com/office/drawing/2014/main" id="{6E34C71F-E8F3-4887-B396-6023E236A97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135907" y="6238078"/>
                <a:ext cx="313725" cy="313725"/>
              </a:xfrm>
              <a:prstGeom prst="rect">
                <a:avLst/>
              </a:prstGeom>
            </p:spPr>
          </p:pic>
          <p:grpSp>
            <p:nvGrpSpPr>
              <p:cNvPr id="30" name="CustomIcon">
                <a:extLst>
                  <a:ext uri="{FF2B5EF4-FFF2-40B4-BE49-F238E27FC236}">
                    <a16:creationId xmlns:a16="http://schemas.microsoft.com/office/drawing/2014/main" id="{3E6FE561-5839-470F-A97D-D02C6C0908D2}"/>
                  </a:ext>
                </a:extLst>
              </p:cNvPr>
              <p:cNvGrpSpPr/>
              <p:nvPr/>
            </p:nvGrpSpPr>
            <p:grpSpPr>
              <a:xfrm>
                <a:off x="992080" y="6521584"/>
                <a:ext cx="590550" cy="226704"/>
                <a:chOff x="1012825" y="6180768"/>
                <a:chExt cx="590550" cy="226704"/>
              </a:xfrm>
            </p:grpSpPr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C081B8C9-B9A2-455D-B4E9-2997C5FA7A95}"/>
                    </a:ext>
                  </a:extLst>
                </p:cNvPr>
                <p:cNvSpPr/>
                <p:nvPr/>
              </p:nvSpPr>
              <p:spPr>
                <a:xfrm>
                  <a:off x="1012825" y="6180768"/>
                  <a:ext cx="590550" cy="9525"/>
                </a:xfrm>
                <a:custGeom>
                  <a:avLst/>
                  <a:gdLst>
                    <a:gd name="connsiteX0" fmla="*/ 0 w 590550"/>
                    <a:gd name="connsiteY0" fmla="*/ 0 h 9525"/>
                    <a:gd name="connsiteX1" fmla="*/ 590550 w 590550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90550" h="9525">
                      <a:moveTo>
                        <a:pt x="0" y="0"/>
                      </a:moveTo>
                      <a:lnTo>
                        <a:pt x="590550" y="0"/>
                      </a:lnTo>
                    </a:path>
                  </a:pathLst>
                </a:custGeom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 sz="1600" i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5AC1D8B3-0BCD-4D8E-A4A4-54248F2C2E93}"/>
                    </a:ext>
                  </a:extLst>
                </p:cNvPr>
                <p:cNvSpPr/>
                <p:nvPr/>
              </p:nvSpPr>
              <p:spPr>
                <a:xfrm>
                  <a:off x="1156652" y="6180771"/>
                  <a:ext cx="12382" cy="220027"/>
                </a:xfrm>
                <a:custGeom>
                  <a:avLst/>
                  <a:gdLst>
                    <a:gd name="connsiteX0" fmla="*/ 0 w 12382"/>
                    <a:gd name="connsiteY0" fmla="*/ 220027 h 220027"/>
                    <a:gd name="connsiteX1" fmla="*/ 0 w 12382"/>
                    <a:gd name="connsiteY1" fmla="*/ 38100 h 220027"/>
                    <a:gd name="connsiteX2" fmla="*/ 3810 w 12382"/>
                    <a:gd name="connsiteY2" fmla="*/ 20002 h 220027"/>
                    <a:gd name="connsiteX3" fmla="*/ 12382 w 12382"/>
                    <a:gd name="connsiteY3" fmla="*/ 0 h 220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382" h="220027">
                      <a:moveTo>
                        <a:pt x="0" y="220027"/>
                      </a:moveTo>
                      <a:lnTo>
                        <a:pt x="0" y="38100"/>
                      </a:lnTo>
                      <a:cubicBezTo>
                        <a:pt x="0" y="31432"/>
                        <a:pt x="953" y="25717"/>
                        <a:pt x="3810" y="20002"/>
                      </a:cubicBezTo>
                      <a:lnTo>
                        <a:pt x="12382" y="0"/>
                      </a:lnTo>
                    </a:path>
                  </a:pathLst>
                </a:custGeom>
                <a:no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 sz="1600" i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D0FB0F25-070F-4393-A659-7FD3D8F8B8EB}"/>
                    </a:ext>
                  </a:extLst>
                </p:cNvPr>
                <p:cNvSpPr/>
                <p:nvPr/>
              </p:nvSpPr>
              <p:spPr>
                <a:xfrm>
                  <a:off x="1211897" y="6180772"/>
                  <a:ext cx="198120" cy="138112"/>
                </a:xfrm>
                <a:custGeom>
                  <a:avLst/>
                  <a:gdLst>
                    <a:gd name="connsiteX0" fmla="*/ 0 w 198120"/>
                    <a:gd name="connsiteY0" fmla="*/ 0 h 138112"/>
                    <a:gd name="connsiteX1" fmla="*/ 7620 w 198120"/>
                    <a:gd name="connsiteY1" fmla="*/ 13335 h 138112"/>
                    <a:gd name="connsiteX2" fmla="*/ 14288 w 198120"/>
                    <a:gd name="connsiteY2" fmla="*/ 37147 h 138112"/>
                    <a:gd name="connsiteX3" fmla="*/ 14288 w 198120"/>
                    <a:gd name="connsiteY3" fmla="*/ 103822 h 138112"/>
                    <a:gd name="connsiteX4" fmla="*/ 73343 w 198120"/>
                    <a:gd name="connsiteY4" fmla="*/ 138113 h 138112"/>
                    <a:gd name="connsiteX5" fmla="*/ 145733 w 198120"/>
                    <a:gd name="connsiteY5" fmla="*/ 99060 h 138112"/>
                    <a:gd name="connsiteX6" fmla="*/ 198120 w 198120"/>
                    <a:gd name="connsiteY6" fmla="*/ 952 h 138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8120" h="138112">
                      <a:moveTo>
                        <a:pt x="0" y="0"/>
                      </a:moveTo>
                      <a:lnTo>
                        <a:pt x="7620" y="13335"/>
                      </a:lnTo>
                      <a:cubicBezTo>
                        <a:pt x="12383" y="20955"/>
                        <a:pt x="14288" y="28575"/>
                        <a:pt x="14288" y="37147"/>
                      </a:cubicBezTo>
                      <a:lnTo>
                        <a:pt x="14288" y="103822"/>
                      </a:lnTo>
                      <a:cubicBezTo>
                        <a:pt x="14288" y="103822"/>
                        <a:pt x="24765" y="138113"/>
                        <a:pt x="73343" y="138113"/>
                      </a:cubicBezTo>
                      <a:cubicBezTo>
                        <a:pt x="102870" y="138113"/>
                        <a:pt x="129540" y="122872"/>
                        <a:pt x="145733" y="99060"/>
                      </a:cubicBezTo>
                      <a:lnTo>
                        <a:pt x="198120" y="952"/>
                      </a:lnTo>
                    </a:path>
                  </a:pathLst>
                </a:custGeom>
                <a:no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 sz="1600" i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41EC0213-7F84-4550-B5A7-E67B8D9CF46E}"/>
                    </a:ext>
                  </a:extLst>
                </p:cNvPr>
                <p:cNvSpPr/>
                <p:nvPr/>
              </p:nvSpPr>
              <p:spPr>
                <a:xfrm>
                  <a:off x="1227137" y="6180772"/>
                  <a:ext cx="93344" cy="95250"/>
                </a:xfrm>
                <a:custGeom>
                  <a:avLst/>
                  <a:gdLst>
                    <a:gd name="connsiteX0" fmla="*/ 0 w 93344"/>
                    <a:gd name="connsiteY0" fmla="*/ 95250 h 95250"/>
                    <a:gd name="connsiteX1" fmla="*/ 93345 w 93344"/>
                    <a:gd name="connsiteY1" fmla="*/ 0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3344" h="95250">
                      <a:moveTo>
                        <a:pt x="0" y="95250"/>
                      </a:moveTo>
                      <a:lnTo>
                        <a:pt x="93345" y="0"/>
                      </a:lnTo>
                    </a:path>
                  </a:pathLst>
                </a:custGeom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 sz="1600" i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C63791BC-A7B6-48B3-A3D7-A3F60B875879}"/>
                    </a:ext>
                  </a:extLst>
                </p:cNvPr>
                <p:cNvSpPr/>
                <p:nvPr/>
              </p:nvSpPr>
              <p:spPr>
                <a:xfrm>
                  <a:off x="1305242" y="6180772"/>
                  <a:ext cx="73342" cy="71437"/>
                </a:xfrm>
                <a:custGeom>
                  <a:avLst/>
                  <a:gdLst>
                    <a:gd name="connsiteX0" fmla="*/ 0 w 73342"/>
                    <a:gd name="connsiteY0" fmla="*/ 71438 h 71437"/>
                    <a:gd name="connsiteX1" fmla="*/ 73343 w 73342"/>
                    <a:gd name="connsiteY1" fmla="*/ 0 h 71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342" h="71437">
                      <a:moveTo>
                        <a:pt x="0" y="71438"/>
                      </a:moveTo>
                      <a:lnTo>
                        <a:pt x="73343" y="0"/>
                      </a:lnTo>
                    </a:path>
                  </a:pathLst>
                </a:custGeom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 sz="1600" i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BBDD62FD-B00F-43C8-829E-C24E110FD773}"/>
                    </a:ext>
                  </a:extLst>
                </p:cNvPr>
                <p:cNvSpPr/>
                <p:nvPr/>
              </p:nvSpPr>
              <p:spPr>
                <a:xfrm>
                  <a:off x="1364297" y="6180778"/>
                  <a:ext cx="103108" cy="226694"/>
                </a:xfrm>
                <a:custGeom>
                  <a:avLst/>
                  <a:gdLst>
                    <a:gd name="connsiteX0" fmla="*/ 98107 w 103108"/>
                    <a:gd name="connsiteY0" fmla="*/ 0 h 226694"/>
                    <a:gd name="connsiteX1" fmla="*/ 98107 w 103108"/>
                    <a:gd name="connsiteY1" fmla="*/ 0 h 226694"/>
                    <a:gd name="connsiteX2" fmla="*/ 98107 w 103108"/>
                    <a:gd name="connsiteY2" fmla="*/ 41910 h 226694"/>
                    <a:gd name="connsiteX3" fmla="*/ 0 w 103108"/>
                    <a:gd name="connsiteY3" fmla="*/ 226695 h 226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108" h="226694">
                      <a:moveTo>
                        <a:pt x="98107" y="0"/>
                      </a:moveTo>
                      <a:lnTo>
                        <a:pt x="98107" y="0"/>
                      </a:lnTo>
                      <a:cubicBezTo>
                        <a:pt x="104775" y="13335"/>
                        <a:pt x="104775" y="29527"/>
                        <a:pt x="98107" y="41910"/>
                      </a:cubicBezTo>
                      <a:lnTo>
                        <a:pt x="0" y="226695"/>
                      </a:lnTo>
                    </a:path>
                  </a:pathLst>
                </a:custGeom>
                <a:no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 sz="1600" i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5C64F1E-C3AA-4399-832A-594462376D3B}"/>
              </a:ext>
            </a:extLst>
          </p:cNvPr>
          <p:cNvGrpSpPr/>
          <p:nvPr/>
        </p:nvGrpSpPr>
        <p:grpSpPr>
          <a:xfrm>
            <a:off x="3038915" y="5130249"/>
            <a:ext cx="572877" cy="572877"/>
            <a:chOff x="2589510" y="4859040"/>
            <a:chExt cx="572877" cy="572877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4308910-C490-47BD-8A58-8D95ED5219D5}"/>
                </a:ext>
              </a:extLst>
            </p:cNvPr>
            <p:cNvSpPr/>
            <p:nvPr/>
          </p:nvSpPr>
          <p:spPr>
            <a:xfrm>
              <a:off x="2589510" y="4859040"/>
              <a:ext cx="572877" cy="5728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D116B10-410D-4C70-8D6F-93BA8C888822}"/>
                </a:ext>
              </a:extLst>
            </p:cNvPr>
            <p:cNvGrpSpPr/>
            <p:nvPr/>
          </p:nvGrpSpPr>
          <p:grpSpPr>
            <a:xfrm>
              <a:off x="2677579" y="4946369"/>
              <a:ext cx="396738" cy="396738"/>
              <a:chOff x="2746858" y="5039887"/>
              <a:chExt cx="454532" cy="454532"/>
            </a:xfrm>
          </p:grpSpPr>
          <p:pic>
            <p:nvPicPr>
              <p:cNvPr id="41" name="Graphic 40">
                <a:extLst>
                  <a:ext uri="{FF2B5EF4-FFF2-40B4-BE49-F238E27FC236}">
                    <a16:creationId xmlns:a16="http://schemas.microsoft.com/office/drawing/2014/main" id="{4B20BAEF-5197-4FB8-9CFB-23CF196DF8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2746858" y="5039887"/>
                <a:ext cx="454532" cy="454532"/>
              </a:xfrm>
              <a:prstGeom prst="rect">
                <a:avLst/>
              </a:prstGeom>
            </p:spPr>
          </p:pic>
          <p:pic>
            <p:nvPicPr>
              <p:cNvPr id="42" name="Graphic 41">
                <a:extLst>
                  <a:ext uri="{FF2B5EF4-FFF2-40B4-BE49-F238E27FC236}">
                    <a16:creationId xmlns:a16="http://schemas.microsoft.com/office/drawing/2014/main" id="{8C019F62-A905-452D-A631-B2B94A524C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2875949" y="5152280"/>
                <a:ext cx="196351" cy="196351"/>
              </a:xfrm>
              <a:prstGeom prst="rect">
                <a:avLst/>
              </a:prstGeom>
            </p:spPr>
          </p:pic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C13A9FF-C1D8-4FA6-A5F1-8BFF7966A8C6}"/>
              </a:ext>
            </a:extLst>
          </p:cNvPr>
          <p:cNvGrpSpPr/>
          <p:nvPr/>
        </p:nvGrpSpPr>
        <p:grpSpPr>
          <a:xfrm>
            <a:off x="8935800" y="5130249"/>
            <a:ext cx="572877" cy="572877"/>
            <a:chOff x="9148117" y="4843724"/>
            <a:chExt cx="572877" cy="572877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C384579-0780-4AD3-92FF-D0444B92CDC2}"/>
                </a:ext>
              </a:extLst>
            </p:cNvPr>
            <p:cNvSpPr/>
            <p:nvPr/>
          </p:nvSpPr>
          <p:spPr>
            <a:xfrm>
              <a:off x="9148117" y="4843724"/>
              <a:ext cx="572877" cy="5728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CustomIcon">
              <a:extLst>
                <a:ext uri="{FF2B5EF4-FFF2-40B4-BE49-F238E27FC236}">
                  <a16:creationId xmlns:a16="http://schemas.microsoft.com/office/drawing/2014/main" id="{5D4B4E43-D475-4AEF-A1FE-B0F77B898755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260744" y="4947852"/>
              <a:ext cx="395255" cy="395255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4D7E24C-813A-4B65-886E-9A83A20E3007}"/>
              </a:ext>
            </a:extLst>
          </p:cNvPr>
          <p:cNvGrpSpPr/>
          <p:nvPr/>
        </p:nvGrpSpPr>
        <p:grpSpPr>
          <a:xfrm>
            <a:off x="8935800" y="1912251"/>
            <a:ext cx="572877" cy="572877"/>
            <a:chOff x="7613770" y="2353493"/>
            <a:chExt cx="572877" cy="572877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0310E80-FA2E-4278-9A3D-C24C5EDAB943}"/>
                </a:ext>
              </a:extLst>
            </p:cNvPr>
            <p:cNvSpPr/>
            <p:nvPr/>
          </p:nvSpPr>
          <p:spPr>
            <a:xfrm>
              <a:off x="7613770" y="2353493"/>
              <a:ext cx="572877" cy="5728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2" name="CustomIcon">
              <a:extLst>
                <a:ext uri="{FF2B5EF4-FFF2-40B4-BE49-F238E27FC236}">
                  <a16:creationId xmlns:a16="http://schemas.microsoft.com/office/drawing/2014/main" id="{DEA8CDE6-07E4-494D-B52F-013EBA78219B}"/>
                </a:ext>
              </a:extLst>
            </p:cNvPr>
            <p:cNvPicPr>
              <a:picLocks/>
            </p:cNvPicPr>
            <p:nvPr>
              <p:custDataLst>
                <p:tags r:id="rId6"/>
              </p:custDataLst>
            </p:nvPr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702209" y="2424318"/>
              <a:ext cx="396000" cy="39600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31D9A28-8E77-4B84-8BED-3844848B4FA4}"/>
              </a:ext>
            </a:extLst>
          </p:cNvPr>
          <p:cNvGrpSpPr/>
          <p:nvPr/>
        </p:nvGrpSpPr>
        <p:grpSpPr>
          <a:xfrm>
            <a:off x="5987358" y="1912251"/>
            <a:ext cx="572877" cy="572877"/>
            <a:chOff x="5370554" y="2247441"/>
            <a:chExt cx="572877" cy="572877"/>
          </a:xfrm>
          <a:solidFill>
            <a:schemeClr val="accent6"/>
          </a:solidFill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CD503D1-34FD-4528-B864-F2B64D92DD04}"/>
                </a:ext>
              </a:extLst>
            </p:cNvPr>
            <p:cNvSpPr/>
            <p:nvPr/>
          </p:nvSpPr>
          <p:spPr>
            <a:xfrm>
              <a:off x="5370554" y="2247441"/>
              <a:ext cx="572877" cy="5728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5" name="CustomIcon">
              <a:extLst>
                <a:ext uri="{FF2B5EF4-FFF2-40B4-BE49-F238E27FC236}">
                  <a16:creationId xmlns:a16="http://schemas.microsoft.com/office/drawing/2014/main" id="{80834958-CF22-4AB5-9BF1-5BACA31285C1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459870" y="2337823"/>
              <a:ext cx="396000" cy="396000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BC88487-577C-4D95-ABEC-B33445DA33CA}"/>
              </a:ext>
            </a:extLst>
          </p:cNvPr>
          <p:cNvGrpSpPr/>
          <p:nvPr/>
        </p:nvGrpSpPr>
        <p:grpSpPr>
          <a:xfrm>
            <a:off x="5987358" y="5130249"/>
            <a:ext cx="572877" cy="572877"/>
            <a:chOff x="5204723" y="5431917"/>
            <a:chExt cx="572877" cy="572877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F4CFD2E-1AE6-4D3B-949E-0E26C0EC29E2}"/>
                </a:ext>
              </a:extLst>
            </p:cNvPr>
            <p:cNvSpPr/>
            <p:nvPr/>
          </p:nvSpPr>
          <p:spPr>
            <a:xfrm>
              <a:off x="5204723" y="5431917"/>
              <a:ext cx="572877" cy="5728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8" name="CustomIcon">
              <a:extLst>
                <a:ext uri="{FF2B5EF4-FFF2-40B4-BE49-F238E27FC236}">
                  <a16:creationId xmlns:a16="http://schemas.microsoft.com/office/drawing/2014/main" id="{BBC94172-500A-49F8-BDE7-2FD02ED871B7}"/>
                </a:ext>
              </a:extLst>
            </p:cNvPr>
            <p:cNvPicPr>
              <a:picLocks/>
            </p:cNvPicPr>
            <p:nvPr>
              <p:custDataLst>
                <p:tags r:id="rId4"/>
              </p:custDataLst>
            </p:nvPr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5287313" y="5494419"/>
              <a:ext cx="407698" cy="407698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FA2439-7D33-473D-93ED-90403ED27CBA}"/>
              </a:ext>
            </a:extLst>
          </p:cNvPr>
          <p:cNvGrpSpPr/>
          <p:nvPr/>
        </p:nvGrpSpPr>
        <p:grpSpPr>
          <a:xfrm>
            <a:off x="700532" y="3426809"/>
            <a:ext cx="572877" cy="572877"/>
            <a:chOff x="1771017" y="3247334"/>
            <a:chExt cx="572877" cy="572877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676317-471D-47BF-B172-FF5DA1A13E7E}"/>
                </a:ext>
              </a:extLst>
            </p:cNvPr>
            <p:cNvSpPr/>
            <p:nvPr/>
          </p:nvSpPr>
          <p:spPr>
            <a:xfrm>
              <a:off x="1771017" y="3247334"/>
              <a:ext cx="572877" cy="5728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1" name="CustomIcon">
              <a:extLst>
                <a:ext uri="{FF2B5EF4-FFF2-40B4-BE49-F238E27FC236}">
                  <a16:creationId xmlns:a16="http://schemas.microsoft.com/office/drawing/2014/main" id="{CE29F5F1-8F21-4322-9E01-1B6D9B423D1E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899168" y="3359953"/>
              <a:ext cx="350032" cy="350033"/>
            </a:xfrm>
            <a:prstGeom prst="rect">
              <a:avLst/>
            </a:prstGeom>
          </p:spPr>
        </p:pic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6163B4C9-BD83-4A5C-A248-2F60C69F3D2D}"/>
              </a:ext>
            </a:extLst>
          </p:cNvPr>
          <p:cNvSpPr txBox="1">
            <a:spLocks/>
          </p:cNvSpPr>
          <p:nvPr/>
        </p:nvSpPr>
        <p:spPr>
          <a:xfrm>
            <a:off x="692075" y="4625728"/>
            <a:ext cx="1861199" cy="100969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txBody>
          <a:bodyPr vert="horz" wrap="square" lIns="108000" tIns="182880" rIns="72000" bIns="182880" rtlCol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>
              <a:spcBef>
                <a:spcPts val="0"/>
              </a:spcBef>
              <a:spcAft>
                <a:spcPts val="400"/>
              </a:spcAft>
              <a:buNone/>
              <a:defRPr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Výroba obnovitelné energie pro zásobování celého ekosystému elektromobility</a:t>
            </a:r>
          </a:p>
        </p:txBody>
      </p:sp>
      <p:pic>
        <p:nvPicPr>
          <p:cNvPr id="63" name="Picture 116">
            <a:extLst>
              <a:ext uri="{FF2B5EF4-FFF2-40B4-BE49-F238E27FC236}">
                <a16:creationId xmlns:a16="http://schemas.microsoft.com/office/drawing/2014/main" id="{4DE30197-1318-48DC-9CB3-357E247439AC}"/>
              </a:ext>
            </a:extLst>
          </p:cNvPr>
          <p:cNvPicPr>
            <a:picLocks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6446" y="5386272"/>
            <a:ext cx="212400" cy="212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05926D91-6EE2-409C-91CA-75C15E66B2F2}"/>
              </a:ext>
            </a:extLst>
          </p:cNvPr>
          <p:cNvSpPr/>
          <p:nvPr/>
        </p:nvSpPr>
        <p:spPr bwMode="auto">
          <a:xfrm>
            <a:off x="1306866" y="3332678"/>
            <a:ext cx="1060488" cy="785454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5016" tIns="52509" rIns="105016" bIns="52509" numCol="1" rtlCol="0" anchor="ctr" anchorCtr="0" compatLnSpc="1">
            <a:prstTxWarp prst="textNoShape">
              <a:avLst/>
            </a:prstTxWarp>
          </a:bodyPr>
          <a:lstStyle/>
          <a:p>
            <a:pPr defTabSz="869929">
              <a:spcBef>
                <a:spcPts val="0"/>
              </a:spcBef>
            </a:pPr>
            <a:r>
              <a:rPr lang="cs-CZ" sz="1200" b="1" dirty="0">
                <a:latin typeface="Calibri" panose="020F0502020204030204" pitchFamily="34" charset="0"/>
                <a:cs typeface="Calibri" panose="020F0502020204030204" pitchFamily="34" charset="0"/>
              </a:rPr>
              <a:t>Bateriový hodnotový řetězec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509FA51-E8AE-4635-9E2F-B815A01EF138}"/>
              </a:ext>
            </a:extLst>
          </p:cNvPr>
          <p:cNvSpPr/>
          <p:nvPr/>
        </p:nvSpPr>
        <p:spPr bwMode="auto">
          <a:xfrm>
            <a:off x="3611792" y="5365616"/>
            <a:ext cx="1873448" cy="316731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5016" tIns="52509" rIns="105016" bIns="52509" numCol="1" rtlCol="0" anchor="t" anchorCtr="0" compatLnSpc="1">
            <a:prstTxWarp prst="textNoShape">
              <a:avLst/>
            </a:prstTxWarp>
          </a:bodyPr>
          <a:lstStyle/>
          <a:p>
            <a:pPr defTabSz="869929">
              <a:spcBef>
                <a:spcPts val="0"/>
              </a:spcBef>
            </a:pPr>
            <a:r>
              <a:rPr lang="cs-CZ" sz="1200" b="1" dirty="0">
                <a:latin typeface="Calibri" panose="020F0502020204030204" pitchFamily="34" charset="0"/>
                <a:cs typeface="Calibri" panose="020F0502020204030204" pitchFamily="34" charset="0"/>
              </a:rPr>
              <a:t>Služby mobility</a:t>
            </a:r>
            <a:br>
              <a:rPr lang="cs-CZ" sz="1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Arrow: Pentagon 69">
            <a:extLst>
              <a:ext uri="{FF2B5EF4-FFF2-40B4-BE49-F238E27FC236}">
                <a16:creationId xmlns:a16="http://schemas.microsoft.com/office/drawing/2014/main" id="{9A620095-DAA3-4849-A7A9-654578636B68}"/>
              </a:ext>
            </a:extLst>
          </p:cNvPr>
          <p:cNvSpPr/>
          <p:nvPr/>
        </p:nvSpPr>
        <p:spPr>
          <a:xfrm>
            <a:off x="2570380" y="3236282"/>
            <a:ext cx="1133475" cy="909598"/>
          </a:xfrm>
          <a:prstGeom prst="homePlate">
            <a:avLst>
              <a:gd name="adj" fmla="val 1834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Těžba a zpracování</a:t>
            </a:r>
          </a:p>
        </p:txBody>
      </p:sp>
      <p:sp>
        <p:nvSpPr>
          <p:cNvPr id="71" name="Arrow: Pentagon 70">
            <a:extLst>
              <a:ext uri="{FF2B5EF4-FFF2-40B4-BE49-F238E27FC236}">
                <a16:creationId xmlns:a16="http://schemas.microsoft.com/office/drawing/2014/main" id="{4AFF9654-6812-4CD2-9AF0-5B63F9A0DFB6}"/>
              </a:ext>
            </a:extLst>
          </p:cNvPr>
          <p:cNvSpPr/>
          <p:nvPr/>
        </p:nvSpPr>
        <p:spPr>
          <a:xfrm>
            <a:off x="3747511" y="3236282"/>
            <a:ext cx="1133475" cy="909598"/>
          </a:xfrm>
          <a:prstGeom prst="homePlate">
            <a:avLst>
              <a:gd name="adj" fmla="val 1834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Výroba aktivních materiálů </a:t>
            </a:r>
          </a:p>
        </p:txBody>
      </p:sp>
      <p:sp>
        <p:nvSpPr>
          <p:cNvPr id="72" name="Arrow: Pentagon 71">
            <a:extLst>
              <a:ext uri="{FF2B5EF4-FFF2-40B4-BE49-F238E27FC236}">
                <a16:creationId xmlns:a16="http://schemas.microsoft.com/office/drawing/2014/main" id="{74884518-804C-4FE8-B384-8830EC30F7A8}"/>
              </a:ext>
            </a:extLst>
          </p:cNvPr>
          <p:cNvSpPr/>
          <p:nvPr/>
        </p:nvSpPr>
        <p:spPr>
          <a:xfrm>
            <a:off x="4924642" y="3236282"/>
            <a:ext cx="1133475" cy="909598"/>
          </a:xfrm>
          <a:prstGeom prst="homePlate">
            <a:avLst>
              <a:gd name="adj" fmla="val 1834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Výroba článků</a:t>
            </a:r>
          </a:p>
        </p:txBody>
      </p:sp>
      <p:sp>
        <p:nvSpPr>
          <p:cNvPr id="73" name="Arrow: Pentagon 72">
            <a:extLst>
              <a:ext uri="{FF2B5EF4-FFF2-40B4-BE49-F238E27FC236}">
                <a16:creationId xmlns:a16="http://schemas.microsoft.com/office/drawing/2014/main" id="{5BECAEA7-9F09-4E71-B0D6-6468BFBF5719}"/>
              </a:ext>
            </a:extLst>
          </p:cNvPr>
          <p:cNvSpPr/>
          <p:nvPr/>
        </p:nvSpPr>
        <p:spPr>
          <a:xfrm>
            <a:off x="6101773" y="3236282"/>
            <a:ext cx="1133475" cy="909598"/>
          </a:xfrm>
          <a:prstGeom prst="homePlate">
            <a:avLst>
              <a:gd name="adj" fmla="val 1834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Integrace baterií do </a:t>
            </a:r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pack</a:t>
            </a:r>
            <a:r>
              <a:rPr lang="cs-CZ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ů</a:t>
            </a:r>
          </a:p>
        </p:txBody>
      </p:sp>
      <p:sp>
        <p:nvSpPr>
          <p:cNvPr id="74" name="Arrow: Pentagon 73">
            <a:extLst>
              <a:ext uri="{FF2B5EF4-FFF2-40B4-BE49-F238E27FC236}">
                <a16:creationId xmlns:a16="http://schemas.microsoft.com/office/drawing/2014/main" id="{64954FA2-BD80-4F22-B6CD-F739A868DD68}"/>
              </a:ext>
            </a:extLst>
          </p:cNvPr>
          <p:cNvSpPr/>
          <p:nvPr/>
        </p:nvSpPr>
        <p:spPr>
          <a:xfrm>
            <a:off x="7278904" y="3236282"/>
            <a:ext cx="1133475" cy="909598"/>
          </a:xfrm>
          <a:prstGeom prst="homePlate">
            <a:avLst>
              <a:gd name="adj" fmla="val 1834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" rtlCol="0" anchor="ctr"/>
          <a:lstStyle/>
          <a:p>
            <a:r>
              <a:rPr lang="cs-CZ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Automobilová výroba</a:t>
            </a:r>
          </a:p>
        </p:txBody>
      </p:sp>
      <p:sp>
        <p:nvSpPr>
          <p:cNvPr id="75" name="Arrow: Pentagon 74">
            <a:extLst>
              <a:ext uri="{FF2B5EF4-FFF2-40B4-BE49-F238E27FC236}">
                <a16:creationId xmlns:a16="http://schemas.microsoft.com/office/drawing/2014/main" id="{27B0009D-14BC-49D2-A4D7-B0FDFBA4BDD1}"/>
              </a:ext>
            </a:extLst>
          </p:cNvPr>
          <p:cNvSpPr/>
          <p:nvPr/>
        </p:nvSpPr>
        <p:spPr>
          <a:xfrm>
            <a:off x="8456035" y="3236282"/>
            <a:ext cx="1133475" cy="909598"/>
          </a:xfrm>
          <a:prstGeom prst="homePlate">
            <a:avLst>
              <a:gd name="adj" fmla="val 1834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Druhé a třetí využití bateriových článků </a:t>
            </a:r>
          </a:p>
        </p:txBody>
      </p:sp>
      <p:sp>
        <p:nvSpPr>
          <p:cNvPr id="76" name="Arrow: Pentagon 75">
            <a:extLst>
              <a:ext uri="{FF2B5EF4-FFF2-40B4-BE49-F238E27FC236}">
                <a16:creationId xmlns:a16="http://schemas.microsoft.com/office/drawing/2014/main" id="{0D44C59D-B6A5-433F-8EC2-177B9474C7C7}"/>
              </a:ext>
            </a:extLst>
          </p:cNvPr>
          <p:cNvSpPr/>
          <p:nvPr/>
        </p:nvSpPr>
        <p:spPr>
          <a:xfrm>
            <a:off x="9633168" y="3236282"/>
            <a:ext cx="1133475" cy="909598"/>
          </a:xfrm>
          <a:prstGeom prst="homePlate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Recyklace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FBA7955-B2BB-4A90-BE69-EE26A845FF16}"/>
              </a:ext>
            </a:extLst>
          </p:cNvPr>
          <p:cNvSpPr/>
          <p:nvPr/>
        </p:nvSpPr>
        <p:spPr bwMode="auto">
          <a:xfrm>
            <a:off x="6580135" y="1706263"/>
            <a:ext cx="1254095" cy="41975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5016" tIns="52509" rIns="105016" bIns="52509" numCol="1" rtlCol="0" anchor="t" anchorCtr="0" compatLnSpc="1">
            <a:prstTxWarp prst="textNoShape">
              <a:avLst/>
            </a:prstTxWarp>
          </a:bodyPr>
          <a:lstStyle/>
          <a:p>
            <a:pPr defTabSz="869929">
              <a:spcBef>
                <a:spcPts val="0"/>
              </a:spcBef>
            </a:pPr>
            <a:r>
              <a:rPr lang="cs-CZ" sz="1200" b="1" dirty="0">
                <a:latin typeface="Calibri" panose="020F0502020204030204" pitchFamily="34" charset="0"/>
                <a:cs typeface="Calibri" panose="020F0502020204030204" pitchFamily="34" charset="0"/>
              </a:rPr>
              <a:t>Ekosystém elektromobility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CDA6789-3285-4DDC-ABD6-DD844952C9DB}"/>
              </a:ext>
            </a:extLst>
          </p:cNvPr>
          <p:cNvSpPr/>
          <p:nvPr/>
        </p:nvSpPr>
        <p:spPr bwMode="auto">
          <a:xfrm>
            <a:off x="9597116" y="1552037"/>
            <a:ext cx="2114612" cy="597841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5016" tIns="52509" rIns="105016" bIns="52509" numCol="1" rtlCol="0" anchor="t" anchorCtr="0" compatLnSpc="1">
            <a:prstTxWarp prst="textNoShape">
              <a:avLst/>
            </a:prstTxWarp>
          </a:bodyPr>
          <a:lstStyle/>
          <a:p>
            <a:pPr defTabSz="869929">
              <a:spcBef>
                <a:spcPts val="0"/>
              </a:spcBef>
            </a:pPr>
            <a:r>
              <a:rPr lang="cs-CZ" sz="1200" b="1" dirty="0">
                <a:latin typeface="Calibri" panose="020F0502020204030204" pitchFamily="34" charset="0"/>
                <a:cs typeface="Calibri" panose="020F0502020204030204" pitchFamily="34" charset="0"/>
              </a:rPr>
              <a:t>Automobily jako systémy pro skladování energie – </a:t>
            </a:r>
            <a:r>
              <a:rPr lang="cs-CZ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Vehicle</a:t>
            </a:r>
            <a:r>
              <a:rPr lang="cs-CZ" sz="1200" b="1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Grid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sz="1200" b="1" dirty="0">
                <a:latin typeface="Calibri" panose="020F0502020204030204" pitchFamily="34" charset="0"/>
                <a:cs typeface="Calibri" panose="020F0502020204030204" pitchFamily="34" charset="0"/>
              </a:rPr>
              <a:t>V2G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37DC6C5-250B-43FE-A171-B24124682106}"/>
              </a:ext>
            </a:extLst>
          </p:cNvPr>
          <p:cNvCxnSpPr/>
          <p:nvPr/>
        </p:nvCxnSpPr>
        <p:spPr>
          <a:xfrm>
            <a:off x="4924642" y="2854786"/>
            <a:ext cx="0" cy="319314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31C00BDA-48CE-44F8-A5C4-12EF16E9C471}"/>
              </a:ext>
            </a:extLst>
          </p:cNvPr>
          <p:cNvCxnSpPr/>
          <p:nvPr/>
        </p:nvCxnSpPr>
        <p:spPr>
          <a:xfrm>
            <a:off x="8226642" y="2854786"/>
            <a:ext cx="0" cy="319314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561480CD-5C32-4B4B-B1AA-76433584B1C7}"/>
              </a:ext>
            </a:extLst>
          </p:cNvPr>
          <p:cNvSpPr/>
          <p:nvPr/>
        </p:nvSpPr>
        <p:spPr bwMode="auto">
          <a:xfrm>
            <a:off x="4970467" y="2885875"/>
            <a:ext cx="2795226" cy="319315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5016" tIns="52509" rIns="105016" bIns="52509" numCol="1" rtlCol="0" anchor="t" anchorCtr="0" compatLnSpc="1">
            <a:prstTxWarp prst="textNoShape">
              <a:avLst/>
            </a:prstTxWarp>
          </a:bodyPr>
          <a:lstStyle/>
          <a:p>
            <a:pPr defTabSz="869929">
              <a:spcBef>
                <a:spcPts val="0"/>
              </a:spcBef>
            </a:pPr>
            <a:r>
              <a:rPr lang="cs-CZ" sz="1200" b="1" dirty="0">
                <a:latin typeface="Calibri" panose="020F0502020204030204" pitchFamily="34" charset="0"/>
                <a:cs typeface="Calibri" panose="020F0502020204030204" pitchFamily="34" charset="0"/>
              </a:rPr>
              <a:t>Ekosystém dodavatelů komponentů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2DB8F9E-8DFF-4E8C-83C7-D41D61C72027}"/>
              </a:ext>
            </a:extLst>
          </p:cNvPr>
          <p:cNvSpPr txBox="1">
            <a:spLocks/>
          </p:cNvSpPr>
          <p:nvPr/>
        </p:nvSpPr>
        <p:spPr>
          <a:xfrm>
            <a:off x="2848171" y="4094585"/>
            <a:ext cx="1904214" cy="908413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182880" tIns="182880" rIns="182880" bIns="182880" rtlCol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>
              <a:spcBef>
                <a:spcPts val="0"/>
              </a:spcBef>
              <a:spcAft>
                <a:spcPts val="400"/>
              </a:spcAft>
              <a:buNone/>
              <a:defRPr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Realizace těžby a zpracování lithia </a:t>
            </a:r>
            <a:b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Cínovci pro dodávky do </a:t>
            </a: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Gigafactory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6" name="Picture 116">
            <a:extLst>
              <a:ext uri="{FF2B5EF4-FFF2-40B4-BE49-F238E27FC236}">
                <a16:creationId xmlns:a16="http://schemas.microsoft.com/office/drawing/2014/main" id="{CE4AF8E0-C2DA-4995-9F5B-192A4A0110E6}"/>
              </a:ext>
            </a:extLst>
          </p:cNvPr>
          <p:cNvPicPr>
            <a:picLocks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3513" y="4303399"/>
            <a:ext cx="212400" cy="212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3D2E07E2-3605-4B4E-83EF-B19772A7B722}"/>
              </a:ext>
            </a:extLst>
          </p:cNvPr>
          <p:cNvSpPr txBox="1">
            <a:spLocks/>
          </p:cNvSpPr>
          <p:nvPr/>
        </p:nvSpPr>
        <p:spPr>
          <a:xfrm>
            <a:off x="5039274" y="4094585"/>
            <a:ext cx="2196981" cy="697009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182880" tIns="182880" rIns="182880" bIns="182880" rtlCol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>
              <a:spcBef>
                <a:spcPts val="0"/>
              </a:spcBef>
              <a:spcAft>
                <a:spcPts val="400"/>
              </a:spcAft>
              <a:buNone/>
              <a:defRPr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Partnerství pro udržitelnou a nákladově efektivní výrobu bateriových článků</a:t>
            </a:r>
          </a:p>
        </p:txBody>
      </p:sp>
      <p:pic>
        <p:nvPicPr>
          <p:cNvPr id="88" name="Picture 116">
            <a:extLst>
              <a:ext uri="{FF2B5EF4-FFF2-40B4-BE49-F238E27FC236}">
                <a16:creationId xmlns:a16="http://schemas.microsoft.com/office/drawing/2014/main" id="{AA006D03-E04F-4618-A0F8-C0AE388DC8CF}"/>
              </a:ext>
            </a:extLst>
          </p:cNvPr>
          <p:cNvPicPr>
            <a:picLocks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4617" y="4303399"/>
            <a:ext cx="212400" cy="212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BAD6376B-9A55-4CD1-861F-745FA818834E}"/>
              </a:ext>
            </a:extLst>
          </p:cNvPr>
          <p:cNvSpPr txBox="1">
            <a:spLocks/>
          </p:cNvSpPr>
          <p:nvPr/>
        </p:nvSpPr>
        <p:spPr>
          <a:xfrm>
            <a:off x="8569663" y="4094585"/>
            <a:ext cx="1268617" cy="749757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182880" tIns="182880" rIns="182880" bIns="182880" rtlCol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>
              <a:spcBef>
                <a:spcPts val="0"/>
              </a:spcBef>
              <a:spcAft>
                <a:spcPts val="400"/>
              </a:spcAft>
              <a:buNone/>
              <a:defRPr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Využití použitých baterií pro skladování EE</a:t>
            </a:r>
          </a:p>
        </p:txBody>
      </p:sp>
      <p:pic>
        <p:nvPicPr>
          <p:cNvPr id="90" name="Picture 116">
            <a:extLst>
              <a:ext uri="{FF2B5EF4-FFF2-40B4-BE49-F238E27FC236}">
                <a16:creationId xmlns:a16="http://schemas.microsoft.com/office/drawing/2014/main" id="{FA09799C-6B49-49C3-AD63-562ED7CD78E3}"/>
              </a:ext>
            </a:extLst>
          </p:cNvPr>
          <p:cNvPicPr>
            <a:picLocks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5005" y="4303399"/>
            <a:ext cx="212400" cy="212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7AA13D87-25CE-4F1C-8800-A34B08FDEE00}"/>
              </a:ext>
            </a:extLst>
          </p:cNvPr>
          <p:cNvSpPr txBox="1">
            <a:spLocks/>
          </p:cNvSpPr>
          <p:nvPr/>
        </p:nvSpPr>
        <p:spPr>
          <a:xfrm>
            <a:off x="9760741" y="4094585"/>
            <a:ext cx="1444288" cy="749757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182880" tIns="182880" rIns="182880" bIns="182880" rtlCol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>
              <a:spcBef>
                <a:spcPts val="0"/>
              </a:spcBef>
              <a:spcAft>
                <a:spcPts val="400"/>
              </a:spcAft>
              <a:buNone/>
              <a:defRPr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Investice (JV) do rozvoje infrastruktury na  recyklování</a:t>
            </a:r>
          </a:p>
        </p:txBody>
      </p:sp>
      <p:pic>
        <p:nvPicPr>
          <p:cNvPr id="92" name="Picture 116">
            <a:extLst>
              <a:ext uri="{FF2B5EF4-FFF2-40B4-BE49-F238E27FC236}">
                <a16:creationId xmlns:a16="http://schemas.microsoft.com/office/drawing/2014/main" id="{C1E07A1F-ADE3-4C35-AE03-37A32427DC85}"/>
              </a:ext>
            </a:extLst>
          </p:cNvPr>
          <p:cNvPicPr>
            <a:picLocks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6083" y="4303399"/>
            <a:ext cx="212400" cy="212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EEAF525F-07D2-4F5A-9386-0584022555F1}"/>
              </a:ext>
            </a:extLst>
          </p:cNvPr>
          <p:cNvSpPr txBox="1">
            <a:spLocks/>
          </p:cNvSpPr>
          <p:nvPr/>
        </p:nvSpPr>
        <p:spPr>
          <a:xfrm>
            <a:off x="3826126" y="5540280"/>
            <a:ext cx="2196981" cy="697009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182880" tIns="182880" rIns="182880" bIns="182880" rtlCol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>
              <a:spcBef>
                <a:spcPts val="0"/>
              </a:spcBef>
              <a:spcAft>
                <a:spcPts val="400"/>
              </a:spcAft>
              <a:buNone/>
              <a:defRPr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Integrace infrastruktury ČEZ se softwarem výrobců automobilů, např. pro vyhledání nejbližší nabíjecí stanice</a:t>
            </a:r>
          </a:p>
        </p:txBody>
      </p:sp>
      <p:pic>
        <p:nvPicPr>
          <p:cNvPr id="94" name="Picture 116">
            <a:extLst>
              <a:ext uri="{FF2B5EF4-FFF2-40B4-BE49-F238E27FC236}">
                <a16:creationId xmlns:a16="http://schemas.microsoft.com/office/drawing/2014/main" id="{74B917B3-9894-4266-9A4C-8EAB1CAAB9B9}"/>
              </a:ext>
            </a:extLst>
          </p:cNvPr>
          <p:cNvPicPr>
            <a:picLocks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1469" y="5749094"/>
            <a:ext cx="212400" cy="212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FCA42486-C4A4-49AF-B08A-21D58D20C32F}"/>
              </a:ext>
            </a:extLst>
          </p:cNvPr>
          <p:cNvSpPr/>
          <p:nvPr/>
        </p:nvSpPr>
        <p:spPr bwMode="auto">
          <a:xfrm>
            <a:off x="6687757" y="5365616"/>
            <a:ext cx="1873448" cy="316731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5016" tIns="52509" rIns="105016" bIns="52509" numCol="1" rtlCol="0" anchor="t" anchorCtr="0" compatLnSpc="1">
            <a:prstTxWarp prst="textNoShape">
              <a:avLst/>
            </a:prstTxWarp>
          </a:bodyPr>
          <a:lstStyle/>
          <a:p>
            <a:pPr defTabSz="869929">
              <a:spcBef>
                <a:spcPts val="0"/>
              </a:spcBef>
            </a:pPr>
            <a:r>
              <a:rPr lang="cs-CZ" sz="1200" b="1" dirty="0">
                <a:latin typeface="Calibri" panose="020F0502020204030204" pitchFamily="34" charset="0"/>
                <a:cs typeface="Calibri" panose="020F0502020204030204" pitchFamily="34" charset="0"/>
              </a:rPr>
              <a:t>Společná monetizace energetických služeb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8478D14-43E9-4C64-9A5C-E873E19BEFB6}"/>
              </a:ext>
            </a:extLst>
          </p:cNvPr>
          <p:cNvSpPr/>
          <p:nvPr/>
        </p:nvSpPr>
        <p:spPr bwMode="auto">
          <a:xfrm>
            <a:off x="3611792" y="1706263"/>
            <a:ext cx="1185557" cy="397945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5016" tIns="52509" rIns="105016" bIns="52509" numCol="1" rtlCol="0" anchor="t" anchorCtr="0" compatLnSpc="1">
            <a:prstTxWarp prst="textNoShape">
              <a:avLst/>
            </a:prstTxWarp>
          </a:bodyPr>
          <a:lstStyle/>
          <a:p>
            <a:pPr defTabSz="869929">
              <a:spcBef>
                <a:spcPts val="0"/>
              </a:spcBef>
            </a:pPr>
            <a:r>
              <a:rPr lang="cs-CZ" sz="1200" b="1">
                <a:latin typeface="Calibri" panose="020F0502020204030204" pitchFamily="34" charset="0"/>
                <a:cs typeface="Calibri" panose="020F0502020204030204" pitchFamily="34" charset="0"/>
              </a:rPr>
              <a:t>Baterie jako služba (BAAS)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DD6D7939-1138-4087-AB12-61891E8AA0ED}"/>
              </a:ext>
            </a:extLst>
          </p:cNvPr>
          <p:cNvSpPr/>
          <p:nvPr/>
        </p:nvSpPr>
        <p:spPr bwMode="auto">
          <a:xfrm>
            <a:off x="9597116" y="5365616"/>
            <a:ext cx="1873448" cy="316731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5016" tIns="52509" rIns="105016" bIns="52509" numCol="1" rtlCol="0" anchor="t" anchorCtr="0" compatLnSpc="1">
            <a:prstTxWarp prst="textNoShape">
              <a:avLst/>
            </a:prstTxWarp>
          </a:bodyPr>
          <a:lstStyle/>
          <a:p>
            <a:pPr defTabSz="869929">
              <a:spcBef>
                <a:spcPts val="0"/>
              </a:spcBef>
            </a:pPr>
            <a:r>
              <a:rPr lang="cs-CZ" sz="1200" b="1" dirty="0">
                <a:latin typeface="Calibri" panose="020F0502020204030204" pitchFamily="34" charset="0"/>
                <a:cs typeface="Calibri" panose="020F0502020204030204" pitchFamily="34" charset="0"/>
              </a:rPr>
              <a:t>Dobíjecí infrastruktura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D03D5B9-7BA6-4678-950C-AB8480D0C7DE}"/>
              </a:ext>
            </a:extLst>
          </p:cNvPr>
          <p:cNvSpPr txBox="1">
            <a:spLocks/>
          </p:cNvSpPr>
          <p:nvPr/>
        </p:nvSpPr>
        <p:spPr>
          <a:xfrm>
            <a:off x="9838280" y="5540280"/>
            <a:ext cx="1873448" cy="697009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182880" tIns="182880" rIns="182880" bIns="182880" rtlCol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>
              <a:spcBef>
                <a:spcPts val="0"/>
              </a:spcBef>
              <a:spcAft>
                <a:spcPts val="400"/>
              </a:spcAft>
              <a:buNone/>
              <a:defRPr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Výstavba dobíjecích míst v ČR a zajištění zelené energie pro dobíjení</a:t>
            </a:r>
          </a:p>
        </p:txBody>
      </p:sp>
      <p:pic>
        <p:nvPicPr>
          <p:cNvPr id="99" name="Picture 116">
            <a:extLst>
              <a:ext uri="{FF2B5EF4-FFF2-40B4-BE49-F238E27FC236}">
                <a16:creationId xmlns:a16="http://schemas.microsoft.com/office/drawing/2014/main" id="{25ED7C39-5F33-4578-8682-B0077D693709}"/>
              </a:ext>
            </a:extLst>
          </p:cNvPr>
          <p:cNvPicPr>
            <a:picLocks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3622" y="5749094"/>
            <a:ext cx="212400" cy="212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DA1E19B7-AC1E-4D0A-8062-39742EE917D8}"/>
              </a:ext>
            </a:extLst>
          </p:cNvPr>
          <p:cNvSpPr txBox="1">
            <a:spLocks/>
          </p:cNvSpPr>
          <p:nvPr/>
        </p:nvSpPr>
        <p:spPr>
          <a:xfrm>
            <a:off x="9760741" y="2165222"/>
            <a:ext cx="1511700" cy="749757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182880" tIns="182880" rIns="182880" bIns="182880" rtlCol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>
              <a:spcBef>
                <a:spcPts val="0"/>
              </a:spcBef>
              <a:spcAft>
                <a:spcPts val="400"/>
              </a:spcAft>
              <a:buNone/>
              <a:defRPr/>
            </a:pPr>
            <a:r>
              <a:rPr lang="cs-CZ" sz="11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Využití baterií v autech v rámci distribuční sítě</a:t>
            </a:r>
          </a:p>
        </p:txBody>
      </p:sp>
      <p:pic>
        <p:nvPicPr>
          <p:cNvPr id="101" name="Picture 116">
            <a:extLst>
              <a:ext uri="{FF2B5EF4-FFF2-40B4-BE49-F238E27FC236}">
                <a16:creationId xmlns:a16="http://schemas.microsoft.com/office/drawing/2014/main" id="{8AC7E990-EFD7-4A7A-BEC9-15FEA9DE8F10}"/>
              </a:ext>
            </a:extLst>
          </p:cNvPr>
          <p:cNvPicPr>
            <a:picLocks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6083" y="2374036"/>
            <a:ext cx="212400" cy="212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7" name="Freeform 502">
            <a:extLst>
              <a:ext uri="{FF2B5EF4-FFF2-40B4-BE49-F238E27FC236}">
                <a16:creationId xmlns:a16="http://schemas.microsoft.com/office/drawing/2014/main" id="{3B28EE09-040C-4F8B-A10F-AA8C39CD40A8}"/>
              </a:ext>
            </a:extLst>
          </p:cNvPr>
          <p:cNvSpPr>
            <a:spLocks noEditPoints="1"/>
          </p:cNvSpPr>
          <p:nvPr/>
        </p:nvSpPr>
        <p:spPr bwMode="auto">
          <a:xfrm>
            <a:off x="2569796" y="4017217"/>
            <a:ext cx="2139875" cy="1110405"/>
          </a:xfrm>
          <a:custGeom>
            <a:avLst/>
            <a:gdLst>
              <a:gd name="T0" fmla="*/ 685 w 1319"/>
              <a:gd name="T1" fmla="*/ 39 h 237"/>
              <a:gd name="T2" fmla="*/ 684 w 1319"/>
              <a:gd name="T3" fmla="*/ 48 h 237"/>
              <a:gd name="T4" fmla="*/ 686 w 1319"/>
              <a:gd name="T5" fmla="*/ 40 h 237"/>
              <a:gd name="T6" fmla="*/ 689 w 1319"/>
              <a:gd name="T7" fmla="*/ 38 h 237"/>
              <a:gd name="T8" fmla="*/ 1030 w 1319"/>
              <a:gd name="T9" fmla="*/ 43 h 237"/>
              <a:gd name="T10" fmla="*/ 1319 w 1319"/>
              <a:gd name="T11" fmla="*/ 126 h 237"/>
              <a:gd name="T12" fmla="*/ 1278 w 1319"/>
              <a:gd name="T13" fmla="*/ 85 h 237"/>
              <a:gd name="T14" fmla="*/ 1098 w 1319"/>
              <a:gd name="T15" fmla="*/ 53 h 237"/>
              <a:gd name="T16" fmla="*/ 927 w 1319"/>
              <a:gd name="T17" fmla="*/ 38 h 237"/>
              <a:gd name="T18" fmla="*/ 835 w 1319"/>
              <a:gd name="T19" fmla="*/ 36 h 237"/>
              <a:gd name="T20" fmla="*/ 809 w 1319"/>
              <a:gd name="T21" fmla="*/ 36 h 237"/>
              <a:gd name="T22" fmla="*/ 927 w 1319"/>
              <a:gd name="T23" fmla="*/ 39 h 237"/>
              <a:gd name="T24" fmla="*/ 906 w 1319"/>
              <a:gd name="T25" fmla="*/ 40 h 237"/>
              <a:gd name="T26" fmla="*/ 954 w 1319"/>
              <a:gd name="T27" fmla="*/ 43 h 237"/>
              <a:gd name="T28" fmla="*/ 718 w 1319"/>
              <a:gd name="T29" fmla="*/ 40 h 237"/>
              <a:gd name="T30" fmla="*/ 1084 w 1319"/>
              <a:gd name="T31" fmla="*/ 57 h 237"/>
              <a:gd name="T32" fmla="*/ 954 w 1319"/>
              <a:gd name="T33" fmla="*/ 48 h 237"/>
              <a:gd name="T34" fmla="*/ 688 w 1319"/>
              <a:gd name="T35" fmla="*/ 45 h 237"/>
              <a:gd name="T36" fmla="*/ 692 w 1319"/>
              <a:gd name="T37" fmla="*/ 45 h 237"/>
              <a:gd name="T38" fmla="*/ 941 w 1319"/>
              <a:gd name="T39" fmla="*/ 49 h 237"/>
              <a:gd name="T40" fmla="*/ 1142 w 1319"/>
              <a:gd name="T41" fmla="*/ 69 h 237"/>
              <a:gd name="T42" fmla="*/ 1291 w 1319"/>
              <a:gd name="T43" fmla="*/ 105 h 237"/>
              <a:gd name="T44" fmla="*/ 1300 w 1319"/>
              <a:gd name="T45" fmla="*/ 134 h 237"/>
              <a:gd name="T46" fmla="*/ 1171 w 1319"/>
              <a:gd name="T47" fmla="*/ 185 h 237"/>
              <a:gd name="T48" fmla="*/ 765 w 1319"/>
              <a:gd name="T49" fmla="*/ 221 h 237"/>
              <a:gd name="T50" fmla="*/ 244 w 1319"/>
              <a:gd name="T51" fmla="*/ 206 h 237"/>
              <a:gd name="T52" fmla="*/ 14 w 1319"/>
              <a:gd name="T53" fmla="*/ 149 h 237"/>
              <a:gd name="T54" fmla="*/ 350 w 1319"/>
              <a:gd name="T55" fmla="*/ 42 h 237"/>
              <a:gd name="T56" fmla="*/ 774 w 1319"/>
              <a:gd name="T57" fmla="*/ 16 h 237"/>
              <a:gd name="T58" fmla="*/ 1123 w 1319"/>
              <a:gd name="T59" fmla="*/ 36 h 237"/>
              <a:gd name="T60" fmla="*/ 1130 w 1319"/>
              <a:gd name="T61" fmla="*/ 38 h 237"/>
              <a:gd name="T62" fmla="*/ 1137 w 1319"/>
              <a:gd name="T63" fmla="*/ 38 h 237"/>
              <a:gd name="T64" fmla="*/ 1144 w 1319"/>
              <a:gd name="T65" fmla="*/ 33 h 237"/>
              <a:gd name="T66" fmla="*/ 1143 w 1319"/>
              <a:gd name="T67" fmla="*/ 25 h 237"/>
              <a:gd name="T68" fmla="*/ 1137 w 1319"/>
              <a:gd name="T69" fmla="*/ 20 h 237"/>
              <a:gd name="T70" fmla="*/ 1131 w 1319"/>
              <a:gd name="T71" fmla="*/ 19 h 237"/>
              <a:gd name="T72" fmla="*/ 1122 w 1319"/>
              <a:gd name="T73" fmla="*/ 19 h 237"/>
              <a:gd name="T74" fmla="*/ 920 w 1319"/>
              <a:gd name="T75" fmla="*/ 2 h 237"/>
              <a:gd name="T76" fmla="*/ 750 w 1319"/>
              <a:gd name="T77" fmla="*/ 1 h 237"/>
              <a:gd name="T78" fmla="*/ 385 w 1319"/>
              <a:gd name="T79" fmla="*/ 23 h 237"/>
              <a:gd name="T80" fmla="*/ 65 w 1319"/>
              <a:gd name="T81" fmla="*/ 94 h 237"/>
              <a:gd name="T82" fmla="*/ 7 w 1319"/>
              <a:gd name="T83" fmla="*/ 168 h 237"/>
              <a:gd name="T84" fmla="*/ 158 w 1319"/>
              <a:gd name="T85" fmla="*/ 212 h 237"/>
              <a:gd name="T86" fmla="*/ 992 w 1319"/>
              <a:gd name="T87" fmla="*/ 223 h 237"/>
              <a:gd name="T88" fmla="*/ 1284 w 1319"/>
              <a:gd name="T89" fmla="*/ 161 h 237"/>
              <a:gd name="T90" fmla="*/ 1319 w 1319"/>
              <a:gd name="T91" fmla="*/ 126 h 237"/>
              <a:gd name="T92" fmla="*/ 985 w 1319"/>
              <a:gd name="T93" fmla="*/ 52 h 237"/>
              <a:gd name="T94" fmla="*/ 688 w 1319"/>
              <a:gd name="T95" fmla="*/ 44 h 237"/>
              <a:gd name="T96" fmla="*/ 1041 w 1319"/>
              <a:gd name="T97" fmla="*/ 46 h 237"/>
              <a:gd name="T98" fmla="*/ 688 w 1319"/>
              <a:gd name="T99" fmla="*/ 45 h 237"/>
              <a:gd name="T100" fmla="*/ 1270 w 1319"/>
              <a:gd name="T101" fmla="*/ 96 h 237"/>
              <a:gd name="T102" fmla="*/ 688 w 1319"/>
              <a:gd name="T103" fmla="*/ 46 h 237"/>
              <a:gd name="T104" fmla="*/ 769 w 1319"/>
              <a:gd name="T105" fmla="*/ 37 h 237"/>
              <a:gd name="T106" fmla="*/ 926 w 1319"/>
              <a:gd name="T107" fmla="*/ 46 h 237"/>
              <a:gd name="T108" fmla="*/ 986 w 1319"/>
              <a:gd name="T109" fmla="*/ 52 h 237"/>
              <a:gd name="T110" fmla="*/ 687 w 1319"/>
              <a:gd name="T111" fmla="*/ 41 h 237"/>
              <a:gd name="T112" fmla="*/ 689 w 1319"/>
              <a:gd name="T113" fmla="*/ 38 h 237"/>
              <a:gd name="T114" fmla="*/ 689 w 1319"/>
              <a:gd name="T115" fmla="*/ 45 h 237"/>
              <a:gd name="T116" fmla="*/ 688 w 1319"/>
              <a:gd name="T117" fmla="*/ 41 h 237"/>
              <a:gd name="T118" fmla="*/ 689 w 1319"/>
              <a:gd name="T119" fmla="*/ 41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19" h="237">
                <a:moveTo>
                  <a:pt x="686" y="40"/>
                </a:moveTo>
                <a:cubicBezTo>
                  <a:pt x="686" y="40"/>
                  <a:pt x="686" y="40"/>
                  <a:pt x="686" y="40"/>
                </a:cubicBezTo>
                <a:cubicBezTo>
                  <a:pt x="686" y="40"/>
                  <a:pt x="685" y="40"/>
                  <a:pt x="684" y="40"/>
                </a:cubicBezTo>
                <a:cubicBezTo>
                  <a:pt x="684" y="40"/>
                  <a:pt x="684" y="40"/>
                  <a:pt x="684" y="40"/>
                </a:cubicBezTo>
                <a:cubicBezTo>
                  <a:pt x="684" y="40"/>
                  <a:pt x="684" y="40"/>
                  <a:pt x="683" y="40"/>
                </a:cubicBezTo>
                <a:cubicBezTo>
                  <a:pt x="684" y="39"/>
                  <a:pt x="685" y="40"/>
                  <a:pt x="685" y="39"/>
                </a:cubicBezTo>
                <a:cubicBezTo>
                  <a:pt x="685" y="39"/>
                  <a:pt x="685" y="39"/>
                  <a:pt x="685" y="39"/>
                </a:cubicBezTo>
                <a:cubicBezTo>
                  <a:pt x="686" y="39"/>
                  <a:pt x="687" y="39"/>
                  <a:pt x="688" y="39"/>
                </a:cubicBezTo>
                <a:cubicBezTo>
                  <a:pt x="687" y="40"/>
                  <a:pt x="686" y="39"/>
                  <a:pt x="686" y="40"/>
                </a:cubicBezTo>
                <a:close/>
                <a:moveTo>
                  <a:pt x="684" y="48"/>
                </a:moveTo>
                <a:cubicBezTo>
                  <a:pt x="685" y="48"/>
                  <a:pt x="685" y="48"/>
                  <a:pt x="685" y="48"/>
                </a:cubicBezTo>
                <a:cubicBezTo>
                  <a:pt x="685" y="48"/>
                  <a:pt x="684" y="48"/>
                  <a:pt x="684" y="48"/>
                </a:cubicBezTo>
                <a:close/>
                <a:moveTo>
                  <a:pt x="685" y="46"/>
                </a:moveTo>
                <a:cubicBezTo>
                  <a:pt x="685" y="46"/>
                  <a:pt x="685" y="46"/>
                  <a:pt x="685" y="46"/>
                </a:cubicBezTo>
                <a:cubicBezTo>
                  <a:pt x="685" y="46"/>
                  <a:pt x="685" y="46"/>
                  <a:pt x="685" y="46"/>
                </a:cubicBezTo>
                <a:close/>
                <a:moveTo>
                  <a:pt x="686" y="40"/>
                </a:moveTo>
                <a:cubicBezTo>
                  <a:pt x="686" y="40"/>
                  <a:pt x="687" y="40"/>
                  <a:pt x="687" y="40"/>
                </a:cubicBezTo>
                <a:cubicBezTo>
                  <a:pt x="686" y="40"/>
                  <a:pt x="686" y="40"/>
                  <a:pt x="686" y="40"/>
                </a:cubicBezTo>
                <a:cubicBezTo>
                  <a:pt x="686" y="40"/>
                  <a:pt x="686" y="40"/>
                  <a:pt x="686" y="40"/>
                </a:cubicBezTo>
                <a:close/>
                <a:moveTo>
                  <a:pt x="686" y="43"/>
                </a:moveTo>
                <a:cubicBezTo>
                  <a:pt x="686" y="44"/>
                  <a:pt x="686" y="43"/>
                  <a:pt x="686" y="43"/>
                </a:cubicBezTo>
                <a:close/>
                <a:moveTo>
                  <a:pt x="689" y="38"/>
                </a:moveTo>
                <a:cubicBezTo>
                  <a:pt x="688" y="38"/>
                  <a:pt x="688" y="38"/>
                  <a:pt x="688" y="39"/>
                </a:cubicBezTo>
                <a:cubicBezTo>
                  <a:pt x="688" y="39"/>
                  <a:pt x="689" y="39"/>
                  <a:pt x="689" y="38"/>
                </a:cubicBezTo>
                <a:close/>
                <a:moveTo>
                  <a:pt x="685" y="46"/>
                </a:moveTo>
                <a:cubicBezTo>
                  <a:pt x="685" y="46"/>
                  <a:pt x="685" y="46"/>
                  <a:pt x="685" y="46"/>
                </a:cubicBezTo>
                <a:close/>
                <a:moveTo>
                  <a:pt x="685" y="45"/>
                </a:moveTo>
                <a:cubicBezTo>
                  <a:pt x="685" y="45"/>
                  <a:pt x="685" y="45"/>
                  <a:pt x="685" y="45"/>
                </a:cubicBezTo>
                <a:cubicBezTo>
                  <a:pt x="685" y="45"/>
                  <a:pt x="685" y="45"/>
                  <a:pt x="685" y="45"/>
                </a:cubicBezTo>
                <a:close/>
                <a:moveTo>
                  <a:pt x="1030" y="43"/>
                </a:moveTo>
                <a:cubicBezTo>
                  <a:pt x="1023" y="42"/>
                  <a:pt x="1012" y="41"/>
                  <a:pt x="1009" y="41"/>
                </a:cubicBezTo>
                <a:cubicBezTo>
                  <a:pt x="1019" y="42"/>
                  <a:pt x="1026" y="43"/>
                  <a:pt x="1030" y="43"/>
                </a:cubicBezTo>
                <a:close/>
                <a:moveTo>
                  <a:pt x="1122" y="54"/>
                </a:moveTo>
                <a:cubicBezTo>
                  <a:pt x="1109" y="53"/>
                  <a:pt x="1109" y="53"/>
                  <a:pt x="1109" y="53"/>
                </a:cubicBezTo>
                <a:cubicBezTo>
                  <a:pt x="1108" y="53"/>
                  <a:pt x="1118" y="54"/>
                  <a:pt x="1122" y="54"/>
                </a:cubicBezTo>
                <a:close/>
                <a:moveTo>
                  <a:pt x="1319" y="126"/>
                </a:moveTo>
                <a:cubicBezTo>
                  <a:pt x="1319" y="125"/>
                  <a:pt x="1319" y="125"/>
                  <a:pt x="1319" y="125"/>
                </a:cubicBezTo>
                <a:cubicBezTo>
                  <a:pt x="1319" y="124"/>
                  <a:pt x="1319" y="124"/>
                  <a:pt x="1319" y="124"/>
                </a:cubicBezTo>
                <a:cubicBezTo>
                  <a:pt x="1319" y="118"/>
                  <a:pt x="1316" y="112"/>
                  <a:pt x="1313" y="108"/>
                </a:cubicBezTo>
                <a:cubicBezTo>
                  <a:pt x="1309" y="103"/>
                  <a:pt x="1305" y="100"/>
                  <a:pt x="1301" y="97"/>
                </a:cubicBezTo>
                <a:cubicBezTo>
                  <a:pt x="1293" y="91"/>
                  <a:pt x="1285" y="88"/>
                  <a:pt x="1279" y="86"/>
                </a:cubicBezTo>
                <a:cubicBezTo>
                  <a:pt x="1280" y="86"/>
                  <a:pt x="1280" y="86"/>
                  <a:pt x="1278" y="85"/>
                </a:cubicBezTo>
                <a:cubicBezTo>
                  <a:pt x="1272" y="83"/>
                  <a:pt x="1269" y="82"/>
                  <a:pt x="1262" y="80"/>
                </a:cubicBezTo>
                <a:cubicBezTo>
                  <a:pt x="1239" y="73"/>
                  <a:pt x="1219" y="70"/>
                  <a:pt x="1199" y="67"/>
                </a:cubicBezTo>
                <a:cubicBezTo>
                  <a:pt x="1180" y="64"/>
                  <a:pt x="1162" y="61"/>
                  <a:pt x="1142" y="58"/>
                </a:cubicBezTo>
                <a:cubicBezTo>
                  <a:pt x="1137" y="58"/>
                  <a:pt x="1123" y="55"/>
                  <a:pt x="1119" y="55"/>
                </a:cubicBezTo>
                <a:cubicBezTo>
                  <a:pt x="1126" y="56"/>
                  <a:pt x="1135" y="57"/>
                  <a:pt x="1134" y="57"/>
                </a:cubicBezTo>
                <a:cubicBezTo>
                  <a:pt x="1122" y="56"/>
                  <a:pt x="1106" y="54"/>
                  <a:pt x="1098" y="53"/>
                </a:cubicBezTo>
                <a:cubicBezTo>
                  <a:pt x="1083" y="51"/>
                  <a:pt x="1076" y="50"/>
                  <a:pt x="1062" y="49"/>
                </a:cubicBezTo>
                <a:cubicBezTo>
                  <a:pt x="1059" y="48"/>
                  <a:pt x="1065" y="49"/>
                  <a:pt x="1058" y="48"/>
                </a:cubicBezTo>
                <a:cubicBezTo>
                  <a:pt x="1037" y="46"/>
                  <a:pt x="1027" y="45"/>
                  <a:pt x="1008" y="43"/>
                </a:cubicBezTo>
                <a:cubicBezTo>
                  <a:pt x="1003" y="43"/>
                  <a:pt x="980" y="41"/>
                  <a:pt x="974" y="41"/>
                </a:cubicBezTo>
                <a:cubicBezTo>
                  <a:pt x="968" y="40"/>
                  <a:pt x="980" y="41"/>
                  <a:pt x="975" y="41"/>
                </a:cubicBezTo>
                <a:cubicBezTo>
                  <a:pt x="927" y="38"/>
                  <a:pt x="927" y="38"/>
                  <a:pt x="927" y="38"/>
                </a:cubicBezTo>
                <a:cubicBezTo>
                  <a:pt x="923" y="38"/>
                  <a:pt x="920" y="38"/>
                  <a:pt x="914" y="38"/>
                </a:cubicBezTo>
                <a:cubicBezTo>
                  <a:pt x="909" y="37"/>
                  <a:pt x="915" y="37"/>
                  <a:pt x="908" y="37"/>
                </a:cubicBezTo>
                <a:cubicBezTo>
                  <a:pt x="902" y="37"/>
                  <a:pt x="913" y="38"/>
                  <a:pt x="912" y="38"/>
                </a:cubicBezTo>
                <a:cubicBezTo>
                  <a:pt x="903" y="37"/>
                  <a:pt x="905" y="38"/>
                  <a:pt x="900" y="38"/>
                </a:cubicBezTo>
                <a:cubicBezTo>
                  <a:pt x="888" y="37"/>
                  <a:pt x="880" y="37"/>
                  <a:pt x="869" y="37"/>
                </a:cubicBezTo>
                <a:cubicBezTo>
                  <a:pt x="835" y="36"/>
                  <a:pt x="835" y="36"/>
                  <a:pt x="835" y="36"/>
                </a:cubicBezTo>
                <a:cubicBezTo>
                  <a:pt x="811" y="36"/>
                  <a:pt x="811" y="36"/>
                  <a:pt x="811" y="36"/>
                </a:cubicBezTo>
                <a:cubicBezTo>
                  <a:pt x="786" y="36"/>
                  <a:pt x="786" y="36"/>
                  <a:pt x="786" y="36"/>
                </a:cubicBezTo>
                <a:cubicBezTo>
                  <a:pt x="781" y="36"/>
                  <a:pt x="790" y="36"/>
                  <a:pt x="782" y="36"/>
                </a:cubicBezTo>
                <a:cubicBezTo>
                  <a:pt x="749" y="36"/>
                  <a:pt x="716" y="37"/>
                  <a:pt x="692" y="38"/>
                </a:cubicBezTo>
                <a:cubicBezTo>
                  <a:pt x="729" y="36"/>
                  <a:pt x="757" y="36"/>
                  <a:pt x="790" y="36"/>
                </a:cubicBezTo>
                <a:cubicBezTo>
                  <a:pt x="795" y="36"/>
                  <a:pt x="804" y="36"/>
                  <a:pt x="809" y="36"/>
                </a:cubicBezTo>
                <a:cubicBezTo>
                  <a:pt x="811" y="36"/>
                  <a:pt x="804" y="36"/>
                  <a:pt x="811" y="36"/>
                </a:cubicBezTo>
                <a:cubicBezTo>
                  <a:pt x="818" y="36"/>
                  <a:pt x="818" y="36"/>
                  <a:pt x="818" y="36"/>
                </a:cubicBezTo>
                <a:cubicBezTo>
                  <a:pt x="814" y="36"/>
                  <a:pt x="821" y="36"/>
                  <a:pt x="823" y="37"/>
                </a:cubicBezTo>
                <a:cubicBezTo>
                  <a:pt x="851" y="37"/>
                  <a:pt x="873" y="37"/>
                  <a:pt x="898" y="38"/>
                </a:cubicBezTo>
                <a:cubicBezTo>
                  <a:pt x="902" y="38"/>
                  <a:pt x="894" y="38"/>
                  <a:pt x="900" y="38"/>
                </a:cubicBezTo>
                <a:cubicBezTo>
                  <a:pt x="927" y="39"/>
                  <a:pt x="927" y="39"/>
                  <a:pt x="927" y="39"/>
                </a:cubicBezTo>
                <a:cubicBezTo>
                  <a:pt x="930" y="40"/>
                  <a:pt x="937" y="40"/>
                  <a:pt x="933" y="40"/>
                </a:cubicBezTo>
                <a:cubicBezTo>
                  <a:pt x="901" y="38"/>
                  <a:pt x="856" y="37"/>
                  <a:pt x="817" y="37"/>
                </a:cubicBezTo>
                <a:cubicBezTo>
                  <a:pt x="806" y="37"/>
                  <a:pt x="793" y="37"/>
                  <a:pt x="787" y="37"/>
                </a:cubicBezTo>
                <a:cubicBezTo>
                  <a:pt x="804" y="37"/>
                  <a:pt x="818" y="37"/>
                  <a:pt x="833" y="38"/>
                </a:cubicBezTo>
                <a:cubicBezTo>
                  <a:pt x="853" y="38"/>
                  <a:pt x="874" y="38"/>
                  <a:pt x="893" y="39"/>
                </a:cubicBezTo>
                <a:cubicBezTo>
                  <a:pt x="906" y="40"/>
                  <a:pt x="906" y="40"/>
                  <a:pt x="906" y="40"/>
                </a:cubicBezTo>
                <a:cubicBezTo>
                  <a:pt x="920" y="40"/>
                  <a:pt x="920" y="40"/>
                  <a:pt x="920" y="40"/>
                </a:cubicBezTo>
                <a:cubicBezTo>
                  <a:pt x="929" y="41"/>
                  <a:pt x="929" y="41"/>
                  <a:pt x="929" y="41"/>
                </a:cubicBezTo>
                <a:cubicBezTo>
                  <a:pt x="937" y="41"/>
                  <a:pt x="944" y="41"/>
                  <a:pt x="953" y="42"/>
                </a:cubicBezTo>
                <a:cubicBezTo>
                  <a:pt x="968" y="43"/>
                  <a:pt x="983" y="44"/>
                  <a:pt x="999" y="46"/>
                </a:cubicBezTo>
                <a:cubicBezTo>
                  <a:pt x="1002" y="46"/>
                  <a:pt x="1001" y="46"/>
                  <a:pt x="997" y="46"/>
                </a:cubicBezTo>
                <a:cubicBezTo>
                  <a:pt x="977" y="44"/>
                  <a:pt x="974" y="44"/>
                  <a:pt x="954" y="43"/>
                </a:cubicBezTo>
                <a:cubicBezTo>
                  <a:pt x="956" y="43"/>
                  <a:pt x="958" y="43"/>
                  <a:pt x="957" y="43"/>
                </a:cubicBezTo>
                <a:cubicBezTo>
                  <a:pt x="951" y="43"/>
                  <a:pt x="949" y="42"/>
                  <a:pt x="945" y="42"/>
                </a:cubicBezTo>
                <a:cubicBezTo>
                  <a:pt x="960" y="43"/>
                  <a:pt x="958" y="43"/>
                  <a:pt x="953" y="43"/>
                </a:cubicBezTo>
                <a:cubicBezTo>
                  <a:pt x="916" y="41"/>
                  <a:pt x="870" y="39"/>
                  <a:pt x="840" y="39"/>
                </a:cubicBezTo>
                <a:cubicBezTo>
                  <a:pt x="836" y="39"/>
                  <a:pt x="834" y="39"/>
                  <a:pt x="829" y="39"/>
                </a:cubicBezTo>
                <a:cubicBezTo>
                  <a:pt x="794" y="38"/>
                  <a:pt x="755" y="38"/>
                  <a:pt x="718" y="40"/>
                </a:cubicBezTo>
                <a:cubicBezTo>
                  <a:pt x="761" y="39"/>
                  <a:pt x="805" y="38"/>
                  <a:pt x="854" y="39"/>
                </a:cubicBezTo>
                <a:cubicBezTo>
                  <a:pt x="856" y="39"/>
                  <a:pt x="854" y="39"/>
                  <a:pt x="859" y="40"/>
                </a:cubicBezTo>
                <a:cubicBezTo>
                  <a:pt x="880" y="40"/>
                  <a:pt x="904" y="41"/>
                  <a:pt x="920" y="42"/>
                </a:cubicBezTo>
                <a:cubicBezTo>
                  <a:pt x="941" y="44"/>
                  <a:pt x="941" y="44"/>
                  <a:pt x="941" y="44"/>
                </a:cubicBezTo>
                <a:cubicBezTo>
                  <a:pt x="993" y="47"/>
                  <a:pt x="1030" y="51"/>
                  <a:pt x="1079" y="57"/>
                </a:cubicBezTo>
                <a:cubicBezTo>
                  <a:pt x="1079" y="57"/>
                  <a:pt x="1082" y="57"/>
                  <a:pt x="1084" y="57"/>
                </a:cubicBezTo>
                <a:cubicBezTo>
                  <a:pt x="1073" y="57"/>
                  <a:pt x="1073" y="57"/>
                  <a:pt x="1073" y="57"/>
                </a:cubicBezTo>
                <a:cubicBezTo>
                  <a:pt x="1049" y="54"/>
                  <a:pt x="1049" y="54"/>
                  <a:pt x="1049" y="54"/>
                </a:cubicBezTo>
                <a:cubicBezTo>
                  <a:pt x="1008" y="50"/>
                  <a:pt x="950" y="45"/>
                  <a:pt x="898" y="43"/>
                </a:cubicBezTo>
                <a:cubicBezTo>
                  <a:pt x="892" y="43"/>
                  <a:pt x="897" y="43"/>
                  <a:pt x="901" y="44"/>
                </a:cubicBezTo>
                <a:cubicBezTo>
                  <a:pt x="926" y="45"/>
                  <a:pt x="948" y="46"/>
                  <a:pt x="975" y="48"/>
                </a:cubicBezTo>
                <a:cubicBezTo>
                  <a:pt x="984" y="50"/>
                  <a:pt x="974" y="49"/>
                  <a:pt x="954" y="48"/>
                </a:cubicBezTo>
                <a:cubicBezTo>
                  <a:pt x="937" y="47"/>
                  <a:pt x="914" y="45"/>
                  <a:pt x="893" y="45"/>
                </a:cubicBezTo>
                <a:cubicBezTo>
                  <a:pt x="871" y="44"/>
                  <a:pt x="851" y="43"/>
                  <a:pt x="841" y="43"/>
                </a:cubicBezTo>
                <a:cubicBezTo>
                  <a:pt x="791" y="42"/>
                  <a:pt x="742" y="43"/>
                  <a:pt x="693" y="45"/>
                </a:cubicBezTo>
                <a:cubicBezTo>
                  <a:pt x="689" y="45"/>
                  <a:pt x="689" y="45"/>
                  <a:pt x="689" y="45"/>
                </a:cubicBezTo>
                <a:cubicBezTo>
                  <a:pt x="689" y="45"/>
                  <a:pt x="689" y="45"/>
                  <a:pt x="689" y="45"/>
                </a:cubicBezTo>
                <a:cubicBezTo>
                  <a:pt x="688" y="45"/>
                  <a:pt x="688" y="45"/>
                  <a:pt x="688" y="45"/>
                </a:cubicBezTo>
                <a:cubicBezTo>
                  <a:pt x="686" y="45"/>
                  <a:pt x="686" y="45"/>
                  <a:pt x="686" y="45"/>
                </a:cubicBezTo>
                <a:cubicBezTo>
                  <a:pt x="686" y="45"/>
                  <a:pt x="687" y="45"/>
                  <a:pt x="688" y="45"/>
                </a:cubicBezTo>
                <a:cubicBezTo>
                  <a:pt x="689" y="45"/>
                  <a:pt x="689" y="45"/>
                  <a:pt x="689" y="45"/>
                </a:cubicBezTo>
                <a:cubicBezTo>
                  <a:pt x="689" y="45"/>
                  <a:pt x="689" y="45"/>
                  <a:pt x="689" y="45"/>
                </a:cubicBezTo>
                <a:cubicBezTo>
                  <a:pt x="689" y="45"/>
                  <a:pt x="689" y="45"/>
                  <a:pt x="689" y="45"/>
                </a:cubicBezTo>
                <a:cubicBezTo>
                  <a:pt x="692" y="45"/>
                  <a:pt x="692" y="45"/>
                  <a:pt x="692" y="45"/>
                </a:cubicBezTo>
                <a:cubicBezTo>
                  <a:pt x="701" y="45"/>
                  <a:pt x="701" y="45"/>
                  <a:pt x="701" y="45"/>
                </a:cubicBezTo>
                <a:cubicBezTo>
                  <a:pt x="701" y="45"/>
                  <a:pt x="703" y="44"/>
                  <a:pt x="707" y="44"/>
                </a:cubicBezTo>
                <a:cubicBezTo>
                  <a:pt x="756" y="43"/>
                  <a:pt x="811" y="43"/>
                  <a:pt x="855" y="43"/>
                </a:cubicBezTo>
                <a:cubicBezTo>
                  <a:pt x="873" y="44"/>
                  <a:pt x="908" y="45"/>
                  <a:pt x="926" y="47"/>
                </a:cubicBezTo>
                <a:cubicBezTo>
                  <a:pt x="922" y="47"/>
                  <a:pt x="907" y="46"/>
                  <a:pt x="888" y="46"/>
                </a:cubicBezTo>
                <a:cubicBezTo>
                  <a:pt x="907" y="46"/>
                  <a:pt x="925" y="48"/>
                  <a:pt x="941" y="49"/>
                </a:cubicBezTo>
                <a:cubicBezTo>
                  <a:pt x="955" y="49"/>
                  <a:pt x="978" y="51"/>
                  <a:pt x="985" y="52"/>
                </a:cubicBezTo>
                <a:cubicBezTo>
                  <a:pt x="986" y="52"/>
                  <a:pt x="984" y="52"/>
                  <a:pt x="985" y="52"/>
                </a:cubicBezTo>
                <a:cubicBezTo>
                  <a:pt x="986" y="52"/>
                  <a:pt x="996" y="53"/>
                  <a:pt x="997" y="53"/>
                </a:cubicBezTo>
                <a:cubicBezTo>
                  <a:pt x="1004" y="53"/>
                  <a:pt x="1003" y="53"/>
                  <a:pt x="1011" y="54"/>
                </a:cubicBezTo>
                <a:cubicBezTo>
                  <a:pt x="1022" y="55"/>
                  <a:pt x="1022" y="55"/>
                  <a:pt x="1029" y="56"/>
                </a:cubicBezTo>
                <a:cubicBezTo>
                  <a:pt x="1067" y="59"/>
                  <a:pt x="1104" y="64"/>
                  <a:pt x="1142" y="69"/>
                </a:cubicBezTo>
                <a:cubicBezTo>
                  <a:pt x="1154" y="71"/>
                  <a:pt x="1154" y="71"/>
                  <a:pt x="1154" y="71"/>
                </a:cubicBezTo>
                <a:cubicBezTo>
                  <a:pt x="1158" y="72"/>
                  <a:pt x="1155" y="72"/>
                  <a:pt x="1159" y="72"/>
                </a:cubicBezTo>
                <a:cubicBezTo>
                  <a:pt x="1162" y="73"/>
                  <a:pt x="1161" y="72"/>
                  <a:pt x="1165" y="73"/>
                </a:cubicBezTo>
                <a:cubicBezTo>
                  <a:pt x="1179" y="75"/>
                  <a:pt x="1196" y="78"/>
                  <a:pt x="1211" y="81"/>
                </a:cubicBezTo>
                <a:cubicBezTo>
                  <a:pt x="1229" y="84"/>
                  <a:pt x="1249" y="88"/>
                  <a:pt x="1267" y="94"/>
                </a:cubicBezTo>
                <a:cubicBezTo>
                  <a:pt x="1275" y="97"/>
                  <a:pt x="1284" y="101"/>
                  <a:pt x="1291" y="105"/>
                </a:cubicBezTo>
                <a:cubicBezTo>
                  <a:pt x="1298" y="109"/>
                  <a:pt x="1303" y="114"/>
                  <a:pt x="1305" y="119"/>
                </a:cubicBezTo>
                <a:cubicBezTo>
                  <a:pt x="1306" y="122"/>
                  <a:pt x="1306" y="121"/>
                  <a:pt x="1306" y="121"/>
                </a:cubicBezTo>
                <a:cubicBezTo>
                  <a:pt x="1306" y="121"/>
                  <a:pt x="1306" y="121"/>
                  <a:pt x="1307" y="124"/>
                </a:cubicBezTo>
                <a:cubicBezTo>
                  <a:pt x="1307" y="125"/>
                  <a:pt x="1307" y="126"/>
                  <a:pt x="1307" y="126"/>
                </a:cubicBezTo>
                <a:cubicBezTo>
                  <a:pt x="1307" y="127"/>
                  <a:pt x="1306" y="127"/>
                  <a:pt x="1306" y="128"/>
                </a:cubicBezTo>
                <a:cubicBezTo>
                  <a:pt x="1304" y="130"/>
                  <a:pt x="1302" y="132"/>
                  <a:pt x="1300" y="134"/>
                </a:cubicBezTo>
                <a:cubicBezTo>
                  <a:pt x="1296" y="138"/>
                  <a:pt x="1291" y="142"/>
                  <a:pt x="1285" y="145"/>
                </a:cubicBezTo>
                <a:cubicBezTo>
                  <a:pt x="1274" y="152"/>
                  <a:pt x="1262" y="158"/>
                  <a:pt x="1250" y="163"/>
                </a:cubicBezTo>
                <a:cubicBezTo>
                  <a:pt x="1247" y="164"/>
                  <a:pt x="1244" y="165"/>
                  <a:pt x="1241" y="166"/>
                </a:cubicBezTo>
                <a:cubicBezTo>
                  <a:pt x="1231" y="169"/>
                  <a:pt x="1231" y="169"/>
                  <a:pt x="1231" y="169"/>
                </a:cubicBezTo>
                <a:cubicBezTo>
                  <a:pt x="1224" y="171"/>
                  <a:pt x="1218" y="173"/>
                  <a:pt x="1211" y="175"/>
                </a:cubicBezTo>
                <a:cubicBezTo>
                  <a:pt x="1198" y="178"/>
                  <a:pt x="1184" y="182"/>
                  <a:pt x="1171" y="185"/>
                </a:cubicBezTo>
                <a:cubicBezTo>
                  <a:pt x="1167" y="186"/>
                  <a:pt x="1170" y="185"/>
                  <a:pt x="1164" y="186"/>
                </a:cubicBezTo>
                <a:cubicBezTo>
                  <a:pt x="1156" y="188"/>
                  <a:pt x="1158" y="188"/>
                  <a:pt x="1152" y="189"/>
                </a:cubicBezTo>
                <a:cubicBezTo>
                  <a:pt x="1147" y="190"/>
                  <a:pt x="1144" y="191"/>
                  <a:pt x="1141" y="191"/>
                </a:cubicBezTo>
                <a:cubicBezTo>
                  <a:pt x="1110" y="197"/>
                  <a:pt x="1078" y="201"/>
                  <a:pt x="1045" y="205"/>
                </a:cubicBezTo>
                <a:cubicBezTo>
                  <a:pt x="1013" y="208"/>
                  <a:pt x="980" y="210"/>
                  <a:pt x="947" y="213"/>
                </a:cubicBezTo>
                <a:cubicBezTo>
                  <a:pt x="885" y="217"/>
                  <a:pt x="823" y="220"/>
                  <a:pt x="765" y="221"/>
                </a:cubicBezTo>
                <a:cubicBezTo>
                  <a:pt x="719" y="222"/>
                  <a:pt x="675" y="223"/>
                  <a:pt x="633" y="222"/>
                </a:cubicBezTo>
                <a:cubicBezTo>
                  <a:pt x="578" y="222"/>
                  <a:pt x="530" y="221"/>
                  <a:pt x="478" y="219"/>
                </a:cubicBezTo>
                <a:cubicBezTo>
                  <a:pt x="441" y="218"/>
                  <a:pt x="400" y="216"/>
                  <a:pt x="368" y="214"/>
                </a:cubicBezTo>
                <a:cubicBezTo>
                  <a:pt x="350" y="214"/>
                  <a:pt x="350" y="214"/>
                  <a:pt x="350" y="214"/>
                </a:cubicBezTo>
                <a:cubicBezTo>
                  <a:pt x="321" y="212"/>
                  <a:pt x="321" y="212"/>
                  <a:pt x="321" y="212"/>
                </a:cubicBezTo>
                <a:cubicBezTo>
                  <a:pt x="296" y="210"/>
                  <a:pt x="270" y="209"/>
                  <a:pt x="244" y="206"/>
                </a:cubicBezTo>
                <a:cubicBezTo>
                  <a:pt x="215" y="204"/>
                  <a:pt x="188" y="201"/>
                  <a:pt x="160" y="198"/>
                </a:cubicBezTo>
                <a:cubicBezTo>
                  <a:pt x="144" y="196"/>
                  <a:pt x="129" y="194"/>
                  <a:pt x="114" y="191"/>
                </a:cubicBezTo>
                <a:cubicBezTo>
                  <a:pt x="103" y="189"/>
                  <a:pt x="93" y="187"/>
                  <a:pt x="82" y="185"/>
                </a:cubicBezTo>
                <a:cubicBezTo>
                  <a:pt x="68" y="182"/>
                  <a:pt x="53" y="178"/>
                  <a:pt x="40" y="172"/>
                </a:cubicBezTo>
                <a:cubicBezTo>
                  <a:pt x="33" y="170"/>
                  <a:pt x="26" y="166"/>
                  <a:pt x="22" y="163"/>
                </a:cubicBezTo>
                <a:cubicBezTo>
                  <a:pt x="17" y="159"/>
                  <a:pt x="14" y="154"/>
                  <a:pt x="14" y="149"/>
                </a:cubicBezTo>
                <a:cubicBezTo>
                  <a:pt x="14" y="144"/>
                  <a:pt x="19" y="137"/>
                  <a:pt x="26" y="131"/>
                </a:cubicBezTo>
                <a:cubicBezTo>
                  <a:pt x="33" y="126"/>
                  <a:pt x="41" y="121"/>
                  <a:pt x="50" y="117"/>
                </a:cubicBezTo>
                <a:cubicBezTo>
                  <a:pt x="67" y="108"/>
                  <a:pt x="85" y="101"/>
                  <a:pt x="103" y="95"/>
                </a:cubicBezTo>
                <a:cubicBezTo>
                  <a:pt x="144" y="82"/>
                  <a:pt x="195" y="70"/>
                  <a:pt x="235" y="61"/>
                </a:cubicBezTo>
                <a:cubicBezTo>
                  <a:pt x="268" y="55"/>
                  <a:pt x="302" y="49"/>
                  <a:pt x="340" y="44"/>
                </a:cubicBezTo>
                <a:cubicBezTo>
                  <a:pt x="350" y="42"/>
                  <a:pt x="350" y="42"/>
                  <a:pt x="350" y="42"/>
                </a:cubicBezTo>
                <a:cubicBezTo>
                  <a:pt x="407" y="35"/>
                  <a:pt x="471" y="28"/>
                  <a:pt x="517" y="25"/>
                </a:cubicBezTo>
                <a:cubicBezTo>
                  <a:pt x="534" y="24"/>
                  <a:pt x="549" y="23"/>
                  <a:pt x="565" y="22"/>
                </a:cubicBezTo>
                <a:cubicBezTo>
                  <a:pt x="583" y="21"/>
                  <a:pt x="599" y="20"/>
                  <a:pt x="616" y="19"/>
                </a:cubicBezTo>
                <a:cubicBezTo>
                  <a:pt x="632" y="19"/>
                  <a:pt x="632" y="19"/>
                  <a:pt x="632" y="19"/>
                </a:cubicBezTo>
                <a:cubicBezTo>
                  <a:pt x="649" y="18"/>
                  <a:pt x="666" y="17"/>
                  <a:pt x="684" y="17"/>
                </a:cubicBezTo>
                <a:cubicBezTo>
                  <a:pt x="712" y="16"/>
                  <a:pt x="742" y="16"/>
                  <a:pt x="774" y="16"/>
                </a:cubicBezTo>
                <a:cubicBezTo>
                  <a:pt x="799" y="16"/>
                  <a:pt x="836" y="16"/>
                  <a:pt x="864" y="16"/>
                </a:cubicBezTo>
                <a:cubicBezTo>
                  <a:pt x="912" y="18"/>
                  <a:pt x="961" y="19"/>
                  <a:pt x="1010" y="23"/>
                </a:cubicBezTo>
                <a:cubicBezTo>
                  <a:pt x="1026" y="24"/>
                  <a:pt x="1041" y="26"/>
                  <a:pt x="1058" y="27"/>
                </a:cubicBezTo>
                <a:cubicBezTo>
                  <a:pt x="1075" y="29"/>
                  <a:pt x="1096" y="31"/>
                  <a:pt x="1117" y="35"/>
                </a:cubicBezTo>
                <a:cubicBezTo>
                  <a:pt x="1123" y="36"/>
                  <a:pt x="1123" y="36"/>
                  <a:pt x="1123" y="36"/>
                </a:cubicBezTo>
                <a:cubicBezTo>
                  <a:pt x="1123" y="36"/>
                  <a:pt x="1123" y="36"/>
                  <a:pt x="1123" y="36"/>
                </a:cubicBezTo>
                <a:cubicBezTo>
                  <a:pt x="1124" y="36"/>
                  <a:pt x="1124" y="36"/>
                  <a:pt x="1124" y="36"/>
                </a:cubicBezTo>
                <a:cubicBezTo>
                  <a:pt x="1125" y="36"/>
                  <a:pt x="1125" y="36"/>
                  <a:pt x="1125" y="36"/>
                </a:cubicBezTo>
                <a:cubicBezTo>
                  <a:pt x="1125" y="36"/>
                  <a:pt x="1127" y="36"/>
                  <a:pt x="1127" y="37"/>
                </a:cubicBezTo>
                <a:cubicBezTo>
                  <a:pt x="1127" y="38"/>
                  <a:pt x="1128" y="36"/>
                  <a:pt x="1129" y="37"/>
                </a:cubicBezTo>
                <a:cubicBezTo>
                  <a:pt x="1129" y="37"/>
                  <a:pt x="1129" y="37"/>
                  <a:pt x="1129" y="38"/>
                </a:cubicBezTo>
                <a:cubicBezTo>
                  <a:pt x="1129" y="38"/>
                  <a:pt x="1129" y="38"/>
                  <a:pt x="1130" y="38"/>
                </a:cubicBezTo>
                <a:cubicBezTo>
                  <a:pt x="1130" y="38"/>
                  <a:pt x="1130" y="39"/>
                  <a:pt x="1131" y="39"/>
                </a:cubicBezTo>
                <a:cubicBezTo>
                  <a:pt x="1131" y="39"/>
                  <a:pt x="1131" y="39"/>
                  <a:pt x="1131" y="39"/>
                </a:cubicBezTo>
                <a:cubicBezTo>
                  <a:pt x="1132" y="39"/>
                  <a:pt x="1132" y="39"/>
                  <a:pt x="1133" y="39"/>
                </a:cubicBezTo>
                <a:cubicBezTo>
                  <a:pt x="1133" y="39"/>
                  <a:pt x="1134" y="39"/>
                  <a:pt x="1134" y="39"/>
                </a:cubicBezTo>
                <a:cubicBezTo>
                  <a:pt x="1135" y="39"/>
                  <a:pt x="1135" y="39"/>
                  <a:pt x="1135" y="39"/>
                </a:cubicBezTo>
                <a:cubicBezTo>
                  <a:pt x="1136" y="39"/>
                  <a:pt x="1136" y="39"/>
                  <a:pt x="1137" y="38"/>
                </a:cubicBezTo>
                <a:cubicBezTo>
                  <a:pt x="1137" y="38"/>
                  <a:pt x="1138" y="38"/>
                  <a:pt x="1138" y="38"/>
                </a:cubicBezTo>
                <a:cubicBezTo>
                  <a:pt x="1138" y="38"/>
                  <a:pt x="1139" y="38"/>
                  <a:pt x="1139" y="38"/>
                </a:cubicBezTo>
                <a:cubicBezTo>
                  <a:pt x="1140" y="37"/>
                  <a:pt x="1141" y="36"/>
                  <a:pt x="1142" y="36"/>
                </a:cubicBezTo>
                <a:cubicBezTo>
                  <a:pt x="1142" y="36"/>
                  <a:pt x="1142" y="35"/>
                  <a:pt x="1143" y="35"/>
                </a:cubicBezTo>
                <a:cubicBezTo>
                  <a:pt x="1143" y="35"/>
                  <a:pt x="1143" y="35"/>
                  <a:pt x="1143" y="35"/>
                </a:cubicBezTo>
                <a:cubicBezTo>
                  <a:pt x="1143" y="34"/>
                  <a:pt x="1143" y="33"/>
                  <a:pt x="1144" y="33"/>
                </a:cubicBezTo>
                <a:cubicBezTo>
                  <a:pt x="1144" y="33"/>
                  <a:pt x="1144" y="33"/>
                  <a:pt x="1144" y="33"/>
                </a:cubicBezTo>
                <a:cubicBezTo>
                  <a:pt x="1144" y="32"/>
                  <a:pt x="1144" y="31"/>
                  <a:pt x="1144" y="30"/>
                </a:cubicBezTo>
                <a:cubicBezTo>
                  <a:pt x="1144" y="29"/>
                  <a:pt x="1144" y="28"/>
                  <a:pt x="1144" y="28"/>
                </a:cubicBezTo>
                <a:cubicBezTo>
                  <a:pt x="1144" y="28"/>
                  <a:pt x="1144" y="27"/>
                  <a:pt x="1144" y="27"/>
                </a:cubicBezTo>
                <a:cubicBezTo>
                  <a:pt x="1144" y="26"/>
                  <a:pt x="1143" y="26"/>
                  <a:pt x="1143" y="26"/>
                </a:cubicBezTo>
                <a:cubicBezTo>
                  <a:pt x="1143" y="25"/>
                  <a:pt x="1143" y="25"/>
                  <a:pt x="1143" y="25"/>
                </a:cubicBezTo>
                <a:cubicBezTo>
                  <a:pt x="1143" y="25"/>
                  <a:pt x="1142" y="24"/>
                  <a:pt x="1142" y="24"/>
                </a:cubicBezTo>
                <a:cubicBezTo>
                  <a:pt x="1142" y="24"/>
                  <a:pt x="1142" y="24"/>
                  <a:pt x="1142" y="24"/>
                </a:cubicBezTo>
                <a:cubicBezTo>
                  <a:pt x="1141" y="23"/>
                  <a:pt x="1141" y="22"/>
                  <a:pt x="1140" y="22"/>
                </a:cubicBezTo>
                <a:cubicBezTo>
                  <a:pt x="1140" y="22"/>
                  <a:pt x="1139" y="21"/>
                  <a:pt x="1139" y="21"/>
                </a:cubicBezTo>
                <a:cubicBezTo>
                  <a:pt x="1138" y="21"/>
                  <a:pt x="1137" y="21"/>
                  <a:pt x="1137" y="20"/>
                </a:cubicBezTo>
                <a:cubicBezTo>
                  <a:pt x="1137" y="20"/>
                  <a:pt x="1137" y="20"/>
                  <a:pt x="1137" y="20"/>
                </a:cubicBezTo>
                <a:cubicBezTo>
                  <a:pt x="1137" y="20"/>
                  <a:pt x="1136" y="20"/>
                  <a:pt x="1136" y="20"/>
                </a:cubicBezTo>
                <a:cubicBezTo>
                  <a:pt x="1136" y="20"/>
                  <a:pt x="1135" y="20"/>
                  <a:pt x="1135" y="20"/>
                </a:cubicBezTo>
                <a:cubicBezTo>
                  <a:pt x="1135" y="20"/>
                  <a:pt x="1134" y="19"/>
                  <a:pt x="1134" y="19"/>
                </a:cubicBezTo>
                <a:cubicBezTo>
                  <a:pt x="1134" y="19"/>
                  <a:pt x="1134" y="20"/>
                  <a:pt x="1133" y="20"/>
                </a:cubicBezTo>
                <a:cubicBezTo>
                  <a:pt x="1133" y="20"/>
                  <a:pt x="1132" y="19"/>
                  <a:pt x="1132" y="19"/>
                </a:cubicBezTo>
                <a:cubicBezTo>
                  <a:pt x="1131" y="19"/>
                  <a:pt x="1131" y="19"/>
                  <a:pt x="1131" y="19"/>
                </a:cubicBezTo>
                <a:cubicBezTo>
                  <a:pt x="1131" y="19"/>
                  <a:pt x="1130" y="19"/>
                  <a:pt x="1130" y="20"/>
                </a:cubicBezTo>
                <a:cubicBezTo>
                  <a:pt x="1130" y="20"/>
                  <a:pt x="1128" y="19"/>
                  <a:pt x="1127" y="20"/>
                </a:cubicBezTo>
                <a:cubicBezTo>
                  <a:pt x="1127" y="19"/>
                  <a:pt x="1127" y="19"/>
                  <a:pt x="1126" y="19"/>
                </a:cubicBezTo>
                <a:cubicBezTo>
                  <a:pt x="1126" y="19"/>
                  <a:pt x="1126" y="19"/>
                  <a:pt x="1126" y="19"/>
                </a:cubicBezTo>
                <a:cubicBezTo>
                  <a:pt x="1126" y="19"/>
                  <a:pt x="1126" y="19"/>
                  <a:pt x="1126" y="19"/>
                </a:cubicBezTo>
                <a:cubicBezTo>
                  <a:pt x="1122" y="19"/>
                  <a:pt x="1122" y="19"/>
                  <a:pt x="1122" y="19"/>
                </a:cubicBezTo>
                <a:cubicBezTo>
                  <a:pt x="1103" y="16"/>
                  <a:pt x="1103" y="16"/>
                  <a:pt x="1103" y="16"/>
                </a:cubicBezTo>
                <a:cubicBezTo>
                  <a:pt x="1098" y="15"/>
                  <a:pt x="1092" y="15"/>
                  <a:pt x="1087" y="14"/>
                </a:cubicBezTo>
                <a:cubicBezTo>
                  <a:pt x="1078" y="13"/>
                  <a:pt x="1067" y="12"/>
                  <a:pt x="1056" y="11"/>
                </a:cubicBezTo>
                <a:cubicBezTo>
                  <a:pt x="1037" y="9"/>
                  <a:pt x="1021" y="8"/>
                  <a:pt x="1005" y="7"/>
                </a:cubicBezTo>
                <a:cubicBezTo>
                  <a:pt x="981" y="5"/>
                  <a:pt x="964" y="4"/>
                  <a:pt x="944" y="3"/>
                </a:cubicBezTo>
                <a:cubicBezTo>
                  <a:pt x="920" y="2"/>
                  <a:pt x="920" y="2"/>
                  <a:pt x="920" y="2"/>
                </a:cubicBezTo>
                <a:cubicBezTo>
                  <a:pt x="898" y="2"/>
                  <a:pt x="898" y="2"/>
                  <a:pt x="898" y="2"/>
                </a:cubicBezTo>
                <a:cubicBezTo>
                  <a:pt x="875" y="1"/>
                  <a:pt x="875" y="1"/>
                  <a:pt x="875" y="1"/>
                </a:cubicBezTo>
                <a:cubicBezTo>
                  <a:pt x="860" y="1"/>
                  <a:pt x="860" y="1"/>
                  <a:pt x="860" y="1"/>
                </a:cubicBezTo>
                <a:cubicBezTo>
                  <a:pt x="844" y="0"/>
                  <a:pt x="844" y="0"/>
                  <a:pt x="844" y="0"/>
                </a:cubicBezTo>
                <a:cubicBezTo>
                  <a:pt x="824" y="0"/>
                  <a:pt x="824" y="0"/>
                  <a:pt x="824" y="0"/>
                </a:cubicBezTo>
                <a:cubicBezTo>
                  <a:pt x="800" y="0"/>
                  <a:pt x="773" y="0"/>
                  <a:pt x="750" y="1"/>
                </a:cubicBezTo>
                <a:cubicBezTo>
                  <a:pt x="708" y="1"/>
                  <a:pt x="671" y="2"/>
                  <a:pt x="622" y="4"/>
                </a:cubicBezTo>
                <a:cubicBezTo>
                  <a:pt x="587" y="6"/>
                  <a:pt x="587" y="6"/>
                  <a:pt x="587" y="6"/>
                </a:cubicBezTo>
                <a:cubicBezTo>
                  <a:pt x="584" y="6"/>
                  <a:pt x="584" y="6"/>
                  <a:pt x="580" y="6"/>
                </a:cubicBezTo>
                <a:cubicBezTo>
                  <a:pt x="554" y="7"/>
                  <a:pt x="527" y="10"/>
                  <a:pt x="500" y="11"/>
                </a:cubicBezTo>
                <a:cubicBezTo>
                  <a:pt x="497" y="12"/>
                  <a:pt x="497" y="12"/>
                  <a:pt x="497" y="12"/>
                </a:cubicBezTo>
                <a:cubicBezTo>
                  <a:pt x="460" y="14"/>
                  <a:pt x="414" y="19"/>
                  <a:pt x="385" y="23"/>
                </a:cubicBezTo>
                <a:cubicBezTo>
                  <a:pt x="363" y="25"/>
                  <a:pt x="337" y="29"/>
                  <a:pt x="309" y="33"/>
                </a:cubicBezTo>
                <a:cubicBezTo>
                  <a:pt x="297" y="35"/>
                  <a:pt x="284" y="37"/>
                  <a:pt x="272" y="39"/>
                </a:cubicBezTo>
                <a:cubicBezTo>
                  <a:pt x="249" y="44"/>
                  <a:pt x="218" y="50"/>
                  <a:pt x="196" y="55"/>
                </a:cubicBezTo>
                <a:cubicBezTo>
                  <a:pt x="176" y="60"/>
                  <a:pt x="176" y="60"/>
                  <a:pt x="176" y="60"/>
                </a:cubicBezTo>
                <a:cubicBezTo>
                  <a:pt x="164" y="63"/>
                  <a:pt x="152" y="66"/>
                  <a:pt x="139" y="69"/>
                </a:cubicBezTo>
                <a:cubicBezTo>
                  <a:pt x="115" y="76"/>
                  <a:pt x="89" y="84"/>
                  <a:pt x="65" y="94"/>
                </a:cubicBezTo>
                <a:cubicBezTo>
                  <a:pt x="53" y="99"/>
                  <a:pt x="41" y="104"/>
                  <a:pt x="30" y="111"/>
                </a:cubicBezTo>
                <a:cubicBezTo>
                  <a:pt x="25" y="114"/>
                  <a:pt x="19" y="118"/>
                  <a:pt x="15" y="122"/>
                </a:cubicBezTo>
                <a:cubicBezTo>
                  <a:pt x="10" y="127"/>
                  <a:pt x="5" y="131"/>
                  <a:pt x="2" y="138"/>
                </a:cubicBezTo>
                <a:cubicBezTo>
                  <a:pt x="1" y="142"/>
                  <a:pt x="0" y="146"/>
                  <a:pt x="0" y="151"/>
                </a:cubicBezTo>
                <a:cubicBezTo>
                  <a:pt x="0" y="155"/>
                  <a:pt x="1" y="159"/>
                  <a:pt x="3" y="163"/>
                </a:cubicBezTo>
                <a:cubicBezTo>
                  <a:pt x="4" y="165"/>
                  <a:pt x="6" y="166"/>
                  <a:pt x="7" y="168"/>
                </a:cubicBezTo>
                <a:cubicBezTo>
                  <a:pt x="8" y="169"/>
                  <a:pt x="10" y="171"/>
                  <a:pt x="11" y="172"/>
                </a:cubicBezTo>
                <a:cubicBezTo>
                  <a:pt x="14" y="175"/>
                  <a:pt x="17" y="177"/>
                  <a:pt x="21" y="179"/>
                </a:cubicBezTo>
                <a:cubicBezTo>
                  <a:pt x="33" y="186"/>
                  <a:pt x="45" y="190"/>
                  <a:pt x="58" y="193"/>
                </a:cubicBezTo>
                <a:cubicBezTo>
                  <a:pt x="70" y="197"/>
                  <a:pt x="83" y="200"/>
                  <a:pt x="95" y="202"/>
                </a:cubicBezTo>
                <a:cubicBezTo>
                  <a:pt x="101" y="203"/>
                  <a:pt x="108" y="204"/>
                  <a:pt x="113" y="205"/>
                </a:cubicBezTo>
                <a:cubicBezTo>
                  <a:pt x="128" y="208"/>
                  <a:pt x="142" y="210"/>
                  <a:pt x="158" y="212"/>
                </a:cubicBezTo>
                <a:cubicBezTo>
                  <a:pt x="197" y="217"/>
                  <a:pt x="236" y="220"/>
                  <a:pt x="272" y="223"/>
                </a:cubicBezTo>
                <a:cubicBezTo>
                  <a:pt x="318" y="226"/>
                  <a:pt x="386" y="230"/>
                  <a:pt x="440" y="232"/>
                </a:cubicBezTo>
                <a:cubicBezTo>
                  <a:pt x="452" y="232"/>
                  <a:pt x="464" y="233"/>
                  <a:pt x="476" y="233"/>
                </a:cubicBezTo>
                <a:cubicBezTo>
                  <a:pt x="515" y="234"/>
                  <a:pt x="564" y="235"/>
                  <a:pt x="605" y="236"/>
                </a:cubicBezTo>
                <a:cubicBezTo>
                  <a:pt x="690" y="237"/>
                  <a:pt x="777" y="235"/>
                  <a:pt x="863" y="231"/>
                </a:cubicBezTo>
                <a:cubicBezTo>
                  <a:pt x="906" y="229"/>
                  <a:pt x="950" y="227"/>
                  <a:pt x="992" y="223"/>
                </a:cubicBezTo>
                <a:cubicBezTo>
                  <a:pt x="1035" y="220"/>
                  <a:pt x="1078" y="216"/>
                  <a:pt x="1120" y="209"/>
                </a:cubicBezTo>
                <a:cubicBezTo>
                  <a:pt x="1133" y="207"/>
                  <a:pt x="1153" y="203"/>
                  <a:pt x="1164" y="200"/>
                </a:cubicBezTo>
                <a:cubicBezTo>
                  <a:pt x="1167" y="200"/>
                  <a:pt x="1174" y="198"/>
                  <a:pt x="1180" y="197"/>
                </a:cubicBezTo>
                <a:cubicBezTo>
                  <a:pt x="1201" y="191"/>
                  <a:pt x="1226" y="184"/>
                  <a:pt x="1252" y="176"/>
                </a:cubicBezTo>
                <a:cubicBezTo>
                  <a:pt x="1259" y="174"/>
                  <a:pt x="1274" y="167"/>
                  <a:pt x="1282" y="162"/>
                </a:cubicBezTo>
                <a:cubicBezTo>
                  <a:pt x="1286" y="160"/>
                  <a:pt x="1277" y="165"/>
                  <a:pt x="1284" y="161"/>
                </a:cubicBezTo>
                <a:cubicBezTo>
                  <a:pt x="1288" y="159"/>
                  <a:pt x="1294" y="155"/>
                  <a:pt x="1301" y="150"/>
                </a:cubicBezTo>
                <a:cubicBezTo>
                  <a:pt x="1304" y="148"/>
                  <a:pt x="1308" y="145"/>
                  <a:pt x="1311" y="141"/>
                </a:cubicBezTo>
                <a:cubicBezTo>
                  <a:pt x="1313" y="139"/>
                  <a:pt x="1315" y="137"/>
                  <a:pt x="1317" y="134"/>
                </a:cubicBezTo>
                <a:cubicBezTo>
                  <a:pt x="1317" y="133"/>
                  <a:pt x="1318" y="132"/>
                  <a:pt x="1319" y="130"/>
                </a:cubicBezTo>
                <a:cubicBezTo>
                  <a:pt x="1319" y="129"/>
                  <a:pt x="1319" y="128"/>
                  <a:pt x="1319" y="127"/>
                </a:cubicBezTo>
                <a:cubicBezTo>
                  <a:pt x="1319" y="126"/>
                  <a:pt x="1319" y="126"/>
                  <a:pt x="1319" y="126"/>
                </a:cubicBezTo>
                <a:close/>
                <a:moveTo>
                  <a:pt x="1104" y="52"/>
                </a:moveTo>
                <a:cubicBezTo>
                  <a:pt x="1102" y="51"/>
                  <a:pt x="1092" y="50"/>
                  <a:pt x="1091" y="50"/>
                </a:cubicBezTo>
                <a:cubicBezTo>
                  <a:pt x="1095" y="50"/>
                  <a:pt x="1103" y="52"/>
                  <a:pt x="1104" y="52"/>
                </a:cubicBezTo>
                <a:close/>
                <a:moveTo>
                  <a:pt x="985" y="52"/>
                </a:moveTo>
                <a:cubicBezTo>
                  <a:pt x="985" y="52"/>
                  <a:pt x="985" y="52"/>
                  <a:pt x="985" y="52"/>
                </a:cubicBezTo>
                <a:cubicBezTo>
                  <a:pt x="985" y="52"/>
                  <a:pt x="985" y="52"/>
                  <a:pt x="985" y="52"/>
                </a:cubicBezTo>
                <a:close/>
                <a:moveTo>
                  <a:pt x="689" y="44"/>
                </a:moveTo>
                <a:cubicBezTo>
                  <a:pt x="689" y="43"/>
                  <a:pt x="688" y="44"/>
                  <a:pt x="688" y="43"/>
                </a:cubicBezTo>
                <a:cubicBezTo>
                  <a:pt x="689" y="43"/>
                  <a:pt x="689" y="43"/>
                  <a:pt x="689" y="43"/>
                </a:cubicBezTo>
                <a:cubicBezTo>
                  <a:pt x="689" y="43"/>
                  <a:pt x="687" y="43"/>
                  <a:pt x="687" y="43"/>
                </a:cubicBezTo>
                <a:cubicBezTo>
                  <a:pt x="687" y="43"/>
                  <a:pt x="688" y="44"/>
                  <a:pt x="688" y="43"/>
                </a:cubicBezTo>
                <a:cubicBezTo>
                  <a:pt x="688" y="43"/>
                  <a:pt x="688" y="43"/>
                  <a:pt x="688" y="44"/>
                </a:cubicBezTo>
                <a:cubicBezTo>
                  <a:pt x="688" y="44"/>
                  <a:pt x="688" y="43"/>
                  <a:pt x="688" y="43"/>
                </a:cubicBezTo>
                <a:cubicBezTo>
                  <a:pt x="688" y="44"/>
                  <a:pt x="688" y="44"/>
                  <a:pt x="688" y="44"/>
                </a:cubicBezTo>
                <a:cubicBezTo>
                  <a:pt x="689" y="44"/>
                  <a:pt x="689" y="44"/>
                  <a:pt x="689" y="44"/>
                </a:cubicBezTo>
                <a:close/>
                <a:moveTo>
                  <a:pt x="1041" y="46"/>
                </a:moveTo>
                <a:cubicBezTo>
                  <a:pt x="1044" y="47"/>
                  <a:pt x="1051" y="47"/>
                  <a:pt x="1053" y="48"/>
                </a:cubicBezTo>
                <a:cubicBezTo>
                  <a:pt x="1049" y="47"/>
                  <a:pt x="1042" y="46"/>
                  <a:pt x="1041" y="46"/>
                </a:cubicBezTo>
                <a:close/>
                <a:moveTo>
                  <a:pt x="689" y="39"/>
                </a:moveTo>
                <a:cubicBezTo>
                  <a:pt x="689" y="39"/>
                  <a:pt x="688" y="39"/>
                  <a:pt x="688" y="39"/>
                </a:cubicBezTo>
                <a:cubicBezTo>
                  <a:pt x="689" y="39"/>
                  <a:pt x="689" y="39"/>
                  <a:pt x="689" y="39"/>
                </a:cubicBezTo>
                <a:close/>
                <a:moveTo>
                  <a:pt x="688" y="45"/>
                </a:moveTo>
                <a:cubicBezTo>
                  <a:pt x="688" y="45"/>
                  <a:pt x="688" y="45"/>
                  <a:pt x="687" y="45"/>
                </a:cubicBezTo>
                <a:cubicBezTo>
                  <a:pt x="688" y="45"/>
                  <a:pt x="688" y="45"/>
                  <a:pt x="688" y="45"/>
                </a:cubicBezTo>
                <a:close/>
                <a:moveTo>
                  <a:pt x="863" y="47"/>
                </a:moveTo>
                <a:cubicBezTo>
                  <a:pt x="849" y="46"/>
                  <a:pt x="839" y="46"/>
                  <a:pt x="830" y="46"/>
                </a:cubicBezTo>
                <a:cubicBezTo>
                  <a:pt x="838" y="46"/>
                  <a:pt x="848" y="46"/>
                  <a:pt x="853" y="47"/>
                </a:cubicBezTo>
                <a:cubicBezTo>
                  <a:pt x="855" y="46"/>
                  <a:pt x="860" y="47"/>
                  <a:pt x="863" y="47"/>
                </a:cubicBezTo>
                <a:close/>
                <a:moveTo>
                  <a:pt x="1279" y="100"/>
                </a:moveTo>
                <a:cubicBezTo>
                  <a:pt x="1276" y="98"/>
                  <a:pt x="1271" y="96"/>
                  <a:pt x="1270" y="96"/>
                </a:cubicBezTo>
                <a:cubicBezTo>
                  <a:pt x="1274" y="98"/>
                  <a:pt x="1277" y="99"/>
                  <a:pt x="1279" y="100"/>
                </a:cubicBezTo>
                <a:close/>
                <a:moveTo>
                  <a:pt x="688" y="39"/>
                </a:moveTo>
                <a:cubicBezTo>
                  <a:pt x="688" y="39"/>
                  <a:pt x="688" y="39"/>
                  <a:pt x="688" y="39"/>
                </a:cubicBezTo>
                <a:cubicBezTo>
                  <a:pt x="688" y="39"/>
                  <a:pt x="688" y="39"/>
                  <a:pt x="688" y="39"/>
                </a:cubicBezTo>
                <a:cubicBezTo>
                  <a:pt x="688" y="39"/>
                  <a:pt x="688" y="39"/>
                  <a:pt x="688" y="39"/>
                </a:cubicBezTo>
                <a:close/>
                <a:moveTo>
                  <a:pt x="688" y="46"/>
                </a:moveTo>
                <a:cubicBezTo>
                  <a:pt x="688" y="46"/>
                  <a:pt x="689" y="46"/>
                  <a:pt x="689" y="46"/>
                </a:cubicBezTo>
                <a:cubicBezTo>
                  <a:pt x="688" y="46"/>
                  <a:pt x="688" y="46"/>
                  <a:pt x="688" y="46"/>
                </a:cubicBezTo>
                <a:close/>
                <a:moveTo>
                  <a:pt x="769" y="37"/>
                </a:moveTo>
                <a:cubicBezTo>
                  <a:pt x="762" y="37"/>
                  <a:pt x="762" y="37"/>
                  <a:pt x="762" y="37"/>
                </a:cubicBezTo>
                <a:cubicBezTo>
                  <a:pt x="761" y="37"/>
                  <a:pt x="762" y="37"/>
                  <a:pt x="763" y="37"/>
                </a:cubicBezTo>
                <a:cubicBezTo>
                  <a:pt x="768" y="37"/>
                  <a:pt x="769" y="37"/>
                  <a:pt x="769" y="37"/>
                </a:cubicBezTo>
                <a:close/>
                <a:moveTo>
                  <a:pt x="923" y="41"/>
                </a:moveTo>
                <a:cubicBezTo>
                  <a:pt x="912" y="40"/>
                  <a:pt x="912" y="40"/>
                  <a:pt x="912" y="40"/>
                </a:cubicBezTo>
                <a:cubicBezTo>
                  <a:pt x="907" y="40"/>
                  <a:pt x="879" y="39"/>
                  <a:pt x="882" y="39"/>
                </a:cubicBezTo>
                <a:cubicBezTo>
                  <a:pt x="899" y="40"/>
                  <a:pt x="924" y="41"/>
                  <a:pt x="938" y="42"/>
                </a:cubicBezTo>
                <a:cubicBezTo>
                  <a:pt x="933" y="41"/>
                  <a:pt x="928" y="41"/>
                  <a:pt x="923" y="41"/>
                </a:cubicBezTo>
                <a:close/>
                <a:moveTo>
                  <a:pt x="926" y="46"/>
                </a:moveTo>
                <a:cubicBezTo>
                  <a:pt x="967" y="48"/>
                  <a:pt x="967" y="48"/>
                  <a:pt x="967" y="48"/>
                </a:cubicBezTo>
                <a:cubicBezTo>
                  <a:pt x="954" y="47"/>
                  <a:pt x="939" y="46"/>
                  <a:pt x="926" y="46"/>
                </a:cubicBezTo>
                <a:close/>
                <a:moveTo>
                  <a:pt x="683" y="48"/>
                </a:moveTo>
                <a:cubicBezTo>
                  <a:pt x="683" y="48"/>
                  <a:pt x="683" y="48"/>
                  <a:pt x="683" y="48"/>
                </a:cubicBezTo>
                <a:close/>
                <a:moveTo>
                  <a:pt x="985" y="52"/>
                </a:moveTo>
                <a:cubicBezTo>
                  <a:pt x="985" y="52"/>
                  <a:pt x="986" y="52"/>
                  <a:pt x="986" y="52"/>
                </a:cubicBezTo>
                <a:cubicBezTo>
                  <a:pt x="986" y="52"/>
                  <a:pt x="985" y="52"/>
                  <a:pt x="985" y="52"/>
                </a:cubicBezTo>
                <a:close/>
                <a:moveTo>
                  <a:pt x="687" y="40"/>
                </a:moveTo>
                <a:cubicBezTo>
                  <a:pt x="687" y="40"/>
                  <a:pt x="687" y="40"/>
                  <a:pt x="687" y="40"/>
                </a:cubicBezTo>
                <a:cubicBezTo>
                  <a:pt x="687" y="40"/>
                  <a:pt x="687" y="40"/>
                  <a:pt x="687" y="40"/>
                </a:cubicBezTo>
                <a:close/>
                <a:moveTo>
                  <a:pt x="687" y="41"/>
                </a:moveTo>
                <a:cubicBezTo>
                  <a:pt x="687" y="41"/>
                  <a:pt x="687" y="41"/>
                  <a:pt x="687" y="41"/>
                </a:cubicBezTo>
                <a:cubicBezTo>
                  <a:pt x="687" y="41"/>
                  <a:pt x="687" y="41"/>
                  <a:pt x="687" y="41"/>
                </a:cubicBezTo>
                <a:close/>
                <a:moveTo>
                  <a:pt x="689" y="38"/>
                </a:moveTo>
                <a:cubicBezTo>
                  <a:pt x="689" y="38"/>
                  <a:pt x="689" y="38"/>
                  <a:pt x="689" y="38"/>
                </a:cubicBezTo>
                <a:cubicBezTo>
                  <a:pt x="689" y="38"/>
                  <a:pt x="689" y="38"/>
                  <a:pt x="689" y="38"/>
                </a:cubicBezTo>
                <a:cubicBezTo>
                  <a:pt x="689" y="38"/>
                  <a:pt x="689" y="38"/>
                  <a:pt x="689" y="38"/>
                </a:cubicBezTo>
                <a:cubicBezTo>
                  <a:pt x="689" y="38"/>
                  <a:pt x="689" y="38"/>
                  <a:pt x="689" y="38"/>
                </a:cubicBezTo>
                <a:cubicBezTo>
                  <a:pt x="689" y="38"/>
                  <a:pt x="689" y="38"/>
                  <a:pt x="689" y="38"/>
                </a:cubicBezTo>
                <a:cubicBezTo>
                  <a:pt x="689" y="38"/>
                  <a:pt x="690" y="38"/>
                  <a:pt x="690" y="38"/>
                </a:cubicBezTo>
                <a:cubicBezTo>
                  <a:pt x="689" y="38"/>
                  <a:pt x="689" y="38"/>
                  <a:pt x="689" y="38"/>
                </a:cubicBezTo>
                <a:close/>
                <a:moveTo>
                  <a:pt x="689" y="45"/>
                </a:moveTo>
                <a:cubicBezTo>
                  <a:pt x="689" y="44"/>
                  <a:pt x="689" y="45"/>
                  <a:pt x="689" y="45"/>
                </a:cubicBezTo>
                <a:cubicBezTo>
                  <a:pt x="689" y="45"/>
                  <a:pt x="689" y="45"/>
                  <a:pt x="689" y="45"/>
                </a:cubicBezTo>
                <a:close/>
                <a:moveTo>
                  <a:pt x="688" y="39"/>
                </a:moveTo>
                <a:cubicBezTo>
                  <a:pt x="688" y="39"/>
                  <a:pt x="687" y="38"/>
                  <a:pt x="687" y="39"/>
                </a:cubicBezTo>
                <a:cubicBezTo>
                  <a:pt x="687" y="39"/>
                  <a:pt x="688" y="39"/>
                  <a:pt x="688" y="39"/>
                </a:cubicBezTo>
                <a:close/>
                <a:moveTo>
                  <a:pt x="688" y="41"/>
                </a:moveTo>
                <a:cubicBezTo>
                  <a:pt x="688" y="41"/>
                  <a:pt x="688" y="41"/>
                  <a:pt x="688" y="41"/>
                </a:cubicBezTo>
                <a:cubicBezTo>
                  <a:pt x="688" y="41"/>
                  <a:pt x="688" y="41"/>
                  <a:pt x="688" y="41"/>
                </a:cubicBezTo>
                <a:cubicBezTo>
                  <a:pt x="687" y="41"/>
                  <a:pt x="688" y="41"/>
                  <a:pt x="688" y="41"/>
                </a:cubicBezTo>
                <a:close/>
                <a:moveTo>
                  <a:pt x="699" y="40"/>
                </a:moveTo>
                <a:cubicBezTo>
                  <a:pt x="689" y="41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8" y="41"/>
                  <a:pt x="689" y="41"/>
                  <a:pt x="689" y="41"/>
                </a:cubicBezTo>
                <a:cubicBezTo>
                  <a:pt x="689" y="41"/>
                  <a:pt x="689" y="41"/>
                  <a:pt x="689" y="41"/>
                </a:cubicBezTo>
                <a:lnTo>
                  <a:pt x="699" y="40"/>
                </a:lnTo>
                <a:close/>
                <a:moveTo>
                  <a:pt x="688" y="41"/>
                </a:moveTo>
                <a:cubicBezTo>
                  <a:pt x="688" y="41"/>
                  <a:pt x="688" y="41"/>
                  <a:pt x="688" y="41"/>
                </a:cubicBezTo>
                <a:cubicBezTo>
                  <a:pt x="688" y="41"/>
                  <a:pt x="688" y="41"/>
                  <a:pt x="688" y="41"/>
                </a:cubicBezTo>
                <a:cubicBezTo>
                  <a:pt x="688" y="41"/>
                  <a:pt x="688" y="41"/>
                  <a:pt x="688" y="4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2A23F0B-E4C0-47C2-8A22-C3169299DFAD}"/>
              </a:ext>
            </a:extLst>
          </p:cNvPr>
          <p:cNvSpPr txBox="1"/>
          <p:nvPr/>
        </p:nvSpPr>
        <p:spPr>
          <a:xfrm>
            <a:off x="551384" y="404664"/>
            <a:ext cx="10369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Ústecký kraj se může stát centrem elektromobility v Česku i ve střední Evropě</a:t>
            </a:r>
          </a:p>
        </p:txBody>
      </p:sp>
    </p:spTree>
    <p:extLst>
      <p:ext uri="{BB962C8B-B14F-4D97-AF65-F5344CB8AC3E}">
        <p14:creationId xmlns:p14="http://schemas.microsoft.com/office/powerpoint/2010/main" val="1826390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1" name="Objekt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bdélník 8" hidden="1"/>
          <p:cNvSpPr/>
          <p:nvPr>
            <p:custDataLst>
              <p:tags r:id="rId2"/>
            </p:custDataLst>
          </p:nvPr>
        </p:nvSpPr>
        <p:spPr bwMode="auto">
          <a:xfrm>
            <a:off x="1524000" y="0"/>
            <a:ext cx="158750" cy="15875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>
                <a:srgbClr val="F24F00"/>
              </a:buClr>
              <a:defRPr/>
            </a:pPr>
            <a:endParaRPr lang="cs-CZ" sz="2400">
              <a:solidFill>
                <a:srgbClr val="000000"/>
              </a:solidFill>
              <a:latin typeface="Futura CEZ Medium"/>
              <a:sym typeface="Futura CEZ Medium"/>
            </a:endParaRP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18BEC927-49F4-4659-9A71-4142AAA975A8}"/>
              </a:ext>
            </a:extLst>
          </p:cNvPr>
          <p:cNvSpPr txBox="1">
            <a:spLocks/>
          </p:cNvSpPr>
          <p:nvPr/>
        </p:nvSpPr>
        <p:spPr>
          <a:xfrm>
            <a:off x="491822" y="339194"/>
            <a:ext cx="10500722" cy="11598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cap="non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Projekt zpracování lithia přinese zkvalitnění života v kraji a obcích</a:t>
            </a:r>
            <a:endParaRPr lang="en-US" sz="2800" cap="none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F8D909-EBA9-4899-87D5-6658C287A74E}"/>
              </a:ext>
            </a:extLst>
          </p:cNvPr>
          <p:cNvSpPr/>
          <p:nvPr/>
        </p:nvSpPr>
        <p:spPr bwMode="auto">
          <a:xfrm>
            <a:off x="2268130" y="1360560"/>
            <a:ext cx="8152985" cy="2382704"/>
          </a:xfrm>
          <a:prstGeom prst="rect">
            <a:avLst/>
          </a:prstGeom>
          <a:noFill/>
          <a:ln w="0">
            <a:noFill/>
            <a:prstDash val="solid"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1" algn="just">
              <a:spcBef>
                <a:spcPts val="500"/>
              </a:spcBef>
              <a:buClr>
                <a:schemeClr val="accent1"/>
              </a:buClr>
              <a:defRPr/>
            </a:pPr>
            <a:r>
              <a:rPr lang="cs-CZ" b="1" dirty="0">
                <a:solidFill>
                  <a:prstClr val="black"/>
                </a:solidFill>
              </a:rPr>
              <a:t>Ekonomické přínosy pro kraj a okolní obce: </a:t>
            </a:r>
          </a:p>
          <a:p>
            <a:pPr marL="285750" lvl="1" indent="-285750" algn="just"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cs-CZ" dirty="0">
                <a:cs typeface="Arial"/>
              </a:rPr>
              <a:t>nová ekonomická aktivita přinese kraji </a:t>
            </a:r>
            <a:r>
              <a:rPr lang="cs-CZ" dirty="0"/>
              <a:t>prostředky na potřebné investice</a:t>
            </a:r>
          </a:p>
          <a:p>
            <a:pPr marL="285750" lvl="1" indent="-285750" algn="just"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cs-CZ" dirty="0">
                <a:cs typeface="Arial"/>
              </a:rPr>
              <a:t>příjmy místních rozpočtů zvýší podíl z poplatků za vydobyté nerosty: tyto příjmy dosáhnou desítek milionů korun ročně</a:t>
            </a:r>
          </a:p>
          <a:p>
            <a:pPr marL="285750" lvl="1" indent="-285750" algn="just"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cs-CZ" dirty="0">
                <a:cs typeface="Arial"/>
              </a:rPr>
              <a:t>zlepšení regionální i obecní infrastruktury </a:t>
            </a:r>
          </a:p>
          <a:p>
            <a:pPr marL="285750" lvl="1" indent="-285750" algn="just"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cs-CZ" dirty="0">
                <a:cs typeface="Arial"/>
              </a:rPr>
              <a:t>přitáhne navazující ekonomické činnosti a služby</a:t>
            </a:r>
          </a:p>
          <a:p>
            <a:pPr marL="285750" lvl="1" indent="-285750" algn="just"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cs-CZ" dirty="0"/>
              <a:t>zisky zůstanou v regionu</a:t>
            </a:r>
            <a:endParaRPr lang="cs-CZ" dirty="0">
              <a:cs typeface="Arial"/>
            </a:endParaRPr>
          </a:p>
        </p:txBody>
      </p:sp>
      <p:pic>
        <p:nvPicPr>
          <p:cNvPr id="37" name="Picture 36" descr="Shape&#10;&#10;Description automatically generated with low confidence">
            <a:extLst>
              <a:ext uri="{FF2B5EF4-FFF2-40B4-BE49-F238E27FC236}">
                <a16:creationId xmlns:a16="http://schemas.microsoft.com/office/drawing/2014/main" id="{65FEC655-89E7-4E56-83BC-9F9B8F1B176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17" y="1901427"/>
            <a:ext cx="1032205" cy="1032205"/>
          </a:xfrm>
          <a:prstGeom prst="rect">
            <a:avLst/>
          </a:prstGeom>
        </p:spPr>
      </p:pic>
      <p:sp>
        <p:nvSpPr>
          <p:cNvPr id="12" name="Rectangle 28">
            <a:extLst>
              <a:ext uri="{FF2B5EF4-FFF2-40B4-BE49-F238E27FC236}">
                <a16:creationId xmlns:a16="http://schemas.microsoft.com/office/drawing/2014/main" id="{9D11EA3D-9E7A-4BD4-92CC-4DA4C1881B82}"/>
              </a:ext>
            </a:extLst>
          </p:cNvPr>
          <p:cNvSpPr/>
          <p:nvPr/>
        </p:nvSpPr>
        <p:spPr bwMode="auto">
          <a:xfrm>
            <a:off x="2268130" y="4293096"/>
            <a:ext cx="9187359" cy="1359346"/>
          </a:xfrm>
          <a:prstGeom prst="rect">
            <a:avLst/>
          </a:prstGeom>
          <a:noFill/>
          <a:ln w="0">
            <a:noFill/>
            <a:prstDash val="solid"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1" algn="just">
              <a:spcBef>
                <a:spcPts val="500"/>
              </a:spcBef>
              <a:buClr>
                <a:schemeClr val="accent1"/>
              </a:buClr>
              <a:defRPr/>
            </a:pPr>
            <a:r>
              <a:rPr lang="cs-CZ" b="1" dirty="0">
                <a:solidFill>
                  <a:prstClr val="black"/>
                </a:solidFill>
              </a:rPr>
              <a:t>Nová pracovní místa a lepší podmínky pro zaměstnance:</a:t>
            </a:r>
          </a:p>
          <a:p>
            <a:pPr marL="285750" lvl="1" indent="-285750" algn="just"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cs-CZ" dirty="0">
                <a:cs typeface="Arial"/>
              </a:rPr>
              <a:t>perspektivní odvětví nabídne zajímavé příjmy a zlepší životní úroveň obyvatel</a:t>
            </a:r>
          </a:p>
          <a:p>
            <a:pPr marL="285750" lvl="1" indent="-285750" algn="just"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cs-CZ" dirty="0">
                <a:cs typeface="Arial"/>
              </a:rPr>
              <a:t>potřeba všech úrovní zaměstnanců, posílení úrovně vzdělaných a kvalifikovaných pracovních míst žijících přímo v regionu</a:t>
            </a:r>
          </a:p>
        </p:txBody>
      </p:sp>
      <p:pic>
        <p:nvPicPr>
          <p:cNvPr id="13" name="Picture 38" descr="Shape&#10;&#10;Description automatically generated with low confidence">
            <a:extLst>
              <a:ext uri="{FF2B5EF4-FFF2-40B4-BE49-F238E27FC236}">
                <a16:creationId xmlns:a16="http://schemas.microsoft.com/office/drawing/2014/main" id="{702D0EB5-F6AE-4836-BE4D-7FDEAD9B0B1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18" y="4421816"/>
            <a:ext cx="1032204" cy="103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51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ázek 28" descr="Obsah obrázku krajina, venku, příroda, podzim&#10;&#10;Popis byl vytvořen automaticky">
            <a:extLst>
              <a:ext uri="{FF2B5EF4-FFF2-40B4-BE49-F238E27FC236}">
                <a16:creationId xmlns:a16="http://schemas.microsoft.com/office/drawing/2014/main" id="{9EBAE1A8-E7D1-8683-0E5C-EBBA1384C0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" y="1"/>
            <a:ext cx="3663239" cy="6858000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317124" y="2395400"/>
            <a:ext cx="11556173" cy="4143784"/>
            <a:chOff x="522255" y="3950193"/>
            <a:chExt cx="19056985" cy="6833406"/>
          </a:xfrm>
        </p:grpSpPr>
        <p:sp>
          <p:nvSpPr>
            <p:cNvPr id="4" name="object 4"/>
            <p:cNvSpPr/>
            <p:nvPr/>
          </p:nvSpPr>
          <p:spPr>
            <a:xfrm>
              <a:off x="522255" y="10694699"/>
              <a:ext cx="19056985" cy="88900"/>
            </a:xfrm>
            <a:custGeom>
              <a:avLst/>
              <a:gdLst/>
              <a:ahLst/>
              <a:cxnLst/>
              <a:rect l="l" t="t" r="r" b="b"/>
              <a:pathLst>
                <a:path w="19056985" h="88900">
                  <a:moveTo>
                    <a:pt x="19056592" y="0"/>
                  </a:moveTo>
                  <a:lnTo>
                    <a:pt x="0" y="0"/>
                  </a:lnTo>
                  <a:lnTo>
                    <a:pt x="0" y="88736"/>
                  </a:lnTo>
                  <a:lnTo>
                    <a:pt x="19056592" y="88736"/>
                  </a:lnTo>
                  <a:lnTo>
                    <a:pt x="19056592" y="0"/>
                  </a:lnTo>
                  <a:close/>
                </a:path>
              </a:pathLst>
            </a:custGeom>
            <a:solidFill>
              <a:srgbClr val="00B4A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882460" y="3950193"/>
              <a:ext cx="1257935" cy="4843780"/>
            </a:xfrm>
            <a:custGeom>
              <a:avLst/>
              <a:gdLst/>
              <a:ahLst/>
              <a:cxnLst/>
              <a:rect l="l" t="t" r="r" b="b"/>
              <a:pathLst>
                <a:path w="1257934" h="4843780">
                  <a:moveTo>
                    <a:pt x="0" y="0"/>
                  </a:moveTo>
                  <a:lnTo>
                    <a:pt x="639195" y="282138"/>
                  </a:lnTo>
                  <a:lnTo>
                    <a:pt x="1257919" y="0"/>
                  </a:lnTo>
                </a:path>
                <a:path w="1257934" h="4843780">
                  <a:moveTo>
                    <a:pt x="0" y="1142583"/>
                  </a:moveTo>
                  <a:lnTo>
                    <a:pt x="639195" y="1424721"/>
                  </a:lnTo>
                  <a:lnTo>
                    <a:pt x="1257919" y="1142583"/>
                  </a:lnTo>
                </a:path>
                <a:path w="1257934" h="4843780">
                  <a:moveTo>
                    <a:pt x="0" y="2285014"/>
                  </a:moveTo>
                  <a:lnTo>
                    <a:pt x="639195" y="2567173"/>
                  </a:lnTo>
                  <a:lnTo>
                    <a:pt x="1257919" y="2285014"/>
                  </a:lnTo>
                </a:path>
                <a:path w="1257934" h="4843780">
                  <a:moveTo>
                    <a:pt x="0" y="3416911"/>
                  </a:moveTo>
                  <a:lnTo>
                    <a:pt x="639195" y="3699075"/>
                  </a:lnTo>
                  <a:lnTo>
                    <a:pt x="1257919" y="3416911"/>
                  </a:lnTo>
                </a:path>
                <a:path w="1257934" h="4843780">
                  <a:moveTo>
                    <a:pt x="0" y="4561531"/>
                  </a:moveTo>
                  <a:lnTo>
                    <a:pt x="639195" y="4843674"/>
                  </a:lnTo>
                  <a:lnTo>
                    <a:pt x="1257919" y="4561531"/>
                  </a:lnTo>
                </a:path>
              </a:pathLst>
            </a:custGeom>
            <a:ln w="41883">
              <a:solidFill>
                <a:srgbClr val="00B4AC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0676" y="309728"/>
            <a:ext cx="8701640" cy="61116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3863732">
              <a:spcBef>
                <a:spcPts val="73"/>
              </a:spcBef>
            </a:pPr>
            <a:r>
              <a:rPr dirty="0"/>
              <a:t>HARMONOGRAM</a:t>
            </a:r>
          </a:p>
        </p:txBody>
      </p:sp>
      <p:sp>
        <p:nvSpPr>
          <p:cNvPr id="7" name="object 7"/>
          <p:cNvSpPr/>
          <p:nvPr/>
        </p:nvSpPr>
        <p:spPr>
          <a:xfrm>
            <a:off x="11819615" y="6095261"/>
            <a:ext cx="53524" cy="53524"/>
          </a:xfrm>
          <a:custGeom>
            <a:avLst/>
            <a:gdLst/>
            <a:ahLst/>
            <a:cxnLst/>
            <a:rect l="l" t="t" r="r" b="b"/>
            <a:pathLst>
              <a:path w="88265" h="88265">
                <a:moveTo>
                  <a:pt x="88143" y="0"/>
                </a:moveTo>
                <a:lnTo>
                  <a:pt x="0" y="0"/>
                </a:lnTo>
                <a:lnTo>
                  <a:pt x="0" y="88143"/>
                </a:lnTo>
                <a:lnTo>
                  <a:pt x="88143" y="88143"/>
                </a:lnTo>
                <a:lnTo>
                  <a:pt x="88143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577"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819615" y="6176987"/>
            <a:ext cx="53524" cy="265695"/>
          </a:xfrm>
          <a:custGeom>
            <a:avLst/>
            <a:gdLst/>
            <a:ahLst/>
            <a:cxnLst/>
            <a:rect l="l" t="t" r="r" b="b"/>
            <a:pathLst>
              <a:path w="88265" h="438150">
                <a:moveTo>
                  <a:pt x="88143" y="0"/>
                </a:moveTo>
                <a:lnTo>
                  <a:pt x="0" y="0"/>
                </a:lnTo>
                <a:lnTo>
                  <a:pt x="0" y="438141"/>
                </a:lnTo>
                <a:lnTo>
                  <a:pt x="88143" y="438141"/>
                </a:lnTo>
                <a:lnTo>
                  <a:pt x="88143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618396" y="6095091"/>
            <a:ext cx="159417" cy="347328"/>
          </a:xfrm>
          <a:custGeom>
            <a:avLst/>
            <a:gdLst/>
            <a:ahLst/>
            <a:cxnLst/>
            <a:rect l="l" t="t" r="r" b="b"/>
            <a:pathLst>
              <a:path w="262890" h="572770">
                <a:moveTo>
                  <a:pt x="262712" y="485140"/>
                </a:moveTo>
                <a:lnTo>
                  <a:pt x="88163" y="485140"/>
                </a:lnTo>
                <a:lnTo>
                  <a:pt x="88163" y="0"/>
                </a:lnTo>
                <a:lnTo>
                  <a:pt x="0" y="0"/>
                </a:lnTo>
                <a:lnTo>
                  <a:pt x="0" y="485140"/>
                </a:lnTo>
                <a:lnTo>
                  <a:pt x="0" y="572770"/>
                </a:lnTo>
                <a:lnTo>
                  <a:pt x="262712" y="572770"/>
                </a:lnTo>
                <a:lnTo>
                  <a:pt x="262712" y="48514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70435" y="1987272"/>
            <a:ext cx="4701881" cy="252027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sz="1577" kern="0" spc="136" dirty="0" err="1">
                <a:solidFill>
                  <a:prstClr val="black"/>
                </a:solidFill>
                <a:latin typeface="Arial"/>
                <a:cs typeface="Arial"/>
              </a:rPr>
              <a:t>Vyhodnocení</a:t>
            </a:r>
            <a:r>
              <a:rPr sz="1577" kern="0" spc="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77" kern="0" spc="69" dirty="0" err="1">
                <a:solidFill>
                  <a:prstClr val="black"/>
                </a:solidFill>
                <a:latin typeface="Arial"/>
                <a:cs typeface="Arial"/>
              </a:rPr>
              <a:t>vlivu</a:t>
            </a:r>
            <a:r>
              <a:rPr sz="1577" kern="0" spc="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77" kern="0" spc="139" dirty="0" err="1">
                <a:solidFill>
                  <a:prstClr val="black"/>
                </a:solidFill>
                <a:latin typeface="Arial"/>
                <a:cs typeface="Arial"/>
              </a:rPr>
              <a:t>na</a:t>
            </a:r>
            <a:r>
              <a:rPr sz="1577" kern="0" spc="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77" kern="0" spc="91" dirty="0" err="1">
                <a:solidFill>
                  <a:prstClr val="black"/>
                </a:solidFill>
                <a:latin typeface="Arial"/>
                <a:cs typeface="Arial"/>
              </a:rPr>
              <a:t>životní</a:t>
            </a:r>
            <a:r>
              <a:rPr sz="1577" kern="0" spc="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77" kern="0" spc="127" dirty="0" err="1">
                <a:solidFill>
                  <a:prstClr val="black"/>
                </a:solidFill>
                <a:latin typeface="Arial"/>
                <a:cs typeface="Arial"/>
              </a:rPr>
              <a:t>prostředí</a:t>
            </a:r>
            <a:r>
              <a:rPr sz="1577" kern="0" spc="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77" kern="0" spc="73" dirty="0">
                <a:solidFill>
                  <a:prstClr val="black"/>
                </a:solidFill>
                <a:latin typeface="Arial"/>
                <a:cs typeface="Arial"/>
              </a:rPr>
              <a:t>(EIA)</a:t>
            </a:r>
            <a:endParaRPr sz="1577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51502" y="1987272"/>
            <a:ext cx="2778109" cy="252027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sz="1577" kern="0" spc="252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1577" kern="0" spc="13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77" kern="0" spc="303" dirty="0" err="1">
                <a:solidFill>
                  <a:prstClr val="black"/>
                </a:solidFill>
                <a:latin typeface="Arial"/>
                <a:cs typeface="Arial"/>
              </a:rPr>
              <a:t>průběhu</a:t>
            </a:r>
            <a:r>
              <a:rPr sz="1577" kern="0" spc="14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77" kern="0" spc="309" dirty="0" err="1">
                <a:solidFill>
                  <a:prstClr val="black"/>
                </a:solidFill>
                <a:latin typeface="Arial"/>
                <a:cs typeface="Arial"/>
              </a:rPr>
              <a:t>roku</a:t>
            </a:r>
            <a:r>
              <a:rPr sz="1577" kern="0" spc="14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77" kern="0" spc="382" dirty="0">
                <a:solidFill>
                  <a:prstClr val="black"/>
                </a:solidFill>
                <a:latin typeface="Arial"/>
                <a:cs typeface="Arial"/>
              </a:rPr>
              <a:t>2024</a:t>
            </a:r>
            <a:endParaRPr sz="1577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62250" y="2683500"/>
            <a:ext cx="3627117" cy="252027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sz="1577" kern="0" spc="100">
                <a:solidFill>
                  <a:prstClr val="black"/>
                </a:solidFill>
                <a:latin typeface="Arial"/>
                <a:cs typeface="Arial"/>
              </a:rPr>
              <a:t>Stavební</a:t>
            </a:r>
            <a:r>
              <a:rPr sz="1577" kern="0" spc="97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77" kern="0" spc="118">
                <a:solidFill>
                  <a:prstClr val="black"/>
                </a:solidFill>
                <a:latin typeface="Arial"/>
                <a:cs typeface="Arial"/>
              </a:rPr>
              <a:t>povolení</a:t>
            </a:r>
            <a:r>
              <a:rPr sz="1577" kern="0" spc="97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77" kern="0" spc="139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577" kern="0" spc="97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77" kern="0" spc="136">
                <a:solidFill>
                  <a:prstClr val="black"/>
                </a:solidFill>
                <a:latin typeface="Arial"/>
                <a:cs typeface="Arial"/>
              </a:rPr>
              <a:t>územní</a:t>
            </a:r>
            <a:r>
              <a:rPr sz="1577" kern="0" spc="97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77" kern="0" spc="61">
                <a:solidFill>
                  <a:prstClr val="black"/>
                </a:solidFill>
                <a:latin typeface="Arial"/>
                <a:cs typeface="Arial"/>
              </a:rPr>
              <a:t>řízení</a:t>
            </a:r>
            <a:endParaRPr sz="1577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043307" y="2683500"/>
            <a:ext cx="2953016" cy="252027"/>
          </a:xfrm>
          <a:prstGeom prst="rect">
            <a:avLst/>
          </a:prstGeom>
        </p:spPr>
        <p:txBody>
          <a:bodyPr vert="horz" wrap="square" lIns="0" tIns="9242" rIns="0" bIns="0" rtlCol="0" anchor="t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lang="cs-CZ" sz="1577" kern="0" spc="337" dirty="0">
                <a:solidFill>
                  <a:prstClr val="black"/>
                </a:solidFill>
                <a:latin typeface="Arial"/>
                <a:cs typeface="Arial"/>
              </a:rPr>
              <a:t>do</a:t>
            </a:r>
            <a:r>
              <a:rPr lang="cs-CZ" sz="1577" kern="0" spc="14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77" kern="0" spc="246" err="1">
                <a:solidFill>
                  <a:prstClr val="black"/>
                </a:solidFill>
                <a:latin typeface="Arial"/>
                <a:cs typeface="Arial"/>
              </a:rPr>
              <a:t>poloviny</a:t>
            </a:r>
            <a:r>
              <a:rPr sz="1577" kern="0" spc="14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77" kern="0" spc="309" err="1">
                <a:solidFill>
                  <a:prstClr val="black"/>
                </a:solidFill>
                <a:latin typeface="Arial"/>
                <a:cs typeface="Arial"/>
              </a:rPr>
              <a:t>roku</a:t>
            </a:r>
            <a:r>
              <a:rPr sz="1577" kern="0" spc="14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77" kern="0" spc="382" dirty="0">
                <a:solidFill>
                  <a:prstClr val="black"/>
                </a:solidFill>
                <a:latin typeface="Arial"/>
                <a:cs typeface="Arial"/>
              </a:rPr>
              <a:t>2025</a:t>
            </a:r>
            <a:endParaRPr sz="1577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53297" y="3372452"/>
            <a:ext cx="3173571" cy="252027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sz="1577" kern="0" spc="55">
                <a:solidFill>
                  <a:prstClr val="black"/>
                </a:solidFill>
                <a:latin typeface="Arial"/>
                <a:cs typeface="Arial"/>
              </a:rPr>
              <a:t>Finální</a:t>
            </a:r>
            <a:r>
              <a:rPr sz="1577" kern="0" spc="103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77" kern="0" spc="130">
                <a:solidFill>
                  <a:prstClr val="black"/>
                </a:solidFill>
                <a:latin typeface="Arial"/>
                <a:cs typeface="Arial"/>
              </a:rPr>
              <a:t>rozhodnutí</a:t>
            </a:r>
            <a:r>
              <a:rPr sz="1577" kern="0" spc="103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77" kern="0" spc="197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577" kern="0" spc="106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77" kern="0" spc="130">
                <a:solidFill>
                  <a:prstClr val="black"/>
                </a:solidFill>
                <a:latin typeface="Arial"/>
                <a:cs typeface="Arial"/>
              </a:rPr>
              <a:t>výstavbě</a:t>
            </a:r>
            <a:endParaRPr sz="1577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034358" y="3372452"/>
            <a:ext cx="1887517" cy="252027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sz="1577" kern="0" spc="255" dirty="0" err="1">
                <a:solidFill>
                  <a:prstClr val="black"/>
                </a:solidFill>
                <a:latin typeface="Arial"/>
                <a:cs typeface="Arial"/>
              </a:rPr>
              <a:t>polovina</a:t>
            </a:r>
            <a:r>
              <a:rPr sz="1577" kern="0" spc="15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77" kern="0" spc="382" dirty="0">
                <a:solidFill>
                  <a:prstClr val="black"/>
                </a:solidFill>
                <a:latin typeface="Arial"/>
                <a:cs typeface="Arial"/>
              </a:rPr>
              <a:t>2025</a:t>
            </a:r>
            <a:endParaRPr sz="1577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70441" y="4066039"/>
            <a:ext cx="1875387" cy="252027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sz="1577" kern="0" spc="127">
                <a:solidFill>
                  <a:prstClr val="black"/>
                </a:solidFill>
                <a:latin typeface="Arial"/>
                <a:cs typeface="Arial"/>
              </a:rPr>
              <a:t>Výstavba</a:t>
            </a:r>
            <a:r>
              <a:rPr sz="1577" kern="0" spc="103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77" kern="0" spc="152">
                <a:solidFill>
                  <a:prstClr val="black"/>
                </a:solidFill>
                <a:latin typeface="Arial"/>
                <a:cs typeface="Arial"/>
              </a:rPr>
              <a:t>závodu</a:t>
            </a:r>
            <a:endParaRPr sz="1577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051538" y="4066039"/>
            <a:ext cx="2673947" cy="252027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sz="1577" kern="0" spc="337" dirty="0">
                <a:solidFill>
                  <a:prstClr val="black"/>
                </a:solidFill>
                <a:latin typeface="Arial"/>
                <a:cs typeface="Arial"/>
              </a:rPr>
              <a:t>do</a:t>
            </a:r>
            <a:r>
              <a:rPr sz="1577" kern="0" spc="14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77" kern="0" spc="324" dirty="0" err="1">
                <a:solidFill>
                  <a:prstClr val="black"/>
                </a:solidFill>
                <a:latin typeface="Arial"/>
                <a:cs typeface="Arial"/>
              </a:rPr>
              <a:t>konce</a:t>
            </a:r>
            <a:r>
              <a:rPr sz="1577" kern="0" spc="14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77" kern="0" spc="309" dirty="0" err="1">
                <a:solidFill>
                  <a:prstClr val="black"/>
                </a:solidFill>
                <a:latin typeface="Arial"/>
                <a:cs typeface="Arial"/>
              </a:rPr>
              <a:t>roku</a:t>
            </a:r>
            <a:r>
              <a:rPr sz="1577" kern="0" spc="14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77" kern="0" spc="358" dirty="0">
                <a:solidFill>
                  <a:prstClr val="black"/>
                </a:solidFill>
                <a:latin typeface="Arial"/>
                <a:cs typeface="Arial"/>
              </a:rPr>
              <a:t>2027</a:t>
            </a:r>
            <a:endParaRPr sz="1577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63216" y="4753417"/>
            <a:ext cx="1595797" cy="252027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sz="1577" kern="0" spc="94">
                <a:solidFill>
                  <a:prstClr val="black"/>
                </a:solidFill>
                <a:latin typeface="Arial"/>
                <a:cs typeface="Arial"/>
              </a:rPr>
              <a:t>Zahájení</a:t>
            </a:r>
            <a:r>
              <a:rPr sz="1577" kern="0" spc="8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77" kern="0" spc="149">
                <a:solidFill>
                  <a:prstClr val="black"/>
                </a:solidFill>
                <a:latin typeface="Arial"/>
                <a:cs typeface="Arial"/>
              </a:rPr>
              <a:t>těžby</a:t>
            </a:r>
            <a:endParaRPr sz="1577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050637" y="4753417"/>
            <a:ext cx="2881404" cy="252027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sz="1577" kern="0" spc="358" dirty="0">
                <a:solidFill>
                  <a:prstClr val="black"/>
                </a:solidFill>
                <a:latin typeface="Arial"/>
                <a:cs typeface="Arial"/>
              </a:rPr>
              <a:t>2027</a:t>
            </a:r>
            <a:endParaRPr sz="1577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53310" y="5438736"/>
            <a:ext cx="1587833" cy="252027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sz="1577" kern="0" spc="88" dirty="0" err="1">
                <a:solidFill>
                  <a:prstClr val="black"/>
                </a:solidFill>
                <a:latin typeface="Arial"/>
                <a:cs typeface="Arial"/>
              </a:rPr>
              <a:t>Plná</a:t>
            </a:r>
            <a:r>
              <a:rPr sz="1577" kern="0" spc="9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77" kern="0" spc="161" dirty="0" err="1">
                <a:solidFill>
                  <a:prstClr val="black"/>
                </a:solidFill>
                <a:latin typeface="Arial"/>
                <a:cs typeface="Arial"/>
              </a:rPr>
              <a:t>produkce</a:t>
            </a:r>
            <a:endParaRPr sz="1577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040742" y="5438736"/>
            <a:ext cx="1131902" cy="252027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sz="1577" kern="0" spc="337">
                <a:solidFill>
                  <a:prstClr val="black"/>
                </a:solidFill>
                <a:latin typeface="Arial"/>
                <a:cs typeface="Arial"/>
              </a:rPr>
              <a:t>od</a:t>
            </a:r>
            <a:r>
              <a:rPr sz="1577" kern="0" spc="143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77" kern="0" spc="382">
                <a:solidFill>
                  <a:prstClr val="black"/>
                </a:solidFill>
                <a:latin typeface="Arial"/>
                <a:cs typeface="Arial"/>
              </a:rPr>
              <a:t>2028</a:t>
            </a:r>
            <a:endParaRPr sz="1577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4FFC20B-8E9D-FA85-93F6-E847FD1BFBF3}"/>
              </a:ext>
            </a:extLst>
          </p:cNvPr>
          <p:cNvSpPr txBox="1"/>
          <p:nvPr/>
        </p:nvSpPr>
        <p:spPr>
          <a:xfrm>
            <a:off x="3651090" y="6524783"/>
            <a:ext cx="8345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Jednotlivé termíny jsou závislé zejména na délce povolovacích procesů (např. ZUR, EIA 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8" y="0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55871" y="3718236"/>
            <a:ext cx="1639220" cy="237985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  <a:tabLst>
                <a:tab pos="1095507" algn="l"/>
              </a:tabLst>
            </a:pPr>
            <a:r>
              <a:rPr sz="1486" kern="0" spc="143">
                <a:solidFill>
                  <a:srgbClr val="FFFFFF"/>
                </a:solidFill>
                <a:latin typeface="Arial"/>
                <a:cs typeface="Arial"/>
              </a:rPr>
              <a:t>GEOMET,</a:t>
            </a:r>
            <a:r>
              <a:rPr sz="1486" kern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486" kern="0" spc="143">
                <a:solidFill>
                  <a:srgbClr val="FFFFFF"/>
                </a:solidFill>
                <a:latin typeface="Arial"/>
                <a:cs typeface="Arial"/>
              </a:rPr>
              <a:t>s.r.o.</a:t>
            </a:r>
            <a:endParaRPr sz="1486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55871" y="4203977"/>
            <a:ext cx="2779781" cy="521446"/>
          </a:xfrm>
          <a:prstGeom prst="rect">
            <a:avLst/>
          </a:prstGeom>
        </p:spPr>
        <p:txBody>
          <a:bodyPr vert="horz" wrap="square" lIns="0" tIns="38121" rIns="0" bIns="0" rtlCol="0">
            <a:spAutoFit/>
          </a:bodyPr>
          <a:lstStyle/>
          <a:p>
            <a:pPr marL="7701" defTabSz="554492">
              <a:spcBef>
                <a:spcPts val="300"/>
              </a:spcBef>
            </a:pPr>
            <a:r>
              <a:rPr sz="1486" kern="0" spc="412">
                <a:solidFill>
                  <a:srgbClr val="FFFFFF"/>
                </a:solidFill>
                <a:latin typeface="Arial"/>
                <a:cs typeface="Arial"/>
                <a:hlinkClick r:id="rId2"/>
              </a:rPr>
              <a:t>www.ceskelithium.cz</a:t>
            </a:r>
            <a:endParaRPr sz="1486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7701" defTabSz="554492">
              <a:spcBef>
                <a:spcPts val="240"/>
              </a:spcBef>
            </a:pPr>
            <a:r>
              <a:rPr sz="1486" kern="0" spc="161">
                <a:solidFill>
                  <a:srgbClr val="FFFFFF"/>
                </a:solidFill>
                <a:latin typeface="Arial"/>
                <a:cs typeface="Arial"/>
                <a:hlinkClick r:id="rId3"/>
              </a:rPr>
              <a:t>info@geometlithium.cz</a:t>
            </a:r>
            <a:endParaRPr sz="1486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243745" y="3779274"/>
            <a:ext cx="0" cy="1032358"/>
          </a:xfrm>
          <a:custGeom>
            <a:avLst/>
            <a:gdLst/>
            <a:ahLst/>
            <a:cxnLst/>
            <a:rect l="l" t="t" r="r" b="b"/>
            <a:pathLst>
              <a:path h="1702434">
                <a:moveTo>
                  <a:pt x="0" y="0"/>
                </a:moveTo>
                <a:lnTo>
                  <a:pt x="0" y="1702194"/>
                </a:lnTo>
              </a:path>
            </a:pathLst>
          </a:custGeom>
          <a:ln w="418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" y="0"/>
            <a:ext cx="4945382" cy="685751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568768" y="2628961"/>
            <a:ext cx="5398220" cy="61116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sz="3911" b="1" kern="0" dirty="0">
                <a:solidFill>
                  <a:srgbClr val="FFFFFF"/>
                </a:solidFill>
                <a:latin typeface="Calibri"/>
                <a:cs typeface="Calibri"/>
              </a:rPr>
              <a:t>DĚKUJEME</a:t>
            </a:r>
            <a:r>
              <a:rPr sz="3911" b="1" kern="0" spc="-14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11" b="1" kern="0" spc="-21" dirty="0">
                <a:solidFill>
                  <a:srgbClr val="FFFFFF"/>
                </a:solidFill>
                <a:latin typeface="Calibri"/>
                <a:cs typeface="Calibri"/>
              </a:rPr>
              <a:t>ZA</a:t>
            </a:r>
            <a:r>
              <a:rPr sz="3911" b="1" kern="0" spc="-14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11" b="1" kern="0" spc="-182" dirty="0">
                <a:solidFill>
                  <a:srgbClr val="FFFFFF"/>
                </a:solidFill>
                <a:latin typeface="Calibri"/>
                <a:cs typeface="Calibri"/>
              </a:rPr>
              <a:t>POZORNOST</a:t>
            </a:r>
            <a:endParaRPr sz="3911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819615" y="2984938"/>
            <a:ext cx="53524" cy="53524"/>
          </a:xfrm>
          <a:custGeom>
            <a:avLst/>
            <a:gdLst/>
            <a:ahLst/>
            <a:cxnLst/>
            <a:rect l="l" t="t" r="r" b="b"/>
            <a:pathLst>
              <a:path w="88265" h="88264">
                <a:moveTo>
                  <a:pt x="88143" y="0"/>
                </a:moveTo>
                <a:lnTo>
                  <a:pt x="0" y="0"/>
                </a:lnTo>
                <a:lnTo>
                  <a:pt x="0" y="88143"/>
                </a:lnTo>
                <a:lnTo>
                  <a:pt x="88143" y="88143"/>
                </a:lnTo>
                <a:lnTo>
                  <a:pt x="881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819615" y="3066652"/>
            <a:ext cx="53524" cy="265695"/>
          </a:xfrm>
          <a:custGeom>
            <a:avLst/>
            <a:gdLst/>
            <a:ahLst/>
            <a:cxnLst/>
            <a:rect l="l" t="t" r="r" b="b"/>
            <a:pathLst>
              <a:path w="88265" h="438150">
                <a:moveTo>
                  <a:pt x="88143" y="0"/>
                </a:moveTo>
                <a:lnTo>
                  <a:pt x="0" y="0"/>
                </a:lnTo>
                <a:lnTo>
                  <a:pt x="0" y="438141"/>
                </a:lnTo>
                <a:lnTo>
                  <a:pt x="88143" y="438141"/>
                </a:lnTo>
                <a:lnTo>
                  <a:pt x="881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618396" y="2985309"/>
            <a:ext cx="159417" cy="347328"/>
          </a:xfrm>
          <a:custGeom>
            <a:avLst/>
            <a:gdLst/>
            <a:ahLst/>
            <a:cxnLst/>
            <a:rect l="l" t="t" r="r" b="b"/>
            <a:pathLst>
              <a:path w="262890" h="572770">
                <a:moveTo>
                  <a:pt x="262712" y="483870"/>
                </a:moveTo>
                <a:lnTo>
                  <a:pt x="88163" y="483870"/>
                </a:lnTo>
                <a:lnTo>
                  <a:pt x="88163" y="0"/>
                </a:lnTo>
                <a:lnTo>
                  <a:pt x="0" y="0"/>
                </a:lnTo>
                <a:lnTo>
                  <a:pt x="0" y="483870"/>
                </a:lnTo>
                <a:lnTo>
                  <a:pt x="0" y="572770"/>
                </a:lnTo>
                <a:lnTo>
                  <a:pt x="262712" y="572770"/>
                </a:lnTo>
                <a:lnTo>
                  <a:pt x="262712" y="4838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7124" y="3374937"/>
            <a:ext cx="11556173" cy="53909"/>
          </a:xfrm>
          <a:custGeom>
            <a:avLst/>
            <a:gdLst/>
            <a:ahLst/>
            <a:cxnLst/>
            <a:rect l="l" t="t" r="r" b="b"/>
            <a:pathLst>
              <a:path w="19056985" h="88900">
                <a:moveTo>
                  <a:pt x="19056592" y="0"/>
                </a:moveTo>
                <a:lnTo>
                  <a:pt x="0" y="0"/>
                </a:lnTo>
                <a:lnTo>
                  <a:pt x="0" y="88756"/>
                </a:lnTo>
                <a:lnTo>
                  <a:pt x="19056592" y="88756"/>
                </a:lnTo>
                <a:lnTo>
                  <a:pt x="190565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28" y="0"/>
            <a:ext cx="11872696" cy="6857615"/>
            <a:chOff x="0" y="0"/>
            <a:chExt cx="19578955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8083314" cy="1130854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22255" y="10694699"/>
              <a:ext cx="19056985" cy="88900"/>
            </a:xfrm>
            <a:custGeom>
              <a:avLst/>
              <a:gdLst/>
              <a:ahLst/>
              <a:cxnLst/>
              <a:rect l="l" t="t" r="r" b="b"/>
              <a:pathLst>
                <a:path w="19056985" h="88900">
                  <a:moveTo>
                    <a:pt x="19056592" y="0"/>
                  </a:moveTo>
                  <a:lnTo>
                    <a:pt x="0" y="0"/>
                  </a:lnTo>
                  <a:lnTo>
                    <a:pt x="0" y="88736"/>
                  </a:lnTo>
                  <a:lnTo>
                    <a:pt x="19056592" y="88736"/>
                  </a:lnTo>
                  <a:lnTo>
                    <a:pt x="19056592" y="0"/>
                  </a:lnTo>
                  <a:close/>
                </a:path>
              </a:pathLst>
            </a:custGeom>
            <a:solidFill>
              <a:srgbClr val="00B4A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633163" y="364903"/>
            <a:ext cx="2698147" cy="1116130"/>
          </a:xfrm>
          <a:prstGeom prst="rect">
            <a:avLst/>
          </a:prstGeom>
        </p:spPr>
        <p:txBody>
          <a:bodyPr vert="horz" wrap="square" lIns="0" tIns="107433" rIns="0" bIns="0" rtlCol="0">
            <a:spAutoFit/>
          </a:bodyPr>
          <a:lstStyle/>
          <a:p>
            <a:pPr marL="7701" marR="3081">
              <a:lnSpc>
                <a:spcPts val="3923"/>
              </a:lnSpc>
              <a:spcBef>
                <a:spcPts val="846"/>
              </a:spcBef>
            </a:pPr>
            <a:r>
              <a:rPr spc="-15" dirty="0"/>
              <a:t>SPOLEČNOST </a:t>
            </a:r>
            <a:r>
              <a:rPr spc="-233" dirty="0"/>
              <a:t>GEOMET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648034" y="1735986"/>
            <a:ext cx="6129780" cy="1046646"/>
          </a:xfrm>
          <a:prstGeom prst="rect">
            <a:avLst/>
          </a:prstGeom>
        </p:spPr>
        <p:txBody>
          <a:bodyPr vert="horz" wrap="square" lIns="0" tIns="7316" rIns="0" bIns="0" rtlCol="0" anchor="t">
            <a:spAutoFit/>
          </a:bodyPr>
          <a:lstStyle/>
          <a:p>
            <a:pPr marL="7701" marR="3081" algn="just" defTabSz="554492">
              <a:lnSpc>
                <a:spcPct val="101000"/>
              </a:lnSpc>
              <a:spcBef>
                <a:spcPts val="58"/>
              </a:spcBef>
            </a:pPr>
            <a:r>
              <a:rPr lang="cs-CZ" sz="1698" kern="0" spc="94" dirty="0">
                <a:solidFill>
                  <a:prstClr val="black"/>
                </a:solidFill>
                <a:latin typeface="Arial"/>
                <a:cs typeface="Arial"/>
              </a:rPr>
              <a:t>Spol.</a:t>
            </a:r>
            <a:r>
              <a:rPr lang="cs-CZ" sz="1698" kern="0" spc="69" dirty="0">
                <a:solidFill>
                  <a:prstClr val="black"/>
                </a:solidFill>
                <a:latin typeface="Arial"/>
                <a:cs typeface="Arial"/>
              </a:rPr>
              <a:t>  </a:t>
            </a:r>
            <a:r>
              <a:rPr lang="cs-CZ" sz="1698" kern="0" spc="127" dirty="0">
                <a:solidFill>
                  <a:prstClr val="black"/>
                </a:solidFill>
                <a:latin typeface="Arial"/>
                <a:cs typeface="Arial"/>
              </a:rPr>
              <a:t>GEOMET</a:t>
            </a:r>
            <a:r>
              <a:rPr lang="cs-CZ" sz="1698" kern="0" spc="69" dirty="0">
                <a:solidFill>
                  <a:prstClr val="black"/>
                </a:solidFill>
                <a:latin typeface="Arial"/>
                <a:cs typeface="Arial"/>
              </a:rPr>
              <a:t>  </a:t>
            </a:r>
            <a:r>
              <a:rPr lang="cs-CZ" sz="1698" kern="0" spc="115" dirty="0">
                <a:solidFill>
                  <a:prstClr val="black"/>
                </a:solidFill>
                <a:latin typeface="Arial"/>
                <a:cs typeface="Arial"/>
              </a:rPr>
              <a:t>byla</a:t>
            </a:r>
            <a:r>
              <a:rPr lang="cs-CZ" sz="1698" kern="0" spc="73" dirty="0">
                <a:solidFill>
                  <a:prstClr val="black"/>
                </a:solidFill>
                <a:latin typeface="Arial"/>
                <a:cs typeface="Arial"/>
              </a:rPr>
              <a:t>  </a:t>
            </a:r>
            <a:r>
              <a:rPr lang="cs-CZ" sz="1698" kern="0" spc="133" dirty="0">
                <a:solidFill>
                  <a:prstClr val="black"/>
                </a:solidFill>
                <a:latin typeface="Arial"/>
                <a:cs typeface="Arial"/>
              </a:rPr>
              <a:t>založena</a:t>
            </a:r>
            <a:r>
              <a:rPr lang="cs-CZ" sz="1698" kern="0" spc="69" dirty="0">
                <a:solidFill>
                  <a:prstClr val="black"/>
                </a:solidFill>
                <a:latin typeface="Arial"/>
                <a:cs typeface="Arial"/>
              </a:rPr>
              <a:t>  </a:t>
            </a:r>
            <a:r>
              <a:rPr lang="cs-CZ" sz="1698" kern="0" spc="109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lang="cs-CZ" sz="1698" kern="0" spc="69" dirty="0">
                <a:solidFill>
                  <a:prstClr val="black"/>
                </a:solidFill>
                <a:latin typeface="Arial"/>
                <a:cs typeface="Arial"/>
              </a:rPr>
              <a:t>  </a:t>
            </a:r>
            <a:r>
              <a:rPr lang="cs-CZ" sz="1698" kern="0" spc="173" dirty="0">
                <a:solidFill>
                  <a:prstClr val="black"/>
                </a:solidFill>
                <a:latin typeface="Arial"/>
                <a:cs typeface="Arial"/>
              </a:rPr>
              <a:t>roce</a:t>
            </a:r>
            <a:r>
              <a:rPr lang="cs-CZ" sz="1698" kern="0" spc="73" dirty="0">
                <a:solidFill>
                  <a:prstClr val="black"/>
                </a:solidFill>
                <a:latin typeface="Arial"/>
                <a:cs typeface="Arial"/>
              </a:rPr>
              <a:t>  </a:t>
            </a:r>
            <a:r>
              <a:rPr lang="cs-CZ" sz="1698" kern="0" spc="139" dirty="0">
                <a:solidFill>
                  <a:prstClr val="black"/>
                </a:solidFill>
                <a:latin typeface="Arial"/>
                <a:cs typeface="Arial"/>
              </a:rPr>
              <a:t>2007</a:t>
            </a:r>
            <a:r>
              <a:rPr lang="cs-CZ" sz="1698" kern="0" spc="69" dirty="0">
                <a:solidFill>
                  <a:prstClr val="black"/>
                </a:solidFill>
                <a:latin typeface="Arial"/>
                <a:cs typeface="Arial"/>
              </a:rPr>
              <a:t>  </a:t>
            </a:r>
            <a:r>
              <a:rPr lang="cs-CZ" sz="1698" kern="0" spc="143" dirty="0">
                <a:solidFill>
                  <a:prstClr val="black"/>
                </a:solidFill>
                <a:latin typeface="Arial"/>
                <a:cs typeface="Arial"/>
              </a:rPr>
              <a:t>čtyřmi</a:t>
            </a:r>
            <a:r>
              <a:rPr lang="cs-CZ" sz="1698" kern="0" spc="73" dirty="0">
                <a:solidFill>
                  <a:prstClr val="black"/>
                </a:solidFill>
                <a:latin typeface="Arial"/>
                <a:cs typeface="Arial"/>
              </a:rPr>
              <a:t>  </a:t>
            </a:r>
            <a:r>
              <a:rPr lang="cs-CZ" sz="1698" kern="0" spc="146" dirty="0">
                <a:solidFill>
                  <a:prstClr val="black"/>
                </a:solidFill>
                <a:latin typeface="Arial"/>
                <a:cs typeface="Arial"/>
              </a:rPr>
              <a:t>českými </a:t>
            </a:r>
            <a:r>
              <a:rPr lang="cs-CZ" sz="1698" kern="0" spc="127" dirty="0">
                <a:solidFill>
                  <a:prstClr val="black"/>
                </a:solidFill>
                <a:latin typeface="Arial"/>
                <a:cs typeface="Arial"/>
              </a:rPr>
              <a:t>geology.</a:t>
            </a:r>
            <a:r>
              <a:rPr lang="cs-CZ" sz="1698" kern="0" spc="3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136" dirty="0">
                <a:solidFill>
                  <a:prstClr val="black"/>
                </a:solidFill>
                <a:latin typeface="Arial"/>
                <a:cs typeface="Arial"/>
              </a:rPr>
              <a:t>Dnes</a:t>
            </a:r>
            <a:r>
              <a:rPr lang="cs-CZ" sz="1698" kern="0" spc="3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79" dirty="0">
                <a:solidFill>
                  <a:prstClr val="black"/>
                </a:solidFill>
                <a:latin typeface="Arial"/>
                <a:cs typeface="Arial"/>
              </a:rPr>
              <a:t>je</a:t>
            </a:r>
            <a:r>
              <a:rPr lang="cs-CZ" sz="1698" kern="0" spc="30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133" dirty="0">
                <a:solidFill>
                  <a:prstClr val="black"/>
                </a:solidFill>
                <a:latin typeface="Arial"/>
                <a:cs typeface="Arial"/>
              </a:rPr>
              <a:t>držitelem</a:t>
            </a:r>
            <a:r>
              <a:rPr lang="cs-CZ" sz="1698" kern="0" spc="30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161" dirty="0">
                <a:solidFill>
                  <a:prstClr val="black"/>
                </a:solidFill>
                <a:latin typeface="Arial"/>
                <a:cs typeface="Arial"/>
              </a:rPr>
              <a:t>průzkumných licencí</a:t>
            </a:r>
            <a:r>
              <a:rPr lang="cs-CZ" sz="1698" kern="0" spc="3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13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cs-CZ" sz="1698" kern="0" spc="30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109" dirty="0">
                <a:solidFill>
                  <a:prstClr val="black"/>
                </a:solidFill>
                <a:latin typeface="Arial"/>
                <a:cs typeface="Arial"/>
              </a:rPr>
              <a:t>připravuje </a:t>
            </a:r>
            <a:r>
              <a:rPr lang="cs-CZ" sz="1698" kern="0" spc="133" dirty="0">
                <a:solidFill>
                  <a:prstClr val="black"/>
                </a:solidFill>
                <a:latin typeface="Arial"/>
                <a:cs typeface="Arial"/>
              </a:rPr>
              <a:t>projekt</a:t>
            </a:r>
            <a:r>
              <a:rPr lang="cs-CZ" sz="1698" kern="0" spc="100" dirty="0">
                <a:solidFill>
                  <a:prstClr val="black"/>
                </a:solidFill>
                <a:latin typeface="Arial"/>
                <a:cs typeface="Arial"/>
              </a:rPr>
              <a:t> hlubinné </a:t>
            </a:r>
            <a:r>
              <a:rPr lang="cs-CZ" sz="1698" kern="0" spc="88" dirty="0">
                <a:solidFill>
                  <a:prstClr val="black"/>
                </a:solidFill>
                <a:latin typeface="Arial"/>
                <a:cs typeface="Arial"/>
              </a:rPr>
              <a:t>těžby</a:t>
            </a:r>
            <a:r>
              <a:rPr lang="cs-CZ" sz="1698" kern="0" spc="10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69" dirty="0">
                <a:solidFill>
                  <a:prstClr val="black"/>
                </a:solidFill>
                <a:latin typeface="Arial"/>
                <a:cs typeface="Arial"/>
              </a:rPr>
              <a:t>a zpracování lithiových rud pod</a:t>
            </a:r>
            <a:r>
              <a:rPr lang="cs-CZ" sz="1698" kern="0" spc="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94" dirty="0">
                <a:solidFill>
                  <a:prstClr val="black"/>
                </a:solidFill>
                <a:latin typeface="Arial"/>
                <a:cs typeface="Arial"/>
              </a:rPr>
              <a:t>Cínovcem.</a:t>
            </a:r>
            <a:endParaRPr lang="cs-CZ" sz="1698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48033" y="4559165"/>
            <a:ext cx="6196844" cy="78272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algn="just" defTabSz="554492">
              <a:lnSpc>
                <a:spcPct val="101000"/>
              </a:lnSpc>
              <a:spcBef>
                <a:spcPts val="58"/>
              </a:spcBef>
            </a:pPr>
            <a:r>
              <a:rPr lang="cs-CZ" sz="1698" kern="0" spc="121" dirty="0">
                <a:solidFill>
                  <a:prstClr val="black"/>
                </a:solidFill>
                <a:latin typeface="Arial"/>
                <a:cs typeface="Arial"/>
              </a:rPr>
              <a:t>Nadpoloviční</a:t>
            </a:r>
            <a:r>
              <a:rPr lang="cs-CZ" sz="1698" kern="0" spc="17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118" dirty="0">
                <a:solidFill>
                  <a:prstClr val="black"/>
                </a:solidFill>
                <a:latin typeface="Arial"/>
                <a:cs typeface="Arial"/>
              </a:rPr>
              <a:t>většinu</a:t>
            </a:r>
            <a:r>
              <a:rPr lang="cs-CZ" sz="1698" kern="0" spc="17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139" dirty="0">
                <a:solidFill>
                  <a:prstClr val="black"/>
                </a:solidFill>
                <a:latin typeface="Arial"/>
                <a:cs typeface="Arial"/>
              </a:rPr>
              <a:t>ve</a:t>
            </a:r>
            <a:r>
              <a:rPr lang="cs-CZ" sz="1698" kern="0" spc="17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139" dirty="0">
                <a:solidFill>
                  <a:prstClr val="black"/>
                </a:solidFill>
                <a:latin typeface="Arial"/>
                <a:cs typeface="Arial"/>
              </a:rPr>
              <a:t>společnosti</a:t>
            </a:r>
            <a:r>
              <a:rPr lang="cs-CZ" sz="1698" kern="0" spc="17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127" dirty="0">
                <a:solidFill>
                  <a:prstClr val="black"/>
                </a:solidFill>
                <a:latin typeface="Arial"/>
                <a:cs typeface="Arial"/>
              </a:rPr>
              <a:t>GEOMET</a:t>
            </a:r>
            <a:r>
              <a:rPr lang="cs-CZ" sz="1698" kern="0" spc="17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85" dirty="0">
                <a:solidFill>
                  <a:prstClr val="black"/>
                </a:solidFill>
                <a:latin typeface="Arial"/>
                <a:cs typeface="Arial"/>
              </a:rPr>
              <a:t>vlastní</a:t>
            </a:r>
            <a:r>
              <a:rPr lang="cs-CZ" sz="1698" kern="0" spc="17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64" dirty="0">
                <a:solidFill>
                  <a:prstClr val="black"/>
                </a:solidFill>
                <a:latin typeface="Arial"/>
                <a:cs typeface="Arial"/>
              </a:rPr>
              <a:t>SD,</a:t>
            </a:r>
            <a:r>
              <a:rPr lang="cs-CZ" sz="1698" kern="0" spc="16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103" dirty="0">
                <a:solidFill>
                  <a:prstClr val="black"/>
                </a:solidFill>
                <a:latin typeface="Arial"/>
                <a:cs typeface="Arial"/>
              </a:rPr>
              <a:t>člen </a:t>
            </a:r>
            <a:r>
              <a:rPr lang="cs-CZ" sz="1698" kern="0" spc="109" dirty="0">
                <a:solidFill>
                  <a:prstClr val="black"/>
                </a:solidFill>
                <a:latin typeface="Arial"/>
                <a:cs typeface="Arial"/>
              </a:rPr>
              <a:t>skupiny</a:t>
            </a:r>
            <a:r>
              <a:rPr lang="cs-CZ" sz="1698" kern="0" spc="17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88" dirty="0">
                <a:solidFill>
                  <a:prstClr val="black"/>
                </a:solidFill>
                <a:latin typeface="Arial"/>
                <a:cs typeface="Arial"/>
              </a:rPr>
              <a:t>ČEZ,</a:t>
            </a:r>
            <a:r>
              <a:rPr lang="cs-CZ" sz="1698" kern="0" spc="18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82" dirty="0">
                <a:solidFill>
                  <a:prstClr val="black"/>
                </a:solidFill>
                <a:latin typeface="Arial"/>
                <a:cs typeface="Arial"/>
              </a:rPr>
              <a:t>díky</a:t>
            </a:r>
            <a:r>
              <a:rPr lang="cs-CZ" sz="1698" kern="0" spc="17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139" dirty="0">
                <a:solidFill>
                  <a:prstClr val="black"/>
                </a:solidFill>
                <a:latin typeface="Arial"/>
                <a:cs typeface="Arial"/>
              </a:rPr>
              <a:t>technologickému</a:t>
            </a:r>
            <a:r>
              <a:rPr lang="cs-CZ" sz="1698" kern="0" spc="17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182" dirty="0">
                <a:solidFill>
                  <a:prstClr val="black"/>
                </a:solidFill>
                <a:latin typeface="Arial"/>
                <a:cs typeface="Arial"/>
              </a:rPr>
              <a:t>know-</a:t>
            </a:r>
            <a:r>
              <a:rPr lang="cs-CZ" sz="1698" kern="0" spc="194" dirty="0">
                <a:solidFill>
                  <a:prstClr val="black"/>
                </a:solidFill>
                <a:latin typeface="Arial"/>
                <a:cs typeface="Arial"/>
              </a:rPr>
              <a:t>how</a:t>
            </a:r>
            <a:r>
              <a:rPr lang="cs-CZ" sz="1698" kern="0" spc="19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154" dirty="0">
                <a:solidFill>
                  <a:prstClr val="black"/>
                </a:solidFill>
                <a:latin typeface="Arial"/>
                <a:cs typeface="Arial"/>
              </a:rPr>
              <a:t>se</a:t>
            </a:r>
            <a:r>
              <a:rPr lang="cs-CZ" sz="1698" kern="0" spc="21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139" dirty="0">
                <a:solidFill>
                  <a:prstClr val="black"/>
                </a:solidFill>
                <a:latin typeface="Arial"/>
                <a:cs typeface="Arial"/>
              </a:rPr>
              <a:t>na</a:t>
            </a:r>
            <a:r>
              <a:rPr lang="cs-CZ" sz="1698" kern="0" spc="2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130" dirty="0">
                <a:solidFill>
                  <a:prstClr val="black"/>
                </a:solidFill>
                <a:latin typeface="Arial"/>
                <a:cs typeface="Arial"/>
              </a:rPr>
              <a:t>projektu </a:t>
            </a:r>
            <a:r>
              <a:rPr lang="cs-CZ" sz="1698" kern="0" spc="69" dirty="0">
                <a:solidFill>
                  <a:prstClr val="black"/>
                </a:solidFill>
                <a:latin typeface="Arial"/>
                <a:cs typeface="Arial"/>
              </a:rPr>
              <a:t>podílí</a:t>
            </a:r>
            <a:r>
              <a:rPr lang="cs-CZ" sz="1698" kern="0" spc="9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127" dirty="0">
                <a:solidFill>
                  <a:prstClr val="black"/>
                </a:solidFill>
                <a:latin typeface="Arial"/>
                <a:cs typeface="Arial"/>
              </a:rPr>
              <a:t>australská</a:t>
            </a:r>
            <a:r>
              <a:rPr lang="cs-CZ" sz="1698" kern="0" spc="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149" dirty="0">
                <a:solidFill>
                  <a:prstClr val="black"/>
                </a:solidFill>
                <a:latin typeface="Arial"/>
                <a:cs typeface="Arial"/>
              </a:rPr>
              <a:t>společnost</a:t>
            </a:r>
            <a:r>
              <a:rPr lang="cs-CZ" sz="1698" kern="0" spc="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146" dirty="0">
                <a:solidFill>
                  <a:prstClr val="black"/>
                </a:solidFill>
                <a:latin typeface="Arial"/>
                <a:cs typeface="Arial"/>
              </a:rPr>
              <a:t>EMH.</a:t>
            </a:r>
            <a:endParaRPr lang="cs-CZ" sz="1698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819615" y="6095261"/>
            <a:ext cx="53524" cy="53524"/>
          </a:xfrm>
          <a:custGeom>
            <a:avLst/>
            <a:gdLst/>
            <a:ahLst/>
            <a:cxnLst/>
            <a:rect l="l" t="t" r="r" b="b"/>
            <a:pathLst>
              <a:path w="88265" h="88265">
                <a:moveTo>
                  <a:pt x="88143" y="0"/>
                </a:moveTo>
                <a:lnTo>
                  <a:pt x="0" y="0"/>
                </a:lnTo>
                <a:lnTo>
                  <a:pt x="0" y="88143"/>
                </a:lnTo>
                <a:lnTo>
                  <a:pt x="88143" y="88143"/>
                </a:lnTo>
                <a:lnTo>
                  <a:pt x="88143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819615" y="6176987"/>
            <a:ext cx="53524" cy="265695"/>
          </a:xfrm>
          <a:custGeom>
            <a:avLst/>
            <a:gdLst/>
            <a:ahLst/>
            <a:cxnLst/>
            <a:rect l="l" t="t" r="r" b="b"/>
            <a:pathLst>
              <a:path w="88265" h="438150">
                <a:moveTo>
                  <a:pt x="88143" y="0"/>
                </a:moveTo>
                <a:lnTo>
                  <a:pt x="0" y="0"/>
                </a:lnTo>
                <a:lnTo>
                  <a:pt x="0" y="438141"/>
                </a:lnTo>
                <a:lnTo>
                  <a:pt x="88143" y="438141"/>
                </a:lnTo>
                <a:lnTo>
                  <a:pt x="88143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618396" y="6095091"/>
            <a:ext cx="159417" cy="347328"/>
          </a:xfrm>
          <a:custGeom>
            <a:avLst/>
            <a:gdLst/>
            <a:ahLst/>
            <a:cxnLst/>
            <a:rect l="l" t="t" r="r" b="b"/>
            <a:pathLst>
              <a:path w="262890" h="572770">
                <a:moveTo>
                  <a:pt x="262712" y="485140"/>
                </a:moveTo>
                <a:lnTo>
                  <a:pt x="88163" y="485140"/>
                </a:lnTo>
                <a:lnTo>
                  <a:pt x="88163" y="0"/>
                </a:lnTo>
                <a:lnTo>
                  <a:pt x="0" y="0"/>
                </a:lnTo>
                <a:lnTo>
                  <a:pt x="0" y="485140"/>
                </a:lnTo>
                <a:lnTo>
                  <a:pt x="0" y="572770"/>
                </a:lnTo>
                <a:lnTo>
                  <a:pt x="262712" y="572770"/>
                </a:lnTo>
                <a:lnTo>
                  <a:pt x="262712" y="48514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pic>
        <p:nvPicPr>
          <p:cNvPr id="17" name="Obrázek 16" descr="Obsah obrázku text, Písmo, logo, Grafika&#10;&#10;Popis byl vytvořen automaticky">
            <a:extLst>
              <a:ext uri="{FF2B5EF4-FFF2-40B4-BE49-F238E27FC236}">
                <a16:creationId xmlns:a16="http://schemas.microsoft.com/office/drawing/2014/main" id="{0754997F-04D1-8417-439D-63C2B25DA1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3900" y="3081498"/>
            <a:ext cx="1378403" cy="466590"/>
          </a:xfrm>
          <a:prstGeom prst="rect">
            <a:avLst/>
          </a:prstGeom>
        </p:spPr>
      </p:pic>
      <p:pic>
        <p:nvPicPr>
          <p:cNvPr id="19" name="Obrázek 18" descr="Obsah obrázku text, snímek obrazovky, grafický design, lyžování&#10;&#10;Popis byl vytvořen automaticky">
            <a:extLst>
              <a:ext uri="{FF2B5EF4-FFF2-40B4-BE49-F238E27FC236}">
                <a16:creationId xmlns:a16="http://schemas.microsoft.com/office/drawing/2014/main" id="{36C5A505-4010-972B-60BE-A108C3FA52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3163" y="3206786"/>
            <a:ext cx="1476230" cy="843560"/>
          </a:xfrm>
          <a:prstGeom prst="rect">
            <a:avLst/>
          </a:prstGeom>
        </p:spPr>
      </p:pic>
      <p:pic>
        <p:nvPicPr>
          <p:cNvPr id="21" name="Obrázek 20" descr="Obsah obrázku Písmo, Grafika, logo, text&#10;&#10;Popis byl vytvořen automaticky">
            <a:extLst>
              <a:ext uri="{FF2B5EF4-FFF2-40B4-BE49-F238E27FC236}">
                <a16:creationId xmlns:a16="http://schemas.microsoft.com/office/drawing/2014/main" id="{9317432F-3DA0-61B3-4FA0-7DCF931850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5575" y="3329531"/>
            <a:ext cx="1341286" cy="531935"/>
          </a:xfrm>
          <a:prstGeom prst="rect">
            <a:avLst/>
          </a:prstGeom>
        </p:spPr>
      </p:pic>
      <p:pic>
        <p:nvPicPr>
          <p:cNvPr id="23" name="Obrázek 22" descr="Obsah obrázku text, Písmo, Grafika, grafický design&#10;&#10;Popis byl vytvořen automaticky">
            <a:extLst>
              <a:ext uri="{FF2B5EF4-FFF2-40B4-BE49-F238E27FC236}">
                <a16:creationId xmlns:a16="http://schemas.microsoft.com/office/drawing/2014/main" id="{241C7782-AA0F-991B-A09C-1959CC8063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665" y="3533865"/>
            <a:ext cx="1239788" cy="623410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5884F655-85DC-1BDC-5B5F-1BBFC9279399}"/>
              </a:ext>
            </a:extLst>
          </p:cNvPr>
          <p:cNvSpPr txBox="1"/>
          <p:nvPr/>
        </p:nvSpPr>
        <p:spPr>
          <a:xfrm>
            <a:off x="7308216" y="3334257"/>
            <a:ext cx="701780" cy="502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492"/>
            <a:r>
              <a:rPr lang="cs-CZ" sz="2668" kern="0" dirty="0">
                <a:solidFill>
                  <a:sysClr val="windowText" lastClr="000000"/>
                </a:solidFill>
              </a:rPr>
              <a:t>=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355E6985-BA25-7B68-EBE0-CBE3D2ED7A72}"/>
              </a:ext>
            </a:extLst>
          </p:cNvPr>
          <p:cNvSpPr txBox="1"/>
          <p:nvPr/>
        </p:nvSpPr>
        <p:spPr>
          <a:xfrm>
            <a:off x="9362583" y="3329532"/>
            <a:ext cx="701780" cy="502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492"/>
            <a:r>
              <a:rPr lang="cs-CZ" sz="2668" kern="0" dirty="0">
                <a:solidFill>
                  <a:sysClr val="windowText" lastClr="000000"/>
                </a:solidFill>
              </a:rPr>
              <a:t>+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3453" y="3904284"/>
            <a:ext cx="3175660" cy="30904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940" kern="0" spc="261" dirty="0">
                <a:solidFill>
                  <a:prstClr val="black"/>
                </a:solidFill>
                <a:latin typeface="Arial"/>
                <a:cs typeface="Arial"/>
              </a:rPr>
              <a:t>HISTORICKÁ</a:t>
            </a:r>
            <a:r>
              <a:rPr sz="1940" kern="0" spc="22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940" kern="0" spc="267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940" kern="0" spc="267" dirty="0">
                <a:solidFill>
                  <a:prstClr val="black"/>
                </a:solidFill>
                <a:latin typeface="Arial"/>
                <a:cs typeface="Arial"/>
              </a:rPr>
              <a:t>ĚŽBA</a:t>
            </a:r>
            <a:endParaRPr sz="1940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32608" y="3904283"/>
            <a:ext cx="2253261" cy="30904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940" kern="0" spc="349" dirty="0">
                <a:solidFill>
                  <a:prstClr val="black"/>
                </a:solidFill>
                <a:latin typeface="Arial"/>
                <a:cs typeface="Arial"/>
              </a:rPr>
              <a:t>60.</a:t>
            </a:r>
            <a:r>
              <a:rPr sz="1940" kern="0" spc="2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40" kern="0" spc="246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940" kern="0" spc="22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40" kern="0" spc="349" dirty="0">
                <a:solidFill>
                  <a:prstClr val="black"/>
                </a:solidFill>
                <a:latin typeface="Arial"/>
                <a:cs typeface="Arial"/>
              </a:rPr>
              <a:t>90.</a:t>
            </a:r>
            <a:r>
              <a:rPr sz="1940" kern="0" spc="22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40" kern="0" spc="224" dirty="0">
                <a:solidFill>
                  <a:prstClr val="black"/>
                </a:solidFill>
                <a:latin typeface="Arial"/>
                <a:cs typeface="Arial"/>
              </a:rPr>
              <a:t>LÉTA</a:t>
            </a:r>
            <a:endParaRPr sz="1940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83118" y="3904288"/>
            <a:ext cx="2253261" cy="30904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940" kern="0" spc="282" dirty="0">
                <a:solidFill>
                  <a:prstClr val="black"/>
                </a:solidFill>
                <a:latin typeface="Arial"/>
                <a:cs typeface="Arial"/>
              </a:rPr>
              <a:t>SOUČASNOST</a:t>
            </a:r>
            <a:endParaRPr sz="1940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41315" y="4386424"/>
            <a:ext cx="262614" cy="970748"/>
          </a:xfrm>
          <a:custGeom>
            <a:avLst/>
            <a:gdLst/>
            <a:ahLst/>
            <a:cxnLst/>
            <a:rect l="l" t="t" r="r" b="b"/>
            <a:pathLst>
              <a:path w="433070" h="1600834">
                <a:moveTo>
                  <a:pt x="0" y="0"/>
                </a:moveTo>
                <a:lnTo>
                  <a:pt x="432604" y="808776"/>
                </a:lnTo>
                <a:lnTo>
                  <a:pt x="8952" y="1600841"/>
                </a:lnTo>
              </a:path>
            </a:pathLst>
          </a:custGeom>
          <a:ln w="78531">
            <a:solidFill>
              <a:srgbClr val="00B4AC"/>
            </a:solidFill>
          </a:ln>
        </p:spPr>
        <p:txBody>
          <a:bodyPr wrap="square" lIns="0" tIns="0" rIns="0" bIns="0" rtlCol="0"/>
          <a:lstStyle/>
          <a:p>
            <a:pPr defTabSz="554492"/>
            <a:endParaRPr sz="1940" kern="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8068997" y="4386424"/>
            <a:ext cx="262614" cy="970748"/>
          </a:xfrm>
          <a:custGeom>
            <a:avLst/>
            <a:gdLst/>
            <a:ahLst/>
            <a:cxnLst/>
            <a:rect l="l" t="t" r="r" b="b"/>
            <a:pathLst>
              <a:path w="433069" h="1600834">
                <a:moveTo>
                  <a:pt x="0" y="0"/>
                </a:moveTo>
                <a:lnTo>
                  <a:pt x="432656" y="808776"/>
                </a:lnTo>
                <a:lnTo>
                  <a:pt x="9004" y="1600841"/>
                </a:lnTo>
              </a:path>
            </a:pathLst>
          </a:custGeom>
          <a:ln w="78531">
            <a:solidFill>
              <a:srgbClr val="00B4AC"/>
            </a:solidFill>
          </a:ln>
        </p:spPr>
        <p:txBody>
          <a:bodyPr wrap="square" lIns="0" tIns="0" rIns="0" bIns="0" rtlCol="0"/>
          <a:lstStyle/>
          <a:p>
            <a:pPr defTabSz="554492"/>
            <a:endParaRPr sz="1940" kern="0">
              <a:solidFill>
                <a:sysClr val="windowText" lastClr="000000"/>
              </a:solidFill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6653" y="0"/>
            <a:ext cx="9124919" cy="3195604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02440" y="512105"/>
            <a:ext cx="1702756" cy="1616267"/>
          </a:xfrm>
          <a:prstGeom prst="rect">
            <a:avLst/>
          </a:prstGeom>
        </p:spPr>
        <p:txBody>
          <a:bodyPr vert="horz" wrap="square" lIns="0" tIns="107433" rIns="0" bIns="0" rtlCol="0">
            <a:spAutoFit/>
          </a:bodyPr>
          <a:lstStyle/>
          <a:p>
            <a:pPr marL="7701" marR="3081">
              <a:lnSpc>
                <a:spcPts val="3923"/>
              </a:lnSpc>
              <a:spcBef>
                <a:spcPts val="846"/>
              </a:spcBef>
            </a:pPr>
            <a:r>
              <a:rPr spc="-6" dirty="0"/>
              <a:t>TĚŽBA </a:t>
            </a:r>
            <a:r>
              <a:rPr spc="-212" dirty="0"/>
              <a:t>NA </a:t>
            </a:r>
            <a:r>
              <a:rPr spc="-76" dirty="0"/>
              <a:t>CÍNOVCI</a:t>
            </a:r>
          </a:p>
        </p:txBody>
      </p:sp>
      <p:sp>
        <p:nvSpPr>
          <p:cNvPr id="10" name="object 10"/>
          <p:cNvSpPr/>
          <p:nvPr/>
        </p:nvSpPr>
        <p:spPr>
          <a:xfrm>
            <a:off x="11819615" y="6095261"/>
            <a:ext cx="53524" cy="53524"/>
          </a:xfrm>
          <a:custGeom>
            <a:avLst/>
            <a:gdLst/>
            <a:ahLst/>
            <a:cxnLst/>
            <a:rect l="l" t="t" r="r" b="b"/>
            <a:pathLst>
              <a:path w="88265" h="88265">
                <a:moveTo>
                  <a:pt x="88143" y="0"/>
                </a:moveTo>
                <a:lnTo>
                  <a:pt x="0" y="0"/>
                </a:lnTo>
                <a:lnTo>
                  <a:pt x="0" y="88143"/>
                </a:lnTo>
                <a:lnTo>
                  <a:pt x="88143" y="88143"/>
                </a:lnTo>
                <a:lnTo>
                  <a:pt x="88143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819615" y="6176987"/>
            <a:ext cx="53524" cy="265695"/>
          </a:xfrm>
          <a:custGeom>
            <a:avLst/>
            <a:gdLst/>
            <a:ahLst/>
            <a:cxnLst/>
            <a:rect l="l" t="t" r="r" b="b"/>
            <a:pathLst>
              <a:path w="88265" h="438150">
                <a:moveTo>
                  <a:pt x="88143" y="0"/>
                </a:moveTo>
                <a:lnTo>
                  <a:pt x="0" y="0"/>
                </a:lnTo>
                <a:lnTo>
                  <a:pt x="0" y="438141"/>
                </a:lnTo>
                <a:lnTo>
                  <a:pt x="88143" y="438141"/>
                </a:lnTo>
                <a:lnTo>
                  <a:pt x="88143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618396" y="6095091"/>
            <a:ext cx="159417" cy="347328"/>
          </a:xfrm>
          <a:custGeom>
            <a:avLst/>
            <a:gdLst/>
            <a:ahLst/>
            <a:cxnLst/>
            <a:rect l="l" t="t" r="r" b="b"/>
            <a:pathLst>
              <a:path w="262890" h="572770">
                <a:moveTo>
                  <a:pt x="262712" y="485140"/>
                </a:moveTo>
                <a:lnTo>
                  <a:pt x="88163" y="485140"/>
                </a:lnTo>
                <a:lnTo>
                  <a:pt x="88163" y="0"/>
                </a:lnTo>
                <a:lnTo>
                  <a:pt x="0" y="0"/>
                </a:lnTo>
                <a:lnTo>
                  <a:pt x="0" y="485140"/>
                </a:lnTo>
                <a:lnTo>
                  <a:pt x="0" y="572770"/>
                </a:lnTo>
                <a:lnTo>
                  <a:pt x="262712" y="572770"/>
                </a:lnTo>
                <a:lnTo>
                  <a:pt x="262712" y="48514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17124" y="6485275"/>
            <a:ext cx="11556173" cy="53909"/>
          </a:xfrm>
          <a:custGeom>
            <a:avLst/>
            <a:gdLst/>
            <a:ahLst/>
            <a:cxnLst/>
            <a:rect l="l" t="t" r="r" b="b"/>
            <a:pathLst>
              <a:path w="19056985" h="88900">
                <a:moveTo>
                  <a:pt x="19056592" y="0"/>
                </a:moveTo>
                <a:lnTo>
                  <a:pt x="0" y="0"/>
                </a:lnTo>
                <a:lnTo>
                  <a:pt x="0" y="88736"/>
                </a:lnTo>
                <a:lnTo>
                  <a:pt x="19056592" y="88736"/>
                </a:lnTo>
                <a:lnTo>
                  <a:pt x="19056592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F309E277-E35A-782A-25F6-CA6376A40A3D}"/>
              </a:ext>
            </a:extLst>
          </p:cNvPr>
          <p:cNvSpPr txBox="1"/>
          <p:nvPr/>
        </p:nvSpPr>
        <p:spPr>
          <a:xfrm>
            <a:off x="4932607" y="5489219"/>
            <a:ext cx="2584981" cy="495888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lang="cs-CZ" sz="1577" kern="0" spc="261" dirty="0">
                <a:solidFill>
                  <a:prstClr val="black"/>
                </a:solidFill>
                <a:latin typeface="Arial"/>
                <a:cs typeface="Arial"/>
              </a:rPr>
              <a:t>1989 Ukončení těžby 	 Cínovec - Jih</a:t>
            </a: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6C322CAA-7D25-CDFB-0306-A3EEBA6C5EBD}"/>
              </a:ext>
            </a:extLst>
          </p:cNvPr>
          <p:cNvSpPr txBox="1"/>
          <p:nvPr/>
        </p:nvSpPr>
        <p:spPr>
          <a:xfrm>
            <a:off x="363862" y="5489219"/>
            <a:ext cx="3125251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lang="cs-CZ" sz="1577" kern="0" spc="261" dirty="0">
                <a:solidFill>
                  <a:prstClr val="black"/>
                </a:solidFill>
                <a:latin typeface="Arial"/>
                <a:cs typeface="Arial"/>
              </a:rPr>
              <a:t>1870 Těžba wolframu (W)</a:t>
            </a:r>
            <a:endParaRPr lang="cs-CZ" sz="1577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2229762A-B971-8873-CA36-80495D1B73FC}"/>
              </a:ext>
            </a:extLst>
          </p:cNvPr>
          <p:cNvSpPr txBox="1"/>
          <p:nvPr/>
        </p:nvSpPr>
        <p:spPr>
          <a:xfrm>
            <a:off x="4932607" y="4530741"/>
            <a:ext cx="2684883" cy="495888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lang="cs-CZ" sz="1577" kern="0" spc="261" dirty="0">
                <a:solidFill>
                  <a:prstClr val="black"/>
                </a:solidFill>
                <a:latin typeface="Arial"/>
                <a:cs typeface="Arial"/>
              </a:rPr>
              <a:t>1978 Ukončení těžby 	 starého závodu</a:t>
            </a: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A75DE60E-444E-8F70-5A93-4F034A566100}"/>
              </a:ext>
            </a:extLst>
          </p:cNvPr>
          <p:cNvSpPr txBox="1"/>
          <p:nvPr/>
        </p:nvSpPr>
        <p:spPr>
          <a:xfrm>
            <a:off x="8783117" y="4570313"/>
            <a:ext cx="2684882" cy="98127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lang="cs-CZ" sz="1577" kern="0" spc="261" dirty="0">
                <a:solidFill>
                  <a:prstClr val="black"/>
                </a:solidFill>
                <a:latin typeface="Arial"/>
                <a:cs typeface="Arial"/>
              </a:rPr>
              <a:t>Navázání na mnohasetleté tradice těžby a dobývání potřebných surovin</a:t>
            </a:r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id="{EEBD905A-A33F-1975-2E39-DBBFD7BDDA44}"/>
              </a:ext>
            </a:extLst>
          </p:cNvPr>
          <p:cNvSpPr txBox="1"/>
          <p:nvPr/>
        </p:nvSpPr>
        <p:spPr>
          <a:xfrm>
            <a:off x="325817" y="4548212"/>
            <a:ext cx="3058040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lang="cs-CZ" sz="1577" kern="0" spc="261" dirty="0">
                <a:solidFill>
                  <a:prstClr val="black"/>
                </a:solidFill>
                <a:latin typeface="Arial"/>
                <a:cs typeface="Arial"/>
              </a:rPr>
              <a:t>1378 Těžba cínu (</a:t>
            </a:r>
            <a:r>
              <a:rPr lang="cs-CZ" sz="1577" kern="0" spc="261" dirty="0" err="1">
                <a:solidFill>
                  <a:prstClr val="black"/>
                </a:solidFill>
                <a:latin typeface="Arial"/>
                <a:cs typeface="Arial"/>
              </a:rPr>
              <a:t>Sn</a:t>
            </a:r>
            <a:r>
              <a:rPr lang="cs-CZ" sz="1577" kern="0" spc="261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0091" y="1159032"/>
            <a:ext cx="7081481" cy="381121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13912" y="1297793"/>
            <a:ext cx="692346" cy="233240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sz="1455" b="1" kern="0" spc="491" dirty="0">
                <a:solidFill>
                  <a:prstClr val="black"/>
                </a:solidFill>
                <a:latin typeface="Arial"/>
                <a:cs typeface="Arial"/>
              </a:rPr>
              <a:t>200</a:t>
            </a:r>
            <a:r>
              <a:rPr lang="cs-CZ" sz="1455" b="1" kern="0" spc="491" dirty="0">
                <a:solidFill>
                  <a:prstClr val="black"/>
                </a:solidFill>
                <a:latin typeface="Arial"/>
                <a:cs typeface="Arial"/>
              </a:rPr>
              <a:t>9</a:t>
            </a:r>
            <a:endParaRPr sz="1455" b="1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42597" y="1263502"/>
            <a:ext cx="2887599" cy="78926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defTabSz="554492">
              <a:lnSpc>
                <a:spcPct val="116100"/>
              </a:lnSpc>
              <a:spcBef>
                <a:spcPts val="58"/>
              </a:spcBef>
            </a:pPr>
            <a:r>
              <a:rPr lang="cs-CZ" sz="1455" kern="0" spc="115" dirty="0">
                <a:solidFill>
                  <a:prstClr val="black"/>
                </a:solidFill>
                <a:latin typeface="Arial"/>
                <a:cs typeface="Arial"/>
              </a:rPr>
              <a:t>Čtyři</a:t>
            </a:r>
            <a:r>
              <a:rPr sz="1455" kern="0" spc="1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455" kern="0" spc="112" dirty="0">
                <a:solidFill>
                  <a:prstClr val="black"/>
                </a:solidFill>
                <a:latin typeface="Arial"/>
                <a:cs typeface="Arial"/>
              </a:rPr>
              <a:t>čeští</a:t>
            </a:r>
            <a:r>
              <a:rPr sz="1455" kern="0" spc="1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158" dirty="0" err="1">
                <a:solidFill>
                  <a:prstClr val="black"/>
                </a:solidFill>
                <a:latin typeface="Arial"/>
                <a:cs typeface="Arial"/>
              </a:rPr>
              <a:t>geologové</a:t>
            </a:r>
            <a:r>
              <a:rPr sz="1455" kern="0" spc="1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61" dirty="0" err="1">
                <a:solidFill>
                  <a:prstClr val="black"/>
                </a:solidFill>
                <a:latin typeface="Arial"/>
                <a:cs typeface="Arial"/>
              </a:rPr>
              <a:t>zahájili</a:t>
            </a:r>
            <a:r>
              <a:rPr sz="1455" kern="0" spc="6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170" dirty="0" err="1">
                <a:solidFill>
                  <a:prstClr val="black"/>
                </a:solidFill>
                <a:latin typeface="Arial"/>
                <a:cs typeface="Arial"/>
              </a:rPr>
              <a:t>průzkum</a:t>
            </a:r>
            <a:r>
              <a:rPr sz="1455" kern="0" spc="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97" dirty="0" err="1">
                <a:solidFill>
                  <a:prstClr val="black"/>
                </a:solidFill>
                <a:latin typeface="Arial"/>
                <a:cs typeface="Arial"/>
              </a:rPr>
              <a:t>cínu</a:t>
            </a:r>
            <a:r>
              <a:rPr sz="1455" kern="0" spc="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88" dirty="0">
                <a:solidFill>
                  <a:prstClr val="black"/>
                </a:solidFill>
                <a:latin typeface="Arial"/>
                <a:cs typeface="Arial"/>
              </a:rPr>
              <a:t>(Sn),</a:t>
            </a:r>
            <a:r>
              <a:rPr sz="1455" kern="0" spc="9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152" dirty="0" err="1">
                <a:solidFill>
                  <a:prstClr val="black"/>
                </a:solidFill>
                <a:latin typeface="Arial"/>
                <a:cs typeface="Arial"/>
              </a:rPr>
              <a:t>wolframu</a:t>
            </a:r>
            <a:endParaRPr sz="1455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7701" defTabSz="554492">
              <a:spcBef>
                <a:spcPts val="285"/>
              </a:spcBef>
            </a:pPr>
            <a:r>
              <a:rPr sz="1455" kern="0" spc="149" dirty="0">
                <a:solidFill>
                  <a:prstClr val="black"/>
                </a:solidFill>
                <a:latin typeface="Arial"/>
                <a:cs typeface="Arial"/>
              </a:rPr>
              <a:t>(W)</a:t>
            </a:r>
            <a:r>
              <a:rPr sz="1455" kern="0" spc="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13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455" kern="0" spc="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69" dirty="0">
                <a:solidFill>
                  <a:prstClr val="black"/>
                </a:solidFill>
                <a:latin typeface="Arial"/>
                <a:cs typeface="Arial"/>
              </a:rPr>
              <a:t>lithia</a:t>
            </a:r>
            <a:r>
              <a:rPr sz="1455" kern="0" spc="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73" dirty="0">
                <a:solidFill>
                  <a:prstClr val="black"/>
                </a:solidFill>
                <a:latin typeface="Arial"/>
                <a:cs typeface="Arial"/>
              </a:rPr>
              <a:t>(Li)</a:t>
            </a:r>
            <a:endParaRPr sz="1455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3912" y="2349276"/>
            <a:ext cx="639592" cy="233240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sz="1455" b="1" kern="0" spc="382" dirty="0">
                <a:solidFill>
                  <a:prstClr val="black"/>
                </a:solidFill>
                <a:latin typeface="Arial"/>
                <a:cs typeface="Arial"/>
              </a:rPr>
              <a:t>201</a:t>
            </a:r>
            <a:r>
              <a:rPr lang="cs-CZ" sz="1455" b="1" kern="0" spc="382" dirty="0">
                <a:solidFill>
                  <a:prstClr val="black"/>
                </a:solidFill>
                <a:latin typeface="Arial"/>
                <a:cs typeface="Arial"/>
              </a:rPr>
              <a:t>4</a:t>
            </a:r>
            <a:endParaRPr sz="1455" b="1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42596" y="2314986"/>
            <a:ext cx="2985791" cy="504511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defTabSz="554492">
              <a:lnSpc>
                <a:spcPct val="116100"/>
              </a:lnSpc>
              <a:spcBef>
                <a:spcPts val="58"/>
              </a:spcBef>
            </a:pPr>
            <a:r>
              <a:rPr sz="1455" kern="0" spc="143" dirty="0" err="1">
                <a:solidFill>
                  <a:prstClr val="black"/>
                </a:solidFill>
                <a:latin typeface="Arial"/>
                <a:cs typeface="Arial"/>
              </a:rPr>
              <a:t>Vstup</a:t>
            </a:r>
            <a:r>
              <a:rPr sz="1455" kern="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130" dirty="0" err="1">
                <a:solidFill>
                  <a:prstClr val="black"/>
                </a:solidFill>
                <a:latin typeface="Arial"/>
                <a:cs typeface="Arial"/>
              </a:rPr>
              <a:t>australského</a:t>
            </a:r>
            <a:r>
              <a:rPr sz="1455" kern="0" spc="10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118" dirty="0" err="1">
                <a:solidFill>
                  <a:prstClr val="black"/>
                </a:solidFill>
                <a:latin typeface="Arial"/>
                <a:cs typeface="Arial"/>
              </a:rPr>
              <a:t>investora</a:t>
            </a:r>
            <a:r>
              <a:rPr sz="1455" kern="0" spc="1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176" dirty="0">
                <a:solidFill>
                  <a:prstClr val="black"/>
                </a:solidFill>
                <a:latin typeface="Arial"/>
                <a:cs typeface="Arial"/>
              </a:rPr>
              <a:t>EMH</a:t>
            </a:r>
            <a:endParaRPr sz="1455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3912" y="3137898"/>
            <a:ext cx="1502907" cy="233240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sz="1455" b="1" kern="0" spc="394" dirty="0">
                <a:solidFill>
                  <a:prstClr val="black"/>
                </a:solidFill>
                <a:latin typeface="Arial"/>
                <a:cs typeface="Arial"/>
              </a:rPr>
              <a:t>201</a:t>
            </a:r>
            <a:r>
              <a:rPr lang="cs-CZ" sz="1455" b="1" kern="0" spc="394" dirty="0">
                <a:solidFill>
                  <a:prstClr val="black"/>
                </a:solidFill>
                <a:latin typeface="Arial"/>
                <a:cs typeface="Arial"/>
              </a:rPr>
              <a:t>4</a:t>
            </a:r>
            <a:r>
              <a:rPr sz="1455" b="1" kern="0" spc="1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b="1" kern="0" spc="224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455" b="1" kern="0" spc="17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b="1" kern="0" spc="382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endParaRPr sz="1455" b="1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42585" y="3103608"/>
            <a:ext cx="3021602" cy="764261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-385" defTabSz="554492">
              <a:lnSpc>
                <a:spcPct val="116100"/>
              </a:lnSpc>
              <a:spcBef>
                <a:spcPts val="58"/>
              </a:spcBef>
            </a:pPr>
            <a:r>
              <a:rPr sz="1455" kern="0" spc="94" dirty="0" err="1">
                <a:solidFill>
                  <a:prstClr val="black"/>
                </a:solidFill>
                <a:latin typeface="Arial"/>
                <a:cs typeface="Arial"/>
              </a:rPr>
              <a:t>Intenzivní</a:t>
            </a:r>
            <a:r>
              <a:rPr sz="1455" kern="0" spc="9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139" dirty="0" err="1">
                <a:solidFill>
                  <a:prstClr val="black"/>
                </a:solidFill>
                <a:latin typeface="Arial"/>
                <a:cs typeface="Arial"/>
              </a:rPr>
              <a:t>geologický</a:t>
            </a:r>
            <a:r>
              <a:rPr sz="1455" kern="0" spc="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164" dirty="0" err="1">
                <a:solidFill>
                  <a:prstClr val="black"/>
                </a:solidFill>
                <a:latin typeface="Arial"/>
                <a:cs typeface="Arial"/>
              </a:rPr>
              <a:t>průzkum</a:t>
            </a:r>
            <a:r>
              <a:rPr sz="1455" kern="0" spc="16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112" dirty="0">
                <a:solidFill>
                  <a:prstClr val="black"/>
                </a:solidFill>
                <a:latin typeface="Arial"/>
                <a:cs typeface="Arial"/>
              </a:rPr>
              <a:t>(67</a:t>
            </a:r>
            <a:r>
              <a:rPr sz="1455" kern="0" spc="9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127" dirty="0" err="1">
                <a:solidFill>
                  <a:prstClr val="black"/>
                </a:solidFill>
                <a:latin typeface="Arial"/>
                <a:cs typeface="Arial"/>
              </a:rPr>
              <a:t>vrtů</a:t>
            </a:r>
            <a:r>
              <a:rPr sz="1455" kern="0" spc="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33" dirty="0">
                <a:solidFill>
                  <a:prstClr val="black"/>
                </a:solidFill>
                <a:latin typeface="Arial"/>
                <a:cs typeface="Arial"/>
              </a:rPr>
              <a:t>&gt;</a:t>
            </a:r>
            <a:r>
              <a:rPr sz="1455" kern="0" spc="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106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r>
              <a:rPr lang="cs-CZ" sz="1455" kern="0" spc="10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106" dirty="0">
                <a:solidFill>
                  <a:prstClr val="black"/>
                </a:solidFill>
                <a:latin typeface="Arial"/>
                <a:cs typeface="Arial"/>
              </a:rPr>
              <a:t>860</a:t>
            </a:r>
            <a:r>
              <a:rPr sz="1455" kern="0" spc="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130" dirty="0" err="1">
                <a:solidFill>
                  <a:prstClr val="black"/>
                </a:solidFill>
                <a:latin typeface="Arial"/>
                <a:cs typeface="Arial"/>
              </a:rPr>
              <a:t>horninových</a:t>
            </a:r>
            <a:r>
              <a:rPr sz="1455" kern="0" spc="1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112" dirty="0" err="1">
                <a:solidFill>
                  <a:prstClr val="black"/>
                </a:solidFill>
                <a:latin typeface="Arial"/>
                <a:cs typeface="Arial"/>
              </a:rPr>
              <a:t>analýz</a:t>
            </a:r>
            <a:r>
              <a:rPr sz="1455" kern="0" spc="9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33" dirty="0">
                <a:solidFill>
                  <a:prstClr val="black"/>
                </a:solidFill>
                <a:latin typeface="Arial"/>
                <a:cs typeface="Arial"/>
              </a:rPr>
              <a:t>&gt;</a:t>
            </a:r>
            <a:r>
              <a:rPr sz="1455" kern="0" spc="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170" dirty="0">
                <a:solidFill>
                  <a:prstClr val="black"/>
                </a:solidFill>
                <a:latin typeface="Arial"/>
                <a:cs typeface="Arial"/>
              </a:rPr>
              <a:t>model</a:t>
            </a:r>
            <a:r>
              <a:rPr sz="1455" kern="0" spc="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100" dirty="0" err="1">
                <a:solidFill>
                  <a:prstClr val="black"/>
                </a:solidFill>
                <a:latin typeface="Arial"/>
                <a:cs typeface="Arial"/>
              </a:rPr>
              <a:t>ložiska</a:t>
            </a:r>
            <a:r>
              <a:rPr sz="1455" kern="0" spc="100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sz="1455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3912" y="4189382"/>
            <a:ext cx="1703723" cy="233240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sz="1455" b="1" kern="0" spc="491">
                <a:solidFill>
                  <a:prstClr val="black"/>
                </a:solidFill>
                <a:latin typeface="Arial"/>
                <a:cs typeface="Arial"/>
              </a:rPr>
              <a:t>20</a:t>
            </a:r>
            <a:r>
              <a:rPr lang="cs-CZ" sz="1455" b="1" kern="0" spc="491">
                <a:solidFill>
                  <a:prstClr val="black"/>
                </a:solidFill>
                <a:latin typeface="Arial"/>
                <a:cs typeface="Arial"/>
              </a:rPr>
              <a:t>17-2022</a:t>
            </a:r>
            <a:endParaRPr sz="1455" b="1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42586" y="4189382"/>
            <a:ext cx="3306935" cy="233240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sz="1455" kern="0" spc="152" dirty="0" err="1">
                <a:solidFill>
                  <a:prstClr val="black"/>
                </a:solidFill>
                <a:latin typeface="Arial"/>
                <a:cs typeface="Arial"/>
              </a:rPr>
              <a:t>Předběžná</a:t>
            </a:r>
            <a:r>
              <a:rPr sz="1455" kern="0" spc="9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130" dirty="0" err="1">
                <a:solidFill>
                  <a:prstClr val="black"/>
                </a:solidFill>
                <a:latin typeface="Arial"/>
                <a:cs typeface="Arial"/>
              </a:rPr>
              <a:t>studie</a:t>
            </a:r>
            <a:r>
              <a:rPr sz="1455" kern="0" spc="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121" dirty="0" err="1">
                <a:solidFill>
                  <a:prstClr val="black"/>
                </a:solidFill>
                <a:latin typeface="Arial"/>
                <a:cs typeface="Arial"/>
              </a:rPr>
              <a:t>proveditelnosti</a:t>
            </a:r>
            <a:endParaRPr sz="1455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3912" y="4715130"/>
            <a:ext cx="692346" cy="233240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sz="1455" b="1" kern="0" spc="491">
                <a:solidFill>
                  <a:prstClr val="black"/>
                </a:solidFill>
                <a:latin typeface="Arial"/>
                <a:cs typeface="Arial"/>
              </a:rPr>
              <a:t>2020</a:t>
            </a:r>
            <a:endParaRPr sz="1455" b="1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42586" y="4680853"/>
            <a:ext cx="3494076" cy="764261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-385" defTabSz="554492">
              <a:lnSpc>
                <a:spcPct val="116100"/>
              </a:lnSpc>
              <a:spcBef>
                <a:spcPts val="58"/>
              </a:spcBef>
            </a:pPr>
            <a:r>
              <a:rPr sz="1455" kern="0" spc="139" dirty="0">
                <a:solidFill>
                  <a:prstClr val="black"/>
                </a:solidFill>
                <a:latin typeface="Arial"/>
                <a:cs typeface="Arial"/>
              </a:rPr>
              <a:t>Společnost</a:t>
            </a:r>
            <a:r>
              <a:rPr sz="1455" kern="0" spc="9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97" dirty="0">
                <a:solidFill>
                  <a:prstClr val="black"/>
                </a:solidFill>
                <a:latin typeface="Arial"/>
                <a:cs typeface="Arial"/>
              </a:rPr>
              <a:t>ČEZ</a:t>
            </a:r>
            <a:r>
              <a:rPr sz="1455" kern="0" spc="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130" dirty="0" err="1">
                <a:solidFill>
                  <a:prstClr val="black"/>
                </a:solidFill>
                <a:latin typeface="Arial"/>
                <a:cs typeface="Arial"/>
              </a:rPr>
              <a:t>vstupuje</a:t>
            </a:r>
            <a:r>
              <a:rPr sz="1455" kern="0" spc="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182" dirty="0">
                <a:solidFill>
                  <a:prstClr val="black"/>
                </a:solidFill>
                <a:latin typeface="Arial"/>
                <a:cs typeface="Arial"/>
              </a:rPr>
              <a:t>do </a:t>
            </a:r>
            <a:r>
              <a:rPr sz="1455" kern="0" spc="136" dirty="0" err="1">
                <a:solidFill>
                  <a:prstClr val="black"/>
                </a:solidFill>
                <a:latin typeface="Arial"/>
                <a:cs typeface="Arial"/>
              </a:rPr>
              <a:t>projektu</a:t>
            </a:r>
            <a:r>
              <a:rPr sz="1455" kern="0" spc="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58" dirty="0">
                <a:solidFill>
                  <a:prstClr val="black"/>
                </a:solidFill>
                <a:latin typeface="Arial"/>
                <a:cs typeface="Arial"/>
              </a:rPr>
              <a:t>51</a:t>
            </a:r>
            <a:r>
              <a:rPr lang="cs-CZ" sz="1455" kern="0" spc="5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58" dirty="0">
                <a:solidFill>
                  <a:prstClr val="black"/>
                </a:solidFill>
                <a:latin typeface="Arial"/>
                <a:cs typeface="Arial"/>
              </a:rPr>
              <a:t>%</a:t>
            </a:r>
            <a:r>
              <a:rPr sz="1455" kern="0" spc="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13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455" kern="0" spc="9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133" dirty="0" err="1">
                <a:solidFill>
                  <a:prstClr val="black"/>
                </a:solidFill>
                <a:latin typeface="Arial"/>
                <a:cs typeface="Arial"/>
              </a:rPr>
              <a:t>stává</a:t>
            </a:r>
            <a:r>
              <a:rPr sz="1455" kern="0" spc="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154" dirty="0">
                <a:solidFill>
                  <a:prstClr val="black"/>
                </a:solidFill>
                <a:latin typeface="Arial"/>
                <a:cs typeface="Arial"/>
              </a:rPr>
              <a:t>se</a:t>
            </a:r>
            <a:r>
              <a:rPr sz="1455" kern="0" spc="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118" dirty="0" err="1">
                <a:solidFill>
                  <a:prstClr val="black"/>
                </a:solidFill>
                <a:latin typeface="Arial"/>
                <a:cs typeface="Arial"/>
              </a:rPr>
              <a:t>majoritním</a:t>
            </a:r>
            <a:r>
              <a:rPr sz="1455" kern="0" spc="1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112" dirty="0" err="1">
                <a:solidFill>
                  <a:prstClr val="black"/>
                </a:solidFill>
                <a:latin typeface="Arial"/>
                <a:cs typeface="Arial"/>
              </a:rPr>
              <a:t>vlastníkem</a:t>
            </a:r>
            <a:endParaRPr sz="1455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3912" y="5766614"/>
            <a:ext cx="1703723" cy="233240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sz="1455" b="1" kern="0" spc="394" dirty="0" err="1">
                <a:solidFill>
                  <a:prstClr val="black"/>
                </a:solidFill>
                <a:latin typeface="Arial"/>
                <a:cs typeface="Arial"/>
              </a:rPr>
              <a:t>Konec</a:t>
            </a:r>
            <a:r>
              <a:rPr sz="1455" b="1" kern="0" spc="17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b="1" kern="0" spc="491" dirty="0">
                <a:solidFill>
                  <a:prstClr val="black"/>
                </a:solidFill>
                <a:latin typeface="Arial"/>
                <a:cs typeface="Arial"/>
              </a:rPr>
              <a:t>2023</a:t>
            </a:r>
            <a:endParaRPr sz="1455" b="1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42583" y="5766614"/>
            <a:ext cx="3278440" cy="233240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sz="1455" kern="0" spc="146">
                <a:solidFill>
                  <a:prstClr val="black"/>
                </a:solidFill>
                <a:latin typeface="Arial"/>
                <a:cs typeface="Arial"/>
              </a:rPr>
              <a:t>Závěrečná</a:t>
            </a:r>
            <a:r>
              <a:rPr sz="1455" kern="0" spc="103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130">
                <a:solidFill>
                  <a:prstClr val="black"/>
                </a:solidFill>
                <a:latin typeface="Arial"/>
                <a:cs typeface="Arial"/>
              </a:rPr>
              <a:t>studie</a:t>
            </a:r>
            <a:r>
              <a:rPr sz="1455" kern="0" spc="106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5" kern="0" spc="121">
                <a:solidFill>
                  <a:prstClr val="black"/>
                </a:solidFill>
                <a:latin typeface="Arial"/>
                <a:cs typeface="Arial"/>
              </a:rPr>
              <a:t>proveditelnosti</a:t>
            </a:r>
            <a:endParaRPr sz="1455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819615" y="6095261"/>
            <a:ext cx="53524" cy="53524"/>
          </a:xfrm>
          <a:custGeom>
            <a:avLst/>
            <a:gdLst/>
            <a:ahLst/>
            <a:cxnLst/>
            <a:rect l="l" t="t" r="r" b="b"/>
            <a:pathLst>
              <a:path w="88265" h="88265">
                <a:moveTo>
                  <a:pt x="88143" y="0"/>
                </a:moveTo>
                <a:lnTo>
                  <a:pt x="0" y="0"/>
                </a:lnTo>
                <a:lnTo>
                  <a:pt x="0" y="88143"/>
                </a:lnTo>
                <a:lnTo>
                  <a:pt x="88143" y="88143"/>
                </a:lnTo>
                <a:lnTo>
                  <a:pt x="88143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819615" y="6176987"/>
            <a:ext cx="53524" cy="265695"/>
          </a:xfrm>
          <a:custGeom>
            <a:avLst/>
            <a:gdLst/>
            <a:ahLst/>
            <a:cxnLst/>
            <a:rect l="l" t="t" r="r" b="b"/>
            <a:pathLst>
              <a:path w="88265" h="438150">
                <a:moveTo>
                  <a:pt x="88143" y="0"/>
                </a:moveTo>
                <a:lnTo>
                  <a:pt x="0" y="0"/>
                </a:lnTo>
                <a:lnTo>
                  <a:pt x="0" y="438141"/>
                </a:lnTo>
                <a:lnTo>
                  <a:pt x="88143" y="438141"/>
                </a:lnTo>
                <a:lnTo>
                  <a:pt x="88143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618396" y="6095091"/>
            <a:ext cx="159417" cy="347328"/>
          </a:xfrm>
          <a:custGeom>
            <a:avLst/>
            <a:gdLst/>
            <a:ahLst/>
            <a:cxnLst/>
            <a:rect l="l" t="t" r="r" b="b"/>
            <a:pathLst>
              <a:path w="262890" h="572770">
                <a:moveTo>
                  <a:pt x="262712" y="485140"/>
                </a:moveTo>
                <a:lnTo>
                  <a:pt x="88163" y="485140"/>
                </a:lnTo>
                <a:lnTo>
                  <a:pt x="88163" y="0"/>
                </a:lnTo>
                <a:lnTo>
                  <a:pt x="0" y="0"/>
                </a:lnTo>
                <a:lnTo>
                  <a:pt x="0" y="485140"/>
                </a:lnTo>
                <a:lnTo>
                  <a:pt x="0" y="572770"/>
                </a:lnTo>
                <a:lnTo>
                  <a:pt x="262712" y="572770"/>
                </a:lnTo>
                <a:lnTo>
                  <a:pt x="262712" y="48514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17124" y="6485275"/>
            <a:ext cx="11556173" cy="53909"/>
          </a:xfrm>
          <a:custGeom>
            <a:avLst/>
            <a:gdLst/>
            <a:ahLst/>
            <a:cxnLst/>
            <a:rect l="l" t="t" r="r" b="b"/>
            <a:pathLst>
              <a:path w="19056985" h="88900">
                <a:moveTo>
                  <a:pt x="19056592" y="0"/>
                </a:moveTo>
                <a:lnTo>
                  <a:pt x="0" y="0"/>
                </a:lnTo>
                <a:lnTo>
                  <a:pt x="0" y="88736"/>
                </a:lnTo>
                <a:lnTo>
                  <a:pt x="19056592" y="88736"/>
                </a:lnTo>
                <a:lnTo>
                  <a:pt x="19056592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70676" y="309728"/>
            <a:ext cx="7036655" cy="61116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15403">
              <a:spcBef>
                <a:spcPts val="73"/>
              </a:spcBef>
            </a:pPr>
            <a:r>
              <a:rPr spc="-39"/>
              <a:t>LOŽISKOVÝ</a:t>
            </a:r>
            <a:r>
              <a:rPr spc="-139"/>
              <a:t> </a:t>
            </a:r>
            <a:r>
              <a:rPr spc="-106"/>
              <a:t>PRŮZKUM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0577" y="508384"/>
            <a:ext cx="3758230" cy="1116130"/>
          </a:xfrm>
          <a:prstGeom prst="rect">
            <a:avLst/>
          </a:prstGeom>
        </p:spPr>
        <p:txBody>
          <a:bodyPr vert="horz" wrap="square" lIns="0" tIns="107433" rIns="0" bIns="0" rtlCol="0">
            <a:spAutoFit/>
          </a:bodyPr>
          <a:lstStyle/>
          <a:p>
            <a:pPr marL="7701" marR="3081">
              <a:lnSpc>
                <a:spcPts val="3923"/>
              </a:lnSpc>
              <a:spcBef>
                <a:spcPts val="846"/>
              </a:spcBef>
            </a:pPr>
            <a:r>
              <a:rPr spc="52" dirty="0"/>
              <a:t>NEJVĚTŠÍ</a:t>
            </a:r>
            <a:r>
              <a:rPr spc="18" dirty="0"/>
              <a:t> </a:t>
            </a:r>
            <a:r>
              <a:rPr spc="-85" dirty="0"/>
              <a:t>LOŽISKO </a:t>
            </a:r>
            <a:r>
              <a:rPr spc="-21" dirty="0"/>
              <a:t>LITHIA</a:t>
            </a:r>
            <a:r>
              <a:rPr spc="-206" dirty="0"/>
              <a:t> </a:t>
            </a:r>
            <a:r>
              <a:rPr spc="-303" dirty="0"/>
              <a:t>V</a:t>
            </a:r>
            <a:r>
              <a:rPr spc="12" dirty="0"/>
              <a:t> </a:t>
            </a:r>
            <a:r>
              <a:rPr spc="-6" dirty="0"/>
              <a:t>EVROPĚ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1990" y="1926529"/>
            <a:ext cx="5708947" cy="642241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defTabSz="554492">
              <a:lnSpc>
                <a:spcPct val="127800"/>
              </a:lnSpc>
              <a:spcBef>
                <a:spcPts val="58"/>
              </a:spcBef>
            </a:pPr>
            <a:r>
              <a:rPr lang="cs-CZ" sz="1698" kern="0" spc="127" dirty="0">
                <a:solidFill>
                  <a:prstClr val="black"/>
                </a:solidFill>
                <a:latin typeface="Arial"/>
                <a:cs typeface="Arial"/>
              </a:rPr>
              <a:t>Ložisko</a:t>
            </a:r>
            <a:r>
              <a:rPr lang="cs-CZ" sz="1698" kern="0" spc="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154" dirty="0">
                <a:solidFill>
                  <a:prstClr val="black"/>
                </a:solidFill>
                <a:latin typeface="Arial"/>
                <a:cs typeface="Arial"/>
              </a:rPr>
              <a:t>se</a:t>
            </a:r>
            <a:r>
              <a:rPr lang="cs-CZ" sz="1698" kern="0" spc="9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118" dirty="0">
                <a:solidFill>
                  <a:prstClr val="black"/>
                </a:solidFill>
                <a:latin typeface="Arial"/>
                <a:cs typeface="Arial"/>
              </a:rPr>
              <a:t>nachází</a:t>
            </a:r>
            <a:r>
              <a:rPr lang="cs-CZ" sz="1698" kern="0" spc="9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139" dirty="0">
                <a:solidFill>
                  <a:prstClr val="black"/>
                </a:solidFill>
                <a:latin typeface="Arial"/>
                <a:cs typeface="Arial"/>
              </a:rPr>
              <a:t>na</a:t>
            </a:r>
            <a:r>
              <a:rPr lang="cs-CZ" sz="1698" kern="0" spc="9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179" dirty="0">
                <a:solidFill>
                  <a:prstClr val="black"/>
                </a:solidFill>
                <a:latin typeface="Arial"/>
                <a:cs typeface="Arial"/>
              </a:rPr>
              <a:t>obou</a:t>
            </a:r>
            <a:r>
              <a:rPr lang="cs-CZ" sz="1698" kern="0" spc="9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149" dirty="0">
                <a:solidFill>
                  <a:prstClr val="black"/>
                </a:solidFill>
                <a:latin typeface="Arial"/>
                <a:cs typeface="Arial"/>
              </a:rPr>
              <a:t>stranách</a:t>
            </a:r>
            <a:r>
              <a:rPr lang="cs-CZ" sz="1698" kern="0" spc="9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106" dirty="0">
                <a:solidFill>
                  <a:prstClr val="black"/>
                </a:solidFill>
                <a:latin typeface="Arial"/>
                <a:cs typeface="Arial"/>
              </a:rPr>
              <a:t>státní</a:t>
            </a:r>
            <a:r>
              <a:rPr lang="cs-CZ" sz="1698" kern="0" spc="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124" dirty="0">
                <a:solidFill>
                  <a:prstClr val="black"/>
                </a:solidFill>
                <a:latin typeface="Arial"/>
                <a:cs typeface="Arial"/>
              </a:rPr>
              <a:t>hranice </a:t>
            </a:r>
            <a:r>
              <a:rPr lang="cs-CZ" sz="1698" kern="0" spc="164" dirty="0">
                <a:solidFill>
                  <a:prstClr val="black"/>
                </a:solidFill>
                <a:latin typeface="Arial"/>
                <a:cs typeface="Arial"/>
              </a:rPr>
              <a:t>(2/3</a:t>
            </a:r>
            <a:r>
              <a:rPr lang="cs-CZ" sz="1698" kern="0" spc="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139" dirty="0">
                <a:solidFill>
                  <a:prstClr val="black"/>
                </a:solidFill>
                <a:latin typeface="Arial"/>
                <a:cs typeface="Arial"/>
              </a:rPr>
              <a:t>na</a:t>
            </a:r>
            <a:r>
              <a:rPr lang="cs-CZ" sz="1698" kern="0" spc="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161" dirty="0">
                <a:solidFill>
                  <a:prstClr val="black"/>
                </a:solidFill>
                <a:latin typeface="Arial"/>
                <a:cs typeface="Arial"/>
              </a:rPr>
              <a:t>české</a:t>
            </a:r>
            <a:r>
              <a:rPr lang="cs-CZ" sz="1698" kern="0" spc="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143" dirty="0">
                <a:solidFill>
                  <a:prstClr val="black"/>
                </a:solidFill>
                <a:latin typeface="Arial"/>
                <a:cs typeface="Arial"/>
              </a:rPr>
              <a:t>straně</a:t>
            </a:r>
            <a:r>
              <a:rPr lang="cs-CZ" sz="1698" kern="0" spc="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13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cs-CZ" sz="1698" kern="0" spc="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67" dirty="0">
                <a:solidFill>
                  <a:prstClr val="black"/>
                </a:solidFill>
                <a:latin typeface="Arial"/>
                <a:cs typeface="Arial"/>
              </a:rPr>
              <a:t>1/3</a:t>
            </a:r>
            <a:r>
              <a:rPr lang="cs-CZ" sz="1698" kern="0" spc="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139" dirty="0">
                <a:solidFill>
                  <a:prstClr val="black"/>
                </a:solidFill>
                <a:latin typeface="Arial"/>
                <a:cs typeface="Arial"/>
              </a:rPr>
              <a:t>na</a:t>
            </a:r>
            <a:r>
              <a:rPr lang="cs-CZ" sz="1698" kern="0" spc="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cs-CZ" sz="1698" kern="0" spc="164" dirty="0">
                <a:solidFill>
                  <a:prstClr val="black"/>
                </a:solidFill>
                <a:latin typeface="Arial"/>
                <a:cs typeface="Arial"/>
              </a:rPr>
              <a:t>německé)</a:t>
            </a:r>
            <a:endParaRPr lang="cs-CZ" sz="1698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819615" y="6095261"/>
            <a:ext cx="53524" cy="53524"/>
          </a:xfrm>
          <a:custGeom>
            <a:avLst/>
            <a:gdLst/>
            <a:ahLst/>
            <a:cxnLst/>
            <a:rect l="l" t="t" r="r" b="b"/>
            <a:pathLst>
              <a:path w="88265" h="88265">
                <a:moveTo>
                  <a:pt x="88143" y="0"/>
                </a:moveTo>
                <a:lnTo>
                  <a:pt x="0" y="0"/>
                </a:lnTo>
                <a:lnTo>
                  <a:pt x="0" y="88143"/>
                </a:lnTo>
                <a:lnTo>
                  <a:pt x="88143" y="88143"/>
                </a:lnTo>
                <a:lnTo>
                  <a:pt x="88143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819615" y="6176987"/>
            <a:ext cx="53524" cy="265695"/>
          </a:xfrm>
          <a:custGeom>
            <a:avLst/>
            <a:gdLst/>
            <a:ahLst/>
            <a:cxnLst/>
            <a:rect l="l" t="t" r="r" b="b"/>
            <a:pathLst>
              <a:path w="88265" h="438150">
                <a:moveTo>
                  <a:pt x="88143" y="0"/>
                </a:moveTo>
                <a:lnTo>
                  <a:pt x="0" y="0"/>
                </a:lnTo>
                <a:lnTo>
                  <a:pt x="0" y="438141"/>
                </a:lnTo>
                <a:lnTo>
                  <a:pt x="88143" y="438141"/>
                </a:lnTo>
                <a:lnTo>
                  <a:pt x="88143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618396" y="6095091"/>
            <a:ext cx="159417" cy="347328"/>
          </a:xfrm>
          <a:custGeom>
            <a:avLst/>
            <a:gdLst/>
            <a:ahLst/>
            <a:cxnLst/>
            <a:rect l="l" t="t" r="r" b="b"/>
            <a:pathLst>
              <a:path w="262890" h="572770">
                <a:moveTo>
                  <a:pt x="262712" y="485140"/>
                </a:moveTo>
                <a:lnTo>
                  <a:pt x="88163" y="485140"/>
                </a:lnTo>
                <a:lnTo>
                  <a:pt x="88163" y="0"/>
                </a:lnTo>
                <a:lnTo>
                  <a:pt x="0" y="0"/>
                </a:lnTo>
                <a:lnTo>
                  <a:pt x="0" y="485140"/>
                </a:lnTo>
                <a:lnTo>
                  <a:pt x="0" y="572770"/>
                </a:lnTo>
                <a:lnTo>
                  <a:pt x="262712" y="572770"/>
                </a:lnTo>
                <a:lnTo>
                  <a:pt x="262712" y="48514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7124" y="6485275"/>
            <a:ext cx="11556173" cy="53909"/>
          </a:xfrm>
          <a:custGeom>
            <a:avLst/>
            <a:gdLst/>
            <a:ahLst/>
            <a:cxnLst/>
            <a:rect l="l" t="t" r="r" b="b"/>
            <a:pathLst>
              <a:path w="19056985" h="88900">
                <a:moveTo>
                  <a:pt x="19056592" y="0"/>
                </a:moveTo>
                <a:lnTo>
                  <a:pt x="0" y="0"/>
                </a:lnTo>
                <a:lnTo>
                  <a:pt x="0" y="88736"/>
                </a:lnTo>
                <a:lnTo>
                  <a:pt x="19056592" y="88736"/>
                </a:lnTo>
                <a:lnTo>
                  <a:pt x="19056592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73E8FE8-E1D8-CE08-10B4-F3E0499F6395}"/>
              </a:ext>
            </a:extLst>
          </p:cNvPr>
          <p:cNvSpPr txBox="1"/>
          <p:nvPr/>
        </p:nvSpPr>
        <p:spPr>
          <a:xfrm>
            <a:off x="280577" y="3061960"/>
            <a:ext cx="5428800" cy="2966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246" indent="-277246" defTabSz="554492">
              <a:buFont typeface="Wingdings" panose="05000000000000000000" pitchFamily="2" charset="2"/>
              <a:buChar char="§"/>
            </a:pPr>
            <a:r>
              <a:rPr lang="cs-CZ" sz="1698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lokalitě jsou 3 % světových zásob, 7. největší ložisko na světě</a:t>
            </a:r>
          </a:p>
          <a:p>
            <a:pPr marL="277246" indent="-277246" defTabSz="554492">
              <a:buFont typeface="Wingdings" panose="05000000000000000000" pitchFamily="2" charset="2"/>
              <a:buChar char="§"/>
            </a:pPr>
            <a:endParaRPr lang="cs-CZ" sz="1698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7246" indent="-277246" defTabSz="554492">
              <a:buFont typeface="Wingdings" panose="05000000000000000000" pitchFamily="2" charset="2"/>
              <a:buChar char="§"/>
            </a:pPr>
            <a:r>
              <a:rPr lang="cs-CZ" sz="1698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Plánovaná roční produkce 1,7 - 2,3 mil.t rudy, ze které se vyrobí přibližně 25 000 t odběratelem požadované formy lithia</a:t>
            </a:r>
          </a:p>
          <a:p>
            <a:pPr marL="277246" indent="-277246" defTabSz="554492">
              <a:buFont typeface="Wingdings" panose="05000000000000000000" pitchFamily="2" charset="2"/>
              <a:buChar char="§"/>
            </a:pPr>
            <a:endParaRPr lang="cs-CZ" sz="1698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7246" indent="-277246" defTabSz="554492">
              <a:buFont typeface="Wingdings" panose="05000000000000000000" pitchFamily="2" charset="2"/>
              <a:buChar char="§"/>
            </a:pPr>
            <a:r>
              <a:rPr lang="cs-CZ" sz="1698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Odpovídá kapacitě více než 30 </a:t>
            </a:r>
            <a:r>
              <a:rPr lang="cs-CZ" sz="1698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GWh</a:t>
            </a:r>
            <a:r>
              <a:rPr lang="cs-CZ" sz="1698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vyrobených baterií, což dle technologie a velikosti baterie odpovídá asi 400 000 – 800 000 ks elektromobilů</a:t>
            </a:r>
          </a:p>
        </p:txBody>
      </p:sp>
      <p:pic>
        <p:nvPicPr>
          <p:cNvPr id="11" name="Obrázek 10" descr="Obsah obrázku mapa&#10;&#10;Popis byl vytvořen automaticky">
            <a:extLst>
              <a:ext uri="{FF2B5EF4-FFF2-40B4-BE49-F238E27FC236}">
                <a16:creationId xmlns:a16="http://schemas.microsoft.com/office/drawing/2014/main" id="{47C496B9-42CB-A13D-D721-BE831DCD97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1609" y="624905"/>
            <a:ext cx="5149963" cy="528223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0676" y="309728"/>
            <a:ext cx="11735459" cy="61116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5424397">
              <a:spcBef>
                <a:spcPts val="73"/>
              </a:spcBef>
            </a:pPr>
            <a:r>
              <a:rPr spc="-61" dirty="0"/>
              <a:t>ZÁKLADNÍ</a:t>
            </a:r>
            <a:r>
              <a:rPr spc="-164" dirty="0"/>
              <a:t> </a:t>
            </a:r>
            <a:r>
              <a:rPr spc="-36" dirty="0"/>
              <a:t>SITUAČNÍ</a:t>
            </a:r>
            <a:r>
              <a:rPr spc="-161" dirty="0"/>
              <a:t> </a:t>
            </a:r>
            <a:r>
              <a:rPr spc="-285" dirty="0"/>
              <a:t>MAPA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65" y="634863"/>
            <a:ext cx="4934445" cy="5572497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1819615" y="6095261"/>
            <a:ext cx="53524" cy="53524"/>
          </a:xfrm>
          <a:custGeom>
            <a:avLst/>
            <a:gdLst/>
            <a:ahLst/>
            <a:cxnLst/>
            <a:rect l="l" t="t" r="r" b="b"/>
            <a:pathLst>
              <a:path w="88265" h="88265">
                <a:moveTo>
                  <a:pt x="88143" y="0"/>
                </a:moveTo>
                <a:lnTo>
                  <a:pt x="0" y="0"/>
                </a:lnTo>
                <a:lnTo>
                  <a:pt x="0" y="88143"/>
                </a:lnTo>
                <a:lnTo>
                  <a:pt x="88143" y="88143"/>
                </a:lnTo>
                <a:lnTo>
                  <a:pt x="88143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819615" y="6176987"/>
            <a:ext cx="53524" cy="265695"/>
          </a:xfrm>
          <a:custGeom>
            <a:avLst/>
            <a:gdLst/>
            <a:ahLst/>
            <a:cxnLst/>
            <a:rect l="l" t="t" r="r" b="b"/>
            <a:pathLst>
              <a:path w="88265" h="438150">
                <a:moveTo>
                  <a:pt x="88143" y="0"/>
                </a:moveTo>
                <a:lnTo>
                  <a:pt x="0" y="0"/>
                </a:lnTo>
                <a:lnTo>
                  <a:pt x="0" y="438141"/>
                </a:lnTo>
                <a:lnTo>
                  <a:pt x="88143" y="438141"/>
                </a:lnTo>
                <a:lnTo>
                  <a:pt x="88143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618396" y="6095091"/>
            <a:ext cx="159417" cy="347328"/>
          </a:xfrm>
          <a:custGeom>
            <a:avLst/>
            <a:gdLst/>
            <a:ahLst/>
            <a:cxnLst/>
            <a:rect l="l" t="t" r="r" b="b"/>
            <a:pathLst>
              <a:path w="262890" h="572770">
                <a:moveTo>
                  <a:pt x="262712" y="485140"/>
                </a:moveTo>
                <a:lnTo>
                  <a:pt x="88163" y="485140"/>
                </a:lnTo>
                <a:lnTo>
                  <a:pt x="88163" y="0"/>
                </a:lnTo>
                <a:lnTo>
                  <a:pt x="0" y="0"/>
                </a:lnTo>
                <a:lnTo>
                  <a:pt x="0" y="485140"/>
                </a:lnTo>
                <a:lnTo>
                  <a:pt x="0" y="572770"/>
                </a:lnTo>
                <a:lnTo>
                  <a:pt x="262712" y="572770"/>
                </a:lnTo>
                <a:lnTo>
                  <a:pt x="262712" y="48514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7124" y="6485275"/>
            <a:ext cx="11556173" cy="53909"/>
          </a:xfrm>
          <a:custGeom>
            <a:avLst/>
            <a:gdLst/>
            <a:ahLst/>
            <a:cxnLst/>
            <a:rect l="l" t="t" r="r" b="b"/>
            <a:pathLst>
              <a:path w="19056985" h="88900">
                <a:moveTo>
                  <a:pt x="19056592" y="0"/>
                </a:moveTo>
                <a:lnTo>
                  <a:pt x="0" y="0"/>
                </a:lnTo>
                <a:lnTo>
                  <a:pt x="0" y="88736"/>
                </a:lnTo>
                <a:lnTo>
                  <a:pt x="19056592" y="88736"/>
                </a:lnTo>
                <a:lnTo>
                  <a:pt x="19056592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F2319B8-2C9F-1C23-BA02-83599568B894}"/>
              </a:ext>
            </a:extLst>
          </p:cNvPr>
          <p:cNvSpPr txBox="1"/>
          <p:nvPr/>
        </p:nvSpPr>
        <p:spPr>
          <a:xfrm>
            <a:off x="5681541" y="1124557"/>
            <a:ext cx="6038852" cy="4460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4492"/>
            <a:r>
              <a:rPr lang="cs-CZ" sz="1577" b="1" kern="0" dirty="0">
                <a:solidFill>
                  <a:sysClr val="windowText" lastClr="000000"/>
                </a:solidFill>
              </a:rPr>
              <a:t>Ložisko - důl, areál portálu, přepravní koridor, zpracovatelský závod, úložiště DNT.</a:t>
            </a:r>
          </a:p>
          <a:p>
            <a:pPr defTabSz="554492"/>
            <a:endParaRPr lang="cs-CZ" sz="1577" kern="0" dirty="0">
              <a:solidFill>
                <a:sysClr val="windowText" lastClr="000000"/>
              </a:solidFill>
            </a:endParaRPr>
          </a:p>
          <a:p>
            <a:pPr marL="277246" indent="-277246" defTabSz="554492">
              <a:buFont typeface="Wingdings" panose="05000000000000000000" pitchFamily="2" charset="2"/>
              <a:buChar char="§"/>
            </a:pPr>
            <a:r>
              <a:rPr lang="cs-CZ" sz="1577" kern="0" dirty="0">
                <a:solidFill>
                  <a:sysClr val="windowText" lastClr="000000"/>
                </a:solidFill>
              </a:rPr>
              <a:t>V rámci navrhované změny Zásad územního rozvoje Ústeckého kraje jsou předloženy různé varianty dopravy podrcené horniny z areálu portálu do zpracovatelského závodu.</a:t>
            </a:r>
          </a:p>
          <a:p>
            <a:pPr marL="277246" indent="-277246" defTabSz="554492">
              <a:buFont typeface="Wingdings" panose="05000000000000000000" pitchFamily="2" charset="2"/>
              <a:buChar char="§"/>
            </a:pPr>
            <a:endParaRPr lang="cs-CZ" sz="1577" kern="0" dirty="0">
              <a:solidFill>
                <a:sysClr val="windowText" lastClr="000000"/>
              </a:solidFill>
            </a:endParaRPr>
          </a:p>
          <a:p>
            <a:pPr marL="277246" indent="-277246" defTabSz="554492">
              <a:buFont typeface="Wingdings" panose="05000000000000000000" pitchFamily="2" charset="2"/>
              <a:buChar char="§"/>
            </a:pPr>
            <a:r>
              <a:rPr lang="cs-CZ" sz="1577" kern="0" dirty="0">
                <a:solidFill>
                  <a:sysClr val="windowText" lastClr="000000"/>
                </a:solidFill>
              </a:rPr>
              <a:t>Dle zvolené varianty v rámci procesu SEA/EIA budou finálně stanoveny dopravní koridory. Ostatní navržené plochy a koridory tímto nebudou dotčeny.</a:t>
            </a:r>
          </a:p>
          <a:p>
            <a:pPr defTabSz="554492"/>
            <a:endParaRPr lang="cs-CZ" sz="1577" kern="0" dirty="0">
              <a:solidFill>
                <a:sysClr val="windowText" lastClr="000000"/>
              </a:solidFill>
            </a:endParaRPr>
          </a:p>
          <a:p>
            <a:pPr defTabSz="554492"/>
            <a:r>
              <a:rPr lang="cs-CZ" sz="1577" b="1" kern="0" dirty="0">
                <a:solidFill>
                  <a:sysClr val="windowText" lastClr="000000"/>
                </a:solidFill>
              </a:rPr>
              <a:t>Základní data:</a:t>
            </a:r>
          </a:p>
          <a:p>
            <a:pPr defTabSz="554492"/>
            <a:endParaRPr lang="cs-CZ" sz="1577" kern="0" dirty="0">
              <a:solidFill>
                <a:sysClr val="windowText" lastClr="000000"/>
              </a:solidFill>
            </a:endParaRPr>
          </a:p>
          <a:p>
            <a:pPr marL="277246" indent="-277246" defTabSz="554492">
              <a:buFont typeface="Wingdings" panose="05000000000000000000" pitchFamily="2" charset="2"/>
              <a:buChar char="§"/>
            </a:pPr>
            <a:r>
              <a:rPr lang="cs-CZ" sz="1577" kern="0" dirty="0">
                <a:solidFill>
                  <a:sysClr val="windowText" lastClr="000000"/>
                </a:solidFill>
              </a:rPr>
              <a:t>Hlavní důlní závod – </a:t>
            </a:r>
            <a:r>
              <a:rPr lang="cs-CZ" sz="1577" kern="0" dirty="0" err="1">
                <a:solidFill>
                  <a:sysClr val="windowText" lastClr="000000"/>
                </a:solidFill>
              </a:rPr>
              <a:t>Sedmihůrky</a:t>
            </a:r>
            <a:endParaRPr lang="cs-CZ" sz="1577" kern="0" dirty="0">
              <a:solidFill>
                <a:sysClr val="windowText" lastClr="000000"/>
              </a:solidFill>
            </a:endParaRPr>
          </a:p>
          <a:p>
            <a:pPr marL="277246" indent="-277246" defTabSz="554492">
              <a:buFont typeface="Wingdings" panose="05000000000000000000" pitchFamily="2" charset="2"/>
              <a:buChar char="§"/>
            </a:pPr>
            <a:r>
              <a:rPr lang="cs-CZ" sz="1577" kern="0" dirty="0">
                <a:solidFill>
                  <a:sysClr val="windowText" lastClr="000000"/>
                </a:solidFill>
              </a:rPr>
              <a:t>Varianty dopravy – </a:t>
            </a:r>
            <a:r>
              <a:rPr lang="cs-CZ" sz="1577" kern="0" dirty="0" err="1">
                <a:solidFill>
                  <a:sysClr val="windowText" lastClr="000000"/>
                </a:solidFill>
              </a:rPr>
              <a:t>ropecon</a:t>
            </a:r>
            <a:r>
              <a:rPr lang="cs-CZ" sz="1577" kern="0" dirty="0">
                <a:solidFill>
                  <a:sysClr val="windowText" lastClr="000000"/>
                </a:solidFill>
              </a:rPr>
              <a:t>, lanovka, trubkový dopravník Zpracovatelský závod – Újezdeček (průmyslová zóna Dukla) Koridory pro přívod technologické vody – primárně z dolu Kohinoor </a:t>
            </a:r>
          </a:p>
          <a:p>
            <a:pPr marL="277246" indent="-277246" defTabSz="554492">
              <a:buFont typeface="Wingdings" panose="05000000000000000000" pitchFamily="2" charset="2"/>
              <a:buChar char="§"/>
            </a:pPr>
            <a:r>
              <a:rPr lang="cs-CZ" sz="1577" kern="0" dirty="0">
                <a:solidFill>
                  <a:sysClr val="windowText" lastClr="000000"/>
                </a:solidFill>
              </a:rPr>
              <a:t>Koridor pro připojení pitné vody portálu – </a:t>
            </a:r>
            <a:r>
              <a:rPr lang="cs-CZ" sz="1577" kern="0" dirty="0" err="1">
                <a:solidFill>
                  <a:sysClr val="windowText" lastClr="000000"/>
                </a:solidFill>
              </a:rPr>
              <a:t>Pramenáč</a:t>
            </a:r>
            <a:endParaRPr lang="cs-CZ" sz="1577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1526" y="567121"/>
            <a:ext cx="4139029" cy="182905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5654" y="549487"/>
            <a:ext cx="7698596" cy="5759026"/>
            <a:chOff x="167596" y="851413"/>
            <a:chExt cx="12695555" cy="9497060"/>
          </a:xfrm>
        </p:grpSpPr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596" y="4400141"/>
              <a:ext cx="12695470" cy="594773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234" y="851413"/>
              <a:ext cx="3096879" cy="381708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009292" y="505507"/>
            <a:ext cx="2992337" cy="61116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pc="-52"/>
              <a:t>ZPŮSOB</a:t>
            </a:r>
            <a:r>
              <a:rPr spc="-164"/>
              <a:t> </a:t>
            </a:r>
            <a:r>
              <a:rPr spc="-21"/>
              <a:t>TĚŽBY</a:t>
            </a:r>
          </a:p>
        </p:txBody>
      </p:sp>
      <p:sp>
        <p:nvSpPr>
          <p:cNvPr id="8" name="object 8"/>
          <p:cNvSpPr/>
          <p:nvPr/>
        </p:nvSpPr>
        <p:spPr>
          <a:xfrm>
            <a:off x="11819615" y="6095261"/>
            <a:ext cx="53524" cy="53524"/>
          </a:xfrm>
          <a:custGeom>
            <a:avLst/>
            <a:gdLst/>
            <a:ahLst/>
            <a:cxnLst/>
            <a:rect l="l" t="t" r="r" b="b"/>
            <a:pathLst>
              <a:path w="88265" h="88265">
                <a:moveTo>
                  <a:pt x="88143" y="0"/>
                </a:moveTo>
                <a:lnTo>
                  <a:pt x="0" y="0"/>
                </a:lnTo>
                <a:lnTo>
                  <a:pt x="0" y="88143"/>
                </a:lnTo>
                <a:lnTo>
                  <a:pt x="88143" y="88143"/>
                </a:lnTo>
                <a:lnTo>
                  <a:pt x="88143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819615" y="6176987"/>
            <a:ext cx="53524" cy="265695"/>
          </a:xfrm>
          <a:custGeom>
            <a:avLst/>
            <a:gdLst/>
            <a:ahLst/>
            <a:cxnLst/>
            <a:rect l="l" t="t" r="r" b="b"/>
            <a:pathLst>
              <a:path w="88265" h="438150">
                <a:moveTo>
                  <a:pt x="88143" y="0"/>
                </a:moveTo>
                <a:lnTo>
                  <a:pt x="0" y="0"/>
                </a:lnTo>
                <a:lnTo>
                  <a:pt x="0" y="438141"/>
                </a:lnTo>
                <a:lnTo>
                  <a:pt x="88143" y="438141"/>
                </a:lnTo>
                <a:lnTo>
                  <a:pt x="88143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618396" y="6095091"/>
            <a:ext cx="159417" cy="347328"/>
          </a:xfrm>
          <a:custGeom>
            <a:avLst/>
            <a:gdLst/>
            <a:ahLst/>
            <a:cxnLst/>
            <a:rect l="l" t="t" r="r" b="b"/>
            <a:pathLst>
              <a:path w="262890" h="572770">
                <a:moveTo>
                  <a:pt x="262712" y="485140"/>
                </a:moveTo>
                <a:lnTo>
                  <a:pt x="88163" y="485140"/>
                </a:lnTo>
                <a:lnTo>
                  <a:pt x="88163" y="0"/>
                </a:lnTo>
                <a:lnTo>
                  <a:pt x="0" y="0"/>
                </a:lnTo>
                <a:lnTo>
                  <a:pt x="0" y="485140"/>
                </a:lnTo>
                <a:lnTo>
                  <a:pt x="0" y="572770"/>
                </a:lnTo>
                <a:lnTo>
                  <a:pt x="262712" y="572770"/>
                </a:lnTo>
                <a:lnTo>
                  <a:pt x="262712" y="48514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7124" y="6485275"/>
            <a:ext cx="11556173" cy="53909"/>
          </a:xfrm>
          <a:custGeom>
            <a:avLst/>
            <a:gdLst/>
            <a:ahLst/>
            <a:cxnLst/>
            <a:rect l="l" t="t" r="r" b="b"/>
            <a:pathLst>
              <a:path w="19056985" h="88900">
                <a:moveTo>
                  <a:pt x="19056592" y="0"/>
                </a:moveTo>
                <a:lnTo>
                  <a:pt x="0" y="0"/>
                </a:lnTo>
                <a:lnTo>
                  <a:pt x="0" y="88736"/>
                </a:lnTo>
                <a:lnTo>
                  <a:pt x="19056592" y="88736"/>
                </a:lnTo>
                <a:lnTo>
                  <a:pt x="19056592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C3E67C4-1A30-20D8-3FF9-99D91826D596}"/>
              </a:ext>
            </a:extLst>
          </p:cNvPr>
          <p:cNvSpPr txBox="1"/>
          <p:nvPr/>
        </p:nvSpPr>
        <p:spPr>
          <a:xfrm>
            <a:off x="7947019" y="1329613"/>
            <a:ext cx="3754471" cy="4571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4492"/>
            <a:r>
              <a:rPr lang="cs-CZ" sz="1698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Vstup / vjezd do dolu dvojicí úpadních štol z areálu portálu</a:t>
            </a:r>
          </a:p>
          <a:p>
            <a:pPr defTabSz="554492"/>
            <a:endParaRPr lang="cs-CZ" sz="1698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54492"/>
            <a:r>
              <a:rPr lang="cs-CZ" sz="1698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Hloubka dobývání </a:t>
            </a:r>
            <a:r>
              <a:rPr lang="cs-CZ" sz="1698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150-450</a:t>
            </a:r>
            <a:r>
              <a:rPr lang="cs-CZ" sz="1698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 pod povrchem</a:t>
            </a:r>
          </a:p>
          <a:p>
            <a:pPr defTabSz="554492"/>
            <a:endParaRPr lang="cs-CZ" sz="1698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54492"/>
            <a:r>
              <a:rPr lang="cs-CZ" sz="1698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Komorové dobývání</a:t>
            </a:r>
          </a:p>
          <a:p>
            <a:pPr defTabSz="554492"/>
            <a:endParaRPr lang="cs-CZ" sz="1698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54492"/>
            <a:r>
              <a:rPr lang="cs-CZ" sz="1698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Dvoustupňové drcení na frakci 70 mm v podzemí dolu</a:t>
            </a:r>
          </a:p>
          <a:p>
            <a:pPr defTabSz="554492"/>
            <a:endParaRPr lang="cs-CZ" sz="1698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54492"/>
            <a:r>
              <a:rPr lang="cs-CZ" sz="1698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Využití elektro-bateriové důlní techniky</a:t>
            </a:r>
          </a:p>
          <a:p>
            <a:pPr defTabSz="554492"/>
            <a:endParaRPr lang="cs-CZ" sz="1698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54492"/>
            <a:r>
              <a:rPr lang="cs-CZ" sz="1698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Zakládání vytěžených prostor -</a:t>
            </a:r>
          </a:p>
          <a:p>
            <a:pPr defTabSz="554492"/>
            <a:r>
              <a:rPr lang="cs-CZ" sz="194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žádné deformace na povrchu</a:t>
            </a:r>
          </a:p>
          <a:p>
            <a:pPr defTabSz="554492"/>
            <a:r>
              <a:rPr lang="cs-CZ" sz="1698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8630" y="508371"/>
            <a:ext cx="6031266" cy="111219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lnSpc>
                <a:spcPts val="4308"/>
              </a:lnSpc>
              <a:spcBef>
                <a:spcPts val="73"/>
              </a:spcBef>
            </a:pPr>
            <a:r>
              <a:rPr dirty="0"/>
              <a:t>VÝBĚR</a:t>
            </a:r>
            <a:r>
              <a:rPr spc="-218" dirty="0"/>
              <a:t> </a:t>
            </a:r>
            <a:r>
              <a:rPr spc="-6" dirty="0"/>
              <a:t>LOKALITY</a:t>
            </a:r>
          </a:p>
          <a:p>
            <a:pPr marL="7701">
              <a:lnSpc>
                <a:spcPts val="4308"/>
              </a:lnSpc>
            </a:pPr>
            <a:r>
              <a:rPr spc="-88" dirty="0"/>
              <a:t>PRO</a:t>
            </a:r>
            <a:r>
              <a:rPr spc="-136" dirty="0"/>
              <a:t> </a:t>
            </a:r>
            <a:r>
              <a:rPr spc="-58" dirty="0"/>
              <a:t>ZPRACOVATELSKÝ</a:t>
            </a:r>
            <a:r>
              <a:rPr spc="-136" dirty="0"/>
              <a:t> </a:t>
            </a:r>
            <a:r>
              <a:rPr spc="-278" dirty="0"/>
              <a:t>ZÁVOD</a:t>
            </a:r>
          </a:p>
        </p:txBody>
      </p:sp>
      <p:sp>
        <p:nvSpPr>
          <p:cNvPr id="3" name="object 3"/>
          <p:cNvSpPr/>
          <p:nvPr/>
        </p:nvSpPr>
        <p:spPr>
          <a:xfrm>
            <a:off x="11819615" y="6095261"/>
            <a:ext cx="53524" cy="53524"/>
          </a:xfrm>
          <a:custGeom>
            <a:avLst/>
            <a:gdLst/>
            <a:ahLst/>
            <a:cxnLst/>
            <a:rect l="l" t="t" r="r" b="b"/>
            <a:pathLst>
              <a:path w="88265" h="88265">
                <a:moveTo>
                  <a:pt x="88143" y="0"/>
                </a:moveTo>
                <a:lnTo>
                  <a:pt x="0" y="0"/>
                </a:lnTo>
                <a:lnTo>
                  <a:pt x="0" y="88143"/>
                </a:lnTo>
                <a:lnTo>
                  <a:pt x="88143" y="88143"/>
                </a:lnTo>
                <a:lnTo>
                  <a:pt x="88143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819615" y="6176987"/>
            <a:ext cx="53524" cy="265695"/>
          </a:xfrm>
          <a:custGeom>
            <a:avLst/>
            <a:gdLst/>
            <a:ahLst/>
            <a:cxnLst/>
            <a:rect l="l" t="t" r="r" b="b"/>
            <a:pathLst>
              <a:path w="88265" h="438150">
                <a:moveTo>
                  <a:pt x="88143" y="0"/>
                </a:moveTo>
                <a:lnTo>
                  <a:pt x="0" y="0"/>
                </a:lnTo>
                <a:lnTo>
                  <a:pt x="0" y="438141"/>
                </a:lnTo>
                <a:lnTo>
                  <a:pt x="88143" y="438141"/>
                </a:lnTo>
                <a:lnTo>
                  <a:pt x="88143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618396" y="6095091"/>
            <a:ext cx="159417" cy="347328"/>
          </a:xfrm>
          <a:custGeom>
            <a:avLst/>
            <a:gdLst/>
            <a:ahLst/>
            <a:cxnLst/>
            <a:rect l="l" t="t" r="r" b="b"/>
            <a:pathLst>
              <a:path w="262890" h="572770">
                <a:moveTo>
                  <a:pt x="262712" y="485140"/>
                </a:moveTo>
                <a:lnTo>
                  <a:pt x="88163" y="485140"/>
                </a:lnTo>
                <a:lnTo>
                  <a:pt x="88163" y="0"/>
                </a:lnTo>
                <a:lnTo>
                  <a:pt x="0" y="0"/>
                </a:lnTo>
                <a:lnTo>
                  <a:pt x="0" y="485140"/>
                </a:lnTo>
                <a:lnTo>
                  <a:pt x="0" y="572770"/>
                </a:lnTo>
                <a:lnTo>
                  <a:pt x="262712" y="572770"/>
                </a:lnTo>
                <a:lnTo>
                  <a:pt x="262712" y="48514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7124" y="6485275"/>
            <a:ext cx="11556173" cy="53909"/>
          </a:xfrm>
          <a:custGeom>
            <a:avLst/>
            <a:gdLst/>
            <a:ahLst/>
            <a:cxnLst/>
            <a:rect l="l" t="t" r="r" b="b"/>
            <a:pathLst>
              <a:path w="19056985" h="88900">
                <a:moveTo>
                  <a:pt x="19056592" y="0"/>
                </a:moveTo>
                <a:lnTo>
                  <a:pt x="0" y="0"/>
                </a:lnTo>
                <a:lnTo>
                  <a:pt x="0" y="88736"/>
                </a:lnTo>
                <a:lnTo>
                  <a:pt x="19056592" y="88736"/>
                </a:lnTo>
                <a:lnTo>
                  <a:pt x="19056592" y="0"/>
                </a:lnTo>
                <a:close/>
              </a:path>
            </a:pathLst>
          </a:custGeom>
          <a:solidFill>
            <a:srgbClr val="00B4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pic>
        <p:nvPicPr>
          <p:cNvPr id="16" name="Obrázek 15" descr="Obsah obrázku oblečení, interiér, osoba, počítač&#10;&#10;Popis byl vytvořen automaticky">
            <a:extLst>
              <a:ext uri="{FF2B5EF4-FFF2-40B4-BE49-F238E27FC236}">
                <a16:creationId xmlns:a16="http://schemas.microsoft.com/office/drawing/2014/main" id="{981369A2-0991-60CA-2B2F-05EBAB4836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6969" y="-335664"/>
            <a:ext cx="4964604" cy="4974623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5034BEE3-9DBD-10AB-3643-0731CEA38FD3}"/>
              </a:ext>
            </a:extLst>
          </p:cNvPr>
          <p:cNvSpPr txBox="1"/>
          <p:nvPr/>
        </p:nvSpPr>
        <p:spPr>
          <a:xfrm>
            <a:off x="278630" y="1786564"/>
            <a:ext cx="6105723" cy="3003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4492"/>
            <a:r>
              <a:rPr lang="cs-CZ" sz="1455" kern="0" dirty="0">
                <a:solidFill>
                  <a:srgbClr val="00B4AC"/>
                </a:solidFill>
              </a:rPr>
              <a:t>HLAVNÍ KRITERIA VÝBĚRU LOKALITY</a:t>
            </a:r>
          </a:p>
          <a:p>
            <a:pPr defTabSz="554492"/>
            <a:endParaRPr lang="cs-CZ" sz="1455" kern="0" dirty="0">
              <a:solidFill>
                <a:sysClr val="windowText" lastClr="000000"/>
              </a:solidFill>
            </a:endParaRPr>
          </a:p>
          <a:p>
            <a:pPr marL="207935" indent="-207935" defTabSz="554492">
              <a:buFont typeface="Wingdings" panose="05000000000000000000" pitchFamily="2" charset="2"/>
              <a:buChar char="§"/>
            </a:pPr>
            <a:r>
              <a:rPr lang="cs-CZ" sz="1455" kern="0" dirty="0">
                <a:solidFill>
                  <a:sysClr val="windowText" lastClr="000000"/>
                </a:solidFill>
              </a:rPr>
              <a:t>Plocha - minimálně 20-25 ha</a:t>
            </a:r>
          </a:p>
          <a:p>
            <a:pPr marL="207935" indent="-207935" defTabSz="554492">
              <a:buFont typeface="Wingdings" panose="05000000000000000000" pitchFamily="2" charset="2"/>
              <a:buChar char="§"/>
            </a:pPr>
            <a:endParaRPr lang="cs-CZ" sz="1455" kern="0" dirty="0">
              <a:solidFill>
                <a:sysClr val="windowText" lastClr="000000"/>
              </a:solidFill>
            </a:endParaRPr>
          </a:p>
          <a:p>
            <a:pPr marL="207935" indent="-207935" defTabSz="554492">
              <a:buFont typeface="Wingdings" panose="05000000000000000000" pitchFamily="2" charset="2"/>
              <a:buChar char="§"/>
            </a:pPr>
            <a:r>
              <a:rPr lang="cs-CZ" sz="1455" kern="0" dirty="0">
                <a:solidFill>
                  <a:sysClr val="windowText" lastClr="000000"/>
                </a:solidFill>
              </a:rPr>
              <a:t>Preferenčně již existující průmyslové zóny, brownfieldy </a:t>
            </a:r>
          </a:p>
          <a:p>
            <a:pPr marL="207935" indent="-207935" defTabSz="554492">
              <a:buFont typeface="Wingdings" panose="05000000000000000000" pitchFamily="2" charset="2"/>
              <a:buChar char="§"/>
            </a:pPr>
            <a:endParaRPr lang="cs-CZ" sz="1455" kern="0" dirty="0">
              <a:solidFill>
                <a:sysClr val="windowText" lastClr="000000"/>
              </a:solidFill>
            </a:endParaRPr>
          </a:p>
          <a:p>
            <a:pPr marL="207935" indent="-207935" defTabSz="554492">
              <a:buFont typeface="Wingdings" panose="05000000000000000000" pitchFamily="2" charset="2"/>
              <a:buChar char="§"/>
            </a:pPr>
            <a:r>
              <a:rPr lang="cs-CZ" sz="1455" kern="0" dirty="0">
                <a:solidFill>
                  <a:sysClr val="windowText" lastClr="000000"/>
                </a:solidFill>
              </a:rPr>
              <a:t>Napojení na železniční a silniční síť, dopravní systém rudy, média (elektřina, plyn, voda)</a:t>
            </a:r>
          </a:p>
          <a:p>
            <a:pPr marL="207935" indent="-207935" defTabSz="554492">
              <a:buFont typeface="Wingdings" panose="05000000000000000000" pitchFamily="2" charset="2"/>
              <a:buChar char="§"/>
            </a:pPr>
            <a:endParaRPr lang="cs-CZ" sz="1455" kern="0" dirty="0">
              <a:solidFill>
                <a:sysClr val="windowText" lastClr="000000"/>
              </a:solidFill>
            </a:endParaRPr>
          </a:p>
          <a:p>
            <a:pPr marL="207935" indent="-207935" defTabSz="554492">
              <a:buFont typeface="Wingdings" panose="05000000000000000000" pitchFamily="2" charset="2"/>
              <a:buChar char="§"/>
            </a:pPr>
            <a:r>
              <a:rPr lang="cs-CZ" sz="1455" kern="0" dirty="0">
                <a:solidFill>
                  <a:sysClr val="windowText" lastClr="000000"/>
                </a:solidFill>
              </a:rPr>
              <a:t>Minimalizace zásahu do ZPF a PUPFL</a:t>
            </a:r>
          </a:p>
          <a:p>
            <a:pPr marL="207935" indent="-207935" defTabSz="554492">
              <a:buFont typeface="Wingdings" panose="05000000000000000000" pitchFamily="2" charset="2"/>
              <a:buChar char="§"/>
            </a:pPr>
            <a:endParaRPr lang="cs-CZ" sz="1455" kern="0" dirty="0">
              <a:solidFill>
                <a:sysClr val="windowText" lastClr="000000"/>
              </a:solidFill>
            </a:endParaRPr>
          </a:p>
          <a:p>
            <a:pPr marL="207935" indent="-207935" defTabSz="554492">
              <a:buFont typeface="Wingdings" panose="05000000000000000000" pitchFamily="2" charset="2"/>
              <a:buChar char="§"/>
            </a:pPr>
            <a:r>
              <a:rPr lang="cs-CZ" sz="1455" kern="0" dirty="0">
                <a:solidFill>
                  <a:sysClr val="windowText" lastClr="000000"/>
                </a:solidFill>
              </a:rPr>
              <a:t>Lokalizace mimo vnitřní lázeňská pásma IA a IB Lokality se stabilním podložím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CC6B3F1-135F-AC89-BEC2-1CB0B939FE9C}"/>
              </a:ext>
            </a:extLst>
          </p:cNvPr>
          <p:cNvSpPr txBox="1"/>
          <p:nvPr/>
        </p:nvSpPr>
        <p:spPr>
          <a:xfrm>
            <a:off x="409484" y="4919284"/>
            <a:ext cx="6105723" cy="1211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4492"/>
            <a:r>
              <a:rPr lang="cs-CZ" sz="1455" kern="0" dirty="0">
                <a:solidFill>
                  <a:srgbClr val="00B4AC"/>
                </a:solidFill>
              </a:rPr>
              <a:t>Celkem bylo v letech 2015 až 2022 posouzeno 21 lokalit.</a:t>
            </a:r>
          </a:p>
          <a:p>
            <a:pPr defTabSz="554492"/>
            <a:endParaRPr lang="cs-CZ" sz="1455" kern="0" dirty="0">
              <a:solidFill>
                <a:sysClr val="windowText" lastClr="000000"/>
              </a:solidFill>
            </a:endParaRPr>
          </a:p>
          <a:p>
            <a:pPr defTabSz="554492"/>
            <a:r>
              <a:rPr lang="cs-CZ" sz="1455" kern="0" dirty="0">
                <a:solidFill>
                  <a:sysClr val="windowText" lastClr="000000"/>
                </a:solidFill>
              </a:rPr>
              <a:t>Detailnímu </a:t>
            </a:r>
            <a:r>
              <a:rPr lang="cs-CZ" sz="1455" kern="0" dirty="0" err="1">
                <a:solidFill>
                  <a:sysClr val="windowText" lastClr="000000"/>
                </a:solidFill>
              </a:rPr>
              <a:t>technicko-enviromentálnímu</a:t>
            </a:r>
            <a:r>
              <a:rPr lang="cs-CZ" sz="1455" kern="0" dirty="0">
                <a:solidFill>
                  <a:sysClr val="windowText" lastClr="000000"/>
                </a:solidFill>
              </a:rPr>
              <a:t> posouzení byly nakonec podrobeny 4 lokality z poslední etapy vyhledávání: Lokalita Herkules, Důl Kohinoor, Lesní Brána a Průmyslová zóna Dukla.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F1097308-A2E3-A7E6-E671-F1508CC0AA75}"/>
              </a:ext>
            </a:extLst>
          </p:cNvPr>
          <p:cNvSpPr txBox="1"/>
          <p:nvPr/>
        </p:nvSpPr>
        <p:spPr>
          <a:xfrm>
            <a:off x="7226969" y="4876428"/>
            <a:ext cx="4391428" cy="1211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4492"/>
            <a:r>
              <a:rPr lang="cs-CZ" sz="1455" kern="0" dirty="0">
                <a:solidFill>
                  <a:srgbClr val="00B4AC"/>
                </a:solidFill>
              </a:rPr>
              <a:t>HISTORIE VYHLEDÁVÁNÍ LOKALIT</a:t>
            </a:r>
          </a:p>
          <a:p>
            <a:pPr defTabSz="554492"/>
            <a:endParaRPr lang="cs-CZ" sz="1455" kern="0" dirty="0">
              <a:solidFill>
                <a:sysClr val="windowText" lastClr="000000"/>
              </a:solidFill>
            </a:endParaRPr>
          </a:p>
          <a:p>
            <a:pPr defTabSz="554492"/>
            <a:r>
              <a:rPr lang="cs-CZ" sz="1455" kern="0" dirty="0">
                <a:solidFill>
                  <a:sysClr val="windowText" lastClr="000000"/>
                </a:solidFill>
              </a:rPr>
              <a:t>2015 - 2017 Posuzováno 7 lokalit</a:t>
            </a:r>
          </a:p>
          <a:p>
            <a:pPr defTabSz="554492"/>
            <a:r>
              <a:rPr lang="cs-CZ" sz="1455" kern="0" dirty="0">
                <a:solidFill>
                  <a:sysClr val="windowText" lastClr="000000"/>
                </a:solidFill>
              </a:rPr>
              <a:t>2018 - 2020 Posuzováno 8 lokalit</a:t>
            </a:r>
          </a:p>
          <a:p>
            <a:pPr defTabSz="554492"/>
            <a:r>
              <a:rPr lang="cs-CZ" sz="1455" kern="0" dirty="0">
                <a:solidFill>
                  <a:sysClr val="windowText" lastClr="000000"/>
                </a:solidFill>
              </a:rPr>
              <a:t>2021 - 2022 Posuzováno 6 lokalit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0676" y="309728"/>
            <a:ext cx="7036655" cy="1212995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5006">
              <a:spcBef>
                <a:spcPts val="73"/>
              </a:spcBef>
            </a:pPr>
            <a:r>
              <a:rPr lang="cs-CZ" spc="-100"/>
              <a:t>ZPRACOVATELSKÝ ZÁVOD </a:t>
            </a:r>
            <a:r>
              <a:rPr b="0" spc="-124"/>
              <a:t>(</a:t>
            </a:r>
            <a:r>
              <a:rPr b="0" spc="-133"/>
              <a:t>Ú</a:t>
            </a:r>
            <a:r>
              <a:rPr b="0" spc="-115"/>
              <a:t>P</a:t>
            </a:r>
            <a:r>
              <a:rPr b="0" spc="-121"/>
              <a:t>R</a:t>
            </a:r>
            <a:r>
              <a:rPr b="0" spc="-312"/>
              <a:t>A</a:t>
            </a:r>
            <a:r>
              <a:rPr b="0" spc="-124"/>
              <a:t>V</a:t>
            </a:r>
            <a:r>
              <a:rPr b="0" spc="-130"/>
              <a:t>N</a:t>
            </a:r>
            <a:r>
              <a:rPr b="0" spc="18"/>
              <a:t>A</a:t>
            </a:r>
            <a:r>
              <a:rPr b="0" spc="-309"/>
              <a:t> </a:t>
            </a:r>
            <a:r>
              <a:rPr b="0" spc="-73"/>
              <a:t>RUDY</a:t>
            </a:r>
            <a:r>
              <a:rPr b="0" spc="-306"/>
              <a:t> </a:t>
            </a:r>
            <a:r>
              <a:rPr b="0" spc="67"/>
              <a:t>A</a:t>
            </a:r>
            <a:r>
              <a:rPr b="0" spc="-306"/>
              <a:t> </a:t>
            </a:r>
            <a:r>
              <a:rPr b="0" spc="-197"/>
              <a:t>M</a:t>
            </a:r>
            <a:r>
              <a:rPr b="0" spc="-167"/>
              <a:t>E</a:t>
            </a:r>
            <a:r>
              <a:rPr b="0" spc="-482"/>
              <a:t>T</a:t>
            </a:r>
            <a:r>
              <a:rPr b="0" spc="-170"/>
              <a:t>A</a:t>
            </a:r>
            <a:r>
              <a:rPr b="0" spc="-158"/>
              <a:t>L</a:t>
            </a:r>
            <a:r>
              <a:rPr b="0" spc="-182"/>
              <a:t>U</a:t>
            </a:r>
            <a:r>
              <a:rPr b="0" spc="-170"/>
              <a:t>R</a:t>
            </a:r>
            <a:r>
              <a:rPr b="0" spc="-188"/>
              <a:t>G</a:t>
            </a:r>
            <a:r>
              <a:rPr b="0" spc="-200"/>
              <a:t>I</a:t>
            </a:r>
            <a:r>
              <a:rPr b="0" spc="-167"/>
              <a:t>E</a:t>
            </a:r>
            <a:r>
              <a:rPr b="0" spc="-30"/>
              <a:t>)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5301" y="1512152"/>
            <a:ext cx="11519456" cy="5006719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kuZLndpQjKWtfZ46WiUE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Twrhr.0SEcsV.nFRACh2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heme Office">
  <a:themeElements>
    <a:clrScheme name="CEZ">
      <a:dk1>
        <a:srgbClr val="FFFFFF"/>
      </a:dk1>
      <a:lt1>
        <a:srgbClr val="363738"/>
      </a:lt1>
      <a:dk2>
        <a:srgbClr val="F24F00"/>
      </a:dk2>
      <a:lt2>
        <a:srgbClr val="63666A"/>
      </a:lt2>
      <a:accent1>
        <a:srgbClr val="00C752"/>
      </a:accent1>
      <a:accent2>
        <a:srgbClr val="FF9C3D"/>
      </a:accent2>
      <a:accent3>
        <a:srgbClr val="FFDA9C"/>
      </a:accent3>
      <a:accent4>
        <a:srgbClr val="989EA3"/>
      </a:accent4>
      <a:accent5>
        <a:srgbClr val="005934"/>
      </a:accent5>
      <a:accent6>
        <a:srgbClr val="7FDB8F"/>
      </a:accent6>
      <a:hlink>
        <a:srgbClr val="363738"/>
      </a:hlink>
      <a:folHlink>
        <a:srgbClr val="363738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Z_CZ" id="{BD37BD07-971B-4B2D-A7B7-5B7FE6EA3C37}" vid="{F1AE98AA-E61C-44D4-A80B-BA51CF4838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Setkani_s_novinari_12_9</Template>
  <TotalTime>1609</TotalTime>
  <Words>1375</Words>
  <Application>Microsoft Macintosh PowerPoint</Application>
  <PresentationFormat>Širokoúhlá obrazovka</PresentationFormat>
  <Paragraphs>188</Paragraphs>
  <Slides>18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6" baseType="lpstr">
      <vt:lpstr>Arial</vt:lpstr>
      <vt:lpstr>Calibri</vt:lpstr>
      <vt:lpstr>Futura CEZ Medium</vt:lpstr>
      <vt:lpstr>Segoe UI</vt:lpstr>
      <vt:lpstr>Wingdings</vt:lpstr>
      <vt:lpstr>Theme Office</vt:lpstr>
      <vt:lpstr>Office Theme</vt:lpstr>
      <vt:lpstr>think-cell Slide</vt:lpstr>
      <vt:lpstr>TĚŽBA A ZPRACOVÁNÍ LITHIA NA CÍNOVCI</vt:lpstr>
      <vt:lpstr>SPOLEČNOST GEOMET</vt:lpstr>
      <vt:lpstr>TĚŽBA NA CÍNOVCI</vt:lpstr>
      <vt:lpstr>LOŽISKOVÝ PRŮZKUM</vt:lpstr>
      <vt:lpstr>NEJVĚTŠÍ LOŽISKO LITHIA V EVROPĚ</vt:lpstr>
      <vt:lpstr>ZÁKLADNÍ SITUAČNÍ MAPA</vt:lpstr>
      <vt:lpstr>ZPŮSOB TĚŽBY</vt:lpstr>
      <vt:lpstr>VÝBĚR LOKALITY PRO ZPRACOVATELSKÝ ZÁVOD</vt:lpstr>
      <vt:lpstr>ZPRACOVATELSKÝ ZÁVOD (ÚPRAVNA RUDY A METALURGIE)</vt:lpstr>
      <vt:lpstr>VARIANTA DOPRAVY (Klasická) VZEJDE Z POSOUZENÍ EIA</vt:lpstr>
      <vt:lpstr>VARIANTA DOPRAVY (Hi-tech) VZEJDE Z POSOUZENÍ EIA</vt:lpstr>
      <vt:lpstr>DOLY NÁSTUP TUŠIMICE (DNT)</vt:lpstr>
      <vt:lpstr>OCHRANA ŽIVOTNÍHO PROSTŘEDÍ (PROCES EIA)</vt:lpstr>
      <vt:lpstr>CELKEM cca 1 500 – 2 000 ZAMĚSTNANCŮ</vt:lpstr>
      <vt:lpstr>Prezentace aplikace PowerPoint</vt:lpstr>
      <vt:lpstr>Prezentace aplikace PowerPoint</vt:lpstr>
      <vt:lpstr>HARMONOGRAM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Beneš Jaroslav</dc:creator>
  <cp:lastModifiedBy>Martin Pohlodek</cp:lastModifiedBy>
  <cp:revision>304</cp:revision>
  <dcterms:created xsi:type="dcterms:W3CDTF">2023-08-30T10:20:50Z</dcterms:created>
  <dcterms:modified xsi:type="dcterms:W3CDTF">2023-10-18T05:50:01Z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53c5f55-d967-4112-b692-2d91647f90be_Enabled">
    <vt:lpwstr>true</vt:lpwstr>
  </property>
  <property fmtid="{D5CDD505-2E9C-101B-9397-08002B2CF9AE}" pid="3" name="MSIP_Label_353c5f55-d967-4112-b692-2d91647f90be_SetDate">
    <vt:lpwstr>2023-09-12T12:24:09Z</vt:lpwstr>
  </property>
  <property fmtid="{D5CDD505-2E9C-101B-9397-08002B2CF9AE}" pid="4" name="MSIP_Label_353c5f55-d967-4112-b692-2d91647f90be_Method">
    <vt:lpwstr>Privileged</vt:lpwstr>
  </property>
  <property fmtid="{D5CDD505-2E9C-101B-9397-08002B2CF9AE}" pid="5" name="MSIP_Label_353c5f55-d967-4112-b692-2d91647f90be_Name">
    <vt:lpwstr>L00007</vt:lpwstr>
  </property>
  <property fmtid="{D5CDD505-2E9C-101B-9397-08002B2CF9AE}" pid="6" name="MSIP_Label_353c5f55-d967-4112-b692-2d91647f90be_SiteId">
    <vt:lpwstr>b233f9e1-5599-4693-9cef-38858fe25406</vt:lpwstr>
  </property>
  <property fmtid="{D5CDD505-2E9C-101B-9397-08002B2CF9AE}" pid="7" name="MSIP_Label_353c5f55-d967-4112-b692-2d91647f90be_ActionId">
    <vt:lpwstr>5101e504-e044-4e87-81fa-179db41530a6</vt:lpwstr>
  </property>
  <property fmtid="{D5CDD505-2E9C-101B-9397-08002B2CF9AE}" pid="8" name="MSIP_Label_353c5f55-d967-4112-b692-2d91647f90be_ContentBits">
    <vt:lpwstr>0</vt:lpwstr>
  </property>
  <property fmtid="{D5CDD505-2E9C-101B-9397-08002B2CF9AE}" pid="9" name="DocumentClasification">
    <vt:lpwstr>Veřejné</vt:lpwstr>
  </property>
  <property fmtid="{D5CDD505-2E9C-101B-9397-08002B2CF9AE}" pid="10" name="CEZ_DLP">
    <vt:lpwstr>CEZ:CEZ-DGR:D</vt:lpwstr>
  </property>
  <property fmtid="{D5CDD505-2E9C-101B-9397-08002B2CF9AE}" pid="11" name="CEZ_MIPLabelName">
    <vt:lpwstr>Public-CEZ-DGR</vt:lpwstr>
  </property>
</Properties>
</file>