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22"/>
  </p:notesMasterIdLst>
  <p:sldIdLst>
    <p:sldId id="261" r:id="rId3"/>
    <p:sldId id="348" r:id="rId4"/>
    <p:sldId id="269" r:id="rId5"/>
    <p:sldId id="296" r:id="rId6"/>
    <p:sldId id="272" r:id="rId7"/>
    <p:sldId id="273" r:id="rId8"/>
    <p:sldId id="280" r:id="rId9"/>
    <p:sldId id="276" r:id="rId10"/>
    <p:sldId id="287" r:id="rId11"/>
    <p:sldId id="344" r:id="rId12"/>
    <p:sldId id="288" r:id="rId13"/>
    <p:sldId id="289" r:id="rId14"/>
    <p:sldId id="347" r:id="rId15"/>
    <p:sldId id="291" r:id="rId16"/>
    <p:sldId id="275" r:id="rId17"/>
    <p:sldId id="292" r:id="rId18"/>
    <p:sldId id="293" r:id="rId19"/>
    <p:sldId id="267" r:id="rId20"/>
    <p:sldId id="278" r:id="rId21"/>
  </p:sldIdLst>
  <p:sldSz cx="18288000" cy="13716000"/>
  <p:notesSz cx="6858000" cy="9144000"/>
  <p:defaultTextStyle>
    <a:defPPr>
      <a:defRPr lang="cs-CZ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08B"/>
    <a:srgbClr val="017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9EABEC-D59D-4EE7-B6A5-D4C63E5C7CA8}" v="39" dt="2023-10-14T21:16:33.6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41"/>
    <p:restoredTop sz="94674"/>
  </p:normalViewPr>
  <p:slideViewPr>
    <p:cSldViewPr snapToGrid="0" snapToObjects="1">
      <p:cViewPr varScale="1">
        <p:scale>
          <a:sx n="80" d="100"/>
          <a:sy n="80" d="100"/>
        </p:scale>
        <p:origin x="21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objekt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F5E78-6B2D-E143-8868-13251B2429C0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4" name="Zástupný objekt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objekt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objekt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objekt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D7107-51D3-B64D-A7F4-04168FFF68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7863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6513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714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44726"/>
            <a:ext cx="155448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7204076"/>
            <a:ext cx="13716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307-996F-2C46-B59C-BE46763F7A75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3998-59B3-D04D-BDED-9EC29691BB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731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307-996F-2C46-B59C-BE46763F7A75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3998-59B3-D04D-BDED-9EC29691BB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86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730250"/>
            <a:ext cx="3943350" cy="11623676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730250"/>
            <a:ext cx="11601450" cy="11623676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307-996F-2C46-B59C-BE46763F7A75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3998-59B3-D04D-BDED-9EC29691BB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688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71600" y="4260851"/>
            <a:ext cx="15544800" cy="294005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743200" y="7772400"/>
            <a:ext cx="128016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914400" indent="0" algn="ctr">
              <a:buNone/>
              <a:defRPr/>
            </a:lvl2pPr>
            <a:lvl3pPr marL="1828800" indent="0" algn="ctr">
              <a:buNone/>
              <a:defRPr/>
            </a:lvl3pPr>
            <a:lvl4pPr marL="2743200" indent="0" algn="ctr">
              <a:buNone/>
              <a:defRPr/>
            </a:lvl4pPr>
            <a:lvl5pPr marL="3657600" indent="0" algn="ctr">
              <a:buNone/>
              <a:defRPr/>
            </a:lvl5pPr>
            <a:lvl6pPr marL="4572000" indent="0" algn="ctr">
              <a:buNone/>
              <a:defRPr/>
            </a:lvl6pPr>
            <a:lvl7pPr marL="5486400" indent="0" algn="ctr">
              <a:buNone/>
              <a:defRPr/>
            </a:lvl7pPr>
            <a:lvl8pPr marL="6400800" indent="0" algn="ctr">
              <a:buNone/>
              <a:defRPr/>
            </a:lvl8pPr>
            <a:lvl9pPr marL="73152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46BA9-888F-4E8F-9B81-433BAE2B752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0646168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0CACB-5674-481F-B475-3AFF0BF450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396271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4626" y="8813801"/>
            <a:ext cx="15544800" cy="2724150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44626" y="5813427"/>
            <a:ext cx="15544800" cy="3000374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400" indent="0">
              <a:buNone/>
              <a:defRPr sz="3600"/>
            </a:lvl2pPr>
            <a:lvl3pPr marL="1828800" indent="0">
              <a:buNone/>
              <a:defRPr sz="3200"/>
            </a:lvl3pPr>
            <a:lvl4pPr marL="2743200" indent="0">
              <a:buNone/>
              <a:defRPr sz="2800"/>
            </a:lvl4pPr>
            <a:lvl5pPr marL="3657600" indent="0">
              <a:buNone/>
              <a:defRPr sz="2800"/>
            </a:lvl5pPr>
            <a:lvl6pPr marL="4572000" indent="0">
              <a:buNone/>
              <a:defRPr sz="2800"/>
            </a:lvl6pPr>
            <a:lvl7pPr marL="5486400" indent="0">
              <a:buNone/>
              <a:defRPr sz="2800"/>
            </a:lvl7pPr>
            <a:lvl8pPr marL="6400800" indent="0">
              <a:buNone/>
              <a:defRPr sz="2800"/>
            </a:lvl8pPr>
            <a:lvl9pPr marL="7315200" indent="0">
              <a:buNone/>
              <a:defRPr sz="28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EC81D-802B-49D9-B679-BF0530108A5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5498203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3200401"/>
            <a:ext cx="80772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296400" y="3200401"/>
            <a:ext cx="8077200" cy="9051926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9B91-B347-428C-98F3-E8E24336964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8443193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3070226"/>
            <a:ext cx="8080376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914400" y="4349750"/>
            <a:ext cx="8080376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9290051" y="3070226"/>
            <a:ext cx="8083550" cy="12795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9290051" y="4349750"/>
            <a:ext cx="8083550" cy="7902576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CA88A-E31F-49EA-AD8C-55B1AE9B9EA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6561250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D6403-DFC8-4ED1-AB19-AFEBF456B8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4465186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43F5A-E1A0-4BA5-A347-7102A72A4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0320131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1" y="546100"/>
            <a:ext cx="6016626" cy="232410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50100" y="546101"/>
            <a:ext cx="10223500" cy="11706226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1" y="2870201"/>
            <a:ext cx="6016626" cy="9382126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E2525-E7F9-4CC3-9135-E4ED0A8D2F9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644264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307-996F-2C46-B59C-BE46763F7A75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3998-59B3-D04D-BDED-9EC29691BB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415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84576" y="9601200"/>
            <a:ext cx="10972800" cy="11334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584576" y="1225550"/>
            <a:ext cx="10972800" cy="82296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584576" y="10734676"/>
            <a:ext cx="10972800" cy="160972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55634-E90D-4AB7-96A2-D227FCFD9A4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9467502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B0C82-B8E5-43FD-A706-69F840FAE8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9936040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13258800" y="549277"/>
            <a:ext cx="4114800" cy="117030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549277"/>
            <a:ext cx="12039600" cy="1170305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2C031-375B-40B2-B6F6-883B32BED21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7194393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3419479"/>
            <a:ext cx="157734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9178929"/>
            <a:ext cx="157734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307-996F-2C46-B59C-BE46763F7A75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3998-59B3-D04D-BDED-9EC29691BB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5548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3651250"/>
            <a:ext cx="7772400" cy="870267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3651250"/>
            <a:ext cx="7772400" cy="870267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307-996F-2C46-B59C-BE46763F7A75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3998-59B3-D04D-BDED-9EC29691BB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540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730253"/>
            <a:ext cx="15773400" cy="265112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3362326"/>
            <a:ext cx="7736680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5010150"/>
            <a:ext cx="7736680" cy="736917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3362326"/>
            <a:ext cx="7774782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5010150"/>
            <a:ext cx="7774782" cy="736917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307-996F-2C46-B59C-BE46763F7A75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3998-59B3-D04D-BDED-9EC29691BB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559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307-996F-2C46-B59C-BE46763F7A75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3998-59B3-D04D-BDED-9EC29691BB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1569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307-996F-2C46-B59C-BE46763F7A75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3998-59B3-D04D-BDED-9EC29691BB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17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914400"/>
            <a:ext cx="5898356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974853"/>
            <a:ext cx="92583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4114800"/>
            <a:ext cx="5898356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307-996F-2C46-B59C-BE46763F7A75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3998-59B3-D04D-BDED-9EC29691BB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08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914400"/>
            <a:ext cx="5898356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974853"/>
            <a:ext cx="92583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4114800"/>
            <a:ext cx="5898356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98307-996F-2C46-B59C-BE46763F7A75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F3998-59B3-D04D-BDED-9EC29691BB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67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730253"/>
            <a:ext cx="157734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3651250"/>
            <a:ext cx="157734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12712703"/>
            <a:ext cx="41148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98307-996F-2C46-B59C-BE46763F7A75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12712703"/>
            <a:ext cx="61722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12712703"/>
            <a:ext cx="41148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F3998-59B3-D04D-BDED-9EC29691BB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263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49276"/>
            <a:ext cx="164592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3200401"/>
            <a:ext cx="16459200" cy="905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12490450"/>
            <a:ext cx="42672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8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12490450"/>
            <a:ext cx="57912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8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12490450"/>
            <a:ext cx="42672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800"/>
            </a:lvl1pPr>
          </a:lstStyle>
          <a:p>
            <a:pPr>
              <a:defRPr/>
            </a:pPr>
            <a:fld id="{BAAC8B5D-88A1-4A0C-AE34-FABFFACAFFF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1031" name="Picture 7" descr="logo final EVO_platné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1651" y="11322050"/>
            <a:ext cx="3168650" cy="19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14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ver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charset="0"/>
        </a:defRPr>
      </a:lvl5pPr>
      <a:lvl6pPr marL="9144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charset="0"/>
        </a:defRPr>
      </a:lvl6pPr>
      <a:lvl7pPr marL="18288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charset="0"/>
        </a:defRPr>
      </a:lvl7pPr>
      <a:lvl8pPr marL="27432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charset="0"/>
        </a:defRPr>
      </a:lvl8pPr>
      <a:lvl9pPr marL="3657600" algn="ctr" rtl="0" fontAlgn="base">
        <a:spcBef>
          <a:spcPct val="0"/>
        </a:spcBef>
        <a:spcAft>
          <a:spcPct val="0"/>
        </a:spcAft>
        <a:defRPr sz="8800">
          <a:solidFill>
            <a:schemeClr val="tx2"/>
          </a:solidFill>
          <a:latin typeface="Arial" charset="0"/>
        </a:defRPr>
      </a:lvl9pPr>
    </p:titleStyle>
    <p:bodyStyle>
      <a:lvl1pPr marL="685800" indent="-685800" algn="l" rtl="0" eaLnBrk="0" fontAlgn="base" hangingPunct="0">
        <a:spcBef>
          <a:spcPct val="20000"/>
        </a:spcBef>
        <a:spcAft>
          <a:spcPct val="0"/>
        </a:spcAft>
        <a:buChar char="•"/>
        <a:defRPr sz="64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rtl="0" eaLnBrk="0" fontAlgn="base" hangingPunct="0">
        <a:spcBef>
          <a:spcPct val="20000"/>
        </a:spcBef>
        <a:spcAft>
          <a:spcPct val="0"/>
        </a:spcAft>
        <a:buChar char="–"/>
        <a:defRPr sz="5600">
          <a:solidFill>
            <a:schemeClr val="tx1"/>
          </a:solidFill>
          <a:latin typeface="+mn-lt"/>
        </a:defRPr>
      </a:lvl2pPr>
      <a:lvl3pPr marL="2286000" indent="-45720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</a:defRPr>
      </a:lvl3pPr>
      <a:lvl4pPr marL="3200400" indent="-457200" algn="l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</a:defRPr>
      </a:lvl4pPr>
      <a:lvl5pPr marL="4114800" indent="-457200" algn="l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5pPr>
      <a:lvl6pPr marL="5029200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6pPr>
      <a:lvl7pPr marL="5943600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7pPr>
      <a:lvl8pPr marL="6858000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8pPr>
      <a:lvl9pPr marL="7772400" indent="-457200" algn="l" rtl="0" fontAlgn="base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hyperlink" Target="http://www.tepelnapohoda.cz/" TargetMode="Externa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vokomorany.cz/" TargetMode="External"/><Relationship Id="rId5" Type="http://schemas.openxmlformats.org/officeDocument/2006/relationships/hyperlink" Target="http://www.setep.cz/" TargetMode="External"/><Relationship Id="rId4" Type="http://schemas.openxmlformats.org/officeDocument/2006/relationships/hyperlink" Target="http://www.ue.cz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7D7F075E-0C6A-7943-B6BC-A8835FFE1BF9}"/>
              </a:ext>
            </a:extLst>
          </p:cNvPr>
          <p:cNvSpPr/>
          <p:nvPr/>
        </p:nvSpPr>
        <p:spPr>
          <a:xfrm>
            <a:off x="0" y="7404847"/>
            <a:ext cx="18288000" cy="6311153"/>
          </a:xfrm>
          <a:prstGeom prst="rect">
            <a:avLst/>
          </a:prstGeom>
          <a:solidFill>
            <a:srgbClr val="2140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5F7BDEDB-F0BB-6B49-B07F-0EC05C61EEB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175812" y="4311651"/>
            <a:ext cx="8559800" cy="7913687"/>
            <a:chOff x="0" y="0"/>
            <a:chExt cx="5392" cy="4984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2E0A8882-E72A-744E-AA3B-77F2D6E9E4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392" cy="4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82E75F0-8B07-7047-9378-CD2A5196E0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941" y="332"/>
              <a:ext cx="3729" cy="263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Obdélník 10">
            <a:extLst>
              <a:ext uri="{FF2B5EF4-FFF2-40B4-BE49-F238E27FC236}">
                <a16:creationId xmlns:a16="http://schemas.microsoft.com/office/drawing/2014/main" id="{668EE45C-7A00-264F-93A6-CB4DB5F2F0CA}"/>
              </a:ext>
            </a:extLst>
          </p:cNvPr>
          <p:cNvSpPr/>
          <p:nvPr/>
        </p:nvSpPr>
        <p:spPr>
          <a:xfrm>
            <a:off x="1176203" y="2175511"/>
            <a:ext cx="14897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3200" b="1" dirty="0">
                <a:solidFill>
                  <a:srgbClr val="21408B"/>
                </a:solidFill>
                <a:latin typeface="Arial" panose="020B0604020202020204" pitchFamily="34" charset="0"/>
                <a:ea typeface="Helvetica Neue Medium" charset="0"/>
                <a:cs typeface="Arial" panose="020B0604020202020204" pitchFamily="34" charset="0"/>
                <a:sym typeface="Helvetica Neue Medium" charset="0"/>
              </a:rPr>
              <a:t>Energetické fórum Ústeckého kraje 19.10.2023</a:t>
            </a:r>
            <a:endParaRPr lang="en-US" sz="3200" b="1" dirty="0">
              <a:solidFill>
                <a:srgbClr val="21408B"/>
              </a:solidFill>
              <a:latin typeface="Arial" panose="020B0604020202020204" pitchFamily="34" charset="0"/>
              <a:ea typeface="Helvetica Neue Medium" charset="0"/>
              <a:cs typeface="Arial" panose="020B0604020202020204" pitchFamily="34" charset="0"/>
              <a:sym typeface="Helvetica Neue Medium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D7E0637-77A9-4849-AE36-785E6FDAA52C}"/>
              </a:ext>
            </a:extLst>
          </p:cNvPr>
          <p:cNvSpPr/>
          <p:nvPr/>
        </p:nvSpPr>
        <p:spPr>
          <a:xfrm>
            <a:off x="1383237" y="4019263"/>
            <a:ext cx="58879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5400" b="1" dirty="0">
                <a:solidFill>
                  <a:schemeClr val="accent6"/>
                </a:solidFill>
                <a:latin typeface="Arial" panose="020B0604020202020204" pitchFamily="34" charset="0"/>
                <a:ea typeface="Helvetica Neue Medium" charset="0"/>
                <a:cs typeface="Arial" panose="020B0604020202020204" pitchFamily="34" charset="0"/>
                <a:sym typeface="Helvetica Neue Medium" charset="0"/>
              </a:rPr>
              <a:t>Obnova teplárny Komořany</a:t>
            </a:r>
            <a:endParaRPr lang="en-US" sz="5400" b="1" dirty="0">
              <a:solidFill>
                <a:schemeClr val="accent6"/>
              </a:solidFill>
              <a:latin typeface="Arial" panose="020B0604020202020204" pitchFamily="34" charset="0"/>
              <a:ea typeface="Helvetica Neue Medium" charset="0"/>
              <a:cs typeface="Arial" panose="020B0604020202020204" pitchFamily="34" charset="0"/>
              <a:sym typeface="Helvetica Neue Medium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611860E-9920-6548-A04E-835C7A4D3A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31908"/>
          <a:stretch/>
        </p:blipFill>
        <p:spPr>
          <a:xfrm>
            <a:off x="8861539" y="166082"/>
            <a:ext cx="9216000" cy="332994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73A2729-4CD5-0259-2ABD-B11955C7DD16}"/>
              </a:ext>
            </a:extLst>
          </p:cNvPr>
          <p:cNvSpPr txBox="1"/>
          <p:nvPr/>
        </p:nvSpPr>
        <p:spPr>
          <a:xfrm>
            <a:off x="1383237" y="9583615"/>
            <a:ext cx="4191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Milan Boháček</a:t>
            </a:r>
          </a:p>
          <a:p>
            <a:r>
              <a:rPr lang="cs-CZ" dirty="0">
                <a:solidFill>
                  <a:schemeClr val="bg1"/>
                </a:solidFill>
              </a:rPr>
              <a:t>generální ředitel</a:t>
            </a:r>
          </a:p>
        </p:txBody>
      </p:sp>
      <p:pic>
        <p:nvPicPr>
          <p:cNvPr id="8" name="Obrázek 7" descr="Obsah obrázku obloha, venku, mrak, věž&#10;&#10;Popis byl vytvořen automaticky">
            <a:extLst>
              <a:ext uri="{FF2B5EF4-FFF2-40B4-BE49-F238E27FC236}">
                <a16:creationId xmlns:a16="http://schemas.microsoft.com/office/drawing/2014/main" id="{217F8A9E-4A24-F430-C0C1-5B47A4A44A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7397" y="4601429"/>
            <a:ext cx="8006634" cy="45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20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88" y="549277"/>
            <a:ext cx="16306800" cy="10871202"/>
          </a:xfrm>
          <a:prstGeom prst="rect">
            <a:avLst/>
          </a:prstGeom>
        </p:spPr>
      </p:pic>
      <p:sp>
        <p:nvSpPr>
          <p:cNvPr id="4" name="Zaoblený obdélník 3"/>
          <p:cNvSpPr/>
          <p:nvPr/>
        </p:nvSpPr>
        <p:spPr bwMode="auto">
          <a:xfrm rot="2306514">
            <a:off x="12083067" y="4154154"/>
            <a:ext cx="1268786" cy="1429864"/>
          </a:xfrm>
          <a:custGeom>
            <a:avLst/>
            <a:gdLst>
              <a:gd name="connsiteX0" fmla="*/ 0 w 583749"/>
              <a:gd name="connsiteY0" fmla="*/ 97293 h 620394"/>
              <a:gd name="connsiteX1" fmla="*/ 97293 w 583749"/>
              <a:gd name="connsiteY1" fmla="*/ 0 h 620394"/>
              <a:gd name="connsiteX2" fmla="*/ 486456 w 583749"/>
              <a:gd name="connsiteY2" fmla="*/ 0 h 620394"/>
              <a:gd name="connsiteX3" fmla="*/ 583749 w 583749"/>
              <a:gd name="connsiteY3" fmla="*/ 97293 h 620394"/>
              <a:gd name="connsiteX4" fmla="*/ 583749 w 583749"/>
              <a:gd name="connsiteY4" fmla="*/ 523101 h 620394"/>
              <a:gd name="connsiteX5" fmla="*/ 486456 w 583749"/>
              <a:gd name="connsiteY5" fmla="*/ 620394 h 620394"/>
              <a:gd name="connsiteX6" fmla="*/ 97293 w 583749"/>
              <a:gd name="connsiteY6" fmla="*/ 620394 h 620394"/>
              <a:gd name="connsiteX7" fmla="*/ 0 w 583749"/>
              <a:gd name="connsiteY7" fmla="*/ 523101 h 620394"/>
              <a:gd name="connsiteX8" fmla="*/ 0 w 583749"/>
              <a:gd name="connsiteY8" fmla="*/ 97293 h 620394"/>
              <a:gd name="connsiteX0" fmla="*/ 0 w 583749"/>
              <a:gd name="connsiteY0" fmla="*/ 97293 h 714932"/>
              <a:gd name="connsiteX1" fmla="*/ 97293 w 583749"/>
              <a:gd name="connsiteY1" fmla="*/ 0 h 714932"/>
              <a:gd name="connsiteX2" fmla="*/ 486456 w 583749"/>
              <a:gd name="connsiteY2" fmla="*/ 0 h 714932"/>
              <a:gd name="connsiteX3" fmla="*/ 583749 w 583749"/>
              <a:gd name="connsiteY3" fmla="*/ 97293 h 714932"/>
              <a:gd name="connsiteX4" fmla="*/ 583749 w 583749"/>
              <a:gd name="connsiteY4" fmla="*/ 523101 h 714932"/>
              <a:gd name="connsiteX5" fmla="*/ 486456 w 583749"/>
              <a:gd name="connsiteY5" fmla="*/ 620394 h 714932"/>
              <a:gd name="connsiteX6" fmla="*/ 58128 w 583749"/>
              <a:gd name="connsiteY6" fmla="*/ 714932 h 714932"/>
              <a:gd name="connsiteX7" fmla="*/ 0 w 583749"/>
              <a:gd name="connsiteY7" fmla="*/ 523101 h 714932"/>
              <a:gd name="connsiteX8" fmla="*/ 0 w 583749"/>
              <a:gd name="connsiteY8" fmla="*/ 97293 h 714932"/>
              <a:gd name="connsiteX0" fmla="*/ 0 w 583749"/>
              <a:gd name="connsiteY0" fmla="*/ 97293 h 714932"/>
              <a:gd name="connsiteX1" fmla="*/ 97293 w 583749"/>
              <a:gd name="connsiteY1" fmla="*/ 0 h 714932"/>
              <a:gd name="connsiteX2" fmla="*/ 486456 w 583749"/>
              <a:gd name="connsiteY2" fmla="*/ 0 h 714932"/>
              <a:gd name="connsiteX3" fmla="*/ 583749 w 583749"/>
              <a:gd name="connsiteY3" fmla="*/ 97293 h 714932"/>
              <a:gd name="connsiteX4" fmla="*/ 583749 w 583749"/>
              <a:gd name="connsiteY4" fmla="*/ 523101 h 714932"/>
              <a:gd name="connsiteX5" fmla="*/ 486456 w 583749"/>
              <a:gd name="connsiteY5" fmla="*/ 620394 h 714932"/>
              <a:gd name="connsiteX6" fmla="*/ 58128 w 583749"/>
              <a:gd name="connsiteY6" fmla="*/ 714932 h 714932"/>
              <a:gd name="connsiteX7" fmla="*/ 73030 w 583749"/>
              <a:gd name="connsiteY7" fmla="*/ 503201 h 714932"/>
              <a:gd name="connsiteX8" fmla="*/ 0 w 583749"/>
              <a:gd name="connsiteY8" fmla="*/ 97293 h 714932"/>
              <a:gd name="connsiteX0" fmla="*/ 0 w 634393"/>
              <a:gd name="connsiteY0" fmla="*/ 353221 h 714932"/>
              <a:gd name="connsiteX1" fmla="*/ 147937 w 634393"/>
              <a:gd name="connsiteY1" fmla="*/ 0 h 714932"/>
              <a:gd name="connsiteX2" fmla="*/ 537100 w 634393"/>
              <a:gd name="connsiteY2" fmla="*/ 0 h 714932"/>
              <a:gd name="connsiteX3" fmla="*/ 634393 w 634393"/>
              <a:gd name="connsiteY3" fmla="*/ 97293 h 714932"/>
              <a:gd name="connsiteX4" fmla="*/ 634393 w 634393"/>
              <a:gd name="connsiteY4" fmla="*/ 523101 h 714932"/>
              <a:gd name="connsiteX5" fmla="*/ 537100 w 634393"/>
              <a:gd name="connsiteY5" fmla="*/ 620394 h 714932"/>
              <a:gd name="connsiteX6" fmla="*/ 108772 w 634393"/>
              <a:gd name="connsiteY6" fmla="*/ 714932 h 714932"/>
              <a:gd name="connsiteX7" fmla="*/ 123674 w 634393"/>
              <a:gd name="connsiteY7" fmla="*/ 503201 h 714932"/>
              <a:gd name="connsiteX8" fmla="*/ 0 w 634393"/>
              <a:gd name="connsiteY8" fmla="*/ 353221 h 714932"/>
              <a:gd name="connsiteX0" fmla="*/ 0 w 634393"/>
              <a:gd name="connsiteY0" fmla="*/ 353221 h 714932"/>
              <a:gd name="connsiteX1" fmla="*/ 223453 w 634393"/>
              <a:gd name="connsiteY1" fmla="*/ 143094 h 714932"/>
              <a:gd name="connsiteX2" fmla="*/ 537100 w 634393"/>
              <a:gd name="connsiteY2" fmla="*/ 0 h 714932"/>
              <a:gd name="connsiteX3" fmla="*/ 634393 w 634393"/>
              <a:gd name="connsiteY3" fmla="*/ 97293 h 714932"/>
              <a:gd name="connsiteX4" fmla="*/ 634393 w 634393"/>
              <a:gd name="connsiteY4" fmla="*/ 523101 h 714932"/>
              <a:gd name="connsiteX5" fmla="*/ 537100 w 634393"/>
              <a:gd name="connsiteY5" fmla="*/ 620394 h 714932"/>
              <a:gd name="connsiteX6" fmla="*/ 108772 w 634393"/>
              <a:gd name="connsiteY6" fmla="*/ 714932 h 714932"/>
              <a:gd name="connsiteX7" fmla="*/ 123674 w 634393"/>
              <a:gd name="connsiteY7" fmla="*/ 503201 h 714932"/>
              <a:gd name="connsiteX8" fmla="*/ 0 w 634393"/>
              <a:gd name="connsiteY8" fmla="*/ 353221 h 714932"/>
              <a:gd name="connsiteX0" fmla="*/ 0 w 634393"/>
              <a:gd name="connsiteY0" fmla="*/ 353221 h 714932"/>
              <a:gd name="connsiteX1" fmla="*/ 223453 w 634393"/>
              <a:gd name="connsiteY1" fmla="*/ 143094 h 714932"/>
              <a:gd name="connsiteX2" fmla="*/ 537100 w 634393"/>
              <a:gd name="connsiteY2" fmla="*/ 0 h 714932"/>
              <a:gd name="connsiteX3" fmla="*/ 634393 w 634393"/>
              <a:gd name="connsiteY3" fmla="*/ 97293 h 714932"/>
              <a:gd name="connsiteX4" fmla="*/ 563451 w 634393"/>
              <a:gd name="connsiteY4" fmla="*/ 401756 h 714932"/>
              <a:gd name="connsiteX5" fmla="*/ 537100 w 634393"/>
              <a:gd name="connsiteY5" fmla="*/ 620394 h 714932"/>
              <a:gd name="connsiteX6" fmla="*/ 108772 w 634393"/>
              <a:gd name="connsiteY6" fmla="*/ 714932 h 714932"/>
              <a:gd name="connsiteX7" fmla="*/ 123674 w 634393"/>
              <a:gd name="connsiteY7" fmla="*/ 503201 h 714932"/>
              <a:gd name="connsiteX8" fmla="*/ 0 w 634393"/>
              <a:gd name="connsiteY8" fmla="*/ 353221 h 714932"/>
              <a:gd name="connsiteX0" fmla="*/ 0 w 634393"/>
              <a:gd name="connsiteY0" fmla="*/ 353221 h 714932"/>
              <a:gd name="connsiteX1" fmla="*/ 223453 w 634393"/>
              <a:gd name="connsiteY1" fmla="*/ 143094 h 714932"/>
              <a:gd name="connsiteX2" fmla="*/ 537100 w 634393"/>
              <a:gd name="connsiteY2" fmla="*/ 0 h 714932"/>
              <a:gd name="connsiteX3" fmla="*/ 634393 w 634393"/>
              <a:gd name="connsiteY3" fmla="*/ 97293 h 714932"/>
              <a:gd name="connsiteX4" fmla="*/ 563451 w 634393"/>
              <a:gd name="connsiteY4" fmla="*/ 401756 h 714932"/>
              <a:gd name="connsiteX5" fmla="*/ 380527 w 634393"/>
              <a:gd name="connsiteY5" fmla="*/ 567022 h 714932"/>
              <a:gd name="connsiteX6" fmla="*/ 108772 w 634393"/>
              <a:gd name="connsiteY6" fmla="*/ 714932 h 714932"/>
              <a:gd name="connsiteX7" fmla="*/ 123674 w 634393"/>
              <a:gd name="connsiteY7" fmla="*/ 503201 h 714932"/>
              <a:gd name="connsiteX8" fmla="*/ 0 w 634393"/>
              <a:gd name="connsiteY8" fmla="*/ 353221 h 71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393" h="714932">
                <a:moveTo>
                  <a:pt x="0" y="353221"/>
                </a:moveTo>
                <a:cubicBezTo>
                  <a:pt x="0" y="299488"/>
                  <a:pt x="169720" y="143094"/>
                  <a:pt x="223453" y="143094"/>
                </a:cubicBezTo>
                <a:lnTo>
                  <a:pt x="537100" y="0"/>
                </a:lnTo>
                <a:cubicBezTo>
                  <a:pt x="590833" y="0"/>
                  <a:pt x="634393" y="43560"/>
                  <a:pt x="634393" y="97293"/>
                </a:cubicBezTo>
                <a:lnTo>
                  <a:pt x="563451" y="401756"/>
                </a:lnTo>
                <a:cubicBezTo>
                  <a:pt x="563451" y="455489"/>
                  <a:pt x="434260" y="567022"/>
                  <a:pt x="380527" y="567022"/>
                </a:cubicBezTo>
                <a:cubicBezTo>
                  <a:pt x="250806" y="567022"/>
                  <a:pt x="238493" y="714932"/>
                  <a:pt x="108772" y="714932"/>
                </a:cubicBezTo>
                <a:cubicBezTo>
                  <a:pt x="55039" y="714932"/>
                  <a:pt x="123674" y="556934"/>
                  <a:pt x="123674" y="503201"/>
                </a:cubicBezTo>
                <a:lnTo>
                  <a:pt x="0" y="353221"/>
                </a:lnTo>
                <a:close/>
              </a:path>
            </a:pathLst>
          </a:custGeom>
          <a:noFill/>
          <a:ln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491300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3" descr="zakres1.jpg">
            <a:extLst>
              <a:ext uri="{FF2B5EF4-FFF2-40B4-BE49-F238E27FC236}">
                <a16:creationId xmlns:a16="http://schemas.microsoft.com/office/drawing/2014/main" id="{8149F14F-618A-6F55-22E4-61F3E511C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4000"/>
                    </a14:imgEffect>
                    <a14:imgEffect>
                      <a14:colorTemperature colorTemp="6619"/>
                    </a14:imgEffect>
                    <a14:imgEffect>
                      <a14:saturation sat="111000"/>
                    </a14:imgEffect>
                    <a14:imgEffect>
                      <a14:brightnessContrast bright="-3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4" r="9614"/>
          <a:stretch/>
        </p:blipFill>
        <p:spPr>
          <a:xfrm>
            <a:off x="1701784" y="1692276"/>
            <a:ext cx="15671816" cy="94502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BED0FE7-BBC8-AA90-4FB3-D31395DFA281}"/>
              </a:ext>
            </a:extLst>
          </p:cNvPr>
          <p:cNvSpPr/>
          <p:nvPr/>
        </p:nvSpPr>
        <p:spPr bwMode="auto">
          <a:xfrm>
            <a:off x="9841532" y="2334232"/>
            <a:ext cx="4207316" cy="1193144"/>
          </a:xfrm>
          <a:prstGeom prst="rect">
            <a:avLst/>
          </a:prstGeom>
          <a:solidFill>
            <a:srgbClr val="10357F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dirty="0">
              <a:latin typeface="Arial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13CA572-1B35-9F89-626B-0331313232C1}"/>
              </a:ext>
            </a:extLst>
          </p:cNvPr>
          <p:cNvSpPr/>
          <p:nvPr/>
        </p:nvSpPr>
        <p:spPr bwMode="auto">
          <a:xfrm>
            <a:off x="7271793" y="7434064"/>
            <a:ext cx="3811354" cy="1193144"/>
          </a:xfrm>
          <a:prstGeom prst="rect">
            <a:avLst/>
          </a:prstGeom>
          <a:solidFill>
            <a:srgbClr val="10357F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dirty="0">
              <a:latin typeface="Arial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0D70AF8-8708-EA28-E67E-41698B388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4526" y="2623027"/>
            <a:ext cx="36993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defTabSz="449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2400"/>
              </a:spcBef>
              <a:buClr>
                <a:srgbClr val="006600"/>
              </a:buClr>
              <a:buNone/>
            </a:pPr>
            <a:r>
              <a:rPr lang="cs-CZ" altLang="cs-CZ" sz="2800" b="1" i="1" dirty="0">
                <a:solidFill>
                  <a:schemeClr val="bg1"/>
                </a:solidFill>
                <a:latin typeface="Mulish ExtraBold" pitchFamily="2" charset="0"/>
              </a:rPr>
              <a:t>United </a:t>
            </a:r>
            <a:r>
              <a:rPr lang="cs-CZ" altLang="cs-CZ" sz="2800" b="1" i="1" dirty="0" err="1">
                <a:solidFill>
                  <a:schemeClr val="bg1"/>
                </a:solidFill>
                <a:latin typeface="Mulish ExtraBold" pitchFamily="2" charset="0"/>
              </a:rPr>
              <a:t>Energy</a:t>
            </a:r>
            <a:r>
              <a:rPr lang="cs-CZ" altLang="cs-CZ" sz="2800" b="1" i="1" dirty="0">
                <a:solidFill>
                  <a:schemeClr val="bg1"/>
                </a:solidFill>
                <a:latin typeface="Mulish ExtraBold" pitchFamily="2" charset="0"/>
              </a:rPr>
              <a:t>, a.s.</a:t>
            </a:r>
            <a:endParaRPr lang="cs-CZ" altLang="cs-CZ" sz="2800" b="1" i="1" dirty="0">
              <a:solidFill>
                <a:schemeClr val="bg1"/>
              </a:solidFill>
              <a:latin typeface="Mulish ExtraBold" pitchFamily="2" charset="0"/>
              <a:cs typeface="Arial" panose="020B0604020202020204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3F0860AA-5075-6C20-9F32-6621942C0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901" y="7722859"/>
            <a:ext cx="30461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defTabSz="449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ts val="2400"/>
              </a:spcBef>
              <a:buClr>
                <a:srgbClr val="006600"/>
              </a:buClr>
              <a:buNone/>
            </a:pPr>
            <a:r>
              <a:rPr lang="cs-CZ" altLang="cs-CZ" sz="2800" b="1" i="1" dirty="0">
                <a:solidFill>
                  <a:schemeClr val="bg1"/>
                </a:solidFill>
                <a:latin typeface="Mulish ExtraBold" pitchFamily="2" charset="0"/>
              </a:rPr>
              <a:t>EVO Komořany</a:t>
            </a:r>
            <a:endParaRPr lang="cs-CZ" altLang="cs-CZ" sz="2800" b="1" i="1" dirty="0">
              <a:solidFill>
                <a:schemeClr val="bg1"/>
              </a:solidFill>
              <a:latin typeface="Mulish Extra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013887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Nadpis 1"/>
          <p:cNvSpPr>
            <a:spLocks noGrp="1"/>
          </p:cNvSpPr>
          <p:nvPr>
            <p:ph type="title" idx="4294967295"/>
          </p:nvPr>
        </p:nvSpPr>
        <p:spPr>
          <a:xfrm>
            <a:off x="1079501" y="1"/>
            <a:ext cx="16516350" cy="1546226"/>
          </a:xfrm>
        </p:spPr>
        <p:txBody>
          <a:bodyPr/>
          <a:lstStyle/>
          <a:p>
            <a:pPr eaLnBrk="1" hangingPunct="1"/>
            <a:r>
              <a:rPr lang="cs-CZ" altLang="cs-CZ" sz="7200">
                <a:solidFill>
                  <a:schemeClr val="bg1"/>
                </a:solidFill>
              </a:rPr>
              <a:t/>
            </a:r>
            <a:br>
              <a:rPr lang="cs-CZ" altLang="cs-CZ" sz="7200">
                <a:solidFill>
                  <a:schemeClr val="bg1"/>
                </a:solidFill>
              </a:rPr>
            </a:br>
            <a:r>
              <a:rPr lang="cs-CZ" altLang="cs-CZ" sz="7200">
                <a:solidFill>
                  <a:schemeClr val="bg1"/>
                </a:solidFill>
              </a:rPr>
              <a:t>Areál ZEVO Komořany</a:t>
            </a:r>
            <a:r>
              <a:rPr lang="cs-CZ" altLang="cs-CZ" sz="6400" b="1">
                <a:solidFill>
                  <a:schemeClr val="bg1"/>
                </a:solidFill>
              </a:rPr>
              <a:t/>
            </a:r>
            <a:br>
              <a:rPr lang="cs-CZ" altLang="cs-CZ" sz="6400" b="1">
                <a:solidFill>
                  <a:schemeClr val="bg1"/>
                </a:solidFill>
              </a:rPr>
            </a:br>
            <a:endParaRPr lang="cs-CZ" altLang="cs-CZ" sz="6400" b="1">
              <a:solidFill>
                <a:schemeClr val="bg1"/>
              </a:solidFill>
            </a:endParaRP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1" y="1530350"/>
            <a:ext cx="12096750" cy="1119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15827" y="4410077"/>
            <a:ext cx="5556250" cy="3702050"/>
          </a:xfr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3735897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1876" y="2094847"/>
            <a:ext cx="13650104" cy="901120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-342800"/>
            <a:ext cx="16459200" cy="22860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Zajištění odpadu pro EVO</a:t>
            </a:r>
          </a:p>
        </p:txBody>
      </p:sp>
      <p:sp>
        <p:nvSpPr>
          <p:cNvPr id="4" name="Ovál 3"/>
          <p:cNvSpPr/>
          <p:nvPr/>
        </p:nvSpPr>
        <p:spPr bwMode="auto">
          <a:xfrm>
            <a:off x="6922956" y="5216664"/>
            <a:ext cx="1152128" cy="1152128"/>
          </a:xfrm>
          <a:prstGeom prst="ellipse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charset="0"/>
            </a:endParaRPr>
          </a:p>
        </p:txBody>
      </p:sp>
      <p:sp>
        <p:nvSpPr>
          <p:cNvPr id="5" name="Ovál 4"/>
          <p:cNvSpPr/>
          <p:nvPr/>
        </p:nvSpPr>
        <p:spPr bwMode="auto">
          <a:xfrm>
            <a:off x="7258824" y="6301762"/>
            <a:ext cx="1152128" cy="1152128"/>
          </a:xfrm>
          <a:prstGeom prst="ellipse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charset="0"/>
            </a:endParaRPr>
          </a:p>
        </p:txBody>
      </p:sp>
      <p:sp>
        <p:nvSpPr>
          <p:cNvPr id="6" name="Ovál 5"/>
          <p:cNvSpPr/>
          <p:nvPr/>
        </p:nvSpPr>
        <p:spPr bwMode="auto">
          <a:xfrm>
            <a:off x="4218046" y="6731746"/>
            <a:ext cx="1152128" cy="1152128"/>
          </a:xfrm>
          <a:prstGeom prst="ellipse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charset="0"/>
            </a:endParaRPr>
          </a:p>
        </p:txBody>
      </p:sp>
      <p:sp>
        <p:nvSpPr>
          <p:cNvPr id="7" name="Ovál 6"/>
          <p:cNvSpPr/>
          <p:nvPr/>
        </p:nvSpPr>
        <p:spPr bwMode="auto">
          <a:xfrm>
            <a:off x="8340864" y="6031990"/>
            <a:ext cx="1152128" cy="1152128"/>
          </a:xfrm>
          <a:prstGeom prst="ellipse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charset="0"/>
            </a:endParaRPr>
          </a:p>
        </p:txBody>
      </p:sp>
      <p:sp>
        <p:nvSpPr>
          <p:cNvPr id="8" name="Ovál 7"/>
          <p:cNvSpPr/>
          <p:nvPr/>
        </p:nvSpPr>
        <p:spPr bwMode="auto">
          <a:xfrm>
            <a:off x="9998968" y="4879862"/>
            <a:ext cx="1152128" cy="1152128"/>
          </a:xfrm>
          <a:prstGeom prst="ellipse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charset="0"/>
            </a:endParaRPr>
          </a:p>
        </p:txBody>
      </p:sp>
      <p:sp>
        <p:nvSpPr>
          <p:cNvPr id="9" name="Ovál 8"/>
          <p:cNvSpPr/>
          <p:nvPr/>
        </p:nvSpPr>
        <p:spPr bwMode="auto">
          <a:xfrm>
            <a:off x="8437828" y="4900902"/>
            <a:ext cx="1152128" cy="1152128"/>
          </a:xfrm>
          <a:prstGeom prst="ellipse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charset="0"/>
            </a:endParaRPr>
          </a:p>
        </p:txBody>
      </p:sp>
      <p:sp>
        <p:nvSpPr>
          <p:cNvPr id="10" name="Ovál 9"/>
          <p:cNvSpPr/>
          <p:nvPr/>
        </p:nvSpPr>
        <p:spPr bwMode="auto">
          <a:xfrm>
            <a:off x="5712620" y="6053030"/>
            <a:ext cx="1152128" cy="1152128"/>
          </a:xfrm>
          <a:prstGeom prst="ellipse">
            <a:avLst/>
          </a:prstGeom>
          <a:noFill/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charset="0"/>
            </a:endParaRPr>
          </a:p>
        </p:txBody>
      </p:sp>
      <p:sp>
        <p:nvSpPr>
          <p:cNvPr id="11" name="Ovál 10"/>
          <p:cNvSpPr/>
          <p:nvPr/>
        </p:nvSpPr>
        <p:spPr bwMode="auto">
          <a:xfrm>
            <a:off x="11503732" y="4064536"/>
            <a:ext cx="1152128" cy="1152128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charset="0"/>
            </a:endParaRPr>
          </a:p>
        </p:txBody>
      </p:sp>
      <p:sp>
        <p:nvSpPr>
          <p:cNvPr id="12" name="Ovál 11"/>
          <p:cNvSpPr/>
          <p:nvPr/>
        </p:nvSpPr>
        <p:spPr bwMode="auto">
          <a:xfrm>
            <a:off x="8229978" y="7677240"/>
            <a:ext cx="1152128" cy="1152128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charset="0"/>
            </a:endParaRPr>
          </a:p>
        </p:txBody>
      </p:sp>
      <p:sp>
        <p:nvSpPr>
          <p:cNvPr id="13" name="Ovál 12"/>
          <p:cNvSpPr/>
          <p:nvPr/>
        </p:nvSpPr>
        <p:spPr bwMode="auto">
          <a:xfrm>
            <a:off x="6551712" y="7866112"/>
            <a:ext cx="1152128" cy="1152128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993069" y="3090309"/>
            <a:ext cx="102210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>
                <a:solidFill>
                  <a:srgbClr val="008000"/>
                </a:solidFill>
              </a:rPr>
              <a:t>Již uzavřeny Dohody o partnerství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9990557" y="9162257"/>
            <a:ext cx="2997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>
                <a:solidFill>
                  <a:schemeClr val="accent2"/>
                </a:solidFill>
              </a:rPr>
              <a:t>V </a:t>
            </a:r>
            <a:r>
              <a:rPr lang="cs-CZ" sz="4800" b="1" dirty="0">
                <a:solidFill>
                  <a:schemeClr val="accent2"/>
                </a:solidFill>
              </a:rPr>
              <a:t>jednání</a:t>
            </a:r>
            <a:endParaRPr lang="cs-CZ" sz="5400" b="1" dirty="0">
              <a:solidFill>
                <a:schemeClr val="accent2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326184" y="6877827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Klášterec nad Ohří</a:t>
            </a:r>
          </a:p>
        </p:txBody>
      </p:sp>
      <p:sp>
        <p:nvSpPr>
          <p:cNvPr id="18" name="Ovál 17"/>
          <p:cNvSpPr/>
          <p:nvPr/>
        </p:nvSpPr>
        <p:spPr bwMode="auto">
          <a:xfrm>
            <a:off x="3266866" y="6630924"/>
            <a:ext cx="1152128" cy="1152128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0283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7576" y="371476"/>
            <a:ext cx="16459200" cy="1384300"/>
          </a:xfrm>
        </p:spPr>
        <p:txBody>
          <a:bodyPr/>
          <a:lstStyle/>
          <a:p>
            <a:pPr eaLnBrk="1" hangingPunct="1"/>
            <a:r>
              <a:rPr lang="cs-CZ" altLang="cs-CZ" sz="6400" b="1">
                <a:solidFill>
                  <a:schemeClr val="bg1"/>
                </a:solidFill>
              </a:rPr>
              <a:t>Přednosti projektu EVO - Komořany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936627" y="3978277"/>
            <a:ext cx="154082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Clr>
                <a:srgbClr val="000000"/>
              </a:buClr>
              <a:buFontTx/>
              <a:buNone/>
            </a:pPr>
            <a:endParaRPr lang="en-US" altLang="cs-CZ" sz="3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943099" y="3506310"/>
            <a:ext cx="14952054" cy="712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cs-CZ" sz="5400" b="1" dirty="0"/>
              <a:t>Využití 150 000 t/rok SKO a VOO: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cs-CZ" dirty="0"/>
              <a:t>Úspora</a:t>
            </a:r>
            <a:r>
              <a:rPr lang="cs-CZ" u="sng" dirty="0"/>
              <a:t>120 000 tun uhlí </a:t>
            </a:r>
            <a:r>
              <a:rPr lang="cs-CZ" dirty="0"/>
              <a:t>= úspora 160 000 tun CO</a:t>
            </a:r>
            <a:r>
              <a:rPr lang="cs-CZ" baseline="-25000" dirty="0"/>
              <a:t>2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ü"/>
              <a:tabLst>
                <a:tab pos="536576" algn="l"/>
                <a:tab pos="1250950" algn="l"/>
              </a:tabLst>
            </a:pPr>
            <a:r>
              <a:rPr lang="cs-CZ" u="sng" dirty="0"/>
              <a:t>750 000 GJ tepla </a:t>
            </a:r>
            <a:r>
              <a:rPr lang="cs-CZ" dirty="0"/>
              <a:t>= roční spotřeba tepla pro 30 000 bytů nebo letní 	potřeba tepla pro Most a Litvínov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cs-CZ" dirty="0"/>
              <a:t>recyklace </a:t>
            </a:r>
            <a:r>
              <a:rPr lang="cs-CZ" u="sng" dirty="0"/>
              <a:t>2 100 tun kovů </a:t>
            </a:r>
            <a:r>
              <a:rPr lang="cs-CZ" dirty="0"/>
              <a:t>= úspora 4 200 tun ekv.CO</a:t>
            </a:r>
            <a:r>
              <a:rPr lang="cs-CZ" baseline="-25000" dirty="0"/>
              <a:t>2</a:t>
            </a:r>
          </a:p>
          <a:p>
            <a:pPr marL="685800" indent="-6858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cs-CZ" dirty="0"/>
              <a:t>úspora 18 000 tun metanu (CH</a:t>
            </a:r>
            <a:r>
              <a:rPr lang="cs-CZ" baseline="-25000" dirty="0"/>
              <a:t>4</a:t>
            </a:r>
            <a:r>
              <a:rPr lang="cs-CZ" dirty="0"/>
              <a:t>) = úspora </a:t>
            </a:r>
            <a:r>
              <a:rPr lang="cs-CZ" u="sng" dirty="0"/>
              <a:t>360 000 tun ekv.CO</a:t>
            </a:r>
            <a:r>
              <a:rPr lang="cs-CZ" u="sng" baseline="-25000" dirty="0"/>
              <a:t>2</a:t>
            </a: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2708984374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B621550-60DB-5C48-8D13-2BE9B2991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1908"/>
          <a:stretch/>
        </p:blipFill>
        <p:spPr>
          <a:xfrm>
            <a:off x="9072554" y="510540"/>
            <a:ext cx="9216000" cy="332994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32C0988D-D114-8C49-8453-C3D15A23B7C0}"/>
              </a:ext>
            </a:extLst>
          </p:cNvPr>
          <p:cNvSpPr/>
          <p:nvPr/>
        </p:nvSpPr>
        <p:spPr>
          <a:xfrm>
            <a:off x="1176203" y="2175511"/>
            <a:ext cx="12562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800" b="1" dirty="0">
                <a:solidFill>
                  <a:srgbClr val="21408B"/>
                </a:solidFill>
                <a:latin typeface="Arial" panose="020B0604020202020204" pitchFamily="34" charset="0"/>
                <a:ea typeface="Helvetica Neue Medium" charset="0"/>
                <a:cs typeface="Arial" panose="020B0604020202020204" pitchFamily="34" charset="0"/>
                <a:sym typeface="Helvetica Neue Medium" charset="0"/>
              </a:rPr>
              <a:t>PROJEKT PPC 1</a:t>
            </a:r>
            <a:endParaRPr lang="en-US" sz="4800" b="1" dirty="0">
              <a:solidFill>
                <a:srgbClr val="21408B"/>
              </a:solidFill>
              <a:latin typeface="Arial" panose="020B0604020202020204" pitchFamily="34" charset="0"/>
              <a:ea typeface="Helvetica Neue Medium" charset="0"/>
              <a:cs typeface="Arial" panose="020B0604020202020204" pitchFamily="34" charset="0"/>
              <a:sym typeface="Helvetica Neue Medium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778F2D8-220B-034B-A14F-7BBBF244E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2700"/>
            <a:ext cx="7353300" cy="1003300"/>
          </a:xfrm>
          <a:prstGeom prst="rect">
            <a:avLst/>
          </a:prstGeom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176202" y="4154324"/>
            <a:ext cx="17111798" cy="4614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Realizace vysokoúčinného kogeneračního zařízení na bázi paroplynového cyklu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Realizace CCGT v UE je plánována na roky 2023-2026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Odhadovaná cena až 3 mld. Kč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Zahájení 1.etapy – odběrová kondenzační turbína TG7 (25 MW) v říjnu 2023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Předpoklad budoucího použití kombinace zemního plynu a vodíku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Plánujeme pokračovat s projektem PPC 2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cs-CZ" altLang="cs-CZ" sz="1400" dirty="0">
                <a:solidFill>
                  <a:schemeClr val="tx1"/>
                </a:solidFill>
              </a:rPr>
              <a:t> </a:t>
            </a:r>
            <a:endParaRPr lang="cs-CZ" altLang="cs-CZ" sz="1400" b="1" dirty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9082573"/>
            <a:ext cx="9431066" cy="331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26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B621550-60DB-5C48-8D13-2BE9B2991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1908"/>
          <a:stretch/>
        </p:blipFill>
        <p:spPr>
          <a:xfrm>
            <a:off x="9072554" y="510540"/>
            <a:ext cx="9216000" cy="332994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778F2D8-220B-034B-A14F-7BBBF244E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2700"/>
            <a:ext cx="7353300" cy="10033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160103" y="2531965"/>
            <a:ext cx="9348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Biokotel</a:t>
            </a:r>
            <a:endParaRPr lang="cs-CZ" sz="6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670124" y="4153745"/>
            <a:ext cx="15211167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 Stávající uhelný kotel se stacionárním fluidním ložem upraven na spalování čisté biomasy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Parametry kotle zůstaly stejné – 140 t/h páry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Je možné zapojit do bloku s </a:t>
            </a:r>
            <a:r>
              <a:rPr lang="cs-CZ" dirty="0" err="1"/>
              <a:t>protitlakou</a:t>
            </a:r>
            <a:r>
              <a:rPr lang="cs-CZ" dirty="0"/>
              <a:t> TG9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V provozu od roku 2021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Sledujeme zbytkovou životnost tlakového celku kotle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31596" y="7207079"/>
            <a:ext cx="7142205" cy="53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88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B621550-60DB-5C48-8D13-2BE9B2991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1908"/>
          <a:stretch/>
        </p:blipFill>
        <p:spPr>
          <a:xfrm>
            <a:off x="9072554" y="510540"/>
            <a:ext cx="9216000" cy="332994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778F2D8-220B-034B-A14F-7BBBF244E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2700"/>
            <a:ext cx="7353300" cy="10033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713132" y="1963627"/>
            <a:ext cx="9348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Napojení Meziboří na CZT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B959FD3-70A1-6505-F7CC-6AE68C9CC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7876" y="3334874"/>
            <a:ext cx="7624247" cy="902224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31A8101-0A95-A835-F1F9-BC24C72F49C1}"/>
              </a:ext>
            </a:extLst>
          </p:cNvPr>
          <p:cNvSpPr txBox="1"/>
          <p:nvPr/>
        </p:nvSpPr>
        <p:spPr>
          <a:xfrm>
            <a:off x="1146629" y="3497943"/>
            <a:ext cx="6821714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/>
              <a:t>délka 2,3 km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/>
              <a:t>převýšení </a:t>
            </a:r>
            <a:r>
              <a:rPr lang="cs-CZ" dirty="0"/>
              <a:t>500 m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/>
              <a:t>potrubí 2x DN 200, PN 25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/>
              <a:t>příkon 11 </a:t>
            </a:r>
            <a:r>
              <a:rPr lang="cs-CZ" dirty="0" err="1"/>
              <a:t>MWt</a:t>
            </a:r>
            <a:endParaRPr lang="cs-CZ" dirty="0"/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/>
              <a:t>2023 územní rozhodnutí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/>
              <a:t>2024 výběrové řízení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cs-CZ" dirty="0"/>
              <a:t>2025 realizace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7014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7D7F075E-0C6A-7943-B6BC-A8835FFE1BF9}"/>
              </a:ext>
            </a:extLst>
          </p:cNvPr>
          <p:cNvSpPr/>
          <p:nvPr/>
        </p:nvSpPr>
        <p:spPr>
          <a:xfrm>
            <a:off x="0" y="7404847"/>
            <a:ext cx="18288000" cy="6311153"/>
          </a:xfrm>
          <a:prstGeom prst="rect">
            <a:avLst/>
          </a:prstGeom>
          <a:solidFill>
            <a:srgbClr val="2140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5F7BDEDB-F0BB-6B49-B07F-0EC05C61EEBF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882742" y="4311651"/>
            <a:ext cx="7286171" cy="7913687"/>
            <a:chOff x="0" y="0"/>
            <a:chExt cx="5392" cy="4984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2E0A8882-E72A-744E-AA3B-77F2D6E9E4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392" cy="4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C82E75F0-8B07-7047-9378-CD2A5196E0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941" y="332"/>
              <a:ext cx="3729" cy="263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Obdélník 10">
            <a:extLst>
              <a:ext uri="{FF2B5EF4-FFF2-40B4-BE49-F238E27FC236}">
                <a16:creationId xmlns:a16="http://schemas.microsoft.com/office/drawing/2014/main" id="{668EE45C-7A00-264F-93A6-CB4DB5F2F0CA}"/>
              </a:ext>
            </a:extLst>
          </p:cNvPr>
          <p:cNvSpPr/>
          <p:nvPr/>
        </p:nvSpPr>
        <p:spPr>
          <a:xfrm>
            <a:off x="1176203" y="2175511"/>
            <a:ext cx="12562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800" b="1" dirty="0">
                <a:solidFill>
                  <a:srgbClr val="21408B"/>
                </a:solidFill>
                <a:latin typeface="Arial" panose="020B0604020202020204" pitchFamily="34" charset="0"/>
                <a:ea typeface="Helvetica Neue Medium" charset="0"/>
                <a:cs typeface="Arial" panose="020B0604020202020204" pitchFamily="34" charset="0"/>
                <a:sym typeface="Helvetica Neue Medium" charset="0"/>
              </a:rPr>
              <a:t>VIZE UNITED ENERGY</a:t>
            </a:r>
            <a:endParaRPr lang="en-US" sz="4800" b="1" dirty="0">
              <a:solidFill>
                <a:srgbClr val="21408B"/>
              </a:solidFill>
              <a:latin typeface="Arial" panose="020B0604020202020204" pitchFamily="34" charset="0"/>
              <a:ea typeface="Helvetica Neue Medium" charset="0"/>
              <a:cs typeface="Arial" panose="020B0604020202020204" pitchFamily="34" charset="0"/>
              <a:sym typeface="Helvetica Neue Medium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D7E0637-77A9-4849-AE36-785E6FDAA52C}"/>
              </a:ext>
            </a:extLst>
          </p:cNvPr>
          <p:cNvSpPr/>
          <p:nvPr/>
        </p:nvSpPr>
        <p:spPr>
          <a:xfrm>
            <a:off x="1383237" y="4019263"/>
            <a:ext cx="58879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400" b="1" dirty="0">
                <a:solidFill>
                  <a:schemeClr val="accent6"/>
                </a:solidFill>
                <a:latin typeface="Arial" panose="020B0604020202020204" pitchFamily="34" charset="0"/>
                <a:ea typeface="Helvetica Neue Medium" charset="0"/>
                <a:cs typeface="Arial" panose="020B0604020202020204" pitchFamily="34" charset="0"/>
                <a:sym typeface="Helvetica Neue Medium" charset="0"/>
              </a:rPr>
              <a:t>TEPLO V ROCE 2050</a:t>
            </a:r>
            <a:endParaRPr lang="en-US" sz="4400" b="1" dirty="0">
              <a:solidFill>
                <a:schemeClr val="accent6"/>
              </a:solidFill>
              <a:latin typeface="Arial" panose="020B0604020202020204" pitchFamily="34" charset="0"/>
              <a:ea typeface="Helvetica Neue Medium" charset="0"/>
              <a:cs typeface="Arial" panose="020B0604020202020204" pitchFamily="34" charset="0"/>
              <a:sym typeface="Helvetica Neue Medium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611860E-9920-6548-A04E-835C7A4D3A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31908"/>
          <a:stretch/>
        </p:blipFill>
        <p:spPr>
          <a:xfrm>
            <a:off x="9072554" y="510540"/>
            <a:ext cx="9216000" cy="3329940"/>
          </a:xfrm>
          <a:prstGeom prst="rect">
            <a:avLst/>
          </a:prstGeom>
        </p:spPr>
      </p:pic>
      <p:pic>
        <p:nvPicPr>
          <p:cNvPr id="3" name="Obrázek 2" descr="Obsah obrázku venku, Letecké snímkování, tráva, Pohled z ptačí perspektivy&#10;&#10;Popis byl vytvořen automaticky">
            <a:extLst>
              <a:ext uri="{FF2B5EF4-FFF2-40B4-BE49-F238E27FC236}">
                <a16:creationId xmlns:a16="http://schemas.microsoft.com/office/drawing/2014/main" id="{F3F969EC-4969-B686-B4A3-0A481BE42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4622503"/>
            <a:ext cx="6749143" cy="447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90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B621550-60DB-5C48-8D13-2BE9B2991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1908"/>
          <a:stretch/>
        </p:blipFill>
        <p:spPr>
          <a:xfrm>
            <a:off x="9072554" y="510540"/>
            <a:ext cx="9216000" cy="332994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778F2D8-220B-034B-A14F-7BBBF244E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2700"/>
            <a:ext cx="7353300" cy="100330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191488" y="3261098"/>
            <a:ext cx="12112625" cy="858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8000" b="1" dirty="0">
                <a:solidFill>
                  <a:schemeClr val="tx1"/>
                </a:solidFill>
              </a:rPr>
              <a:t>ZÁVĚREM</a:t>
            </a:r>
          </a:p>
          <a:p>
            <a:pPr algn="ctr" eaLnBrk="1" hangingPunct="1">
              <a:spcBef>
                <a:spcPct val="50000"/>
              </a:spcBef>
            </a:pPr>
            <a:endParaRPr lang="cs-CZ" altLang="cs-CZ" sz="2000" b="1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20000"/>
              </a:lnSpc>
              <a:spcBef>
                <a:spcPct val="50000"/>
              </a:spcBef>
            </a:pPr>
            <a:r>
              <a:rPr lang="cs-CZ" altLang="cs-CZ" sz="2800" dirty="0">
                <a:solidFill>
                  <a:schemeClr val="tx1"/>
                </a:solidFill>
              </a:rPr>
              <a:t>United Energy, a.s. je a chce být i v budoucnu spolehlivým a cenově dostupným dodavatelem tepla a elektrické energie, který má své postavení v rámci Ústeckého kraje a regionu Mostecka</a:t>
            </a:r>
          </a:p>
          <a:p>
            <a:pPr algn="ctr" eaLnBrk="1" hangingPunct="1">
              <a:lnSpc>
                <a:spcPct val="120000"/>
              </a:lnSpc>
              <a:spcBef>
                <a:spcPct val="50000"/>
              </a:spcBef>
            </a:pPr>
            <a:r>
              <a:rPr lang="cs-CZ" altLang="cs-CZ" sz="2800" dirty="0">
                <a:solidFill>
                  <a:schemeClr val="tx1"/>
                </a:solidFill>
                <a:hlinkClick r:id="rId4"/>
              </a:rPr>
              <a:t>www.ue.cz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20000"/>
              </a:lnSpc>
              <a:spcBef>
                <a:spcPct val="50000"/>
              </a:spcBef>
            </a:pPr>
            <a:r>
              <a:rPr lang="cs-CZ" altLang="cs-CZ" sz="2800" dirty="0">
                <a:solidFill>
                  <a:schemeClr val="tx1"/>
                </a:solidFill>
                <a:hlinkClick r:id="rId5"/>
              </a:rPr>
              <a:t>www.setep.cz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20000"/>
              </a:lnSpc>
              <a:spcBef>
                <a:spcPct val="50000"/>
              </a:spcBef>
            </a:pPr>
            <a:r>
              <a:rPr lang="cs-CZ" altLang="cs-CZ" sz="2800" dirty="0">
                <a:solidFill>
                  <a:schemeClr val="tx1"/>
                </a:solidFill>
                <a:hlinkClick r:id="rId6"/>
              </a:rPr>
              <a:t>www.evokomorany.cz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20000"/>
              </a:lnSpc>
              <a:spcBef>
                <a:spcPct val="50000"/>
              </a:spcBef>
            </a:pPr>
            <a:r>
              <a:rPr lang="cs-CZ" altLang="cs-CZ" sz="2800" dirty="0">
                <a:solidFill>
                  <a:schemeClr val="tx1"/>
                </a:solidFill>
                <a:hlinkClick r:id="rId7"/>
              </a:rPr>
              <a:t>www.tepelnapohoda.cz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20000"/>
              </a:lnSpc>
              <a:spcBef>
                <a:spcPct val="50000"/>
              </a:spcBef>
            </a:pPr>
            <a:endParaRPr lang="cs-CZ" altLang="cs-CZ" sz="28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20000"/>
              </a:lnSpc>
              <a:spcBef>
                <a:spcPct val="50000"/>
              </a:spcBef>
            </a:pPr>
            <a:endParaRPr lang="cs-CZ" altLang="cs-CZ" sz="5400" b="1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cs-CZ" alt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744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B621550-60DB-5C48-8D13-2BE9B2991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1908"/>
          <a:stretch/>
        </p:blipFill>
        <p:spPr>
          <a:xfrm>
            <a:off x="9072554" y="510540"/>
            <a:ext cx="9216000" cy="332994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778F2D8-220B-034B-A14F-7BBBF244E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2700"/>
            <a:ext cx="7353300" cy="100330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191488" y="3261098"/>
            <a:ext cx="12112625" cy="739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8000" b="1" dirty="0" smtClean="0">
                <a:solidFill>
                  <a:schemeClr val="tx1"/>
                </a:solidFill>
              </a:rPr>
              <a:t>Obsah prezentace</a:t>
            </a:r>
          </a:p>
          <a:p>
            <a:pPr algn="ctr" eaLnBrk="1" hangingPunct="1">
              <a:spcBef>
                <a:spcPct val="50000"/>
              </a:spcBef>
            </a:pPr>
            <a:endParaRPr lang="cs-CZ" altLang="cs-CZ" sz="8000" b="1" dirty="0">
              <a:solidFill>
                <a:schemeClr val="tx1"/>
              </a:solidFill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cs-CZ" altLang="cs-CZ" sz="3200" dirty="0" smtClean="0">
                <a:solidFill>
                  <a:schemeClr val="tx1"/>
                </a:solidFill>
              </a:rPr>
              <a:t>Představení společnosti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cs-CZ" altLang="cs-CZ" sz="3200" dirty="0" smtClean="0">
                <a:solidFill>
                  <a:schemeClr val="tx1"/>
                </a:solidFill>
              </a:rPr>
              <a:t>Projekt ZEVO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cs-CZ" altLang="cs-CZ" sz="3200" dirty="0" smtClean="0">
                <a:solidFill>
                  <a:schemeClr val="tx1"/>
                </a:solidFill>
              </a:rPr>
              <a:t>Projekt PPC1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cs-CZ" altLang="cs-CZ" sz="3200" dirty="0" err="1" smtClean="0">
                <a:solidFill>
                  <a:schemeClr val="tx1"/>
                </a:solidFill>
              </a:rPr>
              <a:t>Biokotel</a:t>
            </a:r>
            <a:endParaRPr lang="cs-CZ" altLang="cs-CZ" sz="3200" dirty="0" smtClean="0">
              <a:solidFill>
                <a:schemeClr val="tx1"/>
              </a:solidFill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cs-CZ" altLang="cs-CZ" sz="3200" dirty="0">
                <a:solidFill>
                  <a:schemeClr val="tx1"/>
                </a:solidFill>
              </a:rPr>
              <a:t>N</a:t>
            </a:r>
            <a:r>
              <a:rPr lang="cs-CZ" altLang="cs-CZ" sz="3200" dirty="0" smtClean="0">
                <a:solidFill>
                  <a:schemeClr val="tx1"/>
                </a:solidFill>
              </a:rPr>
              <a:t>apojení Meziboří na CZT</a:t>
            </a:r>
            <a:endParaRPr lang="cs-CZ" altLang="cs-CZ" sz="3200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20000"/>
              </a:lnSpc>
              <a:spcBef>
                <a:spcPct val="50000"/>
              </a:spcBef>
            </a:pPr>
            <a:endParaRPr lang="cs-CZ" altLang="cs-CZ" sz="5400" b="1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cs-CZ" alt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6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B621550-60DB-5C48-8D13-2BE9B2991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1908"/>
          <a:stretch/>
        </p:blipFill>
        <p:spPr>
          <a:xfrm>
            <a:off x="9072554" y="510540"/>
            <a:ext cx="9216000" cy="332994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778F2D8-220B-034B-A14F-7BBBF244E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2700"/>
            <a:ext cx="7353300" cy="1003300"/>
          </a:xfrm>
          <a:prstGeom prst="rect">
            <a:avLst/>
          </a:prstGeom>
        </p:spPr>
      </p:pic>
      <p:pic>
        <p:nvPicPr>
          <p:cNvPr id="2" name="Picture 9">
            <a:extLst>
              <a:ext uri="{FF2B5EF4-FFF2-40B4-BE49-F238E27FC236}">
                <a16:creationId xmlns:a16="http://schemas.microsoft.com/office/drawing/2014/main" id="{AA11F39B-FE20-47F2-D825-D7389CD8B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779" y="6160597"/>
            <a:ext cx="3561423" cy="86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8C1AACD-3305-5075-6576-2AF7CA560E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507" y="3755639"/>
            <a:ext cx="2165418" cy="91584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56C2391-C273-BB3B-444F-ED365FD2C0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23" y="5126833"/>
            <a:ext cx="5701249" cy="58755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FF61D1A-3C0D-9BF9-C191-CFC640EEFA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547" y="7285801"/>
            <a:ext cx="6496250" cy="12992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2083DE0-C8EE-C582-6365-AC2A31BC75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578" y="9172834"/>
            <a:ext cx="6496251" cy="1299251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FB7EF9B6-FF43-24E7-4FB5-1A5F8EA67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247" y="7565295"/>
            <a:ext cx="2451356" cy="53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98" descr="Popis: Plzenteplarenska-do-razitka.jpg">
            <a:extLst>
              <a:ext uri="{FF2B5EF4-FFF2-40B4-BE49-F238E27FC236}">
                <a16:creationId xmlns:a16="http://schemas.microsoft.com/office/drawing/2014/main" id="{38AEA03D-F971-6B4E-FB36-9203C337B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925" y="7606335"/>
            <a:ext cx="1895108" cy="65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ABB2AD05-4F42-28BE-A07C-BA94A5D01A5B}"/>
              </a:ext>
            </a:extLst>
          </p:cNvPr>
          <p:cNvSpPr/>
          <p:nvPr/>
        </p:nvSpPr>
        <p:spPr>
          <a:xfrm>
            <a:off x="1176203" y="2175511"/>
            <a:ext cx="12562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800" b="1" dirty="0">
                <a:solidFill>
                  <a:srgbClr val="21408B"/>
                </a:solidFill>
                <a:latin typeface="Arial" panose="020B0604020202020204" pitchFamily="34" charset="0"/>
                <a:ea typeface="Helvetica Neue Medium" charset="0"/>
                <a:cs typeface="Arial" panose="020B0604020202020204" pitchFamily="34" charset="0"/>
                <a:sym typeface="Helvetica Neue Medium" charset="0"/>
              </a:rPr>
              <a:t>KDO JSME</a:t>
            </a:r>
            <a:endParaRPr lang="en-US" sz="4800" b="1" dirty="0">
              <a:solidFill>
                <a:srgbClr val="21408B"/>
              </a:solidFill>
              <a:latin typeface="Arial" panose="020B0604020202020204" pitchFamily="34" charset="0"/>
              <a:ea typeface="Helvetica Neue Medium" charset="0"/>
              <a:cs typeface="Arial" panose="020B0604020202020204" pitchFamily="34" charset="0"/>
              <a:sym typeface="Helvetica Neue Medium" charset="0"/>
            </a:endParaRPr>
          </a:p>
        </p:txBody>
      </p:sp>
      <p:pic>
        <p:nvPicPr>
          <p:cNvPr id="17" name="Obrázek 16" descr="Obsah obrázku Písmo, Grafika, snímek obrazovky, logo&#10;&#10;Popis byl vytvořen automaticky">
            <a:extLst>
              <a:ext uri="{FF2B5EF4-FFF2-40B4-BE49-F238E27FC236}">
                <a16:creationId xmlns:a16="http://schemas.microsoft.com/office/drawing/2014/main" id="{4514869D-6E63-BECB-F727-0921D266A3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20123" y="8900654"/>
            <a:ext cx="3136733" cy="176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34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B621550-60DB-5C48-8D13-2BE9B2991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1908"/>
          <a:stretch/>
        </p:blipFill>
        <p:spPr>
          <a:xfrm>
            <a:off x="9072554" y="510540"/>
            <a:ext cx="9216000" cy="332994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778F2D8-220B-034B-A14F-7BBBF244E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2700"/>
            <a:ext cx="7353300" cy="10033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AB8B72D-AE7F-37DE-5DBC-F2476F00F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73" y="1260389"/>
            <a:ext cx="17585454" cy="1171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56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B621550-60DB-5C48-8D13-2BE9B2991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1908"/>
          <a:stretch/>
        </p:blipFill>
        <p:spPr>
          <a:xfrm>
            <a:off x="9072554" y="510540"/>
            <a:ext cx="9216000" cy="332994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32C0988D-D114-8C49-8453-C3D15A23B7C0}"/>
              </a:ext>
            </a:extLst>
          </p:cNvPr>
          <p:cNvSpPr/>
          <p:nvPr/>
        </p:nvSpPr>
        <p:spPr>
          <a:xfrm>
            <a:off x="1176203" y="2175511"/>
            <a:ext cx="12562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800" b="1" dirty="0">
                <a:solidFill>
                  <a:srgbClr val="21408B"/>
                </a:solidFill>
                <a:latin typeface="Arial" panose="020B0604020202020204" pitchFamily="34" charset="0"/>
                <a:ea typeface="Helvetica Neue Medium" charset="0"/>
                <a:cs typeface="Arial" panose="020B0604020202020204" pitchFamily="34" charset="0"/>
                <a:sym typeface="Helvetica Neue Medium" charset="0"/>
              </a:rPr>
              <a:t>HISTORIE SPOLEČNOSTI</a:t>
            </a:r>
            <a:endParaRPr lang="en-US" sz="4800" b="1" dirty="0">
              <a:solidFill>
                <a:srgbClr val="21408B"/>
              </a:solidFill>
              <a:latin typeface="Arial" panose="020B0604020202020204" pitchFamily="34" charset="0"/>
              <a:ea typeface="Helvetica Neue Medium" charset="0"/>
              <a:cs typeface="Arial" panose="020B0604020202020204" pitchFamily="34" charset="0"/>
              <a:sym typeface="Helvetica Neue Medium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778F2D8-220B-034B-A14F-7BBBF244E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2700"/>
            <a:ext cx="7353300" cy="1003300"/>
          </a:xfrm>
          <a:prstGeom prst="rect">
            <a:avLst/>
          </a:prstGeom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176203" y="3894931"/>
            <a:ext cx="15372644" cy="527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1943:   zahájení stavby elektrárny Komořany</a:t>
            </a:r>
          </a:p>
          <a:p>
            <a:pPr eaLnBrk="1" hangingPunct="1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1951:   první kotel a turbína v provozu</a:t>
            </a:r>
          </a:p>
          <a:p>
            <a:pPr eaLnBrk="1" hangingPunct="1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1955:   zahájení stavby Komořany II</a:t>
            </a:r>
          </a:p>
          <a:p>
            <a:pPr eaLnBrk="1" hangingPunct="1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1964:   z původní elektrárny se stává teplárna s kombinovanou výrobou tepla a elektřiny</a:t>
            </a:r>
          </a:p>
          <a:p>
            <a:pPr eaLnBrk="1" hangingPunct="1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1987:   instalace elektrostatických odlučovačů popílku</a:t>
            </a:r>
          </a:p>
          <a:p>
            <a:pPr eaLnBrk="1" hangingPunct="1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1992:   založení akciové společnosti První severozápadní teplárenská, a.s.  </a:t>
            </a:r>
          </a:p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bg1"/>
                </a:solidFill>
              </a:rPr>
              <a:t> </a:t>
            </a:r>
            <a:r>
              <a:rPr lang="cs-CZ" altLang="cs-CZ" sz="2800" dirty="0">
                <a:solidFill>
                  <a:schemeClr val="tx1"/>
                </a:solidFill>
              </a:rPr>
              <a:t>1993:   rozhodnutí o zásadní rekonstrukci kotlů na technologii fluidního spalování</a:t>
            </a:r>
          </a:p>
          <a:p>
            <a:pPr eaLnBrk="1" hangingPunct="1">
              <a:lnSpc>
                <a:spcPct val="115000"/>
              </a:lnSpc>
              <a:spcBef>
                <a:spcPct val="50000"/>
              </a:spcBef>
              <a:buFontTx/>
              <a:buNone/>
            </a:pPr>
            <a:endParaRPr lang="cs-CZ" altLang="cs-CZ" dirty="0">
              <a:solidFill>
                <a:schemeClr val="tx1"/>
              </a:solidFill>
            </a:endParaRPr>
          </a:p>
        </p:txBody>
      </p:sp>
      <p:pic>
        <p:nvPicPr>
          <p:cNvPr id="9" name="Picture 14" descr="1_33Zásobníky uhlí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368" y="10041853"/>
            <a:ext cx="3557162" cy="262340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1-tis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440" y="9982487"/>
            <a:ext cx="3557162" cy="279531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1_19Zásobníky uhlí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8421" y="9982487"/>
            <a:ext cx="3447344" cy="2624801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639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B621550-60DB-5C48-8D13-2BE9B2991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1908"/>
          <a:stretch/>
        </p:blipFill>
        <p:spPr>
          <a:xfrm>
            <a:off x="9072554" y="510540"/>
            <a:ext cx="9216000" cy="332994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32C0988D-D114-8C49-8453-C3D15A23B7C0}"/>
              </a:ext>
            </a:extLst>
          </p:cNvPr>
          <p:cNvSpPr/>
          <p:nvPr/>
        </p:nvSpPr>
        <p:spPr>
          <a:xfrm>
            <a:off x="1176203" y="2175511"/>
            <a:ext cx="12562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800" b="1" dirty="0">
                <a:solidFill>
                  <a:srgbClr val="21408B"/>
                </a:solidFill>
                <a:latin typeface="Arial" panose="020B0604020202020204" pitchFamily="34" charset="0"/>
                <a:ea typeface="Helvetica Neue Medium" charset="0"/>
                <a:cs typeface="Arial" panose="020B0604020202020204" pitchFamily="34" charset="0"/>
                <a:sym typeface="Helvetica Neue Medium" charset="0"/>
              </a:rPr>
              <a:t>HISTORIE SPOLEČNOSTI</a:t>
            </a:r>
            <a:endParaRPr lang="en-US" sz="4800" b="1" dirty="0">
              <a:solidFill>
                <a:srgbClr val="21408B"/>
              </a:solidFill>
              <a:latin typeface="Arial" panose="020B0604020202020204" pitchFamily="34" charset="0"/>
              <a:ea typeface="Helvetica Neue Medium" charset="0"/>
              <a:cs typeface="Arial" panose="020B0604020202020204" pitchFamily="34" charset="0"/>
              <a:sym typeface="Helvetica Neue Medium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778F2D8-220B-034B-A14F-7BBBF244E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2700"/>
            <a:ext cx="7353300" cy="1003300"/>
          </a:xfrm>
          <a:prstGeom prst="rect">
            <a:avLst/>
          </a:prstGeom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76202" y="3337350"/>
            <a:ext cx="16089821" cy="900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2000:   vzniká United </a:t>
            </a:r>
            <a:r>
              <a:rPr lang="cs-CZ" altLang="cs-CZ" sz="2800" dirty="0" err="1">
                <a:solidFill>
                  <a:schemeClr val="tx1"/>
                </a:solidFill>
              </a:rPr>
              <a:t>Energy,a.s</a:t>
            </a:r>
            <a:r>
              <a:rPr lang="cs-CZ" altLang="cs-CZ" sz="2800" dirty="0">
                <a:solidFill>
                  <a:schemeClr val="tx1"/>
                </a:solidFill>
              </a:rPr>
              <a:t>., slučující teplárnu Komořany a teplárenské provozy </a:t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dirty="0">
                <a:solidFill>
                  <a:schemeClr val="tx1"/>
                </a:solidFill>
              </a:rPr>
              <a:t>               ve 14 městech severních Čech</a:t>
            </a:r>
          </a:p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2005:   vstup slovenského investora J&amp;T</a:t>
            </a:r>
          </a:p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2006:   rozdělení společnosti na United </a:t>
            </a:r>
            <a:r>
              <a:rPr lang="cs-CZ" altLang="cs-CZ" sz="2800" dirty="0" err="1">
                <a:solidFill>
                  <a:schemeClr val="tx1"/>
                </a:solidFill>
              </a:rPr>
              <a:t>Energy</a:t>
            </a:r>
            <a:r>
              <a:rPr lang="cs-CZ" altLang="cs-CZ" sz="2800" dirty="0">
                <a:solidFill>
                  <a:schemeClr val="tx1"/>
                </a:solidFill>
              </a:rPr>
              <a:t>, právní nástupce a.s. a Teplárenská a.s.</a:t>
            </a:r>
          </a:p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2007:   prodej Teplárenské a.s. skupině ČEZ, prodej teplárenských provozů v Lounech,</a:t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dirty="0">
                <a:solidFill>
                  <a:schemeClr val="tx1"/>
                </a:solidFill>
              </a:rPr>
              <a:t>              Litoměřicích, Mimoni a prodej 70% podílu v Teplárně Liberec skupině MVV </a:t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dirty="0">
                <a:solidFill>
                  <a:schemeClr val="tx1"/>
                </a:solidFill>
              </a:rPr>
              <a:t>              Energie CZ</a:t>
            </a:r>
          </a:p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2008:  United </a:t>
            </a:r>
            <a:r>
              <a:rPr lang="cs-CZ" altLang="cs-CZ" sz="2800" dirty="0" err="1">
                <a:solidFill>
                  <a:schemeClr val="tx1"/>
                </a:solidFill>
              </a:rPr>
              <a:t>Energy</a:t>
            </a:r>
            <a:r>
              <a:rPr lang="cs-CZ" altLang="cs-CZ" sz="2800" dirty="0">
                <a:solidFill>
                  <a:schemeClr val="tx1"/>
                </a:solidFill>
              </a:rPr>
              <a:t> zahrnuje Komořany a primární rozvod MOLI, vstup do sekundárních </a:t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dirty="0">
                <a:solidFill>
                  <a:schemeClr val="tx1"/>
                </a:solidFill>
              </a:rPr>
              <a:t>             systémů Most</a:t>
            </a:r>
          </a:p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2009:  United  </a:t>
            </a:r>
            <a:r>
              <a:rPr lang="cs-CZ" altLang="cs-CZ" sz="2800" dirty="0" err="1">
                <a:solidFill>
                  <a:schemeClr val="tx1"/>
                </a:solidFill>
              </a:rPr>
              <a:t>Energy</a:t>
            </a:r>
            <a:r>
              <a:rPr lang="cs-CZ" altLang="cs-CZ" sz="2800" dirty="0">
                <a:solidFill>
                  <a:schemeClr val="tx1"/>
                </a:solidFill>
              </a:rPr>
              <a:t> součástí Energetického a průmyslového holdingu, zahájení stavby </a:t>
            </a:r>
            <a:br>
              <a:rPr lang="cs-CZ" altLang="cs-CZ" sz="2800" dirty="0">
                <a:solidFill>
                  <a:schemeClr val="tx1"/>
                </a:solidFill>
              </a:rPr>
            </a:br>
            <a:r>
              <a:rPr lang="cs-CZ" altLang="cs-CZ" sz="2800" dirty="0">
                <a:solidFill>
                  <a:schemeClr val="tx1"/>
                </a:solidFill>
              </a:rPr>
              <a:t>             uhelné skládky</a:t>
            </a:r>
          </a:p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2010:  zahájení provozu uhelné skládky, přechod na palivo od SD a.s.</a:t>
            </a:r>
          </a:p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2010:  vznik společnosti Severočeská teplárenská a.s.</a:t>
            </a:r>
          </a:p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endParaRPr lang="cs-CZ" alt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698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B621550-60DB-5C48-8D13-2BE9B2991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1908"/>
          <a:stretch/>
        </p:blipFill>
        <p:spPr>
          <a:xfrm>
            <a:off x="9072554" y="510540"/>
            <a:ext cx="9216000" cy="332994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32C0988D-D114-8C49-8453-C3D15A23B7C0}"/>
              </a:ext>
            </a:extLst>
          </p:cNvPr>
          <p:cNvSpPr/>
          <p:nvPr/>
        </p:nvSpPr>
        <p:spPr>
          <a:xfrm>
            <a:off x="1176203" y="2175511"/>
            <a:ext cx="12562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4800" b="1" dirty="0">
                <a:solidFill>
                  <a:srgbClr val="21408B"/>
                </a:solidFill>
                <a:latin typeface="Arial" panose="020B0604020202020204" pitchFamily="34" charset="0"/>
                <a:ea typeface="Helvetica Neue Medium" charset="0"/>
                <a:cs typeface="Arial" panose="020B0604020202020204" pitchFamily="34" charset="0"/>
                <a:sym typeface="Helvetica Neue Medium" charset="0"/>
              </a:rPr>
              <a:t>HISTORIE SPOLEČNOSTI</a:t>
            </a:r>
            <a:endParaRPr lang="en-US" sz="4800" b="1" dirty="0">
              <a:solidFill>
                <a:srgbClr val="21408B"/>
              </a:solidFill>
              <a:latin typeface="Arial" panose="020B0604020202020204" pitchFamily="34" charset="0"/>
              <a:ea typeface="Helvetica Neue Medium" charset="0"/>
              <a:cs typeface="Arial" panose="020B0604020202020204" pitchFamily="34" charset="0"/>
              <a:sym typeface="Helvetica Neue Medium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5778F2D8-220B-034B-A14F-7BBBF244E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2700"/>
            <a:ext cx="7353300" cy="1003300"/>
          </a:xfrm>
          <a:prstGeom prst="rect">
            <a:avLst/>
          </a:prstGeom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76202" y="3337350"/>
            <a:ext cx="16089821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75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75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2012:   stavební povolení pro EVO</a:t>
            </a:r>
          </a:p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2017:   nákup společnosti GABIT s.r.o.</a:t>
            </a:r>
          </a:p>
          <a:p>
            <a:pPr eaLnBrk="1" hangingPunct="1">
              <a:lnSpc>
                <a:spcPct val="125000"/>
              </a:lnSpc>
              <a:spcBef>
                <a:spcPct val="50000"/>
              </a:spcBef>
              <a:buFontTx/>
              <a:buChar char="•"/>
            </a:pPr>
            <a:r>
              <a:rPr lang="cs-CZ" altLang="cs-CZ" sz="2800" dirty="0">
                <a:solidFill>
                  <a:schemeClr val="tx1"/>
                </a:solidFill>
              </a:rPr>
              <a:t> 2021:   uvedení </a:t>
            </a:r>
            <a:r>
              <a:rPr lang="cs-CZ" altLang="cs-CZ" sz="2800" dirty="0" err="1">
                <a:solidFill>
                  <a:schemeClr val="tx1"/>
                </a:solidFill>
              </a:rPr>
              <a:t>biokotle</a:t>
            </a:r>
            <a:r>
              <a:rPr lang="cs-CZ" altLang="cs-CZ" sz="2800" dirty="0">
                <a:solidFill>
                  <a:schemeClr val="tx1"/>
                </a:solidFill>
              </a:rPr>
              <a:t> K6 do provozu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440" y="6070715"/>
            <a:ext cx="95250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96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B621550-60DB-5C48-8D13-2BE9B2991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1908"/>
          <a:stretch/>
        </p:blipFill>
        <p:spPr>
          <a:xfrm>
            <a:off x="9072554" y="510540"/>
            <a:ext cx="9216000" cy="332994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778F2D8-220B-034B-A14F-7BBBF244E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2700"/>
            <a:ext cx="7353300" cy="100330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043989" y="3547628"/>
            <a:ext cx="9348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/>
              <a:t>Projekt ZEVO</a:t>
            </a:r>
          </a:p>
        </p:txBody>
      </p:sp>
      <p:pic>
        <p:nvPicPr>
          <p:cNvPr id="6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484" y="4813999"/>
            <a:ext cx="13104441" cy="680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124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36626" y="88900"/>
            <a:ext cx="16459200" cy="1384300"/>
          </a:xfrm>
        </p:spPr>
        <p:txBody>
          <a:bodyPr/>
          <a:lstStyle/>
          <a:p>
            <a:pPr eaLnBrk="1" hangingPunct="1"/>
            <a:r>
              <a:rPr lang="cs-CZ" altLang="cs-CZ" sz="5600" b="1">
                <a:solidFill>
                  <a:schemeClr val="bg1"/>
                </a:solidFill>
              </a:rPr>
              <a:t>Aktuální stav projektu EVO - Komořany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936627" y="3978277"/>
            <a:ext cx="1540827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None/>
            </a:pPr>
            <a:endParaRPr lang="en-US" altLang="cs-CZ" sz="36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0443" y="1598747"/>
            <a:ext cx="4421758" cy="3098206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72904A17-E668-A161-4896-146B4F600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9184" y="5232256"/>
            <a:ext cx="1512168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defTabSz="449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23900" indent="-723900" defTabSz="898526" fontAlgn="base">
              <a:spcBef>
                <a:spcPts val="2400"/>
              </a:spcBef>
              <a:spcAft>
                <a:spcPct val="0"/>
              </a:spcAft>
              <a:buClr>
                <a:srgbClr val="10357F"/>
              </a:buClr>
              <a:buFont typeface="Wingdings" pitchFamily="2" charset="2"/>
              <a:buChar char="ü"/>
            </a:pPr>
            <a:r>
              <a:rPr lang="cs-CZ" altLang="cs-CZ" sz="3600" b="1" dirty="0">
                <a:solidFill>
                  <a:srgbClr val="10357F"/>
                </a:solidFill>
                <a:latin typeface="Mulish" pitchFamily="2" charset="0"/>
              </a:rPr>
              <a:t>07/2022  žádost o dotaci dle výzvy z programu HEAT (Modernizační Fond)</a:t>
            </a:r>
          </a:p>
          <a:p>
            <a:pPr marL="723900" indent="-723900" defTabSz="898526" fontAlgn="base">
              <a:spcBef>
                <a:spcPts val="2400"/>
              </a:spcBef>
              <a:spcAft>
                <a:spcPct val="0"/>
              </a:spcAft>
              <a:buClr>
                <a:srgbClr val="10357F"/>
              </a:buClr>
              <a:buFont typeface="Wingdings" pitchFamily="2" charset="2"/>
              <a:buChar char="ü"/>
            </a:pPr>
            <a:r>
              <a:rPr lang="cs-CZ" altLang="cs-CZ" sz="3600" b="1" dirty="0">
                <a:solidFill>
                  <a:srgbClr val="10357F"/>
                </a:solidFill>
                <a:latin typeface="Mulish" pitchFamily="2" charset="0"/>
              </a:rPr>
              <a:t>11/2022 zahájeno výběrového řízení </a:t>
            </a:r>
            <a:r>
              <a:rPr lang="cs-CZ" altLang="cs-CZ" sz="3600" dirty="0">
                <a:solidFill>
                  <a:srgbClr val="000000">
                    <a:lumMod val="65000"/>
                    <a:lumOff val="35000"/>
                  </a:srgbClr>
                </a:solidFill>
                <a:latin typeface="Mulish" pitchFamily="2" charset="0"/>
              </a:rPr>
              <a:t>na zhotovitele stavby</a:t>
            </a:r>
            <a:endParaRPr lang="cs-CZ" altLang="cs-CZ" sz="3600" b="1" dirty="0">
              <a:solidFill>
                <a:srgbClr val="10357F"/>
              </a:solidFill>
              <a:latin typeface="Mulish" pitchFamily="2" charset="0"/>
            </a:endParaRPr>
          </a:p>
          <a:p>
            <a:pPr marL="723900" indent="-723900" defTabSz="898526" fontAlgn="base">
              <a:spcBef>
                <a:spcPts val="2400"/>
              </a:spcBef>
              <a:spcAft>
                <a:spcPct val="0"/>
              </a:spcAft>
              <a:buClr>
                <a:srgbClr val="10357F"/>
              </a:buClr>
              <a:buFont typeface="Wingdings" pitchFamily="2" charset="2"/>
              <a:buChar char="ü"/>
            </a:pPr>
            <a:r>
              <a:rPr lang="cs-CZ" altLang="cs-CZ" sz="3600" b="1" dirty="0">
                <a:solidFill>
                  <a:srgbClr val="10357F"/>
                </a:solidFill>
                <a:latin typeface="Mulish" pitchFamily="2" charset="0"/>
              </a:rPr>
              <a:t>12/2023 </a:t>
            </a:r>
            <a:r>
              <a:rPr lang="cs-CZ" altLang="cs-CZ" sz="3600" dirty="0">
                <a:solidFill>
                  <a:srgbClr val="000000">
                    <a:lumMod val="65000"/>
                    <a:lumOff val="35000"/>
                  </a:srgbClr>
                </a:solidFill>
                <a:latin typeface="Mulish" pitchFamily="2" charset="0"/>
              </a:rPr>
              <a:t>předpoklad</a:t>
            </a:r>
            <a:r>
              <a:rPr lang="cs-CZ" altLang="cs-CZ" sz="3600" b="1" dirty="0">
                <a:solidFill>
                  <a:srgbClr val="10357F"/>
                </a:solidFill>
                <a:latin typeface="Mulish" pitchFamily="2" charset="0"/>
              </a:rPr>
              <a:t> podpis </a:t>
            </a:r>
            <a:r>
              <a:rPr lang="cs-CZ" altLang="cs-CZ" sz="3600" b="1" dirty="0" err="1">
                <a:solidFill>
                  <a:srgbClr val="10357F"/>
                </a:solidFill>
                <a:latin typeface="Mulish" pitchFamily="2" charset="0"/>
              </a:rPr>
              <a:t>SoD</a:t>
            </a:r>
            <a:r>
              <a:rPr lang="cs-CZ" altLang="cs-CZ" sz="3600" b="1" dirty="0">
                <a:solidFill>
                  <a:srgbClr val="10357F"/>
                </a:solidFill>
                <a:latin typeface="Mulish" pitchFamily="2" charset="0"/>
              </a:rPr>
              <a:t> </a:t>
            </a:r>
            <a:r>
              <a:rPr lang="cs-CZ" altLang="cs-CZ" sz="3600" dirty="0">
                <a:solidFill>
                  <a:srgbClr val="000000">
                    <a:lumMod val="65000"/>
                    <a:lumOff val="35000"/>
                  </a:srgbClr>
                </a:solidFill>
                <a:latin typeface="Mulish" pitchFamily="2" charset="0"/>
              </a:rPr>
              <a:t>se zhotovitelem</a:t>
            </a:r>
          </a:p>
          <a:p>
            <a:pPr marL="723900" indent="-723900" defTabSz="898526" fontAlgn="base">
              <a:spcBef>
                <a:spcPts val="2400"/>
              </a:spcBef>
              <a:spcAft>
                <a:spcPct val="0"/>
              </a:spcAft>
              <a:buClr>
                <a:srgbClr val="10357F"/>
              </a:buClr>
              <a:buFont typeface="Wingdings" pitchFamily="2" charset="2"/>
              <a:buChar char="ü"/>
            </a:pPr>
            <a:r>
              <a:rPr lang="cs-CZ" sz="3600" b="1" dirty="0">
                <a:solidFill>
                  <a:srgbClr val="10357F"/>
                </a:solidFill>
                <a:latin typeface="Mulish" pitchFamily="2" charset="0"/>
              </a:rPr>
              <a:t>12/23 – 08/26 výstavba</a:t>
            </a:r>
          </a:p>
          <a:p>
            <a:pPr marL="723900" indent="-723900" defTabSz="898526" fontAlgn="base">
              <a:spcBef>
                <a:spcPts val="2400"/>
              </a:spcBef>
              <a:spcAft>
                <a:spcPct val="0"/>
              </a:spcAft>
              <a:buClr>
                <a:srgbClr val="10357F"/>
              </a:buClr>
              <a:buFont typeface="Wingdings" pitchFamily="2" charset="2"/>
              <a:buChar char="ü"/>
            </a:pPr>
            <a:r>
              <a:rPr lang="cs-CZ" sz="3600" b="1" dirty="0">
                <a:solidFill>
                  <a:srgbClr val="10357F"/>
                </a:solidFill>
                <a:latin typeface="Mulish" pitchFamily="2" charset="0"/>
              </a:rPr>
              <a:t>09/26 – 12/26 zkoušky</a:t>
            </a:r>
          </a:p>
          <a:p>
            <a:pPr marL="723900" indent="-723900" defTabSz="898526" fontAlgn="base">
              <a:spcBef>
                <a:spcPts val="2400"/>
              </a:spcBef>
              <a:spcAft>
                <a:spcPct val="0"/>
              </a:spcAft>
              <a:buClr>
                <a:srgbClr val="10357F"/>
              </a:buClr>
              <a:buFont typeface="Wingdings" pitchFamily="2" charset="2"/>
              <a:buChar char="ü"/>
            </a:pPr>
            <a:r>
              <a:rPr lang="cs-CZ" sz="3600" b="1" dirty="0">
                <a:solidFill>
                  <a:srgbClr val="10357F"/>
                </a:solidFill>
                <a:latin typeface="Mulish" pitchFamily="2" charset="0"/>
              </a:rPr>
              <a:t>12/2026 uvedení do provozu</a:t>
            </a:r>
          </a:p>
        </p:txBody>
      </p:sp>
    </p:spTree>
    <p:extLst>
      <p:ext uri="{BB962C8B-B14F-4D97-AF65-F5344CB8AC3E}">
        <p14:creationId xmlns:p14="http://schemas.microsoft.com/office/powerpoint/2010/main" val="3385042062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8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8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11306</TotalTime>
  <Words>581</Words>
  <Application>Microsoft Office PowerPoint</Application>
  <PresentationFormat>Vlastní</PresentationFormat>
  <Paragraphs>86</Paragraphs>
  <Slides>19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Helvetica Neue Medium</vt:lpstr>
      <vt:lpstr>Mulish</vt:lpstr>
      <vt:lpstr>Mulish ExtraBold</vt:lpstr>
      <vt:lpstr>Wingdings</vt:lpstr>
      <vt:lpstr>Motiv Office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Aktuální stav projektu EVO - Komořany</vt:lpstr>
      <vt:lpstr>Prezentace aplikace PowerPoint</vt:lpstr>
      <vt:lpstr>Prezentace aplikace PowerPoint</vt:lpstr>
      <vt:lpstr> Areál ZEVO Komořany </vt:lpstr>
      <vt:lpstr>Zajištění odpadu pro EVO</vt:lpstr>
      <vt:lpstr>Přednosti projektu EVO - Komořany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Microsoft Office</dc:creator>
  <cp:lastModifiedBy>Boháček Milan</cp:lastModifiedBy>
  <cp:revision>69</cp:revision>
  <dcterms:created xsi:type="dcterms:W3CDTF">2018-07-13T12:06:06Z</dcterms:created>
  <dcterms:modified xsi:type="dcterms:W3CDTF">2023-10-16T11:43:44Z</dcterms:modified>
</cp:coreProperties>
</file>