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308" r:id="rId6"/>
    <p:sldId id="321" r:id="rId7"/>
    <p:sldId id="320" r:id="rId8"/>
    <p:sldId id="322" r:id="rId9"/>
    <p:sldId id="306" r:id="rId10"/>
    <p:sldId id="307" r:id="rId11"/>
    <p:sldId id="268" r:id="rId12"/>
    <p:sldId id="305" r:id="rId13"/>
    <p:sldId id="313" r:id="rId14"/>
    <p:sldId id="314" r:id="rId15"/>
    <p:sldId id="319" r:id="rId16"/>
    <p:sldId id="303" r:id="rId17"/>
  </p:sldIdLst>
  <p:sldSz cx="10261600" cy="7380288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0">
          <p15:clr>
            <a:srgbClr val="A4A3A4"/>
          </p15:clr>
        </p15:guide>
        <p15:guide id="2" pos="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420E"/>
    <a:srgbClr val="BACEE0"/>
    <a:srgbClr val="ABC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28" y="84"/>
      </p:cViewPr>
      <p:guideLst>
        <p:guide orient="horz" pos="1240"/>
        <p:guide pos="4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2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362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D894FA-9137-438E-8D66-B1CD18B737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92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1213" y="744538"/>
            <a:ext cx="51768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81"/>
            <a:ext cx="5438140" cy="446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2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9362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397D6D-BCAD-48C0-A222-E75B11219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293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0443" y="9429362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35" tIns="45318" rIns="90635" bIns="45318" anchor="b"/>
          <a:lstStyle>
            <a:lvl1pPr>
              <a:defRPr sz="2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6C2A4885-7E08-4A9D-9903-E194C0BD256E}" type="slidenum">
              <a:rPr lang="de-DE" altLang="de-DE" sz="1200">
                <a:latin typeface="Arial" charset="0"/>
              </a:rPr>
              <a:pPr algn="r" eaLnBrk="1" hangingPunct="1"/>
              <a:t>8</a:t>
            </a:fld>
            <a:endParaRPr lang="de-DE" altLang="de-DE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744538"/>
            <a:ext cx="5175250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4681"/>
            <a:ext cx="4984962" cy="4467617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378D15-518D-4663-A8EA-ACFC0FA6D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97D6D-BCAD-48C0-A222-E75B1121906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0443" y="9429362"/>
            <a:ext cx="2945659" cy="4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35" tIns="45318" rIns="90635" bIns="45318" anchor="b"/>
          <a:lstStyle>
            <a:lvl1pPr>
              <a:defRPr sz="2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9EC5439C-998C-48AE-8B37-45CDFECED450}" type="slidenum">
              <a:rPr lang="de-DE" altLang="de-DE" sz="1200">
                <a:latin typeface="Arial" charset="0"/>
              </a:rPr>
              <a:pPr algn="r" eaLnBrk="1" hangingPunct="1"/>
              <a:t>13</a:t>
            </a:fld>
            <a:endParaRPr lang="de-DE" altLang="de-DE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744538"/>
            <a:ext cx="5175250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4681"/>
            <a:ext cx="4984962" cy="4467617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99B1C5E-9845-43E4-8AB4-8C243793E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97D6D-BCAD-48C0-A222-E75B1121906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5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322263" y="6878638"/>
            <a:ext cx="97012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320675" y="1279525"/>
            <a:ext cx="9163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24088" y="3116263"/>
            <a:ext cx="675481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marL="0" indent="0">
              <a:buFont typeface="Times" pitchFamily="18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24088" y="1968500"/>
            <a:ext cx="6840537" cy="1147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pic>
        <p:nvPicPr>
          <p:cNvPr id="9" name="Bild 1" descr="IHK_Logo_150811_RGB-FUER_PRASENTATIONEN, INTERNET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5992"/>
            <a:ext cx="3304203" cy="6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22">
            <a:extLst>
              <a:ext uri="{FF2B5EF4-FFF2-40B4-BE49-F238E27FC236}">
                <a16:creationId xmlns:a16="http://schemas.microsoft.com/office/drawing/2014/main" id="{8010FC3A-436D-4BB6-870A-114E2F42CE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07212" y="6878510"/>
            <a:ext cx="1316263" cy="3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83" tIns="50391" rIns="100783" bIns="50391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0971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09BD91B-6F4E-47B1-B616-A9F9F052B195}" type="slidenum">
              <a:rPr lang="de-DE" sz="1400" smtClean="0"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‹Nr.›</a:t>
            </a:fld>
            <a:r>
              <a:rPr lang="de-DE" sz="1400">
                <a:latin typeface="Arial" charset="0"/>
              </a:rPr>
              <a:t> von </a:t>
            </a:r>
            <a:r>
              <a:rPr lang="de-DE" sz="140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280D8FCC-D45C-32BE-5E98-347AE3768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8125" y="6878510"/>
            <a:ext cx="9016407" cy="3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83" tIns="50391" rIns="100783" bIns="50391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0971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400">
                <a:latin typeface="Arial" charset="0"/>
              </a:rPr>
              <a:t>Workshop Energiepolitik und Energiewende am 21. November 2023 in Most</a:t>
            </a:r>
          </a:p>
        </p:txBody>
      </p:sp>
    </p:spTree>
    <p:extLst>
      <p:ext uri="{BB962C8B-B14F-4D97-AF65-F5344CB8AC3E}">
        <p14:creationId xmlns:p14="http://schemas.microsoft.com/office/powerpoint/2010/main" val="1403175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4" userDrawn="1">
          <p15:clr>
            <a:srgbClr val="FBAE40"/>
          </p15:clr>
        </p15:guide>
        <p15:guide id="2" pos="32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2763" y="1722438"/>
            <a:ext cx="9236075" cy="487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351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2763" y="1722438"/>
            <a:ext cx="4541837" cy="48704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7000" y="1722438"/>
            <a:ext cx="4541838" cy="48704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79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4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55638"/>
            <a:ext cx="60706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4549775" y="6838950"/>
            <a:ext cx="24114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Line 15"/>
          <p:cNvSpPr>
            <a:spLocks noChangeShapeType="1"/>
          </p:cNvSpPr>
          <p:nvPr/>
        </p:nvSpPr>
        <p:spPr bwMode="auto">
          <a:xfrm>
            <a:off x="2400300" y="7134225"/>
            <a:ext cx="0" cy="2460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18"/>
          <p:cNvSpPr>
            <a:spLocks noChangeShapeType="1"/>
          </p:cNvSpPr>
          <p:nvPr/>
        </p:nvSpPr>
        <p:spPr bwMode="auto">
          <a:xfrm>
            <a:off x="320675" y="1279525"/>
            <a:ext cx="9163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Line 21"/>
          <p:cNvSpPr>
            <a:spLocks noChangeShapeType="1"/>
          </p:cNvSpPr>
          <p:nvPr/>
        </p:nvSpPr>
        <p:spPr bwMode="auto">
          <a:xfrm>
            <a:off x="322263" y="6878638"/>
            <a:ext cx="97012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Bild 1" descr="IHK_Logo_150811_RGB-FUER_PRASENTATIONEN, INTERNET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5992"/>
            <a:ext cx="3304203" cy="6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2">
            <a:extLst>
              <a:ext uri="{FF2B5EF4-FFF2-40B4-BE49-F238E27FC236}">
                <a16:creationId xmlns:a16="http://schemas.microsoft.com/office/drawing/2014/main" id="{CEAD0DAC-912D-4318-9DAA-B87CDE68AA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1350" y="6878510"/>
            <a:ext cx="1316263" cy="3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83" tIns="50391" rIns="100783" bIns="50391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0971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E09BD91B-6F4E-47B1-B616-A9F9F052B195}" type="slidenum">
              <a:rPr lang="de-DE" sz="1400" smtClean="0"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‹Nr.›</a:t>
            </a:fld>
            <a:r>
              <a:rPr lang="de-DE" sz="1400">
                <a:latin typeface="Arial" charset="0"/>
              </a:rPr>
              <a:t> von </a:t>
            </a:r>
            <a:r>
              <a:rPr lang="de-DE" sz="1400">
                <a:solidFill>
                  <a:srgbClr val="000000"/>
                </a:solidFill>
                <a:latin typeface="Arial" charset="0"/>
              </a:rPr>
              <a:t>11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835299CE-2B73-42C3-B7B3-09570A480D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8125" y="6878510"/>
            <a:ext cx="9016407" cy="3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83" tIns="50391" rIns="100783" bIns="50391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09713" defTabSz="10080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400">
                <a:latin typeface="Arial" charset="0"/>
              </a:rPr>
              <a:t>Workshop Energiepolitik und Energiewende am 21. November 2023 in Most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6" r:id="rId2"/>
    <p:sldLayoutId id="2147483797" r:id="rId3"/>
    <p:sldLayoutId id="2147483798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2600" b="1">
          <a:solidFill>
            <a:srgbClr val="BACEE0"/>
          </a:solidFill>
          <a:latin typeface="Arial" charset="0"/>
        </a:defRPr>
      </a:lvl9pPr>
    </p:titleStyle>
    <p:bodyStyle>
      <a:lvl1pPr marL="207963" indent="-207963" algn="l" defTabSz="1008063" rtl="0" eaLnBrk="0" fontAlgn="base" hangingPunct="0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12725" algn="l" defTabSz="1008063" rtl="0" eaLnBrk="0" fontAlgn="base" hangingPunct="0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262063" indent="-212725" algn="l" defTabSz="1008063" rtl="0" eaLnBrk="0" fontAlgn="base" hangingPunct="0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76400" indent="-165100" algn="l" defTabSz="1008063" rtl="0" eaLnBrk="0" fontAlgn="base" hangingPunct="0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208213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665413" indent="-252413" algn="l" defTabSz="1008063" rtl="0" fontAlgn="base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3122613" indent="-252413" algn="l" defTabSz="1008063" rtl="0" fontAlgn="base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579813" indent="-252413" algn="l" defTabSz="1008063" rtl="0" fontAlgn="base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4037013" indent="-252413" algn="l" defTabSz="1008063" rtl="0" fontAlgn="base">
        <a:spcBef>
          <a:spcPct val="20000"/>
        </a:spcBef>
        <a:spcAft>
          <a:spcPct val="0"/>
        </a:spcAft>
        <a:buClr>
          <a:srgbClr val="637E92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4" userDrawn="1">
          <p15:clr>
            <a:srgbClr val="F26B43"/>
          </p15:clr>
        </p15:guide>
        <p15:guide id="2" pos="3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Themen/Branchen-Unternehmen/Industrie-Verarbeitendes-Gewerbe/produktionsindex-energieintensive-branche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ietechnik.de/markt/erste-jahreshaelfte-enttaeuscht-736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server.de/2023/10/20/bundesnetzagentur-919-mw-neue-photovoltaik-anlagen-im-septembe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server.de/2023/10/20/bundesnetzagentur-919-mw-neue-photovoltaik-anlagen-im-septemb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e.de/veroeffentlichungen/stromimporte-nach-deutschland-sommer-2023-deutlich-angestieg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e.de/veroeffentlichungen/stromimporte-nach-deutschland-sommer-2023-deutlich-angestiege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777" y="2058418"/>
            <a:ext cx="9288462" cy="3816350"/>
          </a:xfrm>
        </p:spPr>
        <p:txBody>
          <a:bodyPr/>
          <a:lstStyle/>
          <a:p>
            <a:pPr algn="ctr" eaLnBrk="1" hangingPunct="1"/>
            <a:r>
              <a:rPr lang="de-DE" altLang="de-DE" sz="3700">
                <a:solidFill>
                  <a:srgbClr val="0070C0"/>
                </a:solidFill>
              </a:rPr>
              <a:t>WORKSHOP</a:t>
            </a:r>
            <a:br>
              <a:rPr lang="de-DE" altLang="de-DE" sz="3700">
                <a:solidFill>
                  <a:srgbClr val="0070C0"/>
                </a:solidFill>
              </a:rPr>
            </a:br>
            <a:r>
              <a:rPr lang="de-DE" altLang="de-DE" sz="3700">
                <a:solidFill>
                  <a:srgbClr val="0070C0"/>
                </a:solidFill>
              </a:rPr>
              <a:t>Aktueller Blick auf die deutsche und tschechische Energiepolitik und Energiewende</a:t>
            </a:r>
            <a:br>
              <a:rPr lang="de-DE" altLang="de-DE" sz="3700">
                <a:solidFill>
                  <a:srgbClr val="0070C0"/>
                </a:solidFill>
              </a:rPr>
            </a:br>
            <a:br>
              <a:rPr lang="de-DE" altLang="de-DE" sz="2400">
                <a:solidFill>
                  <a:srgbClr val="0070C0"/>
                </a:solidFill>
              </a:rPr>
            </a:br>
            <a:br>
              <a:rPr lang="de-DE" altLang="de-DE" sz="2400">
                <a:solidFill>
                  <a:srgbClr val="0070C0"/>
                </a:solidFill>
              </a:rPr>
            </a:br>
            <a:br>
              <a:rPr lang="de-DE" altLang="de-DE" sz="2400">
                <a:solidFill>
                  <a:srgbClr val="0070C0"/>
                </a:solidFill>
              </a:rPr>
            </a:br>
            <a:r>
              <a:rPr lang="de-DE" altLang="de-DE" sz="2400">
                <a:solidFill>
                  <a:srgbClr val="0070C0"/>
                </a:solidFill>
              </a:rPr>
              <a:t>Prof. Dr. Thomas Brockmeier</a:t>
            </a:r>
            <a:br>
              <a:rPr lang="de-DE" altLang="de-DE" sz="2400">
                <a:solidFill>
                  <a:srgbClr val="0070C0"/>
                </a:solidFill>
              </a:rPr>
            </a:br>
            <a:r>
              <a:rPr lang="de-DE" altLang="de-DE" sz="2400">
                <a:solidFill>
                  <a:srgbClr val="0070C0"/>
                </a:solidFill>
              </a:rPr>
              <a:t>Hauptgeschäftsführer</a:t>
            </a:r>
            <a:endParaRPr lang="de-DE" altLang="de-DE" sz="3200">
              <a:solidFill>
                <a:srgbClr val="0070C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1918D27-3DD9-4459-BF77-05E385F9DD06}"/>
              </a:ext>
            </a:extLst>
          </p:cNvPr>
          <p:cNvSpPr txBox="1"/>
          <p:nvPr/>
        </p:nvSpPr>
        <p:spPr>
          <a:xfrm>
            <a:off x="9158915" y="6930375"/>
            <a:ext cx="952648" cy="352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48EFE90-23E2-5360-0807-42568B12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37" y="1513522"/>
            <a:ext cx="8819164" cy="496078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164ECE3-68A6-44EF-4DAE-6BEB929B54A2}"/>
              </a:ext>
            </a:extLst>
          </p:cNvPr>
          <p:cNvSpPr txBox="1"/>
          <p:nvPr/>
        </p:nvSpPr>
        <p:spPr>
          <a:xfrm>
            <a:off x="8811332" y="6474302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Quelle: </a:t>
            </a:r>
            <a:r>
              <a:rPr lang="de-DE" sz="1200">
                <a:hlinkClick r:id="rId3"/>
              </a:rPr>
              <a:t>Link</a:t>
            </a:r>
            <a:endParaRPr lang="de-DE" sz="12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72A4E7C-E622-9578-B19E-E0367CA4813C}"/>
              </a:ext>
            </a:extLst>
          </p:cNvPr>
          <p:cNvSpPr txBox="1"/>
          <p:nvPr/>
        </p:nvSpPr>
        <p:spPr>
          <a:xfrm>
            <a:off x="3905383" y="637001"/>
            <a:ext cx="5941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Hohe Energiekosten belasten Industrie</a:t>
            </a:r>
          </a:p>
        </p:txBody>
      </p:sp>
    </p:spTree>
    <p:extLst>
      <p:ext uri="{BB962C8B-B14F-4D97-AF65-F5344CB8AC3E}">
        <p14:creationId xmlns:p14="http://schemas.microsoft.com/office/powerpoint/2010/main" val="326414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108A86-61CE-3555-70F0-3D3C2A21D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90516"/>
            <a:ext cx="7200899" cy="47178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8F05C2-3DC1-EE1C-1D83-A1D320F518C6}"/>
              </a:ext>
            </a:extLst>
          </p:cNvPr>
          <p:cNvSpPr txBox="1"/>
          <p:nvPr/>
        </p:nvSpPr>
        <p:spPr>
          <a:xfrm>
            <a:off x="8686799" y="6401991"/>
            <a:ext cx="9678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/>
              <a:t>Quelle: </a:t>
            </a:r>
            <a:r>
              <a:rPr lang="de-DE" sz="1100">
                <a:hlinkClick r:id="rId3"/>
              </a:rPr>
              <a:t>Link</a:t>
            </a:r>
            <a:endParaRPr lang="de-DE" sz="11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105533-80C7-51E2-A65B-EAD1AAFED440}"/>
              </a:ext>
            </a:extLst>
          </p:cNvPr>
          <p:cNvSpPr txBox="1"/>
          <p:nvPr/>
        </p:nvSpPr>
        <p:spPr>
          <a:xfrm>
            <a:off x="4538658" y="628987"/>
            <a:ext cx="5027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+mn-lt"/>
              </a:rPr>
              <a:t>… vor allem die energieintensive</a:t>
            </a:r>
          </a:p>
        </p:txBody>
      </p:sp>
    </p:spTree>
    <p:extLst>
      <p:ext uri="{BB962C8B-B14F-4D97-AF65-F5344CB8AC3E}">
        <p14:creationId xmlns:p14="http://schemas.microsoft.com/office/powerpoint/2010/main" val="214281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3E08898C-44F8-21A0-3B13-6FD1786788E2}"/>
              </a:ext>
            </a:extLst>
          </p:cNvPr>
          <p:cNvSpPr txBox="1"/>
          <p:nvPr/>
        </p:nvSpPr>
        <p:spPr>
          <a:xfrm>
            <a:off x="4329799" y="443553"/>
            <a:ext cx="5931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Lösung Grüner Wasserstoff?</a:t>
            </a:r>
          </a:p>
          <a:p>
            <a:r>
              <a:rPr lang="de-DE" sz="2400" dirty="0">
                <a:latin typeface="+mn-lt"/>
              </a:rPr>
              <a:t>Beispiel Energiepark Bad Lauchstädt</a:t>
            </a:r>
          </a:p>
        </p:txBody>
      </p:sp>
      <p:pic>
        <p:nvPicPr>
          <p:cNvPr id="3" name="Grafik 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42F8D5EB-BEFE-00FB-F61D-0BA7B958D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" y="2148644"/>
            <a:ext cx="8078830" cy="45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20675" y="1279525"/>
            <a:ext cx="9163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22263" y="6878638"/>
            <a:ext cx="97012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570747" y="2958695"/>
            <a:ext cx="8662905" cy="18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880" tIns="49940" rIns="99880" bIns="49940">
            <a:spAutoFit/>
          </a:bodyPr>
          <a:lstStyle>
            <a:lvl1pPr defTabSz="998538">
              <a:defRPr sz="2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98538">
              <a:defRPr sz="2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98538">
              <a:defRPr sz="2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98538">
              <a:defRPr sz="2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98538">
              <a:defRPr sz="2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457200" lvl="1" indent="0" algn="ctr" eaLnBrk="1" hangingPunct="1">
              <a:spcBef>
                <a:spcPct val="25000"/>
              </a:spcBef>
            </a:pPr>
            <a:endParaRPr lang="de-DE" altLang="de-DE" sz="3200" b="1">
              <a:latin typeface="Arial" charset="0"/>
            </a:endParaRPr>
          </a:p>
          <a:p>
            <a:pPr marL="457200" lvl="1" indent="0" algn="ctr" eaLnBrk="1" hangingPunct="1">
              <a:spcBef>
                <a:spcPct val="25000"/>
              </a:spcBef>
            </a:pPr>
            <a:r>
              <a:rPr lang="de-DE" altLang="de-DE" sz="3200" b="1">
                <a:solidFill>
                  <a:srgbClr val="0070C0"/>
                </a:solidFill>
                <a:latin typeface="Arial" charset="0"/>
              </a:rPr>
              <a:t>Vielen Dank für Ihre Aufmerksamkeit!</a:t>
            </a:r>
          </a:p>
          <a:p>
            <a:pPr marL="457200" lvl="1" indent="0" algn="ctr" eaLnBrk="1" hangingPunct="1">
              <a:spcBef>
                <a:spcPct val="25000"/>
              </a:spcBef>
            </a:pPr>
            <a:endParaRPr lang="de-DE" altLang="de-DE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E535DC-915A-5929-D2BC-FB2D7FB4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07" y="1684383"/>
            <a:ext cx="6572385" cy="46916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3A8083C-2204-50F2-CA29-F82DE9665EFE}"/>
              </a:ext>
            </a:extLst>
          </p:cNvPr>
          <p:cNvSpPr txBox="1"/>
          <p:nvPr/>
        </p:nvSpPr>
        <p:spPr>
          <a:xfrm>
            <a:off x="4318000" y="605675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Treibhausgasneutralität bis 2045</a:t>
            </a:r>
          </a:p>
        </p:txBody>
      </p:sp>
    </p:spTree>
    <p:extLst>
      <p:ext uri="{BB962C8B-B14F-4D97-AF65-F5344CB8AC3E}">
        <p14:creationId xmlns:p14="http://schemas.microsoft.com/office/powerpoint/2010/main" val="265119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A0AD1B87-743C-520B-1215-6909AE4C5FC4}"/>
              </a:ext>
            </a:extLst>
          </p:cNvPr>
          <p:cNvSpPr txBox="1"/>
          <p:nvPr/>
        </p:nvSpPr>
        <p:spPr>
          <a:xfrm>
            <a:off x="4485640" y="615835"/>
            <a:ext cx="645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Veränderungen im Strommix (1)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80191E-470D-9E87-D018-29319D6A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2" y="1388450"/>
            <a:ext cx="9183018" cy="53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FD2BF48-EAFC-B0D2-CA05-AB50BB90E8A6}"/>
              </a:ext>
            </a:extLst>
          </p:cNvPr>
          <p:cNvSpPr txBox="1"/>
          <p:nvPr/>
        </p:nvSpPr>
        <p:spPr>
          <a:xfrm>
            <a:off x="4806363" y="602187"/>
            <a:ext cx="645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Veränderungen im Strommix (2)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800F602-824B-6D99-2364-F68E0EEC6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6" y="1501801"/>
            <a:ext cx="9873927" cy="49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4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623A93E-90F2-63CE-95B0-6EC781E12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43" y="1614148"/>
            <a:ext cx="9061113" cy="485396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35F6528-704F-1176-FB64-3FDAFE2DC073}"/>
              </a:ext>
            </a:extLst>
          </p:cNvPr>
          <p:cNvSpPr txBox="1"/>
          <p:nvPr/>
        </p:nvSpPr>
        <p:spPr>
          <a:xfrm>
            <a:off x="4772243" y="615835"/>
            <a:ext cx="645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Veränderungen im Strommix (3)</a:t>
            </a:r>
          </a:p>
        </p:txBody>
      </p:sp>
    </p:spTree>
    <p:extLst>
      <p:ext uri="{BB962C8B-B14F-4D97-AF65-F5344CB8AC3E}">
        <p14:creationId xmlns:p14="http://schemas.microsoft.com/office/powerpoint/2010/main" val="209904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DD5D95-4856-FA7B-049D-03B06909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88" y="1346473"/>
            <a:ext cx="6599706" cy="52550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9CFBE14-0F6F-AC5D-D558-F63AD89FBD22}"/>
              </a:ext>
            </a:extLst>
          </p:cNvPr>
          <p:cNvSpPr txBox="1"/>
          <p:nvPr/>
        </p:nvSpPr>
        <p:spPr>
          <a:xfrm>
            <a:off x="7118037" y="6601488"/>
            <a:ext cx="2898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Quelle: Bundesnetzagentur (abgerufen </a:t>
            </a:r>
            <a:r>
              <a:rPr lang="de-DE" sz="1200">
                <a:hlinkClick r:id="rId3"/>
              </a:rPr>
              <a:t>hier</a:t>
            </a:r>
            <a:r>
              <a:rPr lang="de-DE" sz="120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F41221-46D8-55E6-0B29-D9FFE04ABAEC}"/>
              </a:ext>
            </a:extLst>
          </p:cNvPr>
          <p:cNvSpPr txBox="1"/>
          <p:nvPr/>
        </p:nvSpPr>
        <p:spPr>
          <a:xfrm>
            <a:off x="6537126" y="577031"/>
            <a:ext cx="3180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Zubau Photovoltaik</a:t>
            </a:r>
          </a:p>
        </p:txBody>
      </p:sp>
    </p:spTree>
    <p:extLst>
      <p:ext uri="{BB962C8B-B14F-4D97-AF65-F5344CB8AC3E}">
        <p14:creationId xmlns:p14="http://schemas.microsoft.com/office/powerpoint/2010/main" val="218010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9378FC-88BA-DEB0-04EC-3CD1AE9C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87" y="1353163"/>
            <a:ext cx="6661241" cy="54961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EF9985-66D6-E24E-84CA-370A202789F8}"/>
              </a:ext>
            </a:extLst>
          </p:cNvPr>
          <p:cNvSpPr txBox="1"/>
          <p:nvPr/>
        </p:nvSpPr>
        <p:spPr>
          <a:xfrm>
            <a:off x="7158753" y="6572346"/>
            <a:ext cx="2898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Quelle: Bundesnetzagentur (abgerufen </a:t>
            </a:r>
            <a:r>
              <a:rPr lang="de-DE" sz="1200">
                <a:hlinkClick r:id="rId3"/>
              </a:rPr>
              <a:t>hier</a:t>
            </a:r>
            <a:r>
              <a:rPr lang="de-DE" sz="1200"/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E8B9C5-3343-CD25-24B4-C174000903DE}"/>
              </a:ext>
            </a:extLst>
          </p:cNvPr>
          <p:cNvSpPr txBox="1"/>
          <p:nvPr/>
        </p:nvSpPr>
        <p:spPr>
          <a:xfrm>
            <a:off x="6877223" y="632971"/>
            <a:ext cx="3180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Zubau Windkraft</a:t>
            </a:r>
          </a:p>
        </p:txBody>
      </p:sp>
    </p:spTree>
    <p:extLst>
      <p:ext uri="{BB962C8B-B14F-4D97-AF65-F5344CB8AC3E}">
        <p14:creationId xmlns:p14="http://schemas.microsoft.com/office/powerpoint/2010/main" val="219072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320675" y="1279525"/>
            <a:ext cx="9163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22263" y="6878638"/>
            <a:ext cx="97012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04A7E7-C9EE-D561-49AB-11337893D291}"/>
              </a:ext>
            </a:extLst>
          </p:cNvPr>
          <p:cNvSpPr txBox="1"/>
          <p:nvPr/>
        </p:nvSpPr>
        <p:spPr>
          <a:xfrm>
            <a:off x="5895907" y="5873340"/>
            <a:ext cx="4045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+mj-lt"/>
              </a:rPr>
              <a:t>Quelle: Forschungsstelle für Energiewirtschaft e.V. (</a:t>
            </a:r>
            <a:r>
              <a:rPr lang="de-DE" sz="1200">
                <a:latin typeface="+mj-lt"/>
                <a:hlinkClick r:id="rId3"/>
              </a:rPr>
              <a:t>Link</a:t>
            </a:r>
            <a:r>
              <a:rPr lang="de-DE" sz="1200">
                <a:latin typeface="+mj-lt"/>
              </a:rPr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F4613C-CB2F-4FE5-F6BA-3C6A5C13B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" y="1878105"/>
            <a:ext cx="9561902" cy="399523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6FC251B-2DFB-109F-667D-8C3D72445B83}"/>
              </a:ext>
            </a:extLst>
          </p:cNvPr>
          <p:cNvSpPr txBox="1"/>
          <p:nvPr/>
        </p:nvSpPr>
        <p:spPr>
          <a:xfrm>
            <a:off x="6076915" y="563131"/>
            <a:ext cx="3683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Importmengen steigen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2AF154D-70E4-3968-5E0C-5BD7D6FA23BF}"/>
              </a:ext>
            </a:extLst>
          </p:cNvPr>
          <p:cNvSpPr/>
          <p:nvPr/>
        </p:nvSpPr>
        <p:spPr bwMode="auto">
          <a:xfrm>
            <a:off x="4015812" y="4205968"/>
            <a:ext cx="2222428" cy="121947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4098947-AD7F-0B62-74AA-ED6306B19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405" y="1619407"/>
            <a:ext cx="8482790" cy="48704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548A78-92C3-0523-CE31-E156684385AD}"/>
              </a:ext>
            </a:extLst>
          </p:cNvPr>
          <p:cNvSpPr txBox="1"/>
          <p:nvPr/>
        </p:nvSpPr>
        <p:spPr>
          <a:xfrm>
            <a:off x="3764280" y="565195"/>
            <a:ext cx="5979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Importpreise übersteigen Exportpreise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F6ACB6-B398-44AF-A3E6-B258464AC278}"/>
              </a:ext>
            </a:extLst>
          </p:cNvPr>
          <p:cNvSpPr txBox="1"/>
          <p:nvPr/>
        </p:nvSpPr>
        <p:spPr>
          <a:xfrm>
            <a:off x="6017827" y="6538094"/>
            <a:ext cx="4045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+mj-lt"/>
              </a:rPr>
              <a:t>Quelle: Forschungsstelle für Energiewirtschaft e.V. (</a:t>
            </a:r>
            <a:r>
              <a:rPr lang="de-DE" sz="1200">
                <a:latin typeface="+mj-lt"/>
                <a:hlinkClick r:id="rId3"/>
              </a:rPr>
              <a:t>Link</a:t>
            </a:r>
            <a:r>
              <a:rPr lang="de-DE" sz="120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7393965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f19ac9-a5ea-42cd-84e0-f41d72bc82a2" xsi:nil="true"/>
    <lcf76f155ced4ddcb4097134ff3c332f xmlns="f50db65b-cb3f-4b9e-94c2-978336a1975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7C671FC1961449E0782C07D9F7E19" ma:contentTypeVersion="18" ma:contentTypeDescription="Create a new document." ma:contentTypeScope="" ma:versionID="90fedcb40b2eae5027a709e4a0f043f4">
  <xsd:schema xmlns:xsd="http://www.w3.org/2001/XMLSchema" xmlns:xs="http://www.w3.org/2001/XMLSchema" xmlns:p="http://schemas.microsoft.com/office/2006/metadata/properties" xmlns:ns2="f50db65b-cb3f-4b9e-94c2-978336a1975c" xmlns:ns3="f6f19ac9-a5ea-42cd-84e0-f41d72bc82a2" targetNamespace="http://schemas.microsoft.com/office/2006/metadata/properties" ma:root="true" ma:fieldsID="2b9705a65d5cbcfc76d01e327a704d5e" ns2:_="" ns3:_="">
    <xsd:import namespace="f50db65b-cb3f-4b9e-94c2-978336a1975c"/>
    <xsd:import namespace="f6f19ac9-a5ea-42cd-84e0-f41d72bc8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db65b-cb3f-4b9e-94c2-978336a19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90836c-3781-4adb-8529-829f94671f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19ac9-a5ea-42cd-84e0-f41d72bc82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cc81e5-0cb4-4ebe-a2b6-5aa43637bff4}" ma:internalName="TaxCatchAll" ma:showField="CatchAllData" ma:web="f6f19ac9-a5ea-42cd-84e0-f41d72bc8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FB216-96F0-4BDD-B379-DB6690D220AA}">
  <ds:schemaRefs>
    <ds:schemaRef ds:uri="4a4c5d5f-0fab-4e91-a6c3-1ee40d425726"/>
    <ds:schemaRef ds:uri="df901e52-5384-4b5d-bd01-a625a035d7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6f19ac9-a5ea-42cd-84e0-f41d72bc82a2"/>
    <ds:schemaRef ds:uri="f50db65b-cb3f-4b9e-94c2-978336a1975c"/>
  </ds:schemaRefs>
</ds:datastoreItem>
</file>

<file path=customXml/itemProps2.xml><?xml version="1.0" encoding="utf-8"?>
<ds:datastoreItem xmlns:ds="http://schemas.openxmlformats.org/officeDocument/2006/customXml" ds:itemID="{F425B539-37D9-4C5E-AEF6-6B4499BC1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0db65b-cb3f-4b9e-94c2-978336a1975c"/>
    <ds:schemaRef ds:uri="f6f19ac9-a5ea-42cd-84e0-f41d72bc8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366688-A52A-4506-BECD-9430644DB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Benutzerdefiniert</PresentationFormat>
  <Paragraphs>25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Times</vt:lpstr>
      <vt:lpstr>Leere Präsentation</vt:lpstr>
      <vt:lpstr>WORKSHOP Aktueller Blick auf die deutsche und tschechische Energiepolitik und Energiewende    Prof. Dr. Thomas Brockmeier Hauptgeschäftsführer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PowerpointMaster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 Neumann</dc:creator>
  <cp:lastModifiedBy>Brockmeier, Prof. Dr. Thomas</cp:lastModifiedBy>
  <cp:revision>6</cp:revision>
  <cp:lastPrinted>2023-11-05T16:17:18Z</cp:lastPrinted>
  <dcterms:created xsi:type="dcterms:W3CDTF">2009-09-17T10:23:51Z</dcterms:created>
  <dcterms:modified xsi:type="dcterms:W3CDTF">2023-11-20T13:16:05Z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0x010100C167C671FC1961449E0782C07D9F7E19</vt:lpwstr>
  </property>
</Properties>
</file>