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8" r:id="rId4"/>
    <p:sldId id="273" r:id="rId5"/>
    <p:sldId id="277" r:id="rId6"/>
    <p:sldId id="272" r:id="rId7"/>
    <p:sldId id="282" r:id="rId8"/>
    <p:sldId id="279" r:id="rId9"/>
    <p:sldId id="287" r:id="rId10"/>
    <p:sldId id="286" r:id="rId11"/>
    <p:sldId id="281" r:id="rId12"/>
    <p:sldId id="276" r:id="rId13"/>
    <p:sldId id="284" r:id="rId14"/>
    <p:sldId id="285" r:id="rId15"/>
    <p:sldId id="275" r:id="rId16"/>
    <p:sldId id="288" r:id="rId17"/>
    <p:sldId id="289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AA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49583" autoAdjust="0"/>
  </p:normalViewPr>
  <p:slideViewPr>
    <p:cSldViewPr snapToGrid="0">
      <p:cViewPr varScale="1">
        <p:scale>
          <a:sx n="85" d="100"/>
          <a:sy n="85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62F-4EE9-A6A6-F02AB61FA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62F-4EE9-A6A6-F02AB61FA9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2F-4EE9-A6A6-F02AB61FA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02-487C-9FD6-E606FD9B54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62F-4EE9-A6A6-F02AB61FA9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2F-4EE9-A6A6-F02AB61FA9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62F-4EE9-A6A6-F02AB61FA9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2F-4EE9-A6A6-F02AB61FA93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62F-4EE9-A6A6-F02AB61FA9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2F-4EE9-A6A6-F02AB61FA937}"/>
              </c:ext>
            </c:extLst>
          </c:dPt>
          <c:dLbls>
            <c:dLbl>
              <c:idx val="0"/>
              <c:layout>
                <c:manualLayout>
                  <c:x val="0.17079843287306101"/>
                  <c:y val="4.14464213625951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38068757214141"/>
                      <c:h val="2.8560663691009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62F-4EE9-A6A6-F02AB61FA937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F-4EE9-A6A6-F02AB61FA937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F-4EE9-A6A6-F02AB61FA937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F-4EE9-A6A6-F02AB61FA937}"/>
                </c:ext>
              </c:extLst>
            </c:dLbl>
            <c:dLbl>
              <c:idx val="5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F-4EE9-A6A6-F02AB61FA937}"/>
                </c:ext>
              </c:extLst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F-4EE9-A6A6-F02AB61FA937}"/>
                </c:ext>
              </c:extLst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F-4EE9-A6A6-F02AB61FA937}"/>
                </c:ext>
              </c:extLst>
            </c:dLbl>
            <c:dLbl>
              <c:idx val="8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2F-4EE9-A6A6-F02AB61FA937}"/>
                </c:ext>
              </c:extLst>
            </c:dLbl>
            <c:dLbl>
              <c:idx val="9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F-4EE9-A6A6-F02AB61FA93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List1!$A$2:$A$11</c:f>
              <c:strCache>
                <c:ptCount val="10"/>
                <c:pt idx="0">
                  <c:v>černé uhlí</c:v>
                </c:pt>
                <c:pt idx="1">
                  <c:v>Hnědé uhlí</c:v>
                </c:pt>
                <c:pt idx="2">
                  <c:v>zemní plyn</c:v>
                </c:pt>
                <c:pt idx="3">
                  <c:v>ropa</c:v>
                </c:pt>
                <c:pt idx="4">
                  <c:v>voda</c:v>
                </c:pt>
                <c:pt idx="5">
                  <c:v>jádro</c:v>
                </c:pt>
                <c:pt idx="6">
                  <c:v>vítr</c:v>
                </c:pt>
                <c:pt idx="7">
                  <c:v>slunce</c:v>
                </c:pt>
                <c:pt idx="8">
                  <c:v>biomasa</c:v>
                </c:pt>
                <c:pt idx="9">
                  <c:v>ostatní</c:v>
                </c:pt>
              </c:strCache>
            </c:strRef>
          </c:cat>
          <c:val>
            <c:numRef>
              <c:f>List1!$B$2:$B$11</c:f>
              <c:numCache>
                <c:formatCode>0.00%</c:formatCode>
                <c:ptCount val="10"/>
                <c:pt idx="0">
                  <c:v>2.93E-2</c:v>
                </c:pt>
                <c:pt idx="1">
                  <c:v>0.40289999999999998</c:v>
                </c:pt>
                <c:pt idx="2">
                  <c:v>4.8399999999999999E-2</c:v>
                </c:pt>
                <c:pt idx="3">
                  <c:v>2.0000000000000001E-4</c:v>
                </c:pt>
                <c:pt idx="4">
                  <c:v>3.6700000000000003E-2</c:v>
                </c:pt>
                <c:pt idx="5">
                  <c:v>0.36830000000000002</c:v>
                </c:pt>
                <c:pt idx="6">
                  <c:v>7.7999999999999996E-3</c:v>
                </c:pt>
                <c:pt idx="7">
                  <c:v>2.75E-2</c:v>
                </c:pt>
                <c:pt idx="8">
                  <c:v>6.2399999999999997E-2</c:v>
                </c:pt>
                <c:pt idx="9">
                  <c:v>1.6400000000000001E-2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F-4EE9-A6A6-F02AB61FA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noProof="0" dirty="0">
                <a:solidFill>
                  <a:schemeClr val="tx1"/>
                </a:solidFill>
              </a:rPr>
              <a:t>Těžba hnědého uhlí </a:t>
            </a:r>
            <a:r>
              <a:rPr lang="en-US" sz="1600" b="1" noProof="0" dirty="0">
                <a:solidFill>
                  <a:schemeClr val="tx1"/>
                </a:solidFill>
              </a:rPr>
              <a:t> 20</a:t>
            </a:r>
            <a:r>
              <a:rPr lang="cs-CZ" sz="1600" b="1" noProof="0" dirty="0">
                <a:solidFill>
                  <a:schemeClr val="tx1"/>
                </a:solidFill>
              </a:rPr>
              <a:t>21</a:t>
            </a:r>
            <a:r>
              <a:rPr lang="en-US" sz="1600" b="1" noProof="0" dirty="0">
                <a:solidFill>
                  <a:schemeClr val="tx1"/>
                </a:solidFill>
              </a:rPr>
              <a:t>/20</a:t>
            </a:r>
            <a:r>
              <a:rPr lang="cs-CZ" sz="1600" b="1" noProof="0" dirty="0">
                <a:solidFill>
                  <a:schemeClr val="tx1"/>
                </a:solidFill>
              </a:rPr>
              <a:t>22</a:t>
            </a:r>
            <a:endParaRPr lang="en-US" sz="1600" b="1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370745510905191"/>
          <c:y val="0.12144908681595049"/>
          <c:w val="0.80189120887248255"/>
          <c:h val="0.77851793509096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40418480661544726"/>
                  <c:y val="-2.82739801609420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33.4 mil. 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995094728069458"/>
                      <c:h val="8.831984322955828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2D8-4BF9-B67E-6822BA194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8-4BF9-B67E-6822BA1941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C00000"/>
            </a:solidFill>
            <a:ln w="317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270101828043875E-2"/>
                  <c:y val="-1.5087142555573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29.3 mil. t</a:t>
                    </a:r>
                    <a:endParaRPr lang="en-US" sz="800" b="1" dirty="0"/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07393190502738"/>
                      <c:h val="7.10221418543580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2D8-4BF9-B67E-6822BA1941A0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D8-4BF9-B67E-6822BA194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96"/>
        <c:axId val="134680576"/>
        <c:axId val="134682112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D8-4BF9-B67E-6822BA194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80576"/>
        <c:axId val="134682112"/>
      </c:lineChart>
      <c:catAx>
        <c:axId val="134680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4682112"/>
        <c:crosses val="autoZero"/>
        <c:auto val="1"/>
        <c:lblAlgn val="ctr"/>
        <c:lblOffset val="100"/>
        <c:noMultiLvlLbl val="0"/>
      </c:catAx>
      <c:valAx>
        <c:axId val="1346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680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noProof="0" dirty="0">
                <a:solidFill>
                  <a:schemeClr val="tx1"/>
                </a:solidFill>
                <a:latin typeface="+mj-lt"/>
              </a:rPr>
              <a:t>Těžba černého uhlí</a:t>
            </a:r>
            <a:r>
              <a:rPr lang="en-US" sz="1600" b="1" noProof="0" dirty="0">
                <a:solidFill>
                  <a:schemeClr val="tx1"/>
                </a:solidFill>
                <a:latin typeface="+mj-lt"/>
              </a:rPr>
              <a:t> 20</a:t>
            </a:r>
            <a:r>
              <a:rPr lang="cs-CZ" sz="1600" b="1" noProof="0" dirty="0">
                <a:solidFill>
                  <a:schemeClr val="tx1"/>
                </a:solidFill>
                <a:latin typeface="+mj-lt"/>
              </a:rPr>
              <a:t>22</a:t>
            </a:r>
            <a:r>
              <a:rPr lang="en-US" sz="1600" b="1" noProof="0" dirty="0">
                <a:solidFill>
                  <a:schemeClr val="tx1"/>
                </a:solidFill>
                <a:latin typeface="+mj-lt"/>
              </a:rPr>
              <a:t>/20</a:t>
            </a:r>
            <a:r>
              <a:rPr lang="cs-CZ" sz="1600" b="1" noProof="0" dirty="0">
                <a:solidFill>
                  <a:schemeClr val="tx1"/>
                </a:solidFill>
                <a:latin typeface="+mj-lt"/>
              </a:rPr>
              <a:t>21</a:t>
            </a:r>
            <a:endParaRPr lang="en-US" sz="1600" b="1" noProof="0" dirty="0">
              <a:solidFill>
                <a:schemeClr val="tx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5286960169115621"/>
          <c:y val="3.20577857101200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177779894146535"/>
          <c:y val="0.15936868767344914"/>
          <c:w val="0.83822207382633196"/>
          <c:h val="0.77851793509096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5-448A-90CD-2180A95D6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5-448A-90CD-2180A95D64E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tx2"/>
            </a:solidFill>
            <a:ln w="317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8768127620158418E-2"/>
                  <c:y val="5.57957939549651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97" b="0" i="0" u="none" strike="noStrike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 dirty="0">
                        <a:solidFill>
                          <a:schemeClr val="tx1"/>
                        </a:solidFill>
                      </a:rPr>
                      <a:t>1.8 mil. t</a:t>
                    </a:r>
                    <a:endParaRPr lang="en-US" sz="900" b="1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8169041176074"/>
                      <c:h val="0.157886156760108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DA5-448A-90CD-2180A95D6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 formatCode="d\-mmm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5-448A-90CD-2180A95D6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96"/>
        <c:axId val="76571392"/>
        <c:axId val="76572928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A5-448A-90CD-2180A95D6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71392"/>
        <c:axId val="76572928"/>
      </c:lineChart>
      <c:catAx>
        <c:axId val="7657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6572928"/>
        <c:crosses val="autoZero"/>
        <c:auto val="1"/>
        <c:lblAlgn val="ctr"/>
        <c:lblOffset val="100"/>
        <c:noMultiLvlLbl val="0"/>
      </c:catAx>
      <c:valAx>
        <c:axId val="7657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5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0.16875</cdr:x>
      <cdr:y>0.875</cdr:y>
    </cdr:from>
    <cdr:to>
      <cdr:x>0.60803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30665" y="3528392"/>
          <a:ext cx="138136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0.10961</cdr:x>
      <cdr:y>0.9145</cdr:y>
    </cdr:from>
    <cdr:to>
      <cdr:x>0.53359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88033" y="4362450"/>
          <a:ext cx="1114128" cy="407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/>
            <a:t>2021   2022</a:t>
          </a:r>
        </a:p>
      </cdr:txBody>
    </cdr:sp>
  </cdr:relSizeAnchor>
  <cdr:relSizeAnchor xmlns:cdr="http://schemas.openxmlformats.org/drawingml/2006/chartDrawing">
    <cdr:from>
      <cdr:x>0.13542</cdr:x>
      <cdr:y>0.21497</cdr:y>
    </cdr:from>
    <cdr:to>
      <cdr:x>0.22192</cdr:x>
      <cdr:y>0.3318</cdr:y>
    </cdr:to>
    <cdr:cxnSp macro="">
      <cdr:nvCxnSpPr>
        <cdr:cNvPr id="7" name="Přímá spojnice 6">
          <a:extLst xmlns:a="http://schemas.openxmlformats.org/drawingml/2006/main">
            <a:ext uri="{FF2B5EF4-FFF2-40B4-BE49-F238E27FC236}">
              <a16:creationId xmlns:a16="http://schemas.microsoft.com/office/drawing/2014/main" id="{CF44EC45-F30B-E51D-81F9-A1521002A8A3}"/>
            </a:ext>
          </a:extLst>
        </cdr:cNvPr>
        <cdr:cNvCxnSpPr/>
      </cdr:nvCxnSpPr>
      <cdr:spPr>
        <a:xfrm xmlns:a="http://schemas.openxmlformats.org/drawingml/2006/main" flipV="1">
          <a:off x="351031" y="1025483"/>
          <a:ext cx="224218" cy="5573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0.54805</cdr:x>
      <cdr:y>0.50202</cdr:y>
    </cdr:from>
    <cdr:to>
      <cdr:x>0.93169</cdr:x>
      <cdr:y>0.8794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1440161" y="2394768"/>
          <a:ext cx="1008112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0.48001</cdr:x>
      <cdr:y>0.56304</cdr:y>
    </cdr:from>
    <cdr:to>
      <cdr:x>0.94456</cdr:x>
      <cdr:y>0.84921</cdr:y>
    </cdr:to>
    <cdr:sp macro="" textlink="">
      <cdr:nvSpPr>
        <cdr:cNvPr id="9" name="TextovéPole 8"/>
        <cdr:cNvSpPr txBox="1"/>
      </cdr:nvSpPr>
      <cdr:spPr>
        <a:xfrm xmlns:a="http://schemas.openxmlformats.org/drawingml/2006/main">
          <a:off x="1514196" y="2685841"/>
          <a:ext cx="1465422" cy="1365133"/>
        </a:xfrm>
        <a:prstGeom xmlns:a="http://schemas.openxmlformats.org/drawingml/2006/main" prst="rect">
          <a:avLst/>
        </a:prstGeom>
        <a:solidFill xmlns:a="http://schemas.openxmlformats.org/drawingml/2006/main">
          <a:srgbClr val="F2FAA4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400" dirty="0"/>
            <a:t>Všechny  hnědouhelné společnosti zvýšily těžbu</a:t>
          </a:r>
          <a:r>
            <a:rPr lang="en-AU" sz="1400" dirty="0"/>
            <a:t> </a:t>
          </a:r>
        </a:p>
        <a:p xmlns:a="http://schemas.openxmlformats.org/drawingml/2006/main">
          <a:pPr algn="ctr"/>
          <a:r>
            <a:rPr lang="en-AU" sz="1400" dirty="0"/>
            <a:t> (VUAS  </a:t>
          </a:r>
          <a:r>
            <a:rPr lang="cs-CZ" sz="1400" dirty="0"/>
            <a:t>o </a:t>
          </a:r>
          <a:r>
            <a:rPr lang="en-AU" sz="1400" dirty="0"/>
            <a:t>20%)</a:t>
          </a:r>
        </a:p>
      </cdr:txBody>
    </cdr:sp>
  </cdr:relSizeAnchor>
  <cdr:relSizeAnchor xmlns:cdr="http://schemas.openxmlformats.org/drawingml/2006/chartDrawing">
    <cdr:from>
      <cdr:x>0.55259</cdr:x>
      <cdr:y>0.40052</cdr:y>
    </cdr:from>
    <cdr:to>
      <cdr:x>0.82986</cdr:x>
      <cdr:y>0.46928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743148" y="1910590"/>
          <a:ext cx="874643" cy="327992"/>
        </a:xfrm>
        <a:prstGeom xmlns:a="http://schemas.openxmlformats.org/drawingml/2006/main" prst="rect">
          <a:avLst/>
        </a:prstGeom>
        <a:solidFill xmlns:a="http://schemas.openxmlformats.org/drawingml/2006/main">
          <a:srgbClr val="F2FAA4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+ 14 %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0.16875</cdr:x>
      <cdr:y>0.875</cdr:y>
    </cdr:from>
    <cdr:to>
      <cdr:x>0.60803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30665" y="3528392"/>
          <a:ext cx="138136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0.10692</cdr:x>
      <cdr:y>0.93253</cdr:y>
    </cdr:from>
    <cdr:to>
      <cdr:x>0.60383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88032" y="3869569"/>
          <a:ext cx="1338695" cy="279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/>
            <a:t>2021    2022</a:t>
          </a:r>
        </a:p>
      </cdr:txBody>
    </cdr:sp>
  </cdr:relSizeAnchor>
  <cdr:relSizeAnchor xmlns:cdr="http://schemas.openxmlformats.org/drawingml/2006/chartDrawing">
    <cdr:from>
      <cdr:x>0.60596</cdr:x>
      <cdr:y>0.40404</cdr:y>
    </cdr:from>
    <cdr:to>
      <cdr:x>0.8702</cdr:x>
      <cdr:y>0.5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981549" y="1819179"/>
          <a:ext cx="864086" cy="432057"/>
        </a:xfrm>
        <a:prstGeom xmlns:a="http://schemas.openxmlformats.org/drawingml/2006/main" prst="rect">
          <a:avLst/>
        </a:prstGeom>
        <a:solidFill xmlns:a="http://schemas.openxmlformats.org/drawingml/2006/main">
          <a:srgbClr val="F2FAA4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/>
            <a:t>- 18%</a:t>
          </a:r>
        </a:p>
      </cdr:txBody>
    </cdr:sp>
  </cdr:relSizeAnchor>
  <cdr:relSizeAnchor xmlns:cdr="http://schemas.openxmlformats.org/drawingml/2006/chartDrawing">
    <cdr:from>
      <cdr:x>0.1871</cdr:x>
      <cdr:y>0.15624</cdr:y>
    </cdr:from>
    <cdr:to>
      <cdr:x>0.3742</cdr:x>
      <cdr:y>0.2083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504056" y="648344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0.07244</cdr:x>
      <cdr:y>0.18314</cdr:y>
    </cdr:from>
    <cdr:to>
      <cdr:x>0.43034</cdr:x>
      <cdr:y>0.24716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236885" y="824605"/>
          <a:ext cx="1170364" cy="288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/>
            <a:t>   </a:t>
          </a:r>
          <a:r>
            <a:rPr lang="cs-CZ" sz="1400" b="1" dirty="0">
              <a:solidFill>
                <a:schemeClr val="tx1"/>
              </a:solidFill>
            </a:rPr>
            <a:t>2.2  mil. t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0.49075</cdr:x>
      <cdr:y>0.57366</cdr:y>
    </cdr:from>
    <cdr:to>
      <cdr:x>1</cdr:x>
      <cdr:y>0.87829</cdr:y>
    </cdr:to>
    <cdr:sp macro="" textlink="">
      <cdr:nvSpPr>
        <cdr:cNvPr id="7" name="TextovéPole 6"/>
        <cdr:cNvSpPr txBox="1"/>
      </cdr:nvSpPr>
      <cdr:spPr>
        <a:xfrm xmlns:a="http://schemas.openxmlformats.org/drawingml/2006/main">
          <a:off x="1988056" y="2423441"/>
          <a:ext cx="2063001" cy="1286915"/>
        </a:xfrm>
        <a:prstGeom xmlns:a="http://schemas.openxmlformats.org/drawingml/2006/main" prst="rect">
          <a:avLst/>
        </a:prstGeom>
        <a:solidFill xmlns:a="http://schemas.openxmlformats.org/drawingml/2006/main">
          <a:srgbClr val="F2FAA4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dirty="0"/>
            <a:t>ale </a:t>
          </a:r>
        </a:p>
        <a:p xmlns:a="http://schemas.openxmlformats.org/drawingml/2006/main">
          <a:pPr marL="171450" indent="-171450" algn="just">
            <a:buFontTx/>
            <a:buChar char="-"/>
          </a:pPr>
          <a:r>
            <a:rPr lang="cs-CZ" sz="1300" dirty="0"/>
            <a:t>Těžba černého uhlí bude pokračovat do roku 2025, tj. o 3 roky déle, něž bylo plánováno</a:t>
          </a:r>
          <a:endParaRPr lang="en-AU" sz="13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86D4-1AF2-46DA-8DF7-6080D5F2E25C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13B9-A32D-4C1B-917F-1BDBC23DDE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5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60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7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4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8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12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1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53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50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2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E4ED-65C3-4208-BF91-7E4B626674D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2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95475" y="2019299"/>
            <a:ext cx="8772524" cy="14906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Aktuální pohled na německou a českou energetiku a energetickou transformaci 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19274" y="4124324"/>
            <a:ext cx="8848725" cy="113347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otázky české energetické politiky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listopadu 2023, Most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5" y="405095"/>
            <a:ext cx="1386020" cy="12215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OHK Most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19274" y="5448300"/>
            <a:ext cx="788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Dr. Renata Eisenvortová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Poradce představenstva OHK Most</a:t>
            </a:r>
          </a:p>
        </p:txBody>
      </p:sp>
    </p:spTree>
    <p:extLst>
      <p:ext uri="{BB962C8B-B14F-4D97-AF65-F5344CB8AC3E}">
        <p14:creationId xmlns:p14="http://schemas.microsoft.com/office/powerpoint/2010/main" val="27967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09600" y="258417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Saldo importu a exportu evropských zemí 2040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2" y="897521"/>
            <a:ext cx="6142381" cy="5604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10625" y="6132444"/>
            <a:ext cx="576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67215" y="897521"/>
            <a:ext cx="3117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572875" y="62388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67215" y="1302026"/>
            <a:ext cx="2302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Saldo importu a exportu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evropských zemí v roce 2030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dirty="0"/>
              <a:t>Hodnocení zdrojové přiměřenosti ES ČR do roku 2040 (MAF CZ 2022</a:t>
            </a:r>
          </a:p>
          <a:p>
            <a:r>
              <a:rPr lang="cs-CZ" dirty="0"/>
              <a:t> </a:t>
            </a:r>
            <a:r>
              <a:rPr lang="en-AU" dirty="0"/>
              <a:t>Mid-term Adequacy  Forecast</a:t>
            </a:r>
            <a:r>
              <a:rPr lang="cs-CZ" dirty="0"/>
              <a:t>), Analýzy ČEPS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46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09600" y="258417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Další dopady odchodu od uhlí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9600" y="765313"/>
            <a:ext cx="10893287" cy="5878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růst cen elektřiny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cena elektřiny v ČR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 průměru 7,85 Kč/kWh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místo v EU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(levnější Polsko         4,33 Kč/kWh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Slovensko   4,62 Kč/kWh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 Rakousko  6,48 Kč/kWh 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dražší    Německo   10,10 Kč/kWh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energetické chudoby</a:t>
            </a:r>
          </a:p>
          <a:p>
            <a:r>
              <a:rPr lang="cs-CZ" dirty="0"/>
              <a:t>     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ČR podle statistiků bylo v roce 2022 téměř 4,5 milionu domácností. Třicet procent, tj. zhruba    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1,35 milionu domácností, trpí některým z aspektů energické chudoby.</a:t>
            </a: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transformace uhelných regionů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Ústecký, Karlovarský, Moravskoslezský region, JTF 2021 -2027  – 42 mld. Kč,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socioekonomické problémy...</a:t>
            </a:r>
          </a:p>
        </p:txBody>
      </p:sp>
      <p:pic>
        <p:nvPicPr>
          <p:cNvPr id="3074" name="Picture 2" descr="https://img2.storyblok.com/800x0/f/124222/1600x860/51a5c1855c/prumerna-cena-elektri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1" y="919574"/>
            <a:ext cx="5245376" cy="32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734800" y="647699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2170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 flipH="1">
            <a:off x="878837" y="1101725"/>
            <a:ext cx="10505441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Uvedené výhledy a scénáře jsou  výsledkem modelování a simulací…..</a:t>
            </a: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realita může být zcela jiná. </a:t>
            </a: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Uhelné elektrárny  mohou být nuceny ukončit své provozy z </a:t>
            </a:r>
          </a:p>
          <a:p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ekonomických důvodů, pokud </a:t>
            </a:r>
            <a:r>
              <a:rPr lang="cs-C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emisních povolenek dále      </a:t>
            </a:r>
          </a:p>
          <a:p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poroste a nebudou přijata žádná opatření. 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zastropování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emisních povolenek, kapacitní platby…..)</a:t>
            </a:r>
          </a:p>
          <a:p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572875" y="64770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6982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 err="1"/>
              <a:t>Back</a:t>
            </a:r>
            <a:r>
              <a:rPr lang="cs-CZ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79822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319232"/>
            <a:ext cx="6391275" cy="4886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533400" y="247650"/>
            <a:ext cx="1066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Relativní zastoupení paliv v rámci primárních energetických zdrojů v roce 2030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(progresivní scénář s odchodem od uhlí v energetice v roce 2033)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04661" y="6205558"/>
            <a:ext cx="249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 zpracování MPO</a:t>
            </a:r>
          </a:p>
        </p:txBody>
      </p:sp>
    </p:spTree>
    <p:extLst>
      <p:ext uri="{BB962C8B-B14F-4D97-AF65-F5344CB8AC3E}">
        <p14:creationId xmlns:p14="http://schemas.microsoft.com/office/powerpoint/2010/main" val="63315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9087" y="119271"/>
            <a:ext cx="943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Těžba hnědého a černého uhlí  a dovoz v Evropě v roce 2022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38266" y="8718550"/>
            <a:ext cx="635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04" y="4963452"/>
            <a:ext cx="6352583" cy="371888"/>
          </a:xfrm>
          <a:prstGeom prst="rect">
            <a:avLst/>
          </a:prstGeom>
        </p:spPr>
      </p:pic>
      <p:pic>
        <p:nvPicPr>
          <p:cNvPr id="3074" name="Picture 2" descr="https://euracoal.files.wordpress.com/2023/04/euracoal-coal-in-europe-2022-03-2474x1856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03" y="672089"/>
            <a:ext cx="8358602" cy="58715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5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36525" y="2027238"/>
          <a:ext cx="5803627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8886692" imgH="4391089" progId="MSGraph.Chart.8">
                  <p:embed/>
                </p:oleObj>
              </mc:Choice>
              <mc:Fallback>
                <p:oleObj name="Graf" r:id="rId2" imgW="8886692" imgH="4391089" progId="MSGraph.Chart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027238"/>
                        <a:ext cx="5803627" cy="387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180017440"/>
              </p:ext>
            </p:extLst>
          </p:nvPr>
        </p:nvGraphicFramePr>
        <p:xfrm>
          <a:off x="6228035" y="1538288"/>
          <a:ext cx="3412922" cy="47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7305261" y="3001617"/>
            <a:ext cx="49696" cy="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7543449" y="2812774"/>
            <a:ext cx="198782" cy="20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4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 flipV="1">
            <a:off x="1485900" y="1866900"/>
            <a:ext cx="9248775" cy="146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6" name="Objekt 1"/>
          <p:cNvGraphicFramePr>
            <a:graphicFrameLocks noChangeAspect="1"/>
          </p:cNvGraphicFramePr>
          <p:nvPr/>
        </p:nvGraphicFramePr>
        <p:xfrm>
          <a:off x="354014" y="2151063"/>
          <a:ext cx="50101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11525161" imgH="11525089" progId="MSGraph.Chart.8">
                  <p:embed/>
                </p:oleObj>
              </mc:Choice>
              <mc:Fallback>
                <p:oleObj name="Graf" r:id="rId2" imgW="11525161" imgH="11525089" progId="MSGraph.Chart.8">
                  <p:embed/>
                  <p:pic>
                    <p:nvPicPr>
                      <p:cNvPr id="6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4" y="2151063"/>
                        <a:ext cx="5010150" cy="4003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232427319"/>
              </p:ext>
            </p:extLst>
          </p:nvPr>
        </p:nvGraphicFramePr>
        <p:xfrm>
          <a:off x="5828437" y="1930220"/>
          <a:ext cx="3554101" cy="422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815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6894" y="368135"/>
            <a:ext cx="1054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energetická politika České republiky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76894" y="1143000"/>
            <a:ext cx="1054355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- 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Platná Státní energetická koncepce ČR (SEK) z roku 2015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aktualizace SEK uložila vláda předložit ministru průmyslu a obchodu do 31. prosince 2023 a zohlednit</a:t>
            </a:r>
          </a:p>
          <a:p>
            <a:pPr marL="285750" indent="-285750">
              <a:buFontTx/>
              <a:buChar char="-"/>
            </a:pPr>
            <a:endParaRPr 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závazky přijaté zejména na úrovni Evropské unie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závěry Uhelné komise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rozvoje moderních technologií</a:t>
            </a:r>
          </a:p>
          <a:p>
            <a:pPr marL="285750" indent="-285750">
              <a:buFontTx/>
              <a:buChar char="-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Vodítkem aktualizace SEK má být aktualizace Vnitrostátního plánu České republiky v oblasti energetiky a klimatu (draft projednán v říjnu 2023, finální znění  červen 2024) a Politika ochrany klimatu s cílem 65 % snížení emisí do roku 2030 oproti roku 1990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Předložení SEK vládě v 1. pololetí 2024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525250" y="6543675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82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19397" y="439387"/>
            <a:ext cx="11067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Aktualizace Vnitrostátního plánu České republiky v oblasti energetiky a klimatu ČR do roku 2030 s výhledem do roku 2050</a:t>
            </a:r>
          </a:p>
          <a:p>
            <a:r>
              <a:rPr lang="cs-CZ" sz="3200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4375" y="1757548"/>
            <a:ext cx="103251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Budoucí energetický mix  ČR založen na rozvoji OZE a jádra.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výrazný nárůst do roku 2030, ze současných 19 %  na 30 %, 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 tomu  je potřeba vybudovat  za 7 let zhruba 10 GW  solární energie 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(nyní 2,1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1,5 GW větrné energie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Jádro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nový jaderný 1000 MW blok v jaderné elektrárně Dukovany v roce 2036, následně 3 další bloky, první malý modulární reaktor v  jaderné elektrárně Temelín v roce 2023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915650" y="647700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3</a:t>
            </a:r>
          </a:p>
        </p:txBody>
      </p:sp>
    </p:spTree>
    <p:extLst>
      <p:ext uri="{BB962C8B-B14F-4D97-AF65-F5344CB8AC3E}">
        <p14:creationId xmlns:p14="http://schemas.microsoft.com/office/powerpoint/2010/main" val="158537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19397" y="439387"/>
            <a:ext cx="11067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Aktualizace Vnitrostátního plánu České republiky v oblasti energetiky a klimatu ČR do roku 2030 s výhledem do roku 2050</a:t>
            </a:r>
          </a:p>
          <a:p>
            <a:r>
              <a:rPr lang="cs-CZ" sz="3200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4375" y="1757548"/>
            <a:ext cx="1032510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Zemní plyn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 plnit roli přechodového paliva v tuzemském energetickém mixu jako stabilizační a doplňkové palivo. V budoucnu jej má nahradit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biometan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vodík.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Uhlí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ukončení využívání uhlí  pro výrobu elektřiny a tepla v roce  2033, s 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významným snížením již v letech 2025-2030.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Uhelná komise doporučila v roce 2020  vládě termín 2038, aktualizované 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programové prohlášení vlády z března letošního roku doporučila  rok2033)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525250" y="6343650"/>
            <a:ext cx="58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634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flipV="1">
            <a:off x="1346752" y="1687996"/>
            <a:ext cx="9248775" cy="146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4212199402"/>
              </p:ext>
            </p:extLst>
          </p:nvPr>
        </p:nvGraphicFramePr>
        <p:xfrm>
          <a:off x="1346752" y="894520"/>
          <a:ext cx="9305717" cy="49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405271" y="198783"/>
            <a:ext cx="8510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elektřiny dle zdrojů v roce 2022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5558" y="6286500"/>
            <a:ext cx="1046590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2022 bylo z uhlí vyrobeno 43 % elektřiny, následované jádrem  s 37 %. Podíl OZE = 19 %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601450" y="6286500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4461" y="5764696"/>
            <a:ext cx="253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MPO</a:t>
            </a:r>
          </a:p>
        </p:txBody>
      </p:sp>
    </p:spTree>
    <p:extLst>
      <p:ext uri="{BB962C8B-B14F-4D97-AF65-F5344CB8AC3E}">
        <p14:creationId xmlns:p14="http://schemas.microsoft.com/office/powerpoint/2010/main" val="413161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09600" y="258417"/>
            <a:ext cx="10621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Dopady odchodu od uhlí 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scénáře s odchodem od uhlí v energetice v roce 2033 (tzv. progresivní scénář)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6896" y="1550505"/>
            <a:ext cx="10952922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na dodávky energie  a  spolehlivost dodávek energie</a:t>
            </a:r>
          </a:p>
          <a:p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Od roku 2035 narůstá hodnota nedodané energie (305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zároveň dochází 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k překročení národní normy spolehlivosti (z 15 hod/rok na 146 h/rok)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ke zdrojové nepřiměřenosti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přes značné navýšení výroby na plynových  zdrojích</a:t>
            </a:r>
          </a:p>
          <a:p>
            <a:pPr lvl="1" algn="just"/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současnosti v ČR není v přípravě ani realizaci  žádný nový zdroj s instalovaným výkonem v řádu stovek MW, který by mohl být zprovozněn ve výhledu do roku 2030  (vliv ekologických opatření, potřeba vyšších investic…).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 spuštění nového jaderného zdroje v Dukovanech v roce 2036 nedokáže útlum fosilních zdrojů kompenzovat.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25275" y="63817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834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351756"/>
            <a:ext cx="10020300" cy="91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715617" y="676275"/>
            <a:ext cx="101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Netto instalovaný výkon jednotlivé roky a kategorie zdrojů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809625" y="6743700"/>
            <a:ext cx="10020300" cy="28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1544300" y="6391275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905461" y="6391275"/>
            <a:ext cx="179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analýzy ČEPS </a:t>
            </a:r>
          </a:p>
        </p:txBody>
      </p:sp>
    </p:spTree>
    <p:extLst>
      <p:ext uri="{BB962C8B-B14F-4D97-AF65-F5344CB8AC3E}">
        <p14:creationId xmlns:p14="http://schemas.microsoft.com/office/powerpoint/2010/main" val="302121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09600" y="258417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Dopady odchodu od uhlí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27383" y="983973"/>
            <a:ext cx="11316942" cy="5309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z vývozce elektřiny v dovozce</a:t>
            </a:r>
          </a:p>
          <a:p>
            <a:endParaRPr lang="cs-C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byla 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ČR  třetím největším vývozcem elektřiny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EU, vývoz vyšší o 13,6 mil.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MWh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než dovoz,  v 1. pololetí 2023 – ČR pátý největší vývozce elektřiny v EU, vývoz o 3,6 mil.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MWh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vyšší než dovoz.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Očekávaný narůst objemu importované elektřiny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důvody: nedostatek domácích výrobních kapacit a zvyšující se spotřeba elektřiny vlivem  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elektrifikace (zejména v dopravě, vytápění ale také v průmyslových výrobách)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letech 2035 a 2040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hodnota importu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pohybuje na hranici maximálního  technicky možného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dovozu</a:t>
            </a:r>
            <a:r>
              <a:rPr lang="cs-CZ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 </a:t>
            </a:r>
            <a:r>
              <a:rPr lang="cs-CZ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Možnosti dovozu z okolních zemí: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výrazněji přebytkovou bilanci scénář indikuje především ve Francii a v Německu, kde však může </a:t>
            </a:r>
          </a:p>
          <a:p>
            <a:pPr algn="just"/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export ovlivnit  vyšší spotřeba vodíku vyráběného z OZE.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744325" y="6467475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3453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09600" y="258417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Saldo importu a exportu evropských zemí 2030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0625" y="6132444"/>
            <a:ext cx="576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09600" y="1230898"/>
            <a:ext cx="30877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Saldo importu a exportu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evropských zemí v roce 2030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sz="2000" dirty="0"/>
              <a:t>Hodnocení zdrojové přiměřenosti ES ČR do roku 2040 (MAF CZ 2022</a:t>
            </a:r>
          </a:p>
          <a:p>
            <a:r>
              <a:rPr lang="cs-CZ" sz="2000" dirty="0"/>
              <a:t> </a:t>
            </a:r>
            <a:r>
              <a:rPr lang="en-AU" sz="2000" dirty="0"/>
              <a:t>Mid-term Adequacy  Forecast</a:t>
            </a:r>
            <a:r>
              <a:rPr lang="cs-CZ" sz="2000" dirty="0"/>
              <a:t>), Analýzy ČEPS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76" y="915771"/>
            <a:ext cx="6255183" cy="5787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1677650" y="6391275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47206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1052</Words>
  <Application>Microsoft Office PowerPoint</Application>
  <PresentationFormat>Širokoúhlá obrazovka</PresentationFormat>
  <Paragraphs>158</Paragraphs>
  <Slides>17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Graf</vt:lpstr>
      <vt:lpstr>   Workshop Aktuální pohled na německou a českou energetiku a energetickou transformaci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Back up</vt:lpstr>
      <vt:lpstr>  </vt:lpstr>
      <vt:lpstr>Prezentace aplikace PowerPoint</vt:lpstr>
      <vt:lpstr>Prezentace aplikace PowerPoint</vt:lpstr>
      <vt:lpstr>Prezentace aplikace PowerPoint</vt:lpstr>
    </vt:vector>
  </TitlesOfParts>
  <Company>Czech Coal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Aktuální pohled na německou a českou energetiku a energetickou transformaci</dc:title>
  <dc:creator>Eisenvortová Renata</dc:creator>
  <cp:lastModifiedBy>OHK Most</cp:lastModifiedBy>
  <cp:revision>94</cp:revision>
  <cp:lastPrinted>2023-11-21T07:19:42Z</cp:lastPrinted>
  <dcterms:created xsi:type="dcterms:W3CDTF">2023-11-16T07:45:50Z</dcterms:created>
  <dcterms:modified xsi:type="dcterms:W3CDTF">2023-11-22T07:50:18Z</dcterms:modified>
</cp:coreProperties>
</file>