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81" r:id="rId12"/>
    <p:sldId id="263" r:id="rId13"/>
    <p:sldId id="264" r:id="rId14"/>
    <p:sldId id="265" r:id="rId15"/>
    <p:sldId id="271" r:id="rId16"/>
    <p:sldId id="267" r:id="rId17"/>
    <p:sldId id="269" r:id="rId18"/>
    <p:sldId id="268" r:id="rId19"/>
    <p:sldId id="273" r:id="rId20"/>
    <p:sldId id="275" r:id="rId21"/>
    <p:sldId id="270" r:id="rId22"/>
    <p:sldId id="276" r:id="rId23"/>
    <p:sldId id="277" r:id="rId24"/>
    <p:sldId id="278" r:id="rId25"/>
    <p:sldId id="279" r:id="rId26"/>
    <p:sldId id="280" r:id="rId27"/>
  </p:sldIdLst>
  <p:sldSz cx="11518900" cy="6477000"/>
  <p:notesSz cx="11518900" cy="6477000"/>
  <p:embeddedFontLst>
    <p:embeddedFont>
      <p:font typeface="UAEULW+SpaceGrotesk-Regular" panose="020B0604020202020204" charset="0"/>
      <p:regular r:id="rId28"/>
    </p:embeddedFont>
    <p:embeddedFont>
      <p:font typeface="QRSESI+SpaceGrotesk-SemiBold" panose="020B0604020202020204" charset="0"/>
      <p:regular r:id="rId29"/>
    </p:embeddedFont>
    <p:embeddedFont>
      <p:font typeface="RSBVQO+SpaceGrotesk-Medium" panose="020B0604020202020204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JFABDU+SpaceGrotesk-Bold" panose="020B0604020202020204"/>
      <p:regular r:id="rId35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92" y="9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"/>
          <p:cNvSpPr/>
          <p:nvPr/>
        </p:nvSpPr>
        <p:spPr>
          <a:xfrm>
            <a:off x="6141200" y="0"/>
            <a:ext cx="537770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360000" y="3490899"/>
            <a:ext cx="4014407" cy="2770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315"/>
              </a:lnSpc>
              <a:spcBef>
                <a:spcPts val="0"/>
              </a:spcBef>
              <a:spcAft>
                <a:spcPts val="0"/>
              </a:spcAft>
            </a:pPr>
            <a:r>
              <a:rPr sz="5500" spc="-101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Předs</a:t>
            </a:r>
            <a:r>
              <a:rPr sz="5500" spc="-143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5500" spc="-15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tavení</a:t>
            </a:r>
          </a:p>
          <a:p>
            <a:pPr marL="0" marR="0">
              <a:lnSpc>
                <a:spcPts val="7100"/>
              </a:lnSpc>
              <a:spcBef>
                <a:spcPts val="0"/>
              </a:spcBef>
              <a:spcAft>
                <a:spcPts val="0"/>
              </a:spcAft>
            </a:pPr>
            <a:r>
              <a:rPr sz="5500" spc="-116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projek</a:t>
            </a:r>
            <a:r>
              <a:rPr sz="5500" spc="-1352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5500" spc="-91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tu</a:t>
            </a:r>
          </a:p>
          <a:p>
            <a:pPr marL="0" marR="0">
              <a:lnSpc>
                <a:spcPts val="7100"/>
              </a:lnSpc>
              <a:spcBef>
                <a:spcPts val="0"/>
              </a:spcBef>
              <a:spcAft>
                <a:spcPts val="0"/>
              </a:spcAft>
            </a:pPr>
            <a:r>
              <a:rPr sz="5500" spc="-122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Green</a:t>
            </a:r>
            <a:r>
              <a:rPr sz="5500" spc="204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5500" spc="-147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Mine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8180"/>
            <a:ext cx="1998984" cy="7557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8289833" y="3848497"/>
            <a:ext cx="2883127" cy="2281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6759650" y="757545"/>
            <a:ext cx="1466719" cy="2249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290032" y="343949"/>
            <a:ext cx="2865607" cy="34237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306434" y="3084004"/>
            <a:ext cx="5906427" cy="30330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360000" y="278698"/>
            <a:ext cx="5128260" cy="1484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90"/>
              </a:lnSpc>
              <a:spcBef>
                <a:spcPts val="0"/>
              </a:spcBef>
              <a:spcAft>
                <a:spcPts val="0"/>
              </a:spcAft>
            </a:pPr>
            <a:r>
              <a:rPr sz="3000" spc="-1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Rámcová</a:t>
            </a:r>
            <a:r>
              <a:rPr sz="3000" spc="115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spc="-15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koncepce</a:t>
            </a:r>
            <a:r>
              <a:rPr sz="3000" spc="12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využití</a:t>
            </a:r>
          </a:p>
          <a:p>
            <a:pPr marL="0" marR="0">
              <a:lnSpc>
                <a:spcPts val="3698"/>
              </a:lnSpc>
              <a:spcBef>
                <a:spcPts val="0"/>
              </a:spcBef>
              <a:spcAft>
                <a:spcPts val="0"/>
              </a:spcAft>
            </a:pPr>
            <a:r>
              <a:rPr sz="3000" spc="-11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území</a:t>
            </a:r>
            <a:r>
              <a:rPr sz="3000" spc="116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po</a:t>
            </a:r>
            <a:r>
              <a:rPr sz="3000" spc="105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spc="-15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ukončení</a:t>
            </a:r>
            <a:r>
              <a:rPr sz="3000" spc="12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spc="-23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těžby</a:t>
            </a:r>
            <a:r>
              <a:rPr sz="3000" spc="127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na</a:t>
            </a:r>
          </a:p>
          <a:p>
            <a:pPr marL="0" marR="0">
              <a:lnSpc>
                <a:spcPts val="3698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lomu</a:t>
            </a:r>
            <a:r>
              <a:rPr sz="3000" spc="105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spc="-15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ČSA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9999" y="3061066"/>
            <a:ext cx="1676305" cy="2180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Rámcová</a:t>
            </a:r>
            <a:r>
              <a:rPr sz="1200" spc="23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 </a:t>
            </a:r>
            <a:r>
              <a:rPr sz="120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koncepce</a:t>
            </a:r>
          </a:p>
          <a:p>
            <a:pPr>
              <a:lnSpc>
                <a:spcPts val="1284"/>
              </a:lnSpc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se </a:t>
            </a:r>
            <a:r>
              <a:rPr sz="1200" dirty="0" err="1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stala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výchozím</a:t>
            </a:r>
            <a:r>
              <a:rPr lang="cs-CZ"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dokumentem identiﬁkujícím</a:t>
            </a:r>
            <a:r>
              <a:rPr lang="cs-CZ" sz="1200" spc="-42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potenciál rozvoje </a:t>
            </a:r>
            <a:r>
              <a:rPr lang="cs-CZ"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území lomu 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ČSA po </a:t>
            </a:r>
            <a:r>
              <a:rPr lang="cs-CZ"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budoucím ukončení</a:t>
            </a:r>
          </a:p>
          <a:p>
            <a:pPr>
              <a:lnSpc>
                <a:spcPts val="1284"/>
              </a:lnSpc>
            </a:pPr>
            <a:r>
              <a:rPr lang="cs-CZ"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těžby hnědého uhlí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. </a:t>
            </a:r>
            <a:r>
              <a:rPr lang="cs-CZ"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Zároveň vytvořila</a:t>
            </a:r>
          </a:p>
          <a:p>
            <a:pPr>
              <a:lnSpc>
                <a:spcPts val="1284"/>
              </a:lnSpc>
              <a:spcBef>
                <a:spcPts val="16"/>
              </a:spcBef>
            </a:pPr>
            <a:r>
              <a:rPr lang="cs-CZ"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prvotní metodicko-</a:t>
            </a:r>
          </a:p>
          <a:p>
            <a:pPr>
              <a:lnSpc>
                <a:spcPts val="1284"/>
              </a:lnSpc>
              <a:spcBef>
                <a:spcPts val="16"/>
              </a:spcBef>
            </a:pPr>
            <a:r>
              <a:rPr lang="cs-CZ"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koncepční zázemí</a:t>
            </a:r>
          </a:p>
          <a:p>
            <a:pPr>
              <a:lnSpc>
                <a:spcPts val="1284"/>
              </a:lnSpc>
              <a:spcBef>
                <a:spcPts val="16"/>
              </a:spcBef>
            </a:pPr>
            <a:r>
              <a:rPr lang="cs-CZ"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strategického projektu</a:t>
            </a:r>
          </a:p>
          <a:p>
            <a:pPr>
              <a:lnSpc>
                <a:spcPts val="1284"/>
              </a:lnSpc>
              <a:spcBef>
                <a:spcPts val="16"/>
              </a:spcBef>
            </a:pPr>
            <a:r>
              <a:rPr lang="cs-CZ"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Green Mine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.</a:t>
            </a:r>
            <a:endParaRPr lang="cs-CZ" sz="1200" dirty="0">
              <a:solidFill>
                <a:srgbClr val="262D35"/>
              </a:solidFill>
              <a:latin typeface="UAEULW+SpaceGrotesk-Regular"/>
              <a:cs typeface="UAEULW+SpaceGrotesk-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06434" y="2566338"/>
            <a:ext cx="2227707" cy="489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Koncepce identiﬁkovala potenciál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 následujících oblastech: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0032" y="3202799"/>
            <a:ext cx="1565401" cy="1590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endParaRPr sz="1000" dirty="0">
              <a:solidFill>
                <a:srgbClr val="262D35"/>
              </a:solidFill>
              <a:latin typeface="UAEULW+SpaceGrotesk-Regular"/>
              <a:cs typeface="UAEULW+SpaceGrotesk-Regula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84056" y="3332847"/>
            <a:ext cx="1118958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Nová</a:t>
            </a:r>
            <a:r>
              <a:rPr sz="1200" spc="27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 </a:t>
            </a:r>
            <a:r>
              <a:rPr sz="120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bezemisní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energetika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982707" y="3332847"/>
            <a:ext cx="551434" cy="350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Nová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krajina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319002" y="3341267"/>
            <a:ext cx="1233804" cy="52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1"/>
              </a:lnSpc>
              <a:spcBef>
                <a:spcPts val="0"/>
              </a:spcBef>
              <a:spcAft>
                <a:spcPts val="0"/>
              </a:spcAft>
            </a:pPr>
            <a:r>
              <a:rPr sz="1200" spc="-26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Nové</a:t>
            </a:r>
            <a:r>
              <a:rPr sz="120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 </a:t>
            </a:r>
            <a:r>
              <a:rPr sz="1200" spc="-2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podnikatelské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2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aktivity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780008" y="3497947"/>
            <a:ext cx="767206" cy="180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Nový</a:t>
            </a:r>
            <a:r>
              <a:rPr sz="1200" spc="23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 </a:t>
            </a:r>
            <a:r>
              <a:rPr sz="120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život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584055" y="3735056"/>
            <a:ext cx="978535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Fotovoltaika,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plovoucí FVE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982707" y="3735056"/>
            <a:ext cx="1022350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Přirozená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obnova krajiny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316816" y="3922956"/>
            <a:ext cx="976375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Zpracování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lang="cs-CZ" sz="1200" spc="-35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SAM</a:t>
            </a:r>
            <a:r>
              <a:rPr sz="1200" spc="-35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,</a:t>
            </a:r>
            <a:r>
              <a:rPr sz="1200" spc="35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cirkulární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ekonomika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780008" y="3735055"/>
            <a:ext cx="1109726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Nové příležitosti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 atraktivních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oborech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584056" y="4137265"/>
            <a:ext cx="903097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Akumulace -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vodík, PVE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964263" y="4302002"/>
            <a:ext cx="91617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1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Vodní</a:t>
            </a:r>
            <a:r>
              <a:rPr sz="1200" spc="11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plochy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310878" y="4701351"/>
            <a:ext cx="995824" cy="1500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4"/>
              </a:lnSpc>
            </a:pP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Průmyslový</a:t>
            </a:r>
            <a:r>
              <a:rPr lang="cs-CZ"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lang="cs-CZ" sz="1200" dirty="0" err="1">
                <a:solidFill>
                  <a:srgbClr val="262D35"/>
                </a:solidFill>
                <a:latin typeface="UAEULW+SpaceGrotesk-Regular"/>
                <a:cs typeface="UAEULW+SpaceGrotesk-Regular"/>
              </a:rPr>
              <a:t>development</a:t>
            </a:r>
            <a:r>
              <a:rPr lang="cs-CZ"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- Smart </a:t>
            </a:r>
            <a:r>
              <a:rPr lang="cs-CZ"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průmyslová</a:t>
            </a:r>
          </a:p>
          <a:p>
            <a:pPr>
              <a:lnSpc>
                <a:spcPts val="1284"/>
              </a:lnSpc>
              <a:spcBef>
                <a:spcPts val="16"/>
              </a:spcBef>
            </a:pPr>
            <a:r>
              <a:rPr lang="cs-CZ"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zóna </a:t>
            </a:r>
            <a:r>
              <a:rPr lang="cs-CZ" sz="1200" spc="-14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</a:t>
            </a:r>
            <a:r>
              <a:rPr lang="cs-CZ" sz="1200" spc="14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n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ovou ekonomickou</a:t>
            </a:r>
            <a:endParaRPr lang="cs-CZ" sz="1200" dirty="0">
              <a:solidFill>
                <a:srgbClr val="262D35"/>
              </a:solidFill>
              <a:latin typeface="UAEULW+SpaceGrotesk-Regular"/>
              <a:cs typeface="UAEULW+SpaceGrotesk-Regular"/>
            </a:endParaRPr>
          </a:p>
          <a:p>
            <a:pPr>
              <a:lnSpc>
                <a:spcPts val="1284"/>
              </a:lnSpc>
              <a:spcBef>
                <a:spcPts val="16"/>
              </a:spcBef>
            </a:pPr>
            <a:r>
              <a:rPr lang="cs-CZ"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činnost</a:t>
            </a:r>
          </a:p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endParaRPr sz="1200" dirty="0">
              <a:solidFill>
                <a:srgbClr val="262D35"/>
              </a:solidFill>
              <a:latin typeface="UAEULW+SpaceGrotesk-Regular"/>
              <a:cs typeface="UAEULW+SpaceGrotesk-Regular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95154" y="4468714"/>
            <a:ext cx="1077722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Development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Smart sídelních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celků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966399" y="4731535"/>
            <a:ext cx="863600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Ekologické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zemědělství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966954" y="5140566"/>
            <a:ext cx="855472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Agrivoltaika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789720" y="5202373"/>
            <a:ext cx="100622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3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Turistika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a volnočasové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aktivity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2202002" y="2738399"/>
            <a:ext cx="6010859" cy="33785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8289321" y="3380996"/>
            <a:ext cx="2870931" cy="2735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259647" y="343578"/>
            <a:ext cx="2953212" cy="23175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8289968" y="343320"/>
            <a:ext cx="2883648" cy="29605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360000" y="242698"/>
            <a:ext cx="3215640" cy="10146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90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Strategie</a:t>
            </a:r>
            <a:r>
              <a:rPr sz="3000" spc="113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spc="-12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Nových</a:t>
            </a:r>
          </a:p>
          <a:p>
            <a:pPr marL="0" marR="0">
              <a:lnSpc>
                <a:spcPts val="3698"/>
              </a:lnSpc>
              <a:spcBef>
                <a:spcPts val="0"/>
              </a:spcBef>
              <a:spcAft>
                <a:spcPts val="0"/>
              </a:spcAft>
            </a:pPr>
            <a:r>
              <a:rPr sz="3000" spc="-13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Komořan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0000" y="2738779"/>
            <a:ext cx="1764895" cy="2667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4"/>
              </a:lnSpc>
            </a:pPr>
            <a:r>
              <a:rPr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návaznosti</a:t>
            </a:r>
            <a:r>
              <a:rPr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na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lang="cs-CZ" sz="1200" b="1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Rámcovou </a:t>
            </a:r>
            <a:r>
              <a:rPr lang="cs-CZ" sz="1200" b="1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koncepci 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byla připravena komplexní strategie </a:t>
            </a:r>
            <a:r>
              <a:rPr lang="cs-CZ"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rozvoje centrálního zázemí lomu ČSA, rozvoje tzv. Nových</a:t>
            </a:r>
          </a:p>
          <a:p>
            <a:pPr>
              <a:lnSpc>
                <a:spcPts val="1284"/>
              </a:lnSpc>
            </a:pPr>
            <a:r>
              <a:rPr lang="cs-CZ"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Komořan. Ta identiﬁkuje</a:t>
            </a:r>
          </a:p>
          <a:p>
            <a:pPr>
              <a:lnSpc>
                <a:spcPts val="1284"/>
              </a:lnSpc>
            </a:pPr>
            <a:r>
              <a:rPr lang="cs-CZ"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stěžejní příležitosti pro</a:t>
            </a:r>
          </a:p>
          <a:p>
            <a:pPr>
              <a:lnSpc>
                <a:spcPts val="1284"/>
              </a:lnSpc>
            </a:pPr>
            <a:r>
              <a:rPr lang="cs-CZ"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rozvoj území. 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Strategický </a:t>
            </a:r>
            <a:r>
              <a:rPr lang="cs-CZ"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projekt</a:t>
            </a:r>
          </a:p>
          <a:p>
            <a:pPr>
              <a:lnSpc>
                <a:spcPts val="1284"/>
              </a:lnSpc>
            </a:pPr>
            <a:r>
              <a:rPr lang="cs-CZ"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Green Mine je prvotní</a:t>
            </a:r>
          </a:p>
          <a:p>
            <a:pPr>
              <a:lnSpc>
                <a:spcPts val="1284"/>
              </a:lnSpc>
            </a:pPr>
            <a:r>
              <a:rPr lang="cs-CZ"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impuls pro 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další dynamický </a:t>
            </a:r>
            <a:r>
              <a:rPr lang="cs-CZ"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rozvoj.</a:t>
            </a:r>
          </a:p>
          <a:p>
            <a:pPr>
              <a:lnSpc>
                <a:spcPts val="1284"/>
              </a:lnSpc>
            </a:pPr>
            <a:endParaRPr lang="cs-CZ" sz="1200" dirty="0" smtClean="0">
              <a:solidFill>
                <a:srgbClr val="262D35"/>
              </a:solidFill>
              <a:latin typeface="UAEULW+SpaceGrotesk-Regular"/>
              <a:cs typeface="UAEULW+SpaceGrotesk-Regular"/>
            </a:endParaRPr>
          </a:p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endParaRPr sz="1200" dirty="0">
              <a:solidFill>
                <a:srgbClr val="262D35"/>
              </a:solidFill>
              <a:latin typeface="UAEULW+SpaceGrotesk-Regular"/>
              <a:cs typeface="UAEULW+SpaceGrotesk-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80400" y="2931149"/>
            <a:ext cx="875284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1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Udržitelnost</a:t>
            </a:r>
            <a:endParaRPr sz="1000" dirty="0">
              <a:solidFill>
                <a:srgbClr val="262D35"/>
              </a:solidFill>
              <a:latin typeface="JFABDU+SpaceGrotesk-Bold"/>
              <a:cs typeface="JFABDU+SpaceGrotesk-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06355" y="2931149"/>
            <a:ext cx="911733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1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 smtClean="0">
                <a:solidFill>
                  <a:srgbClr val="262D35"/>
                </a:solidFill>
                <a:latin typeface="JFABDU+SpaceGrotesk-Bold"/>
                <a:cs typeface="JFABDU+SpaceGrotesk-Bold"/>
              </a:rPr>
              <a:t>Energie</a:t>
            </a:r>
            <a:endParaRPr sz="1100" dirty="0">
              <a:solidFill>
                <a:srgbClr val="262D35"/>
              </a:solidFill>
              <a:latin typeface="JFABDU+SpaceGrotesk-Bold"/>
              <a:cs typeface="JFABDU+SpaceGrotesk-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32310" y="2931149"/>
            <a:ext cx="86730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1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 smtClean="0">
                <a:solidFill>
                  <a:srgbClr val="262D35"/>
                </a:solidFill>
                <a:latin typeface="JFABDU+SpaceGrotesk-Bold"/>
                <a:cs typeface="JFABDU+SpaceGrotesk-Bold"/>
              </a:rPr>
              <a:t>Budoucnost</a:t>
            </a:r>
            <a:endParaRPr sz="1100" dirty="0">
              <a:solidFill>
                <a:srgbClr val="262D35"/>
              </a:solidFill>
              <a:latin typeface="JFABDU+SpaceGrotesk-Bold"/>
              <a:cs typeface="JFABDU+SpaceGrotesk-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80400" y="3204199"/>
            <a:ext cx="1767331" cy="2667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Nové Komořany se chtějí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stát příkladem přípravy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moderního prostoru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100" spc="-13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</a:t>
            </a:r>
            <a:r>
              <a:rPr sz="1100" spc="13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100" spc="-1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rozvoj</a:t>
            </a:r>
            <a:r>
              <a:rPr sz="1100" spc="1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nových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hospodářských příležitostí.</a:t>
            </a:r>
          </a:p>
          <a:p>
            <a:pPr>
              <a:lnSpc>
                <a:spcPts val="1284"/>
              </a:lnSpc>
            </a:pPr>
            <a:r>
              <a:rPr sz="1100" dirty="0" err="1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Skloubení</a:t>
            </a: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1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ochrany</a:t>
            </a:r>
            <a:r>
              <a:rPr lang="cs-CZ" sz="11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lang="cs-CZ" sz="11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životního prostředí </a:t>
            </a:r>
            <a:r>
              <a:rPr lang="cs-CZ"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 výrobou </a:t>
            </a:r>
            <a:r>
              <a:rPr lang="cs-CZ" sz="11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udržitelné energie</a:t>
            </a:r>
            <a:r>
              <a:rPr lang="cs-CZ"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, trvale </a:t>
            </a:r>
            <a:r>
              <a:rPr lang="cs-CZ" sz="11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udržitelným urbanismem</a:t>
            </a:r>
            <a:r>
              <a:rPr lang="cs-CZ"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, </a:t>
            </a:r>
            <a:r>
              <a:rPr lang="cs-CZ" sz="11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mobilitou a </a:t>
            </a:r>
            <a:r>
              <a:rPr lang="cs-CZ"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udržitelnou </a:t>
            </a:r>
            <a:r>
              <a:rPr lang="cs-CZ" sz="11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architekturou se </a:t>
            </a:r>
            <a:r>
              <a:rPr lang="cs-CZ"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Nové Komořany </a:t>
            </a:r>
            <a:r>
              <a:rPr lang="cs-CZ" sz="11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mohou stát </a:t>
            </a:r>
            <a:r>
              <a:rPr lang="cs-CZ"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vzorem </a:t>
            </a:r>
            <a:r>
              <a:rPr lang="cs-CZ" sz="1100" spc="-14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</a:t>
            </a:r>
            <a:r>
              <a:rPr lang="cs-CZ" sz="1100" spc="14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lang="cs-CZ" sz="11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obdobné lokality </a:t>
            </a:r>
            <a:r>
              <a:rPr lang="cs-CZ"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 Česku i střední</a:t>
            </a:r>
          </a:p>
          <a:p>
            <a:pPr>
              <a:lnSpc>
                <a:spcPts val="1284"/>
              </a:lnSpc>
              <a:spcBef>
                <a:spcPts val="16"/>
              </a:spcBef>
            </a:pPr>
            <a:r>
              <a:rPr lang="cs-CZ"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Evropě</a:t>
            </a:r>
            <a:r>
              <a:rPr lang="cs-CZ" sz="11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.</a:t>
            </a:r>
            <a:endParaRPr lang="cs-CZ" sz="1100" dirty="0">
              <a:solidFill>
                <a:srgbClr val="262D35"/>
              </a:solidFill>
              <a:latin typeface="UAEULW+SpaceGrotesk-Regular"/>
              <a:cs typeface="UAEULW+SpaceGrotesk-Regular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06355" y="3204199"/>
            <a:ext cx="1521078" cy="3000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Především </a:t>
            </a:r>
            <a:r>
              <a:rPr sz="1100" spc="-1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ve</a:t>
            </a:r>
            <a:r>
              <a:rPr sz="1100" spc="1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své první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fázi </a:t>
            </a:r>
            <a:r>
              <a:rPr sz="1100" spc="-1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by</a:t>
            </a:r>
            <a:r>
              <a:rPr sz="1100" spc="1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projekt měl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100" spc="-1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koncentrovat</a:t>
            </a:r>
            <a:r>
              <a:rPr sz="1100" spc="1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odvětví</a:t>
            </a:r>
          </a:p>
          <a:p>
            <a:pPr>
              <a:lnSpc>
                <a:spcPts val="1284"/>
              </a:lnSpc>
            </a:pP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spojená s </a:t>
            </a:r>
            <a:r>
              <a:rPr sz="11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výrobou</a:t>
            </a:r>
            <a:r>
              <a:rPr lang="cs-CZ" sz="11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lang="cs-CZ" sz="11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a </a:t>
            </a:r>
            <a:r>
              <a:rPr lang="cs-CZ"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uchováním </a:t>
            </a:r>
            <a:r>
              <a:rPr lang="cs-CZ" sz="11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zelené energie</a:t>
            </a:r>
            <a:r>
              <a:rPr lang="cs-CZ"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. Snahou bude </a:t>
            </a:r>
            <a:r>
              <a:rPr lang="cs-CZ" sz="11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od začátku </a:t>
            </a:r>
            <a:r>
              <a:rPr lang="cs-CZ"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vytvářet </a:t>
            </a:r>
            <a:r>
              <a:rPr lang="cs-CZ" sz="11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synergie mezi </a:t>
            </a:r>
            <a:r>
              <a:rPr lang="cs-CZ"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investicemi </a:t>
            </a:r>
            <a:r>
              <a:rPr lang="cs-CZ" sz="11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do v</a:t>
            </a:r>
            <a:r>
              <a:rPr lang="cs-CZ" sz="1100" spc="-18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ýroby</a:t>
            </a:r>
            <a:r>
              <a:rPr lang="cs-CZ" sz="1100" spc="-18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,</a:t>
            </a:r>
            <a:r>
              <a:rPr lang="cs-CZ" sz="1100" spc="18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lang="cs-CZ"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vývojem </a:t>
            </a:r>
            <a:r>
              <a:rPr lang="cs-CZ" sz="11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nových technologií </a:t>
            </a:r>
            <a:r>
              <a:rPr lang="cs-CZ"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a </a:t>
            </a:r>
            <a:r>
              <a:rPr lang="cs-CZ" sz="11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výzkumnými a </a:t>
            </a:r>
            <a:r>
              <a:rPr lang="cs-CZ"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vzdělávacími </a:t>
            </a:r>
            <a:r>
              <a:rPr lang="cs-CZ" sz="11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institucemi, se </a:t>
            </a:r>
            <a:r>
              <a:rPr lang="cs-CZ"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kterými bude </a:t>
            </a:r>
            <a:r>
              <a:rPr lang="cs-CZ" sz="11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aktivně jednáno</a:t>
            </a:r>
            <a:r>
              <a:rPr lang="cs-CZ"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, aby zde </a:t>
            </a:r>
            <a:r>
              <a:rPr lang="cs-CZ" sz="11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založily svá </a:t>
            </a:r>
            <a:r>
              <a:rPr lang="cs-CZ"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technologická centra</a:t>
            </a:r>
            <a:r>
              <a:rPr lang="cs-CZ" sz="11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.</a:t>
            </a:r>
            <a:endParaRPr lang="cs-CZ" sz="1100" dirty="0">
              <a:solidFill>
                <a:srgbClr val="262D35"/>
              </a:solidFill>
              <a:latin typeface="UAEULW+SpaceGrotesk-Regular"/>
              <a:cs typeface="UAEULW+SpaceGrotesk-Regular"/>
            </a:endParaRP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endParaRPr sz="1100" dirty="0">
              <a:solidFill>
                <a:srgbClr val="262D35"/>
              </a:solidFill>
              <a:latin typeface="UAEULW+SpaceGrotesk-Regular"/>
              <a:cs typeface="UAEULW+SpaceGrotesk-Regular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32310" y="3204199"/>
            <a:ext cx="1745741" cy="1166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Nové Komořany nabízejí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příležitost </a:t>
            </a:r>
            <a:r>
              <a:rPr sz="1100" spc="-14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</a:t>
            </a:r>
            <a:r>
              <a:rPr sz="1100" spc="14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vytvoření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nového sídelního celku,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který bude připomínat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odkaz </a:t>
            </a:r>
            <a:r>
              <a:rPr sz="1100" dirty="0" err="1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původních</a:t>
            </a: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1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Komořan</a:t>
            </a:r>
            <a:r>
              <a:rPr lang="cs-CZ" sz="11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1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a </a:t>
            </a: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dalších </a:t>
            </a:r>
            <a:r>
              <a:rPr sz="1100" dirty="0" err="1">
                <a:solidFill>
                  <a:srgbClr val="262D35"/>
                </a:solidFill>
                <a:latin typeface="UAEULW+SpaceGrotesk-Regular"/>
                <a:cs typeface="UAEULW+SpaceGrotesk-Regular"/>
              </a:rPr>
              <a:t>zaniklých</a:t>
            </a: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1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sídel</a:t>
            </a:r>
            <a:r>
              <a:rPr lang="cs-CZ" sz="11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1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 </a:t>
            </a: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okolí.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358613" y="3975000"/>
            <a:ext cx="3428423" cy="19349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4027497" y="3975000"/>
            <a:ext cx="3458656" cy="19349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038238" y="1717389"/>
            <a:ext cx="3437173" cy="19349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7728000" y="3957183"/>
            <a:ext cx="3441497" cy="19656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7728000" y="1699297"/>
            <a:ext cx="3425650" cy="19710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360000" y="242698"/>
            <a:ext cx="10151978" cy="987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9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000" spc="-15" dirty="0" smtClean="0">
                <a:latin typeface="QRSESI+SpaceGrotesk-SemiBold"/>
                <a:cs typeface="QRSESI+SpaceGrotesk-SemiBold"/>
              </a:rPr>
              <a:t>Rozvoj</a:t>
            </a:r>
            <a:r>
              <a:rPr lang="cs-CZ" sz="3000" spc="120" dirty="0" smtClean="0">
                <a:latin typeface="QRSESI+SpaceGrotesk-SemiBold"/>
                <a:cs typeface="QRSESI+SpaceGrotesk-SemiBold"/>
              </a:rPr>
              <a:t> </a:t>
            </a:r>
            <a:r>
              <a:rPr lang="cs-CZ" sz="3000" dirty="0" smtClean="0">
                <a:latin typeface="QRSESI+SpaceGrotesk-SemiBold"/>
                <a:cs typeface="QRSESI+SpaceGrotesk-SemiBold"/>
              </a:rPr>
              <a:t>FVE</a:t>
            </a:r>
            <a:r>
              <a:rPr lang="cs-CZ" sz="3000" spc="105" dirty="0" smtClean="0">
                <a:latin typeface="QRSESI+SpaceGrotesk-SemiBold"/>
                <a:cs typeface="QRSESI+SpaceGrotesk-SemiBold"/>
              </a:rPr>
              <a:t> </a:t>
            </a:r>
            <a:r>
              <a:rPr lang="cs-CZ" sz="3000" dirty="0" smtClean="0">
                <a:latin typeface="QRSESI+SpaceGrotesk-SemiBold"/>
                <a:cs typeface="QRSESI+SpaceGrotesk-SemiBold"/>
              </a:rPr>
              <a:t>v</a:t>
            </a:r>
            <a:r>
              <a:rPr lang="cs-CZ" sz="3000" spc="105" dirty="0" smtClean="0">
                <a:latin typeface="QRSESI+SpaceGrotesk-SemiBold"/>
                <a:cs typeface="QRSESI+SpaceGrotesk-SemiBold"/>
              </a:rPr>
              <a:t> </a:t>
            </a:r>
            <a:r>
              <a:rPr lang="cs-CZ" sz="3000" dirty="0" smtClean="0">
                <a:latin typeface="QRSESI+SpaceGrotesk-SemiBold"/>
                <a:cs typeface="QRSESI+SpaceGrotesk-SemiBold"/>
              </a:rPr>
              <a:t>lokalitě</a:t>
            </a:r>
            <a:r>
              <a:rPr lang="cs-CZ" sz="3000" spc="107" dirty="0" smtClean="0">
                <a:latin typeface="QRSESI+SpaceGrotesk-SemiBold"/>
                <a:cs typeface="QRSESI+SpaceGrotesk-SemiBold"/>
              </a:rPr>
              <a:t> </a:t>
            </a:r>
            <a:r>
              <a:rPr lang="cs-CZ" sz="3000" spc="-15" dirty="0" smtClean="0">
                <a:latin typeface="QRSESI+SpaceGrotesk-SemiBold"/>
                <a:cs typeface="QRSESI+SpaceGrotesk-SemiBold"/>
              </a:rPr>
              <a:t>ČSA</a:t>
            </a:r>
          </a:p>
          <a:p>
            <a:pPr marL="0" marR="0">
              <a:lnSpc>
                <a:spcPts val="3698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000" dirty="0" smtClean="0">
                <a:latin typeface="QRSESI+SpaceGrotesk-SemiBold"/>
                <a:cs typeface="QRSESI+SpaceGrotesk-SemiBold"/>
              </a:rPr>
              <a:t>a</a:t>
            </a:r>
            <a:r>
              <a:rPr lang="cs-CZ" sz="3000" spc="105" dirty="0" smtClean="0">
                <a:latin typeface="QRSESI+SpaceGrotesk-SemiBold"/>
                <a:cs typeface="QRSESI+SpaceGrotesk-SemiBold"/>
              </a:rPr>
              <a:t> </a:t>
            </a:r>
            <a:r>
              <a:rPr lang="cs-CZ" sz="3000" dirty="0" smtClean="0">
                <a:latin typeface="QRSESI+SpaceGrotesk-SemiBold"/>
                <a:cs typeface="QRSESI+SpaceGrotesk-SemiBold"/>
              </a:rPr>
              <a:t>nejbližší</a:t>
            </a:r>
            <a:r>
              <a:rPr lang="cs-CZ" sz="3000" spc="105" dirty="0" smtClean="0">
                <a:latin typeface="QRSESI+SpaceGrotesk-SemiBold"/>
                <a:cs typeface="QRSESI+SpaceGrotesk-SemiBold"/>
              </a:rPr>
              <a:t> </a:t>
            </a:r>
            <a:r>
              <a:rPr lang="cs-CZ" sz="3000" spc="-26" dirty="0" smtClean="0">
                <a:latin typeface="QRSESI+SpaceGrotesk-SemiBold"/>
                <a:cs typeface="QRSESI+SpaceGrotesk-SemiBold"/>
              </a:rPr>
              <a:t>okolí – mimo rámec OP ST</a:t>
            </a:r>
            <a:endParaRPr lang="cs-CZ" sz="3000" spc="-26" dirty="0">
              <a:latin typeface="QRSESI+SpaceGrotesk-SemiBold"/>
              <a:cs typeface="QRSESI+SpaceGrotesk-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9675" y="2076375"/>
            <a:ext cx="3146298" cy="100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Rozvoj obnovitelných zdrojů energie v </a:t>
            </a:r>
            <a:r>
              <a:rPr sz="1200" dirty="0" err="1">
                <a:solidFill>
                  <a:srgbClr val="262D35"/>
                </a:solidFill>
                <a:latin typeface="UAEULW+SpaceGrotesk-Regular"/>
                <a:cs typeface="UAEULW+SpaceGrotesk-Regular"/>
              </a:rPr>
              <a:t>lokalitě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se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soustředí</a:t>
            </a:r>
            <a:r>
              <a:rPr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především na </a:t>
            </a:r>
            <a:r>
              <a:rPr sz="1200" dirty="0" err="1">
                <a:solidFill>
                  <a:srgbClr val="262D35"/>
                </a:solidFill>
                <a:latin typeface="UAEULW+SpaceGrotesk-Regular"/>
                <a:cs typeface="UAEULW+SpaceGrotesk-Regular"/>
              </a:rPr>
              <a:t>instalování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klasických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stacionárních</a:t>
            </a:r>
            <a:r>
              <a:rPr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fotovoltaických parků nebo panelů</a:t>
            </a:r>
          </a:p>
          <a:p>
            <a:pPr>
              <a:lnSpc>
                <a:spcPts val="1284"/>
              </a:lnSpc>
              <a:spcBef>
                <a:spcPts val="16"/>
              </a:spcBef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umístěných na střechách budov pro </a:t>
            </a:r>
            <a:r>
              <a:rPr sz="1200" dirty="0" err="1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snížení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jejich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energetické náročnosti</a:t>
            </a:r>
            <a:endParaRPr lang="cs-CZ" sz="1200" dirty="0">
              <a:solidFill>
                <a:srgbClr val="262D35"/>
              </a:solidFill>
              <a:latin typeface="UAEULW+SpaceGrotesk-Regular"/>
              <a:cs typeface="UAEULW+SpaceGrotesk-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44000" y="3699168"/>
            <a:ext cx="936974" cy="160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3"/>
              </a:lnSpc>
              <a:spcBef>
                <a:spcPts val="0"/>
              </a:spcBef>
              <a:spcAft>
                <a:spcPts val="0"/>
              </a:spcAft>
            </a:pPr>
            <a:r>
              <a:rPr sz="750" spc="22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FVE</a:t>
            </a:r>
            <a:r>
              <a:rPr sz="750" spc="-37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75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Dolní</a:t>
            </a:r>
            <a:r>
              <a:rPr sz="750" spc="-2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75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Litvínov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727984" y="3699168"/>
            <a:ext cx="791052" cy="160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3"/>
              </a:lnSpc>
              <a:spcBef>
                <a:spcPts val="0"/>
              </a:spcBef>
              <a:spcAft>
                <a:spcPts val="0"/>
              </a:spcAft>
            </a:pPr>
            <a:r>
              <a:rPr sz="750" spc="22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FVE</a:t>
            </a:r>
            <a:r>
              <a:rPr sz="750" spc="-37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75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Komořany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60016" y="5956783"/>
            <a:ext cx="693229" cy="160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3"/>
              </a:lnSpc>
              <a:spcBef>
                <a:spcPts val="0"/>
              </a:spcBef>
              <a:spcAft>
                <a:spcPts val="0"/>
              </a:spcAft>
            </a:pPr>
            <a:r>
              <a:rPr sz="750" spc="22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FVE</a:t>
            </a:r>
            <a:r>
              <a:rPr sz="750" spc="-37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75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Saxonie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044000" y="5956783"/>
            <a:ext cx="724566" cy="160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3"/>
              </a:lnSpc>
              <a:spcBef>
                <a:spcPts val="0"/>
              </a:spcBef>
              <a:spcAft>
                <a:spcPts val="0"/>
              </a:spcAft>
            </a:pPr>
            <a:r>
              <a:rPr sz="750" spc="22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FVE</a:t>
            </a:r>
            <a:r>
              <a:rPr sz="750" spc="-37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75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Centrum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727984" y="5956783"/>
            <a:ext cx="722947" cy="160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3"/>
              </a:lnSpc>
              <a:spcBef>
                <a:spcPts val="0"/>
              </a:spcBef>
              <a:spcAft>
                <a:spcPts val="0"/>
              </a:spcAft>
            </a:pPr>
            <a:r>
              <a:rPr sz="750" spc="22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FVE</a:t>
            </a:r>
            <a:r>
              <a:rPr sz="750" spc="-37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75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Ervěnice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890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75691" y="4460744"/>
            <a:ext cx="6967935" cy="1756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531"/>
              </a:lnSpc>
              <a:spcBef>
                <a:spcPts val="0"/>
              </a:spcBef>
              <a:spcAft>
                <a:spcPts val="0"/>
              </a:spcAft>
            </a:pPr>
            <a:r>
              <a:rPr sz="5650" dirty="0">
                <a:solidFill>
                  <a:schemeClr val="bg1"/>
                </a:solidFill>
                <a:latin typeface="QRSESI+SpaceGrotesk-SemiBold"/>
                <a:cs typeface="QRSESI+SpaceGrotesk-SemiBold"/>
              </a:rPr>
              <a:t>Aktivity</a:t>
            </a:r>
            <a:r>
              <a:rPr sz="5650" spc="202" dirty="0">
                <a:solidFill>
                  <a:schemeClr val="bg1"/>
                </a:solidFill>
                <a:latin typeface="QRSESI+SpaceGrotesk-SemiBold"/>
                <a:cs typeface="QRSESI+SpaceGrotesk-SemiBold"/>
              </a:rPr>
              <a:t> </a:t>
            </a:r>
            <a:r>
              <a:rPr sz="5650" dirty="0">
                <a:solidFill>
                  <a:schemeClr val="bg1"/>
                </a:solidFill>
                <a:latin typeface="QRSESI+SpaceGrotesk-SemiBold"/>
                <a:cs typeface="QRSESI+SpaceGrotesk-SemiBold"/>
              </a:rPr>
              <a:t>projektu</a:t>
            </a:r>
          </a:p>
          <a:p>
            <a:pPr marL="0" marR="0">
              <a:lnSpc>
                <a:spcPts val="6183"/>
              </a:lnSpc>
              <a:spcBef>
                <a:spcPts val="0"/>
              </a:spcBef>
              <a:spcAft>
                <a:spcPts val="0"/>
              </a:spcAft>
            </a:pPr>
            <a:r>
              <a:rPr sz="5650" spc="-17" dirty="0">
                <a:solidFill>
                  <a:schemeClr val="bg1"/>
                </a:solidFill>
                <a:latin typeface="QRSESI+SpaceGrotesk-SemiBold"/>
                <a:cs typeface="QRSESI+SpaceGrotesk-SemiBold"/>
              </a:rPr>
              <a:t>Green</a:t>
            </a:r>
            <a:r>
              <a:rPr sz="5650" spc="226" dirty="0">
                <a:solidFill>
                  <a:schemeClr val="bg1"/>
                </a:solidFill>
                <a:latin typeface="QRSESI+SpaceGrotesk-SemiBold"/>
                <a:cs typeface="QRSESI+SpaceGrotesk-SemiBold"/>
              </a:rPr>
              <a:t> </a:t>
            </a:r>
            <a:r>
              <a:rPr sz="5650" dirty="0" smtClean="0">
                <a:solidFill>
                  <a:schemeClr val="bg1"/>
                </a:solidFill>
                <a:latin typeface="QRSESI+SpaceGrotesk-SemiBold"/>
                <a:cs typeface="QRSESI+SpaceGrotesk-SemiBold"/>
              </a:rPr>
              <a:t>Mine</a:t>
            </a:r>
            <a:r>
              <a:rPr lang="cs-CZ" sz="5650" dirty="0" smtClean="0">
                <a:solidFill>
                  <a:schemeClr val="bg1"/>
                </a:solidFill>
                <a:latin typeface="QRSESI+SpaceGrotesk-SemiBold"/>
                <a:cs typeface="QRSESI+SpaceGrotesk-SemiBold"/>
              </a:rPr>
              <a:t> v OP ST</a:t>
            </a:r>
            <a:endParaRPr sz="5650" dirty="0">
              <a:solidFill>
                <a:schemeClr val="bg1"/>
              </a:solidFill>
              <a:latin typeface="QRSESI+SpaceGrotesk-SemiBold"/>
              <a:cs typeface="QRSESI+SpaceGrotesk-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84352" y="2081822"/>
            <a:ext cx="10250475" cy="3780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60000" y="242699"/>
            <a:ext cx="8141969" cy="835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90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Struktura</a:t>
            </a:r>
            <a:r>
              <a:rPr sz="3000" spc="107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spc="-14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strategického</a:t>
            </a:r>
            <a:r>
              <a:rPr sz="3000" spc="119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projektu</a:t>
            </a:r>
            <a:r>
              <a:rPr sz="3000" spc="114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spc="-15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Green</a:t>
            </a:r>
            <a:r>
              <a:rPr sz="3000" spc="12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Mine</a:t>
            </a:r>
          </a:p>
          <a:p>
            <a:pPr marL="0" marR="0">
              <a:lnSpc>
                <a:spcPts val="2261"/>
              </a:lnSpc>
              <a:spcBef>
                <a:spcPts val="28"/>
              </a:spcBef>
              <a:spcAft>
                <a:spcPts val="0"/>
              </a:spcAft>
            </a:pPr>
            <a:r>
              <a:rPr sz="170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Op</a:t>
            </a:r>
            <a:r>
              <a:rPr sz="1700" spc="59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170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spravedlivá</a:t>
            </a:r>
            <a:r>
              <a:rPr sz="1700" spc="67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170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transformace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0599" y="1832700"/>
            <a:ext cx="2284729" cy="201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Klíčové předpoklady dalšího rozvoje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32630" y="1832700"/>
            <a:ext cx="977264" cy="201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Pilotní projekt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77583" y="1832700"/>
            <a:ext cx="1280413" cy="201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Rozvojové projekty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30600" y="2633350"/>
            <a:ext cx="1289939" cy="5313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VÝZKUM</a:t>
            </a:r>
            <a:r>
              <a:rPr sz="1000" spc="2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 </a:t>
            </a:r>
            <a:r>
              <a:rPr sz="100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A</a:t>
            </a:r>
            <a:r>
              <a:rPr sz="1000" spc="2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 </a:t>
            </a:r>
            <a:r>
              <a:rPr sz="1000" spc="-12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INOVACE</a:t>
            </a:r>
          </a:p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spojené s využitím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lokality ČSA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03400" y="2715900"/>
            <a:ext cx="1585341" cy="374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Příprava území </a:t>
            </a:r>
            <a:r>
              <a:rPr sz="1000" spc="-13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</a:t>
            </a:r>
            <a:r>
              <a:rPr sz="1000" spc="13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zónu</a:t>
            </a:r>
          </a:p>
          <a:p>
            <a:pPr marL="0" marR="0">
              <a:lnSpc>
                <a:spcPts val="1300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NOVÉ</a:t>
            </a:r>
            <a:r>
              <a:rPr sz="1000" spc="23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 </a:t>
            </a:r>
            <a:r>
              <a:rPr sz="100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KOMOŘANY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66999" y="2715900"/>
            <a:ext cx="1791715" cy="374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Pilotní investice</a:t>
            </a:r>
          </a:p>
          <a:p>
            <a:pPr marL="0" marR="0">
              <a:lnSpc>
                <a:spcPts val="1300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INKUBÁTOR</a:t>
            </a:r>
            <a:r>
              <a:rPr sz="1000" spc="29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 </a:t>
            </a:r>
            <a:r>
              <a:rPr sz="100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TRANSFORMACE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03400" y="3883500"/>
            <a:ext cx="1585341" cy="374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Příprava území </a:t>
            </a:r>
            <a:r>
              <a:rPr sz="1000" spc="-13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</a:t>
            </a:r>
            <a:r>
              <a:rPr sz="1000" spc="13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zónu</a:t>
            </a:r>
          </a:p>
          <a:p>
            <a:pPr marL="0" marR="0">
              <a:lnSpc>
                <a:spcPts val="1300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CENTRUM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230600" y="3890699"/>
            <a:ext cx="1750059" cy="374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AKUMULACE</a:t>
            </a:r>
            <a:r>
              <a:rPr sz="1000" spc="22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 </a:t>
            </a:r>
            <a:r>
              <a:rPr sz="100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ENERGIE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A</a:t>
            </a:r>
            <a:r>
              <a:rPr sz="1000" spc="2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 </a:t>
            </a:r>
            <a:r>
              <a:rPr sz="100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VODÍKOVÉ</a:t>
            </a:r>
            <a:r>
              <a:rPr sz="1000" spc="26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 </a:t>
            </a:r>
            <a:r>
              <a:rPr sz="100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HOSPODÁŘSTVÍ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808600" y="5420050"/>
            <a:ext cx="3878326" cy="209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ZAMĚSTNANOST</a:t>
            </a:r>
            <a:r>
              <a:rPr sz="1000" spc="21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 </a:t>
            </a:r>
            <a:r>
              <a:rPr sz="100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A</a:t>
            </a:r>
            <a:r>
              <a:rPr sz="1000" spc="2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 </a:t>
            </a:r>
            <a:r>
              <a:rPr sz="1000" spc="-1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VZDĚLÁVÁNÍ</a:t>
            </a:r>
            <a:r>
              <a:rPr sz="1000" spc="3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 </a:t>
            </a: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– kompetence </a:t>
            </a:r>
            <a:r>
              <a:rPr sz="1000" spc="-14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</a:t>
            </a:r>
            <a:r>
              <a:rPr sz="1000" spc="14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nová odvětví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/>
          <p:cNvSpPr txBox="1"/>
          <p:nvPr/>
        </p:nvSpPr>
        <p:spPr>
          <a:xfrm>
            <a:off x="9793361" y="4462636"/>
            <a:ext cx="1574515" cy="183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4"/>
              </a:lnSpc>
            </a:pPr>
            <a:r>
              <a:rPr lang="cs-CZ" sz="10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Pozn.: plochy uvnitř polygonu Nových Komořan, které nejsou podbarveny, jsou také součástí komplexního řešení území, nejsou však předmětem strategického projektu řešeného ve vztahu k Operačnímu programu Spravedlivá transformace.</a:t>
            </a:r>
            <a:endParaRPr lang="cs-CZ" sz="1000" dirty="0">
              <a:solidFill>
                <a:srgbClr val="262D35"/>
              </a:solidFill>
              <a:latin typeface="UAEULW+SpaceGrotesk-Regular"/>
              <a:cs typeface="UAEULW+SpaceGrotesk-Regular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0"/>
            <a:ext cx="9159209" cy="6470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494461" y="0"/>
            <a:ext cx="7024439" cy="613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60000" y="242698"/>
            <a:ext cx="3665601" cy="1484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90"/>
              </a:lnSpc>
              <a:spcBef>
                <a:spcPts val="0"/>
              </a:spcBef>
              <a:spcAft>
                <a:spcPts val="0"/>
              </a:spcAft>
            </a:pPr>
            <a:r>
              <a:rPr sz="3000" spc="-16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Příprava</a:t>
            </a:r>
            <a:r>
              <a:rPr sz="3000" spc="121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spc="-11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území</a:t>
            </a:r>
            <a:r>
              <a:rPr sz="3000" spc="116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na</a:t>
            </a:r>
          </a:p>
          <a:p>
            <a:pPr marL="0" marR="0">
              <a:lnSpc>
                <a:spcPts val="3698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další</a:t>
            </a:r>
            <a:r>
              <a:rPr sz="3000" spc="105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využití</a:t>
            </a:r>
            <a:r>
              <a:rPr sz="3000" spc="105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lokality</a:t>
            </a:r>
          </a:p>
          <a:p>
            <a:pPr marL="0" marR="0">
              <a:lnSpc>
                <a:spcPts val="3698"/>
              </a:lnSpc>
              <a:spcBef>
                <a:spcPts val="0"/>
              </a:spcBef>
              <a:spcAft>
                <a:spcPts val="0"/>
              </a:spcAft>
            </a:pPr>
            <a:r>
              <a:rPr sz="3000" spc="-2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Nové</a:t>
            </a:r>
            <a:r>
              <a:rPr sz="3000" spc="125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spc="-21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Komořany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18379" y="1516590"/>
            <a:ext cx="1759440" cy="334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34"/>
              </a:lnSpc>
              <a:spcBef>
                <a:spcPts val="0"/>
              </a:spcBef>
              <a:spcAft>
                <a:spcPts val="0"/>
              </a:spcAft>
            </a:pPr>
            <a:r>
              <a:rPr sz="1800" spc="-36" dirty="0">
                <a:solidFill>
                  <a:srgbClr val="FFFFFF"/>
                </a:solidFill>
                <a:latin typeface="RSBVQO+SpaceGrotesk-Medium"/>
                <a:cs typeface="RSBVQO+SpaceGrotesk-Medium"/>
              </a:rPr>
              <a:t>Věda</a:t>
            </a:r>
            <a:r>
              <a:rPr sz="1800" spc="23" dirty="0">
                <a:solidFill>
                  <a:srgbClr val="FFFFFF"/>
                </a:solidFill>
                <a:latin typeface="RSBVQO+SpaceGrotesk-Medium"/>
                <a:cs typeface="RSBVQO+SpaceGrotesk-Medium"/>
              </a:rPr>
              <a:t> </a:t>
            </a:r>
            <a:r>
              <a:rPr sz="1800" dirty="0">
                <a:solidFill>
                  <a:srgbClr val="FFFFFF"/>
                </a:solidFill>
                <a:latin typeface="RSBVQO+SpaceGrotesk-Medium"/>
                <a:cs typeface="RSBVQO+SpaceGrotesk-Medium"/>
              </a:rPr>
              <a:t>a</a:t>
            </a:r>
            <a:r>
              <a:rPr sz="1800" spc="-13" dirty="0">
                <a:solidFill>
                  <a:srgbClr val="FFFFFF"/>
                </a:solidFill>
                <a:latin typeface="RSBVQO+SpaceGrotesk-Medium"/>
                <a:cs typeface="RSBVQO+SpaceGrotesk-Medium"/>
              </a:rPr>
              <a:t> </a:t>
            </a:r>
            <a:r>
              <a:rPr sz="1800" dirty="0">
                <a:solidFill>
                  <a:srgbClr val="FFFFFF"/>
                </a:solidFill>
                <a:latin typeface="RSBVQO+SpaceGrotesk-Medium"/>
                <a:cs typeface="RSBVQO+SpaceGrotesk-Medium"/>
              </a:rPr>
              <a:t>výzkum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74689" y="1916026"/>
            <a:ext cx="1211065" cy="334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34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6" dirty="0">
                <a:solidFill>
                  <a:srgbClr val="FFFFFF"/>
                </a:solidFill>
                <a:latin typeface="RSBVQO+SpaceGrotesk-Medium"/>
                <a:cs typeface="RSBVQO+SpaceGrotesk-Medium"/>
              </a:rPr>
              <a:t>Kanceláře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66404" y="2315463"/>
            <a:ext cx="4899166" cy="736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2729" marR="0">
              <a:lnSpc>
                <a:spcPts val="2334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RSBVQO+SpaceGrotesk-Medium"/>
                <a:cs typeface="RSBVQO+SpaceGrotesk-Medium"/>
              </a:rPr>
              <a:t>Smart </a:t>
            </a:r>
            <a:r>
              <a:rPr sz="1800" spc="-16" dirty="0">
                <a:solidFill>
                  <a:srgbClr val="FFFFFF"/>
                </a:solidFill>
                <a:latin typeface="RSBVQO+SpaceGrotesk-Medium"/>
                <a:cs typeface="RSBVQO+SpaceGrotesk-Medium"/>
              </a:rPr>
              <a:t>průmysl</a:t>
            </a:r>
            <a:r>
              <a:rPr sz="1800" spc="2164" dirty="0">
                <a:solidFill>
                  <a:srgbClr val="FFFFFF"/>
                </a:solidFill>
                <a:latin typeface="RSBVQO+SpaceGrotesk-Medium"/>
                <a:cs typeface="RSBVQO+SpaceGrotesk-Medium"/>
              </a:rPr>
              <a:t> </a:t>
            </a:r>
            <a:r>
              <a:rPr sz="1800" spc="-28" dirty="0">
                <a:solidFill>
                  <a:srgbClr val="FFFFFF"/>
                </a:solidFill>
                <a:latin typeface="RSBVQO+SpaceGrotesk-Medium"/>
                <a:cs typeface="RSBVQO+SpaceGrotesk-Medium"/>
              </a:rPr>
              <a:t>Veřejná</a:t>
            </a:r>
            <a:r>
              <a:rPr sz="1800" spc="15" dirty="0">
                <a:solidFill>
                  <a:srgbClr val="FFFFFF"/>
                </a:solidFill>
                <a:latin typeface="RSBVQO+SpaceGrotesk-Medium"/>
                <a:cs typeface="RSBVQO+SpaceGrotesk-Medium"/>
              </a:rPr>
              <a:t> </a:t>
            </a:r>
            <a:r>
              <a:rPr sz="1800" spc="-13" dirty="0">
                <a:solidFill>
                  <a:srgbClr val="FFFFFF"/>
                </a:solidFill>
                <a:latin typeface="RSBVQO+SpaceGrotesk-Medium"/>
                <a:cs typeface="RSBVQO+SpaceGrotesk-Medium"/>
              </a:rPr>
              <a:t>prostranství</a:t>
            </a:r>
          </a:p>
          <a:p>
            <a:pPr marL="0" marR="0">
              <a:lnSpc>
                <a:spcPts val="2334"/>
              </a:lnSpc>
              <a:spcBef>
                <a:spcPts val="844"/>
              </a:spcBef>
              <a:spcAft>
                <a:spcPts val="0"/>
              </a:spcAft>
            </a:pPr>
            <a:r>
              <a:rPr sz="1800" spc="-13" dirty="0">
                <a:solidFill>
                  <a:srgbClr val="FFFFFF"/>
                </a:solidFill>
                <a:latin typeface="RSBVQO+SpaceGrotesk-Medium"/>
                <a:cs typeface="RSBVQO+SpaceGrotesk-Medium"/>
              </a:rPr>
              <a:t>Zelená</a:t>
            </a:r>
            <a:r>
              <a:rPr sz="1800" dirty="0">
                <a:solidFill>
                  <a:srgbClr val="FFFFFF"/>
                </a:solidFill>
                <a:latin typeface="RSBVQO+SpaceGrotesk-Medium"/>
                <a:cs typeface="RSBVQO+SpaceGrotesk-Medium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RSBVQO+SpaceGrotesk-Medium"/>
                <a:cs typeface="RSBVQO+SpaceGrotesk-Medium"/>
              </a:rPr>
              <a:t>infrastruktura</a:t>
            </a:r>
            <a:r>
              <a:rPr sz="1800" spc="2153" dirty="0">
                <a:solidFill>
                  <a:srgbClr val="FFFFFF"/>
                </a:solidFill>
                <a:latin typeface="RSBVQO+SpaceGrotesk-Medium"/>
                <a:cs typeface="RSBVQO+SpaceGrotesk-Medium"/>
              </a:rPr>
              <a:t> </a:t>
            </a:r>
            <a:r>
              <a:rPr sz="1800" spc="-12" dirty="0">
                <a:solidFill>
                  <a:srgbClr val="FFFFFF"/>
                </a:solidFill>
                <a:latin typeface="RSBVQO+SpaceGrotesk-Medium"/>
                <a:cs typeface="RSBVQO+SpaceGrotesk-Medium"/>
              </a:rPr>
              <a:t>Infocentrum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0000" y="3886572"/>
            <a:ext cx="1690967" cy="489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56"/>
              </a:lnSpc>
              <a:spcBef>
                <a:spcPts val="0"/>
              </a:spcBef>
              <a:spcAft>
                <a:spcPts val="0"/>
              </a:spcAft>
            </a:pPr>
            <a:r>
              <a:rPr sz="1300" spc="-13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Transformace</a:t>
            </a:r>
            <a:r>
              <a:rPr sz="1300" spc="39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 </a:t>
            </a:r>
            <a:r>
              <a:rPr sz="130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území</a:t>
            </a:r>
          </a:p>
          <a:p>
            <a:pPr marL="0" marR="0">
              <a:lnSpc>
                <a:spcPts val="1756"/>
              </a:lnSpc>
              <a:spcBef>
                <a:spcPts val="44"/>
              </a:spcBef>
              <a:spcAft>
                <a:spcPts val="0"/>
              </a:spcAft>
            </a:pPr>
            <a:r>
              <a:rPr sz="1300" spc="-13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jako</a:t>
            </a:r>
            <a:r>
              <a:rPr sz="1300" spc="39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 </a:t>
            </a:r>
            <a:r>
              <a:rPr sz="130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příležitost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0000" y="4462636"/>
            <a:ext cx="2866516" cy="83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Transformace</a:t>
            </a:r>
            <a:r>
              <a:rPr sz="1200" spc="1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území po útlumu těžby je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příležitost vytvořit model místa </a:t>
            </a:r>
            <a:r>
              <a:rPr sz="1200" spc="-13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</a:t>
            </a:r>
            <a:r>
              <a:rPr sz="1200" spc="13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21.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století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strukturovaného</a:t>
            </a:r>
            <a:r>
              <a:rPr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tak, aby </a:t>
            </a:r>
            <a:r>
              <a:rPr sz="1200" dirty="0" err="1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vyhovovalo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všem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očekávaným</a:t>
            </a:r>
            <a:r>
              <a:rPr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standardům příštích desetiletí.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0000" y="5403636"/>
            <a:ext cx="2518029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 první fázi jde o to, připravit </a:t>
            </a:r>
            <a:r>
              <a:rPr sz="1200" dirty="0" err="1">
                <a:solidFill>
                  <a:srgbClr val="262D35"/>
                </a:solidFill>
                <a:latin typeface="UAEULW+SpaceGrotesk-Regular"/>
                <a:cs typeface="UAEULW+SpaceGrotesk-Regular"/>
              </a:rPr>
              <a:t>území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spc="-13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</a:t>
            </a:r>
            <a:r>
              <a:rPr lang="cs-CZ" sz="1200" spc="-13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možnost</a:t>
            </a:r>
            <a:r>
              <a:rPr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rozvoje </a:t>
            </a:r>
            <a:r>
              <a:rPr sz="1200" dirty="0" err="1">
                <a:solidFill>
                  <a:srgbClr val="262D35"/>
                </a:solidFill>
                <a:latin typeface="UAEULW+SpaceGrotesk-Regular"/>
                <a:cs typeface="UAEULW+SpaceGrotesk-Regular"/>
              </a:rPr>
              <a:t>dalších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produktivních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investic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263587" y="3852599"/>
            <a:ext cx="4708637" cy="2269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5046930" y="3954449"/>
            <a:ext cx="3186000" cy="2174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8316000" y="355196"/>
            <a:ext cx="2844000" cy="2132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360000" y="242698"/>
            <a:ext cx="5860923" cy="1484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90"/>
              </a:lnSpc>
              <a:spcBef>
                <a:spcPts val="0"/>
              </a:spcBef>
              <a:spcAft>
                <a:spcPts val="0"/>
              </a:spcAft>
            </a:pPr>
            <a:r>
              <a:rPr sz="3000" spc="-66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Příprava</a:t>
            </a:r>
            <a:r>
              <a:rPr sz="3000" spc="111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spc="-77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území</a:t>
            </a:r>
            <a:r>
              <a:rPr sz="3000" spc="122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spc="-56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pro</a:t>
            </a:r>
            <a:r>
              <a:rPr sz="3000" spc="101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spc="-72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zónu</a:t>
            </a:r>
            <a:r>
              <a:rPr sz="3000" spc="117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spc="-58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Centrum</a:t>
            </a:r>
          </a:p>
          <a:p>
            <a:pPr marL="0" marR="0">
              <a:lnSpc>
                <a:spcPts val="3698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a</a:t>
            </a:r>
            <a:r>
              <a:rPr sz="3000" spc="45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spc="-78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rozvoj</a:t>
            </a:r>
            <a:r>
              <a:rPr sz="3000" spc="123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spc="-55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akumulace</a:t>
            </a:r>
            <a:r>
              <a:rPr sz="3000" spc="10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spc="-52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energie</a:t>
            </a:r>
          </a:p>
          <a:p>
            <a:pPr marL="0" marR="0">
              <a:lnSpc>
                <a:spcPts val="3698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a</a:t>
            </a:r>
            <a:r>
              <a:rPr sz="3000" spc="45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spc="-79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vodíkového</a:t>
            </a:r>
            <a:r>
              <a:rPr sz="3000" spc="124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spc="-4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hospodářství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0000" y="2734444"/>
            <a:ext cx="4949825" cy="100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Jedná se o sanaci území areálu bývalého </a:t>
            </a:r>
            <a:r>
              <a:rPr sz="1200" dirty="0" err="1">
                <a:solidFill>
                  <a:srgbClr val="262D35"/>
                </a:solidFill>
                <a:latin typeface="UAEULW+SpaceGrotesk-Regular"/>
                <a:cs typeface="UAEULW+SpaceGrotesk-Regular"/>
              </a:rPr>
              <a:t>uzavřeného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hnědouhelného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hlubinného</a:t>
            </a:r>
            <a:r>
              <a:rPr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Dolu Centrum. </a:t>
            </a:r>
            <a:r>
              <a:rPr sz="1200" spc="-12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Provoz</a:t>
            </a:r>
            <a:r>
              <a:rPr sz="1200" spc="12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dolu byl ukončen v roce 2016. Stávající </a:t>
            </a:r>
            <a:r>
              <a:rPr sz="1200" dirty="0" err="1">
                <a:solidFill>
                  <a:srgbClr val="262D35"/>
                </a:solidFill>
                <a:latin typeface="UAEULW+SpaceGrotesk-Regular"/>
                <a:cs typeface="UAEULW+SpaceGrotesk-Regular"/>
              </a:rPr>
              <a:t>areál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je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oplocený</a:t>
            </a:r>
            <a:r>
              <a:rPr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a sestává z provozních budov a technické a </a:t>
            </a:r>
            <a:r>
              <a:rPr sz="1200" dirty="0" err="1">
                <a:solidFill>
                  <a:srgbClr val="262D35"/>
                </a:solidFill>
                <a:latin typeface="UAEULW+SpaceGrotesk-Regular"/>
                <a:cs typeface="UAEULW+SpaceGrotesk-Regular"/>
              </a:rPr>
              <a:t>dopravní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infrastruktury</a:t>
            </a:r>
            <a:r>
              <a:rPr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.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Stavebně</a:t>
            </a:r>
            <a:r>
              <a:rPr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technický stav objektů je </a:t>
            </a:r>
            <a:r>
              <a:rPr sz="1200" spc="-13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</a:t>
            </a:r>
            <a:r>
              <a:rPr sz="1200" spc="13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další využití nevyhovující a </a:t>
            </a:r>
            <a:r>
              <a:rPr sz="1200" dirty="0" err="1">
                <a:solidFill>
                  <a:srgbClr val="262D35"/>
                </a:solidFill>
                <a:latin typeface="UAEULW+SpaceGrotesk-Regular"/>
                <a:cs typeface="UAEULW+SpaceGrotesk-Regular"/>
              </a:rPr>
              <a:t>tomu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je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potřeba</a:t>
            </a:r>
            <a:r>
              <a:rPr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přizpůsobit i aktivity, které mají charakter lokality měnit.</a:t>
            </a:r>
          </a:p>
        </p:txBody>
      </p:sp>
      <p:pic>
        <p:nvPicPr>
          <p:cNvPr id="8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16000" y="2590428"/>
            <a:ext cx="2844000" cy="353188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620580" y="342704"/>
            <a:ext cx="2745624" cy="2584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428856" y="343548"/>
            <a:ext cx="2733243" cy="25830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60000" y="242698"/>
            <a:ext cx="3603878" cy="1484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90"/>
              </a:lnSpc>
              <a:spcBef>
                <a:spcPts val="0"/>
              </a:spcBef>
              <a:spcAft>
                <a:spcPts val="0"/>
              </a:spcAft>
            </a:pPr>
            <a:r>
              <a:rPr sz="3000" spc="-15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Rozvoj</a:t>
            </a:r>
            <a:r>
              <a:rPr sz="3000" spc="12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spc="-22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vodíkového</a:t>
            </a:r>
          </a:p>
          <a:p>
            <a:pPr marL="0" marR="0">
              <a:lnSpc>
                <a:spcPts val="3698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hospodářství</a:t>
            </a:r>
          </a:p>
          <a:p>
            <a:pPr marL="0" marR="0">
              <a:lnSpc>
                <a:spcPts val="3698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v</a:t>
            </a:r>
            <a:r>
              <a:rPr sz="3000" spc="105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lokalitě</a:t>
            </a:r>
            <a:r>
              <a:rPr sz="3000" spc="107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CENTRUM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0000" y="4462636"/>
            <a:ext cx="3649853" cy="1500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Výroba zeleného vodíku je mimořádně náročná na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související infrastrukturu. Jedná se zejména o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kapacitní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napojení</a:t>
            </a:r>
            <a:r>
              <a:rPr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na </a:t>
            </a:r>
            <a:r>
              <a:rPr sz="1200" spc="-1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zdroj</a:t>
            </a:r>
            <a:r>
              <a:rPr sz="1200" spc="1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vody a dostupnost </a:t>
            </a:r>
            <a:r>
              <a:rPr sz="1200" dirty="0" err="1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příkonu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obnovitelné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elektrické</a:t>
            </a:r>
            <a:r>
              <a:rPr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energie. </a:t>
            </a:r>
            <a:r>
              <a:rPr sz="1200" spc="-1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Právě</a:t>
            </a:r>
            <a:r>
              <a:rPr sz="1200" spc="1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tyto dva parametry </a:t>
            </a:r>
            <a:r>
              <a:rPr sz="1200" spc="-10" dirty="0" err="1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ve</a:t>
            </a:r>
            <a:r>
              <a:rPr sz="1200" spc="1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spojení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 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dobrým dopravním napojením byly rozhodující </a:t>
            </a:r>
            <a:r>
              <a:rPr sz="1200" dirty="0" err="1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při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výběru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lokality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. Areál Centrum sloužil dříve k hlubinnému dobývání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hnědého uhlí, a tudíž je </a:t>
            </a:r>
            <a:r>
              <a:rPr sz="1200" spc="-13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</a:t>
            </a:r>
            <a:r>
              <a:rPr sz="1200" spc="13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podobné </a:t>
            </a:r>
            <a:r>
              <a:rPr sz="1200" dirty="0" err="1">
                <a:solidFill>
                  <a:srgbClr val="262D35"/>
                </a:solidFill>
                <a:latin typeface="UAEULW+SpaceGrotesk-Regular"/>
                <a:cs typeface="UAEULW+SpaceGrotesk-Regular"/>
              </a:rPr>
              <a:t>energeticky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náročné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spc="-1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provozy</a:t>
            </a:r>
            <a:r>
              <a:rPr sz="1200" spc="1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vhodně disponován.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80" y="3022476"/>
            <a:ext cx="5541519" cy="329398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2465197" y="2747390"/>
            <a:ext cx="5766003" cy="3377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8302848" y="2730748"/>
            <a:ext cx="2870703" cy="33997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316277" y="344166"/>
            <a:ext cx="2856639" cy="2314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60000" y="242698"/>
            <a:ext cx="6971538" cy="10146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90"/>
              </a:lnSpc>
              <a:spcBef>
                <a:spcPts val="0"/>
              </a:spcBef>
              <a:spcAft>
                <a:spcPts val="0"/>
              </a:spcAft>
            </a:pPr>
            <a:r>
              <a:rPr sz="3000" spc="-1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Kompetence</a:t>
            </a:r>
            <a:r>
              <a:rPr sz="3000" spc="115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spc="-3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pro</a:t>
            </a:r>
            <a:r>
              <a:rPr sz="3000" spc="135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spc="-2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nová</a:t>
            </a:r>
            <a:r>
              <a:rPr sz="3000" spc="125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odvětví</a:t>
            </a:r>
            <a:r>
              <a:rPr sz="3000" spc="113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–</a:t>
            </a:r>
            <a:r>
              <a:rPr sz="3000" spc="105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spc="-27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rozvoj</a:t>
            </a:r>
          </a:p>
          <a:p>
            <a:pPr marL="0" marR="0">
              <a:lnSpc>
                <a:spcPts val="3698"/>
              </a:lnSpc>
              <a:spcBef>
                <a:spcPts val="0"/>
              </a:spcBef>
              <a:spcAft>
                <a:spcPts val="0"/>
              </a:spcAft>
            </a:pPr>
            <a:r>
              <a:rPr sz="3000" spc="-16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vzdělávání</a:t>
            </a:r>
            <a:r>
              <a:rPr sz="3000" spc="121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a</a:t>
            </a:r>
            <a:r>
              <a:rPr sz="3000" spc="105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zaměstnanosti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65152" y="2492649"/>
            <a:ext cx="1530603" cy="209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Hlavní</a:t>
            </a:r>
            <a:r>
              <a:rPr sz="1000" spc="24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 </a:t>
            </a:r>
            <a:r>
              <a:rPr sz="100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nástroje</a:t>
            </a:r>
            <a:r>
              <a:rPr sz="1000" spc="22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 </a:t>
            </a:r>
            <a:r>
              <a:rPr sz="100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procesu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0000" y="2735600"/>
            <a:ext cx="1721198" cy="3167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Předmětem této části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200" dirty="0" err="1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strategického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projektu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spc="-1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„Green</a:t>
            </a:r>
            <a:r>
              <a:rPr sz="1200" spc="1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Mine“ je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vytvoření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provázaného</a:t>
            </a:r>
            <a:r>
              <a:rPr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systému,</a:t>
            </a:r>
          </a:p>
          <a:p>
            <a:pPr>
              <a:lnSpc>
                <a:spcPts val="1284"/>
              </a:lnSpc>
              <a:spcBef>
                <a:spcPts val="16"/>
              </a:spcBef>
            </a:pP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ucelených</a:t>
            </a:r>
            <a:r>
              <a:rPr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procesů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a </a:t>
            </a:r>
            <a:r>
              <a:rPr lang="cs-CZ"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jednotlivých dílčích 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aktivit zaměřených </a:t>
            </a:r>
            <a:r>
              <a:rPr lang="cs-CZ"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na práci 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se zaměstnanci </a:t>
            </a:r>
            <a:r>
              <a:rPr lang="cs-CZ"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skupiny </a:t>
            </a:r>
            <a:r>
              <a:rPr lang="cs-CZ" sz="1200" spc="-15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Sev.en</a:t>
            </a:r>
            <a:r>
              <a:rPr lang="cs-CZ" sz="1200" spc="-15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, 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kteří </a:t>
            </a:r>
            <a:r>
              <a:rPr lang="cs-CZ"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jsou nyní zaměstnáni</a:t>
            </a:r>
          </a:p>
          <a:p>
            <a:pPr>
              <a:lnSpc>
                <a:spcPts val="1284"/>
              </a:lnSpc>
              <a:spcBef>
                <a:spcPts val="16"/>
              </a:spcBef>
            </a:pPr>
            <a:r>
              <a:rPr lang="cs-CZ"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na lomu ČSA, u 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kterého se předpokládá </a:t>
            </a:r>
            <a:r>
              <a:rPr lang="cs-CZ"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(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především z </a:t>
            </a:r>
            <a:r>
              <a:rPr lang="cs-CZ"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důvodu existujících limitů</a:t>
            </a:r>
          </a:p>
          <a:p>
            <a:pPr>
              <a:lnSpc>
                <a:spcPts val="1284"/>
              </a:lnSpc>
              <a:spcBef>
                <a:spcPts val="16"/>
              </a:spcBef>
            </a:pPr>
            <a:r>
              <a:rPr lang="cs-CZ"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těžby) ukončení těžby 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během roku 2026.</a:t>
            </a:r>
            <a:endParaRPr lang="cs-CZ" sz="1200" dirty="0">
              <a:solidFill>
                <a:srgbClr val="262D35"/>
              </a:solidFill>
              <a:latin typeface="UAEULW+SpaceGrotesk-Regular"/>
              <a:cs typeface="UAEULW+SpaceGrotesk-Regular"/>
            </a:endParaRPr>
          </a:p>
          <a:p>
            <a:pPr>
              <a:lnSpc>
                <a:spcPts val="1284"/>
              </a:lnSpc>
              <a:spcBef>
                <a:spcPts val="16"/>
              </a:spcBef>
            </a:pPr>
            <a:endParaRPr lang="cs-CZ" sz="1200" dirty="0">
              <a:solidFill>
                <a:srgbClr val="262D35"/>
              </a:solidFill>
              <a:latin typeface="UAEULW+SpaceGrotesk-Regular"/>
              <a:cs typeface="UAEULW+SpaceGrotesk-Regular"/>
            </a:endParaRP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endParaRPr sz="1200" dirty="0">
              <a:solidFill>
                <a:srgbClr val="262D35"/>
              </a:solidFill>
              <a:latin typeface="UAEULW+SpaceGrotesk-Regular"/>
              <a:cs typeface="UAEULW+SpaceGrotesk-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98799" y="3919899"/>
            <a:ext cx="684784" cy="180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Relokace</a:t>
            </a:r>
            <a:endParaRPr sz="1100" dirty="0">
              <a:solidFill>
                <a:srgbClr val="262D35"/>
              </a:solidFill>
              <a:latin typeface="JFABDU+SpaceGrotesk-Bold"/>
              <a:cs typeface="JFABDU+SpaceGrotesk-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97323" y="3919899"/>
            <a:ext cx="723392" cy="180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Upskilling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95847" y="3919899"/>
            <a:ext cx="709676" cy="180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Reskilling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894371" y="3919899"/>
            <a:ext cx="853948" cy="180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JFABDU+SpaceGrotesk-Bold"/>
                <a:cs typeface="JFABDU+SpaceGrotesk-Bold"/>
              </a:rPr>
              <a:t>Poradenství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698800" y="4192949"/>
            <a:ext cx="1014524" cy="1166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4"/>
              </a:lnSpc>
            </a:pPr>
            <a:r>
              <a:rPr lang="cs-CZ" sz="10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</a:t>
            </a:r>
            <a:r>
              <a:rPr sz="10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řemístění</a:t>
            </a:r>
            <a:r>
              <a:rPr lang="cs-CZ"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v rámci skupiny</a:t>
            </a:r>
          </a:p>
          <a:p>
            <a:pPr>
              <a:lnSpc>
                <a:spcPts val="1284"/>
              </a:lnSpc>
              <a:spcBef>
                <a:spcPts val="16"/>
              </a:spcBef>
            </a:pPr>
            <a:r>
              <a:rPr lang="cs-CZ" sz="1000" spc="-18" dirty="0" err="1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Sev.en</a:t>
            </a:r>
            <a:r>
              <a:rPr lang="cs-CZ" sz="1000" spc="18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lang="cs-CZ"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bez nutnosti</a:t>
            </a:r>
          </a:p>
          <a:p>
            <a:pPr>
              <a:lnSpc>
                <a:spcPts val="1284"/>
              </a:lnSpc>
              <a:spcBef>
                <a:spcPts val="16"/>
              </a:spcBef>
            </a:pPr>
            <a:r>
              <a:rPr lang="cs-CZ"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časově náročné</a:t>
            </a:r>
          </a:p>
          <a:p>
            <a:pPr>
              <a:lnSpc>
                <a:spcPts val="1284"/>
              </a:lnSpc>
              <a:spcBef>
                <a:spcPts val="16"/>
              </a:spcBef>
            </a:pPr>
            <a:r>
              <a:rPr lang="cs-CZ"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rekvaliﬁkace</a:t>
            </a:r>
          </a:p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endParaRPr sz="1000" dirty="0">
              <a:solidFill>
                <a:srgbClr val="262D35"/>
              </a:solidFill>
              <a:latin typeface="UAEULW+SpaceGrotesk-Regular"/>
              <a:cs typeface="UAEULW+SpaceGrotesk-Regular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97323" y="4192949"/>
            <a:ext cx="1014525" cy="183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jednoduché,</a:t>
            </a:r>
          </a:p>
          <a:p>
            <a:pPr>
              <a:lnSpc>
                <a:spcPts val="1284"/>
              </a:lnSpc>
            </a:pP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K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rátkodobé</a:t>
            </a:r>
            <a:r>
              <a:rPr lang="cs-CZ"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rekvaliﬁkace 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se zácvikem </a:t>
            </a:r>
            <a:r>
              <a:rPr lang="cs-CZ" sz="1200" spc="-14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 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možnost </a:t>
            </a:r>
            <a:r>
              <a:rPr lang="cs-CZ"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uplatnění</a:t>
            </a:r>
          </a:p>
          <a:p>
            <a:pPr>
              <a:lnSpc>
                <a:spcPts val="1284"/>
              </a:lnSpc>
              <a:spcBef>
                <a:spcPts val="16"/>
              </a:spcBef>
            </a:pPr>
            <a:r>
              <a:rPr lang="cs-CZ"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na pozicích</a:t>
            </a:r>
          </a:p>
          <a:p>
            <a:pPr>
              <a:lnSpc>
                <a:spcPts val="1284"/>
              </a:lnSpc>
              <a:spcBef>
                <a:spcPts val="16"/>
              </a:spcBef>
            </a:pPr>
            <a:r>
              <a:rPr lang="cs-CZ"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 nově 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rozvíjených</a:t>
            </a:r>
            <a:endParaRPr lang="cs-CZ" sz="1200" dirty="0">
              <a:solidFill>
                <a:srgbClr val="262D35"/>
              </a:solidFill>
              <a:latin typeface="UAEULW+SpaceGrotesk-Regular"/>
              <a:cs typeface="UAEULW+SpaceGrotesk-Regular"/>
            </a:endParaRPr>
          </a:p>
          <a:p>
            <a:pPr>
              <a:lnSpc>
                <a:spcPts val="1284"/>
              </a:lnSpc>
              <a:spcBef>
                <a:spcPts val="16"/>
              </a:spcBef>
            </a:pPr>
            <a:r>
              <a:rPr lang="cs-CZ"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odvětvích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endParaRPr sz="1200" dirty="0">
              <a:solidFill>
                <a:srgbClr val="262D35"/>
              </a:solidFill>
              <a:latin typeface="UAEULW+SpaceGrotesk-Regular"/>
              <a:cs typeface="UAEULW+SpaceGrotesk-Regular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95847" y="4192949"/>
            <a:ext cx="1266316" cy="183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náročnější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a dlouhodobější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rekvaliﬁkace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a vzdělávání se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zácvikem </a:t>
            </a:r>
            <a:r>
              <a:rPr sz="1200" spc="-14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možnost uplatnění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na pozicích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 nově rozvíjených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odvětvích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894371" y="4192949"/>
            <a:ext cx="1038859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kariérní pomoc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a poradenství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890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75691" y="4460744"/>
            <a:ext cx="3899344" cy="1779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531"/>
              </a:lnSpc>
              <a:spcBef>
                <a:spcPts val="0"/>
              </a:spcBef>
              <a:spcAft>
                <a:spcPts val="0"/>
              </a:spcAft>
            </a:pPr>
            <a:r>
              <a:rPr sz="5650" spc="-13" dirty="0">
                <a:solidFill>
                  <a:srgbClr val="FFFFFF"/>
                </a:solidFill>
                <a:latin typeface="QRSESI+SpaceGrotesk-SemiBold"/>
                <a:cs typeface="QRSESI+SpaceGrotesk-SemiBold"/>
              </a:rPr>
              <a:t>Projekt</a:t>
            </a:r>
          </a:p>
          <a:p>
            <a:pPr marL="0" marR="0">
              <a:lnSpc>
                <a:spcPts val="6181"/>
              </a:lnSpc>
              <a:spcBef>
                <a:spcPts val="0"/>
              </a:spcBef>
              <a:spcAft>
                <a:spcPts val="0"/>
              </a:spcAft>
            </a:pPr>
            <a:r>
              <a:rPr sz="5650" spc="-17" dirty="0">
                <a:solidFill>
                  <a:srgbClr val="FFFFFF"/>
                </a:solidFill>
                <a:latin typeface="QRSESI+SpaceGrotesk-SemiBold"/>
                <a:cs typeface="QRSESI+SpaceGrotesk-SemiBold"/>
              </a:rPr>
              <a:t>Green</a:t>
            </a:r>
            <a:r>
              <a:rPr sz="5650" spc="226" dirty="0">
                <a:solidFill>
                  <a:srgbClr val="FFFFFF"/>
                </a:solidFill>
                <a:latin typeface="QRSESI+SpaceGrotesk-SemiBold"/>
                <a:cs typeface="QRSESI+SpaceGrotesk-SemiBold"/>
              </a:rPr>
              <a:t> </a:t>
            </a:r>
            <a:r>
              <a:rPr sz="5650" dirty="0">
                <a:solidFill>
                  <a:srgbClr val="FFFFFF"/>
                </a:solidFill>
                <a:latin typeface="QRSESI+SpaceGrotesk-SemiBold"/>
                <a:cs typeface="QRSESI+SpaceGrotesk-SemiBold"/>
              </a:rPr>
              <a:t>Mine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890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75691" y="3685471"/>
            <a:ext cx="6194258" cy="256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531"/>
              </a:lnSpc>
              <a:spcBef>
                <a:spcPts val="0"/>
              </a:spcBef>
              <a:spcAft>
                <a:spcPts val="0"/>
              </a:spcAft>
            </a:pPr>
            <a:r>
              <a:rPr sz="5650" dirty="0">
                <a:solidFill>
                  <a:srgbClr val="FFFFFF"/>
                </a:solidFill>
                <a:latin typeface="QRSESI+SpaceGrotesk-SemiBold"/>
                <a:cs typeface="QRSESI+SpaceGrotesk-SemiBold"/>
              </a:rPr>
              <a:t>Nadmístní</a:t>
            </a:r>
            <a:r>
              <a:rPr sz="5650" spc="197" dirty="0">
                <a:solidFill>
                  <a:srgbClr val="FFFFFF"/>
                </a:solidFill>
                <a:latin typeface="QRSESI+SpaceGrotesk-SemiBold"/>
                <a:cs typeface="QRSESI+SpaceGrotesk-SemiBold"/>
              </a:rPr>
              <a:t> </a:t>
            </a:r>
            <a:r>
              <a:rPr sz="5650" dirty="0">
                <a:solidFill>
                  <a:srgbClr val="FFFFFF"/>
                </a:solidFill>
                <a:latin typeface="QRSESI+SpaceGrotesk-SemiBold"/>
                <a:cs typeface="QRSESI+SpaceGrotesk-SemiBold"/>
              </a:rPr>
              <a:t>přínosy</a:t>
            </a:r>
          </a:p>
          <a:p>
            <a:pPr marL="0" marR="0">
              <a:lnSpc>
                <a:spcPts val="6183"/>
              </a:lnSpc>
              <a:spcBef>
                <a:spcPts val="0"/>
              </a:spcBef>
              <a:spcAft>
                <a:spcPts val="0"/>
              </a:spcAft>
            </a:pPr>
            <a:r>
              <a:rPr sz="5650" spc="-10" dirty="0">
                <a:solidFill>
                  <a:srgbClr val="FFFFFF"/>
                </a:solidFill>
                <a:latin typeface="QRSESI+SpaceGrotesk-SemiBold"/>
                <a:cs typeface="QRSESI+SpaceGrotesk-SemiBold"/>
              </a:rPr>
              <a:t>projektu</a:t>
            </a:r>
          </a:p>
          <a:p>
            <a:pPr marL="0" marR="0">
              <a:lnSpc>
                <a:spcPts val="6183"/>
              </a:lnSpc>
              <a:spcBef>
                <a:spcPts val="0"/>
              </a:spcBef>
              <a:spcAft>
                <a:spcPts val="0"/>
              </a:spcAft>
            </a:pPr>
            <a:r>
              <a:rPr sz="5650" spc="-17" dirty="0">
                <a:solidFill>
                  <a:srgbClr val="FFFFFF"/>
                </a:solidFill>
                <a:latin typeface="QRSESI+SpaceGrotesk-SemiBold"/>
                <a:cs typeface="QRSESI+SpaceGrotesk-SemiBold"/>
              </a:rPr>
              <a:t>Green</a:t>
            </a:r>
            <a:r>
              <a:rPr sz="5650" spc="226" dirty="0">
                <a:solidFill>
                  <a:srgbClr val="FFFFFF"/>
                </a:solidFill>
                <a:latin typeface="QRSESI+SpaceGrotesk-SemiBold"/>
                <a:cs typeface="QRSESI+SpaceGrotesk-SemiBold"/>
              </a:rPr>
              <a:t> </a:t>
            </a:r>
            <a:r>
              <a:rPr sz="5650" dirty="0">
                <a:solidFill>
                  <a:srgbClr val="FFFFFF"/>
                </a:solidFill>
                <a:latin typeface="QRSESI+SpaceGrotesk-SemiBold"/>
                <a:cs typeface="QRSESI+SpaceGrotesk-SemiBold"/>
              </a:rPr>
              <a:t>Mine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7693076" y="360171"/>
            <a:ext cx="3193008" cy="5753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426669" y="360171"/>
            <a:ext cx="3193008" cy="57536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086000" y="360171"/>
            <a:ext cx="3196180" cy="57536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630000" y="3495689"/>
            <a:ext cx="2362174" cy="8399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2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Nové pracovní příležitosti</a:t>
            </a:r>
          </a:p>
          <a:p>
            <a:pPr marL="0" marR="0">
              <a:lnSpc>
                <a:spcPts val="1412"/>
              </a:lnSpc>
              <a:spcBef>
                <a:spcPts val="1088"/>
              </a:spcBef>
              <a:spcAft>
                <a:spcPts val="0"/>
              </a:spcAft>
            </a:pP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Atraktor </a:t>
            </a:r>
            <a:r>
              <a:rPr sz="1100" spc="-15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</a:t>
            </a:r>
            <a:r>
              <a:rPr sz="1100" spc="15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kvaliﬁkované talenty</a:t>
            </a:r>
          </a:p>
          <a:p>
            <a:pPr marL="0" marR="0">
              <a:lnSpc>
                <a:spcPts val="1412"/>
              </a:lnSpc>
              <a:spcBef>
                <a:spcPts val="1038"/>
              </a:spcBef>
              <a:spcAft>
                <a:spcPts val="0"/>
              </a:spcAft>
            </a:pP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Nová </a:t>
            </a:r>
            <a:r>
              <a:rPr sz="1100" spc="-1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rozvojová</a:t>
            </a:r>
            <a:r>
              <a:rPr sz="1100" spc="1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plocha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92933" y="3495828"/>
            <a:ext cx="2081796" cy="4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2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Příležitost </a:t>
            </a:r>
            <a:r>
              <a:rPr sz="1100" spc="-15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</a:t>
            </a:r>
            <a:r>
              <a:rPr sz="1100" spc="15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změnu sociální</a:t>
            </a:r>
          </a:p>
          <a:p>
            <a:pPr marL="0" marR="0">
              <a:lnSpc>
                <a:spcPts val="1412"/>
              </a:lnSpc>
              <a:spcBef>
                <a:spcPts val="188"/>
              </a:spcBef>
              <a:spcAft>
                <a:spcPts val="0"/>
              </a:spcAft>
            </a:pP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a </a:t>
            </a:r>
            <a:r>
              <a:rPr sz="1100" spc="-1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ekonomické</a:t>
            </a:r>
            <a:r>
              <a:rPr sz="1100" spc="1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struktury kraje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88253" y="3496108"/>
            <a:ext cx="2614053" cy="624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2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Naplnění rozvojových cílů vybraných</a:t>
            </a:r>
          </a:p>
          <a:p>
            <a:pPr marL="0" marR="0">
              <a:lnSpc>
                <a:spcPts val="1412"/>
              </a:lnSpc>
              <a:spcBef>
                <a:spcPts val="188"/>
              </a:spcBef>
              <a:spcAft>
                <a:spcPts val="0"/>
              </a:spcAft>
            </a:pP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strategických dokumentů (např. Plán</a:t>
            </a:r>
          </a:p>
          <a:p>
            <a:pPr marL="0" marR="0">
              <a:lnSpc>
                <a:spcPts val="1412"/>
              </a:lnSpc>
              <a:spcBef>
                <a:spcPts val="188"/>
              </a:spcBef>
              <a:spcAft>
                <a:spcPts val="0"/>
              </a:spcAft>
            </a:pP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spravedlivé územní transformace)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92933" y="4010343"/>
            <a:ext cx="2356167" cy="4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2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Příležitost </a:t>
            </a:r>
            <a:r>
              <a:rPr sz="1100" spc="-15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</a:t>
            </a:r>
            <a:r>
              <a:rPr sz="1100" spc="15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změnu energetické</a:t>
            </a:r>
          </a:p>
          <a:p>
            <a:pPr marL="0" marR="0">
              <a:lnSpc>
                <a:spcPts val="1412"/>
              </a:lnSpc>
              <a:spcBef>
                <a:spcPts val="188"/>
              </a:spcBef>
              <a:spcAft>
                <a:spcPts val="0"/>
              </a:spcAft>
            </a:pP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struktury kraje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888253" y="4213886"/>
            <a:ext cx="2695498" cy="4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2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Vzor </a:t>
            </a:r>
            <a:r>
              <a:rPr sz="1100" spc="-15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</a:t>
            </a:r>
            <a:r>
              <a:rPr sz="1100" spc="15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řešení dalších post-těžebních</a:t>
            </a:r>
          </a:p>
          <a:p>
            <a:pPr marL="0" marR="0">
              <a:lnSpc>
                <a:spcPts val="1412"/>
              </a:lnSpc>
              <a:spcBef>
                <a:spcPts val="188"/>
              </a:spcBef>
              <a:spcAft>
                <a:spcPts val="0"/>
              </a:spcAft>
            </a:pP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území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30000" y="4429443"/>
            <a:ext cx="1612405" cy="217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2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Atraktor </a:t>
            </a:r>
            <a:r>
              <a:rPr sz="1100" spc="-15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</a:t>
            </a:r>
            <a:r>
              <a:rPr sz="1100" spc="15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investory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92933" y="4524858"/>
            <a:ext cx="2061680" cy="4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2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Nové příležitosti </a:t>
            </a:r>
            <a:r>
              <a:rPr sz="1100" spc="-15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</a:t>
            </a:r>
            <a:r>
              <a:rPr sz="1100" spc="15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přilákání</a:t>
            </a:r>
          </a:p>
          <a:p>
            <a:pPr marL="0" marR="0">
              <a:lnSpc>
                <a:spcPts val="1412"/>
              </a:lnSpc>
              <a:spcBef>
                <a:spcPts val="188"/>
              </a:spcBef>
              <a:spcAft>
                <a:spcPts val="0"/>
              </a:spcAft>
            </a:pP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investorů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888253" y="4728401"/>
            <a:ext cx="2590445" cy="4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2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Příklad dobré praxe </a:t>
            </a:r>
            <a:r>
              <a:rPr sz="1100" spc="-15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</a:t>
            </a:r>
            <a:r>
              <a:rPr sz="1100" spc="15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ostatní země</a:t>
            </a:r>
          </a:p>
          <a:p>
            <a:pPr marL="0" marR="0">
              <a:lnSpc>
                <a:spcPts val="1412"/>
              </a:lnSpc>
              <a:spcBef>
                <a:spcPts val="188"/>
              </a:spcBef>
              <a:spcAft>
                <a:spcPts val="0"/>
              </a:spcAft>
            </a:pP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 regionu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2933" y="5039374"/>
            <a:ext cx="1971992" cy="217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2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Zlepšení životního prostředí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888253" y="5242917"/>
            <a:ext cx="2422105" cy="4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12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Reputace progresivního směřování</a:t>
            </a:r>
          </a:p>
          <a:p>
            <a:pPr marL="0" marR="0">
              <a:lnSpc>
                <a:spcPts val="1412"/>
              </a:lnSpc>
              <a:spcBef>
                <a:spcPts val="188"/>
              </a:spcBef>
              <a:spcAft>
                <a:spcPts val="0"/>
              </a:spcAft>
            </a:pP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a uvažování </a:t>
            </a:r>
            <a:r>
              <a:rPr sz="1100" spc="-13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České</a:t>
            </a:r>
            <a:r>
              <a:rPr sz="1100" spc="13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republiky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890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60000" y="3829394"/>
            <a:ext cx="9382240" cy="2321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103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650" spc="-114" dirty="0" smtClean="0">
                <a:solidFill>
                  <a:schemeClr val="bg1"/>
                </a:solidFill>
                <a:latin typeface="UAEULW+SpaceGrotesk-Regular" panose="020B0604020202020204"/>
                <a:cs typeface="RSBVQO+SpaceGrotesk-Medium"/>
              </a:rPr>
              <a:t>T</a:t>
            </a:r>
            <a:r>
              <a:rPr lang="cs-CZ" sz="4650" spc="-114" dirty="0" smtClean="0">
                <a:solidFill>
                  <a:schemeClr val="bg1"/>
                </a:solidFill>
                <a:latin typeface="RSBVQO+SpaceGrotesk-Medium"/>
                <a:cs typeface="RSBVQO+SpaceGrotesk-Medium"/>
              </a:rPr>
              <a:t>r</a:t>
            </a:r>
            <a:r>
              <a:rPr lang="cs-CZ" sz="4650" spc="-107" dirty="0" smtClean="0">
                <a:solidFill>
                  <a:schemeClr val="bg1"/>
                </a:solidFill>
                <a:latin typeface="RSBVQO+SpaceGrotesk-Medium"/>
                <a:cs typeface="RSBVQO+SpaceGrotesk-Medium"/>
              </a:rPr>
              <a:t>ansformace</a:t>
            </a:r>
            <a:r>
              <a:rPr lang="cs-CZ" sz="4650" spc="27" dirty="0" smtClean="0">
                <a:solidFill>
                  <a:schemeClr val="bg1"/>
                </a:solidFill>
                <a:latin typeface="RSBVQO+SpaceGrotesk-Medium"/>
                <a:cs typeface="RSBVQO+SpaceGrotesk-Medium"/>
              </a:rPr>
              <a:t> </a:t>
            </a:r>
            <a:r>
              <a:rPr lang="cs-CZ" sz="4650" spc="-128" dirty="0" smtClean="0">
                <a:solidFill>
                  <a:schemeClr val="bg1"/>
                </a:solidFill>
                <a:latin typeface="RSBVQO+SpaceGrotesk-Medium"/>
                <a:cs typeface="RSBVQO+SpaceGrotesk-Medium"/>
              </a:rPr>
              <a:t>úze</a:t>
            </a:r>
            <a:r>
              <a:rPr lang="cs-CZ" sz="4650" spc="-1475" dirty="0" smtClean="0">
                <a:solidFill>
                  <a:schemeClr val="bg1"/>
                </a:solidFill>
                <a:latin typeface="RSBVQO+SpaceGrotesk-Medium"/>
                <a:cs typeface="RSBVQO+SpaceGrotesk-Medium"/>
              </a:rPr>
              <a:t> </a:t>
            </a:r>
            <a:r>
              <a:rPr lang="cs-CZ" sz="4650" spc="-47" dirty="0" smtClean="0">
                <a:solidFill>
                  <a:schemeClr val="bg1"/>
                </a:solidFill>
                <a:latin typeface="RSBVQO+SpaceGrotesk-Medium"/>
                <a:cs typeface="RSBVQO+SpaceGrotesk-Medium"/>
              </a:rPr>
              <a:t>mí</a:t>
            </a:r>
          </a:p>
          <a:p>
            <a:pPr marL="0" marR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650" spc="-79" dirty="0" smtClean="0">
                <a:solidFill>
                  <a:schemeClr val="bg1"/>
                </a:solidFill>
                <a:latin typeface="RSBVQO+SpaceGrotesk-Medium"/>
                <a:cs typeface="RSBVQO+SpaceGrotesk-Medium"/>
              </a:rPr>
              <a:t>po</a:t>
            </a:r>
            <a:r>
              <a:rPr lang="cs-CZ" sz="4650" dirty="0" smtClean="0">
                <a:solidFill>
                  <a:schemeClr val="bg1"/>
                </a:solidFill>
                <a:latin typeface="RSBVQO+SpaceGrotesk-Medium"/>
                <a:cs typeface="RSBVQO+SpaceGrotesk-Medium"/>
              </a:rPr>
              <a:t> </a:t>
            </a:r>
            <a:r>
              <a:rPr lang="cs-CZ" sz="4650" spc="-113" dirty="0" smtClean="0">
                <a:solidFill>
                  <a:schemeClr val="bg1"/>
                </a:solidFill>
                <a:latin typeface="RSBVQO+SpaceGrotesk-Medium"/>
                <a:cs typeface="RSBVQO+SpaceGrotesk-Medium"/>
              </a:rPr>
              <a:t>útlumu</a:t>
            </a:r>
            <a:r>
              <a:rPr lang="cs-CZ" sz="4650" spc="34" dirty="0" smtClean="0">
                <a:solidFill>
                  <a:schemeClr val="bg1"/>
                </a:solidFill>
                <a:latin typeface="RSBVQO+SpaceGrotesk-Medium"/>
                <a:cs typeface="RSBVQO+SpaceGrotesk-Medium"/>
              </a:rPr>
              <a:t> </a:t>
            </a:r>
            <a:r>
              <a:rPr lang="cs-CZ" sz="4650" spc="-154" dirty="0" smtClean="0">
                <a:solidFill>
                  <a:schemeClr val="bg1"/>
                </a:solidFill>
                <a:latin typeface="RSBVQO+SpaceGrotesk-Medium"/>
                <a:cs typeface="RSBVQO+SpaceGrotesk-Medium"/>
              </a:rPr>
              <a:t>těžby</a:t>
            </a:r>
            <a:r>
              <a:rPr lang="cs-CZ" sz="4650" spc="74" dirty="0" smtClean="0">
                <a:solidFill>
                  <a:schemeClr val="bg1"/>
                </a:solidFill>
                <a:latin typeface="RSBVQO+SpaceGrotesk-Medium"/>
                <a:cs typeface="RSBVQO+SpaceGrotesk-Medium"/>
              </a:rPr>
              <a:t> </a:t>
            </a:r>
            <a:r>
              <a:rPr lang="cs-CZ" sz="4650" spc="-127" dirty="0" smtClean="0">
                <a:solidFill>
                  <a:schemeClr val="bg1"/>
                </a:solidFill>
                <a:latin typeface="RSBVQO+SpaceGrotesk-Medium"/>
                <a:cs typeface="RSBVQO+SpaceGrotesk-Medium"/>
              </a:rPr>
              <a:t>je příležitost</a:t>
            </a:r>
            <a:endParaRPr lang="cs-CZ" sz="4650" strike="sngStrike" spc="-111" dirty="0" smtClean="0">
              <a:solidFill>
                <a:schemeClr val="bg1"/>
              </a:solidFill>
              <a:latin typeface="RSBVQO+SpaceGrotesk-Medium"/>
              <a:cs typeface="RSBVQO+SpaceGrotesk-Medium"/>
            </a:endParaRPr>
          </a:p>
          <a:p>
            <a:pPr marL="0" marR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650" dirty="0" smtClean="0">
                <a:solidFill>
                  <a:schemeClr val="bg1"/>
                </a:solidFill>
                <a:latin typeface="RSBVQO+SpaceGrotesk-Medium"/>
                <a:cs typeface="RSBVQO+SpaceGrotesk-Medium"/>
              </a:rPr>
              <a:t>vy</a:t>
            </a:r>
            <a:r>
              <a:rPr lang="cs-CZ" sz="4650" spc="-1381" dirty="0" smtClean="0">
                <a:solidFill>
                  <a:schemeClr val="bg1"/>
                </a:solidFill>
                <a:latin typeface="RSBVQO+SpaceGrotesk-Medium"/>
                <a:cs typeface="RSBVQO+SpaceGrotesk-Medium"/>
              </a:rPr>
              <a:t> </a:t>
            </a:r>
            <a:r>
              <a:rPr lang="cs-CZ" sz="4650" spc="-73" dirty="0" smtClean="0">
                <a:solidFill>
                  <a:schemeClr val="bg1"/>
                </a:solidFill>
                <a:latin typeface="RSBVQO+SpaceGrotesk-Medium"/>
                <a:cs typeface="RSBVQO+SpaceGrotesk-Medium"/>
              </a:rPr>
              <a:t>tvořit</a:t>
            </a:r>
            <a:r>
              <a:rPr lang="cs-CZ" sz="4650" dirty="0" smtClean="0">
                <a:solidFill>
                  <a:schemeClr val="bg1"/>
                </a:solidFill>
                <a:latin typeface="RSBVQO+SpaceGrotesk-Medium"/>
                <a:cs typeface="RSBVQO+SpaceGrotesk-Medium"/>
              </a:rPr>
              <a:t> </a:t>
            </a:r>
            <a:r>
              <a:rPr lang="cs-CZ" sz="4650" spc="-79" dirty="0" smtClean="0">
                <a:solidFill>
                  <a:schemeClr val="bg1"/>
                </a:solidFill>
                <a:latin typeface="RSBVQO+SpaceGrotesk-Medium"/>
                <a:cs typeface="RSBVQO+SpaceGrotesk-Medium"/>
              </a:rPr>
              <a:t>model</a:t>
            </a:r>
            <a:r>
              <a:rPr lang="cs-CZ" sz="4650" dirty="0" smtClean="0">
                <a:solidFill>
                  <a:schemeClr val="bg1"/>
                </a:solidFill>
                <a:latin typeface="RSBVQO+SpaceGrotesk-Medium"/>
                <a:cs typeface="RSBVQO+SpaceGrotesk-Medium"/>
              </a:rPr>
              <a:t> </a:t>
            </a:r>
            <a:r>
              <a:rPr lang="cs-CZ" sz="4650" spc="-111" dirty="0" smtClean="0">
                <a:solidFill>
                  <a:schemeClr val="bg1"/>
                </a:solidFill>
                <a:latin typeface="RSBVQO+SpaceGrotesk-Medium"/>
                <a:cs typeface="RSBVQO+SpaceGrotesk-Medium"/>
              </a:rPr>
              <a:t>místa</a:t>
            </a:r>
            <a:r>
              <a:rPr lang="cs-CZ" sz="4650" spc="32" dirty="0" smtClean="0">
                <a:solidFill>
                  <a:schemeClr val="bg1"/>
                </a:solidFill>
                <a:latin typeface="RSBVQO+SpaceGrotesk-Medium"/>
                <a:cs typeface="RSBVQO+SpaceGrotesk-Medium"/>
              </a:rPr>
              <a:t> </a:t>
            </a:r>
            <a:r>
              <a:rPr lang="cs-CZ" sz="4650" spc="-113" dirty="0" smtClean="0">
                <a:solidFill>
                  <a:schemeClr val="bg1"/>
                </a:solidFill>
                <a:latin typeface="RSBVQO+SpaceGrotesk-Medium"/>
                <a:cs typeface="RSBVQO+SpaceGrotesk-Medium"/>
              </a:rPr>
              <a:t>pro</a:t>
            </a:r>
            <a:r>
              <a:rPr lang="cs-CZ" sz="4650" spc="34" dirty="0" smtClean="0">
                <a:solidFill>
                  <a:schemeClr val="bg1"/>
                </a:solidFill>
                <a:latin typeface="RSBVQO+SpaceGrotesk-Medium"/>
                <a:cs typeface="RSBVQO+SpaceGrotesk-Medium"/>
              </a:rPr>
              <a:t> </a:t>
            </a:r>
            <a:r>
              <a:rPr lang="cs-CZ" sz="4650" spc="-38" dirty="0" smtClean="0">
                <a:solidFill>
                  <a:schemeClr val="bg1"/>
                </a:solidFill>
                <a:latin typeface="RSBVQO+SpaceGrotesk-Medium"/>
                <a:cs typeface="RSBVQO+SpaceGrotesk-Medium"/>
              </a:rPr>
              <a:t>21.</a:t>
            </a:r>
            <a:r>
              <a:rPr lang="cs-CZ" sz="4650" spc="-822" dirty="0" smtClean="0">
                <a:solidFill>
                  <a:schemeClr val="bg1"/>
                </a:solidFill>
                <a:latin typeface="RSBVQO+SpaceGrotesk-Medium"/>
                <a:cs typeface="RSBVQO+SpaceGrotesk-Medium"/>
              </a:rPr>
              <a:t> </a:t>
            </a:r>
            <a:r>
              <a:rPr lang="cs-CZ" sz="4650" spc="-96" dirty="0" smtClean="0">
                <a:solidFill>
                  <a:schemeClr val="bg1"/>
                </a:solidFill>
                <a:latin typeface="RSBVQO+SpaceGrotesk-Medium"/>
                <a:cs typeface="RSBVQO+SpaceGrotesk-Medium"/>
              </a:rPr>
              <a:t>století</a:t>
            </a:r>
            <a:endParaRPr lang="cs-CZ" sz="4650" spc="-96" dirty="0">
              <a:solidFill>
                <a:schemeClr val="bg1"/>
              </a:solidFill>
              <a:latin typeface="RSBVQO+SpaceGrotesk-Medium"/>
              <a:cs typeface="RSBVQO+SpaceGrotesk-Medium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90273" y="0"/>
            <a:ext cx="6028626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587924" y="4318620"/>
            <a:ext cx="1120381" cy="213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28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300" spc="-16" dirty="0" smtClean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Vít Kopecký</a:t>
            </a:r>
            <a:endParaRPr sz="1300" dirty="0">
              <a:solidFill>
                <a:srgbClr val="262D35"/>
              </a:solidFill>
              <a:latin typeface="QRSESI+SpaceGrotesk-SemiBold"/>
              <a:cs typeface="QRSESI+SpaceGrotesk-Semi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9702" y="4642520"/>
            <a:ext cx="1656841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0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Manažer</a:t>
            </a:r>
            <a:r>
              <a:rPr sz="10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transformačních</a:t>
            </a:r>
          </a:p>
          <a:p>
            <a:pPr marL="73151" marR="0">
              <a:lnSpc>
                <a:spcPts val="1284"/>
              </a:lnSpc>
              <a:spcBef>
                <a:spcPts val="1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a rozvojových projektů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54043" y="5106070"/>
            <a:ext cx="1861002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414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tel.: +420 </a:t>
            </a:r>
            <a:r>
              <a:rPr lang="cs-CZ" sz="10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733 582 205</a:t>
            </a:r>
            <a:endParaRPr sz="1000" dirty="0">
              <a:solidFill>
                <a:srgbClr val="262D35"/>
              </a:solidFill>
              <a:latin typeface="UAEULW+SpaceGrotesk-Regular"/>
              <a:cs typeface="UAEULW+SpaceGrotesk-Regular"/>
            </a:endParaRPr>
          </a:p>
          <a:p>
            <a:pPr marL="0" marR="0">
              <a:lnSpc>
                <a:spcPts val="1284"/>
              </a:lnSpc>
              <a:spcBef>
                <a:spcPts val="1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e-mail: </a:t>
            </a:r>
            <a:r>
              <a:rPr lang="cs-CZ" sz="10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vi.kopecky</a:t>
            </a:r>
            <a:r>
              <a:rPr sz="10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@7group.cz</a:t>
            </a:r>
            <a:endParaRPr sz="1000" dirty="0">
              <a:solidFill>
                <a:srgbClr val="262D35"/>
              </a:solidFill>
              <a:latin typeface="UAEULW+SpaceGrotesk-Regular"/>
              <a:cs typeface="UAEULW+SpaceGrotesk-Regular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5" y="5614764"/>
            <a:ext cx="1998984" cy="755780"/>
          </a:xfrm>
          <a:prstGeom prst="rect">
            <a:avLst/>
          </a:prstGeom>
        </p:spPr>
      </p:pic>
      <p:sp>
        <p:nvSpPr>
          <p:cNvPr id="9" name="Nadpis 2">
            <a:extLst>
              <a:ext uri="{FF2B5EF4-FFF2-40B4-BE49-F238E27FC236}">
                <a16:creationId xmlns:a16="http://schemas.microsoft.com/office/drawing/2014/main" id="{4E954837-B0AF-4A10-BF39-782E1315BC8F}"/>
              </a:ext>
            </a:extLst>
          </p:cNvPr>
          <p:cNvSpPr txBox="1">
            <a:spLocks/>
          </p:cNvSpPr>
          <p:nvPr/>
        </p:nvSpPr>
        <p:spPr>
          <a:xfrm>
            <a:off x="934914" y="1942356"/>
            <a:ext cx="3682450" cy="99719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all" spc="0" normalizeH="0" baseline="0" noProof="0" smtClean="0">
                <a:ln>
                  <a:noFill/>
                </a:ln>
                <a:solidFill>
                  <a:srgbClr val="61C25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DĚKUJI </a:t>
            </a:r>
            <a:br>
              <a:rPr kumimoji="0" lang="cs-CZ" sz="3600" b="1" i="0" u="none" strike="noStrike" kern="1200" cap="all" spc="0" normalizeH="0" baseline="0" noProof="0" smtClean="0">
                <a:ln>
                  <a:noFill/>
                </a:ln>
                <a:solidFill>
                  <a:srgbClr val="61C25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cs-CZ" sz="3600" b="1" i="0" u="none" strike="noStrike" kern="1200" cap="all" spc="0" normalizeH="0" baseline="0" noProof="0" smtClean="0">
                <a:ln>
                  <a:noFill/>
                </a:ln>
                <a:solidFill>
                  <a:srgbClr val="61C25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za pozornost</a:t>
            </a:r>
            <a:endParaRPr kumimoji="0" lang="cs-CZ" sz="3600" b="1" i="0" u="none" strike="noStrike" kern="1200" cap="all" spc="0" normalizeH="0" baseline="0" noProof="0" dirty="0">
              <a:ln>
                <a:noFill/>
              </a:ln>
              <a:solidFill>
                <a:srgbClr val="61C25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4267644" y="3714101"/>
            <a:ext cx="6580356" cy="2387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818994" y="1134452"/>
            <a:ext cx="2036661" cy="2297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6546571" y="1134452"/>
            <a:ext cx="2036661" cy="2297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4274147" y="1134452"/>
            <a:ext cx="2036661" cy="2297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360000" y="267898"/>
            <a:ext cx="1267968" cy="54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90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3</a:t>
            </a:r>
            <a:r>
              <a:rPr sz="3000" spc="-14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spc="-81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pilíře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60000" y="737671"/>
            <a:ext cx="2056638" cy="54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90"/>
              </a:lnSpc>
              <a:spcBef>
                <a:spcPts val="0"/>
              </a:spcBef>
              <a:spcAft>
                <a:spcPts val="0"/>
              </a:spcAft>
            </a:pPr>
            <a:r>
              <a:rPr sz="3000" spc="-76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Green</a:t>
            </a:r>
            <a:r>
              <a:rPr sz="3000" spc="61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spc="-9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Mine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491683" y="1055249"/>
            <a:ext cx="456438" cy="619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78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5DBC68"/>
                </a:solidFill>
                <a:latin typeface="RSBVQO+SpaceGrotesk-Medium"/>
                <a:cs typeface="RSBVQO+SpaceGrotesk-Medium"/>
              </a:rPr>
              <a:t>1.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763967" y="1055249"/>
            <a:ext cx="524891" cy="619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78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5DBC68"/>
                </a:solidFill>
                <a:latin typeface="RSBVQO+SpaceGrotesk-Medium"/>
                <a:cs typeface="RSBVQO+SpaceGrotesk-Medium"/>
              </a:rPr>
              <a:t>2.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036251" y="1055249"/>
            <a:ext cx="526669" cy="619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78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5DBC68"/>
                </a:solidFill>
                <a:latin typeface="RSBVQO+SpaceGrotesk-Medium"/>
                <a:cs typeface="RSBVQO+SpaceGrotesk-Medium"/>
              </a:rPr>
              <a:t>3.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60000" y="1919599"/>
            <a:ext cx="3678384" cy="83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 souvislosti s přechodem Evropy od </a:t>
            </a:r>
            <a:r>
              <a:rPr sz="1200" spc="-10" dirty="0" err="1">
                <a:solidFill>
                  <a:srgbClr val="262D35"/>
                </a:solidFill>
                <a:latin typeface="UAEULW+SpaceGrotesk-Regular"/>
                <a:cs typeface="UAEULW+SpaceGrotesk-Regular"/>
              </a:rPr>
              <a:t>konvenční</a:t>
            </a:r>
            <a:r>
              <a:rPr sz="1200" spc="1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uhelné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energetiky</a:t>
            </a:r>
            <a:r>
              <a:rPr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na získávání energie z </a:t>
            </a:r>
            <a:r>
              <a:rPr sz="1200" dirty="0" err="1">
                <a:solidFill>
                  <a:srgbClr val="262D35"/>
                </a:solidFill>
                <a:latin typeface="UAEULW+SpaceGrotesk-Regular"/>
                <a:cs typeface="UAEULW+SpaceGrotesk-Regular"/>
              </a:rPr>
              <a:t>obnovitelných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zdrojů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připravuje</a:t>
            </a:r>
            <a:r>
              <a:rPr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skupina </a:t>
            </a:r>
            <a:r>
              <a:rPr sz="1200" spc="-18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Sev.en</a:t>
            </a:r>
            <a:r>
              <a:rPr sz="1200" spc="18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spc="-14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</a:t>
            </a:r>
            <a:r>
              <a:rPr sz="1200" spc="13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lom ČSA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integrovaný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projekt</a:t>
            </a:r>
            <a:r>
              <a:rPr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transformace území postavený na třech pilířích: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364174" y="1782876"/>
            <a:ext cx="1913246" cy="1333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hospodářsko-sociální</a:t>
            </a:r>
            <a:r>
              <a:rPr sz="1200" spc="-16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využití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200" dirty="0">
                <a:latin typeface="UAEULW+SpaceGrotesk-Regular"/>
                <a:cs typeface="UAEULW+SpaceGrotesk-Regular"/>
              </a:rPr>
              <a:t>oblasti</a:t>
            </a:r>
            <a:r>
              <a:rPr sz="1200" spc="-14" dirty="0">
                <a:latin typeface="UAEULW+SpaceGrotesk-Regular"/>
                <a:cs typeface="UAEULW+SpaceGrotesk-Regular"/>
              </a:rPr>
              <a:t> </a:t>
            </a:r>
            <a:r>
              <a:rPr sz="1200" dirty="0">
                <a:latin typeface="UAEULW+SpaceGrotesk-Regular"/>
                <a:cs typeface="UAEULW+SpaceGrotesk-Regular"/>
              </a:rPr>
              <a:t>se</a:t>
            </a:r>
            <a:r>
              <a:rPr sz="1200" spc="-17" dirty="0">
                <a:latin typeface="UAEULW+SpaceGrotesk-Regular"/>
                <a:cs typeface="UAEULW+SpaceGrotesk-Regular"/>
              </a:rPr>
              <a:t> </a:t>
            </a:r>
            <a:r>
              <a:rPr sz="1200" dirty="0">
                <a:latin typeface="UAEULW+SpaceGrotesk-Regular"/>
                <a:cs typeface="UAEULW+SpaceGrotesk-Regular"/>
              </a:rPr>
              <a:t>zaměřením</a:t>
            </a:r>
            <a:r>
              <a:rPr sz="1200" spc="-15" dirty="0">
                <a:latin typeface="UAEULW+SpaceGrotesk-Regular"/>
                <a:cs typeface="UAEULW+SpaceGrotesk-Regular"/>
              </a:rPr>
              <a:t> </a:t>
            </a:r>
            <a:r>
              <a:rPr sz="1200" dirty="0">
                <a:latin typeface="UAEULW+SpaceGrotesk-Regular"/>
                <a:cs typeface="UAEULW+SpaceGrotesk-Regular"/>
              </a:rPr>
              <a:t>na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lang="en-US" sz="1200" spc="-10" noProof="1" smtClean="0">
                <a:latin typeface="UAEULW+SpaceGrotesk-Regular"/>
                <a:cs typeface="UAEULW+SpaceGrotesk-Regular"/>
              </a:rPr>
              <a:t>investice</a:t>
            </a:r>
            <a:r>
              <a:rPr sz="1200" spc="-10" dirty="0" smtClean="0">
                <a:latin typeface="UAEULW+SpaceGrotesk-Regular"/>
                <a:cs typeface="UAEULW+SpaceGrotesk-Regular"/>
              </a:rPr>
              <a:t> </a:t>
            </a:r>
            <a:r>
              <a:rPr sz="1200" dirty="0" smtClean="0">
                <a:latin typeface="UAEULW+SpaceGrotesk-Regular"/>
                <a:cs typeface="UAEULW+SpaceGrotesk-Regular"/>
              </a:rPr>
              <a:t>do</a:t>
            </a:r>
            <a:r>
              <a:rPr lang="cs-CZ" sz="1200" spc="-16" dirty="0">
                <a:latin typeface="UAEULW+SpaceGrotesk-Regular"/>
                <a:cs typeface="UAEULW+SpaceGrotesk-Regular"/>
              </a:rPr>
              <a:t> </a:t>
            </a:r>
            <a:r>
              <a:rPr lang="en-US" sz="1200" noProof="1" smtClean="0">
                <a:latin typeface="UAEULW+SpaceGrotesk-Regular"/>
                <a:cs typeface="UAEULW+SpaceGrotesk-Regular"/>
              </a:rPr>
              <a:t>přípravy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lang="en-US" sz="1200" noProof="1" smtClean="0">
                <a:latin typeface="UAEULW+SpaceGrotesk-Regular"/>
                <a:cs typeface="UAEULW+SpaceGrotesk-Regular"/>
              </a:rPr>
              <a:t>nových</a:t>
            </a:r>
            <a:r>
              <a:rPr sz="1200" spc="-12" dirty="0" smtClean="0">
                <a:latin typeface="UAEULW+SpaceGrotesk-Regular"/>
                <a:cs typeface="UAEULW+SpaceGrotesk-Regular"/>
              </a:rPr>
              <a:t> </a:t>
            </a:r>
            <a:r>
              <a:rPr sz="1200" dirty="0">
                <a:latin typeface="UAEULW+SpaceGrotesk-Regular"/>
                <a:cs typeface="UAEULW+SpaceGrotesk-Regular"/>
              </a:rPr>
              <a:t>průmyslových</a:t>
            </a:r>
            <a:r>
              <a:rPr sz="1200" spc="-13" dirty="0">
                <a:latin typeface="UAEULW+SpaceGrotesk-Regular"/>
                <a:cs typeface="UAEULW+SpaceGrotesk-Regular"/>
              </a:rPr>
              <a:t> </a:t>
            </a:r>
            <a:r>
              <a:rPr sz="1200" dirty="0">
                <a:latin typeface="UAEULW+SpaceGrotesk-Regular"/>
                <a:cs typeface="UAEULW+SpaceGrotesk-Regular"/>
              </a:rPr>
              <a:t>zón,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200" dirty="0">
                <a:latin typeface="UAEULW+SpaceGrotesk-Regular"/>
                <a:cs typeface="UAEULW+SpaceGrotesk-Regular"/>
              </a:rPr>
              <a:t>zaměřující</a:t>
            </a:r>
            <a:r>
              <a:rPr sz="1200" spc="-16" dirty="0">
                <a:latin typeface="UAEULW+SpaceGrotesk-Regular"/>
                <a:cs typeface="UAEULW+SpaceGrotesk-Regular"/>
              </a:rPr>
              <a:t> </a:t>
            </a:r>
            <a:r>
              <a:rPr sz="1200" dirty="0">
                <a:latin typeface="UAEULW+SpaceGrotesk-Regular"/>
                <a:cs typeface="UAEULW+SpaceGrotesk-Regular"/>
              </a:rPr>
              <a:t>se</a:t>
            </a:r>
            <a:r>
              <a:rPr sz="1200" spc="-17" dirty="0">
                <a:latin typeface="UAEULW+SpaceGrotesk-Regular"/>
                <a:cs typeface="UAEULW+SpaceGrotesk-Regular"/>
              </a:rPr>
              <a:t> </a:t>
            </a:r>
            <a:r>
              <a:rPr sz="1200" dirty="0">
                <a:latin typeface="UAEULW+SpaceGrotesk-Regular"/>
                <a:cs typeface="UAEULW+SpaceGrotesk-Regular"/>
              </a:rPr>
              <a:t>především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200" dirty="0">
                <a:latin typeface="UAEULW+SpaceGrotesk-Regular"/>
                <a:cs typeface="UAEULW+SpaceGrotesk-Regular"/>
              </a:rPr>
              <a:t>na</a:t>
            </a:r>
            <a:r>
              <a:rPr sz="1200" spc="-14" dirty="0">
                <a:latin typeface="UAEULW+SpaceGrotesk-Regular"/>
                <a:cs typeface="UAEULW+SpaceGrotesk-Regular"/>
              </a:rPr>
              <a:t> </a:t>
            </a:r>
            <a:r>
              <a:rPr sz="1200" dirty="0">
                <a:latin typeface="UAEULW+SpaceGrotesk-Regular"/>
                <a:cs typeface="UAEULW+SpaceGrotesk-Regular"/>
              </a:rPr>
              <a:t>lehkou</a:t>
            </a:r>
            <a:r>
              <a:rPr sz="1200" spc="-11" dirty="0">
                <a:latin typeface="UAEULW+SpaceGrotesk-Regular"/>
                <a:cs typeface="UAEULW+SpaceGrotesk-Regular"/>
              </a:rPr>
              <a:t> </a:t>
            </a:r>
            <a:r>
              <a:rPr sz="1200" dirty="0">
                <a:latin typeface="UAEULW+SpaceGrotesk-Regular"/>
                <a:cs typeface="UAEULW+SpaceGrotesk-Regular"/>
              </a:rPr>
              <a:t>výrobu</a:t>
            </a:r>
            <a:r>
              <a:rPr sz="1200" spc="-17" dirty="0">
                <a:latin typeface="UAEULW+SpaceGrotesk-Regular"/>
                <a:cs typeface="UAEULW+SpaceGrotesk-Regular"/>
              </a:rPr>
              <a:t> </a:t>
            </a:r>
            <a:r>
              <a:rPr sz="1200" dirty="0">
                <a:latin typeface="UAEULW+SpaceGrotesk-Regular"/>
                <a:cs typeface="UAEULW+SpaceGrotesk-Regular"/>
              </a:rPr>
              <a:t>a</a:t>
            </a:r>
            <a:r>
              <a:rPr sz="1200" spc="-20" dirty="0">
                <a:latin typeface="UAEULW+SpaceGrotesk-Regular"/>
                <a:cs typeface="UAEULW+SpaceGrotesk-Regular"/>
              </a:rPr>
              <a:t> </a:t>
            </a:r>
            <a:r>
              <a:rPr sz="1200" dirty="0">
                <a:latin typeface="UAEULW+SpaceGrotesk-Regular"/>
                <a:cs typeface="UAEULW+SpaceGrotesk-Regular"/>
              </a:rPr>
              <a:t>smart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řešení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676313" y="1787767"/>
            <a:ext cx="1806066" cy="83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 smtClean="0">
                <a:latin typeface="UAEULW+SpaceGrotesk-Regular"/>
                <a:cs typeface="UAEULW+SpaceGrotesk-Regular"/>
              </a:rPr>
              <a:t>environmentální a kulturně-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lang="cs-CZ" sz="1200" dirty="0" smtClean="0">
                <a:latin typeface="UAEULW+SpaceGrotesk-Regular"/>
                <a:cs typeface="UAEULW+SpaceGrotesk-Regular"/>
              </a:rPr>
              <a:t>sociální využití území,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lang="cs-CZ" sz="1200" dirty="0" smtClean="0">
                <a:latin typeface="UAEULW+SpaceGrotesk-Regular"/>
                <a:cs typeface="UAEULW+SpaceGrotesk-Regular"/>
              </a:rPr>
              <a:t>včetně krajinotvorných aktivit</a:t>
            </a:r>
            <a:endParaRPr lang="cs-CZ" sz="1200" dirty="0">
              <a:latin typeface="UAEULW+SpaceGrotesk-Regular"/>
              <a:cs typeface="UAEULW+SpaceGrotesk-Regular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94445" y="1782479"/>
            <a:ext cx="1851652" cy="83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84"/>
              </a:lnSpc>
            </a:pPr>
            <a:r>
              <a:rPr lang="cs-CZ"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využití obnovitelných</a:t>
            </a:r>
          </a:p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zdrojů</a:t>
            </a:r>
            <a:r>
              <a:rPr sz="11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energie </a:t>
            </a:r>
            <a:r>
              <a:rPr sz="1100" spc="-14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</a:t>
            </a:r>
            <a:r>
              <a:rPr sz="1100" spc="14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výrobu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vodíku a jeho akumulaci </a:t>
            </a:r>
            <a:r>
              <a:rPr sz="1100" spc="-14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100" spc="-11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širokou</a:t>
            </a:r>
            <a:r>
              <a:rPr sz="1100" spc="11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škálu návazných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dekarbonizačních řešení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60000" y="3676009"/>
            <a:ext cx="1124457" cy="204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08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RSBVQO+SpaceGrotesk-Medium"/>
                <a:cs typeface="RSBVQO+SpaceGrotesk-Medium"/>
              </a:rPr>
              <a:t>Nositel</a:t>
            </a:r>
            <a:r>
              <a:rPr sz="1000" spc="-14" dirty="0">
                <a:solidFill>
                  <a:srgbClr val="262D35"/>
                </a:solidFill>
                <a:latin typeface="RSBVQO+SpaceGrotesk-Medium"/>
                <a:cs typeface="RSBVQO+SpaceGrotesk-Medium"/>
              </a:rPr>
              <a:t> </a:t>
            </a:r>
            <a:r>
              <a:rPr sz="1000" dirty="0">
                <a:solidFill>
                  <a:srgbClr val="262D35"/>
                </a:solidFill>
                <a:latin typeface="RSBVQO+SpaceGrotesk-Medium"/>
                <a:cs typeface="RSBVQO+SpaceGrotesk-Medium"/>
              </a:rPr>
              <a:t>projektu: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665864" y="3746086"/>
            <a:ext cx="2420708" cy="354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8"/>
              </a:lnSpc>
            </a:pPr>
            <a:r>
              <a:rPr sz="1100" dirty="0">
                <a:solidFill>
                  <a:srgbClr val="000000"/>
                </a:solidFill>
                <a:latin typeface="RSBVQO+SpaceGrotesk-Medium"/>
                <a:cs typeface="RSBVQO+SpaceGrotesk-Medium"/>
              </a:rPr>
              <a:t>Územní návaznost na Horní Jiřetín,</a:t>
            </a:r>
          </a:p>
          <a:p>
            <a:pPr>
              <a:lnSpc>
                <a:spcPts val="1438"/>
              </a:lnSpc>
            </a:pPr>
            <a:r>
              <a:rPr sz="1100" dirty="0">
                <a:solidFill>
                  <a:srgbClr val="000000"/>
                </a:solidFill>
                <a:latin typeface="RSBVQO+SpaceGrotesk-Medium"/>
                <a:cs typeface="RSBVQO+SpaceGrotesk-Medium"/>
              </a:rPr>
              <a:t>Most a Litvínov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375650" y="3822222"/>
            <a:ext cx="591616" cy="220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8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RSBVQO+SpaceGrotesk-Medium"/>
                <a:cs typeface="RSBVQO+SpaceGrotesk-Medium"/>
              </a:rPr>
              <a:t>Poloha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375650" y="4220088"/>
            <a:ext cx="1087551" cy="220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8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RSBVQO+SpaceGrotesk-Medium"/>
                <a:cs typeface="RSBVQO+SpaceGrotesk-Medium"/>
              </a:rPr>
              <a:t>Rozloha území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665864" y="4220087"/>
            <a:ext cx="2918122" cy="172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8"/>
              </a:lnSpc>
            </a:pPr>
            <a:r>
              <a:rPr lang="cs-CZ" sz="11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projekt </a:t>
            </a:r>
            <a:r>
              <a:rPr lang="cs-CZ"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OP ST řeší cca </a:t>
            </a:r>
            <a:r>
              <a:rPr lang="cs-CZ" sz="11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308 </a:t>
            </a:r>
            <a:r>
              <a:rPr lang="cs-CZ" sz="11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ha </a:t>
            </a:r>
            <a:endParaRPr sz="1100" dirty="0">
              <a:solidFill>
                <a:srgbClr val="262D35"/>
              </a:solidFill>
              <a:latin typeface="UAEULW+SpaceGrotesk-Regular"/>
              <a:cs typeface="UAEULW+SpaceGrotesk-Regular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75650" y="4617954"/>
            <a:ext cx="2743137" cy="220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8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RSBVQO+SpaceGrotesk-Medium"/>
                <a:cs typeface="RSBVQO+SpaceGrotesk-Medium"/>
              </a:rPr>
              <a:t>Počet zaměstnanců v lokalitě lomu ČSA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665864" y="4617954"/>
            <a:ext cx="511149" cy="17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1438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RSBVQO+SpaceGrotesk-Medium"/>
                <a:cs typeface="RSBVQO+SpaceGrotesk-Medium"/>
              </a:rPr>
              <a:t>1 400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375650" y="5015819"/>
            <a:ext cx="4159554" cy="17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8"/>
              </a:lnSpc>
            </a:pPr>
            <a:r>
              <a:rPr sz="1100" spc="-19" dirty="0">
                <a:solidFill>
                  <a:srgbClr val="000000"/>
                </a:solidFill>
                <a:latin typeface="RSBVQO+SpaceGrotesk-Medium"/>
                <a:cs typeface="RSBVQO+SpaceGrotesk-Medium"/>
              </a:rPr>
              <a:t>Plánovaný</a:t>
            </a:r>
            <a:r>
              <a:rPr sz="1100" dirty="0">
                <a:solidFill>
                  <a:srgbClr val="000000"/>
                </a:solidFill>
                <a:latin typeface="RSBVQO+SpaceGrotesk-Medium"/>
                <a:cs typeface="RSBVQO+SpaceGrotesk-Medium"/>
              </a:rPr>
              <a:t> </a:t>
            </a:r>
            <a:r>
              <a:rPr sz="1100" spc="-10" dirty="0">
                <a:solidFill>
                  <a:srgbClr val="000000"/>
                </a:solidFill>
                <a:latin typeface="RSBVQO+SpaceGrotesk-Medium"/>
                <a:cs typeface="RSBVQO+SpaceGrotesk-Medium"/>
              </a:rPr>
              <a:t>harmonogram</a:t>
            </a:r>
            <a:r>
              <a:rPr sz="1100" spc="-12" dirty="0">
                <a:solidFill>
                  <a:srgbClr val="000000"/>
                </a:solidFill>
                <a:latin typeface="RSBVQO+SpaceGrotesk-Medium"/>
                <a:cs typeface="RSBVQO+SpaceGrotesk-Medium"/>
              </a:rPr>
              <a:t> </a:t>
            </a:r>
            <a:r>
              <a:rPr sz="1100" spc="-14" dirty="0">
                <a:solidFill>
                  <a:srgbClr val="000000"/>
                </a:solidFill>
                <a:latin typeface="RSBVQO+SpaceGrotesk-Medium"/>
                <a:cs typeface="RSBVQO+SpaceGrotesk-Medium"/>
              </a:rPr>
              <a:t>strategického</a:t>
            </a:r>
            <a:r>
              <a:rPr sz="1100" dirty="0">
                <a:solidFill>
                  <a:srgbClr val="000000"/>
                </a:solidFill>
                <a:latin typeface="RSBVQO+SpaceGrotesk-Medium"/>
                <a:cs typeface="RSBVQO+SpaceGrotesk-Medium"/>
              </a:rPr>
              <a:t> projektu</a:t>
            </a:r>
            <a:r>
              <a:rPr sz="1100" spc="1091" dirty="0">
                <a:solidFill>
                  <a:srgbClr val="000000"/>
                </a:solidFill>
                <a:latin typeface="RSBVQO+SpaceGrotesk-Medium"/>
                <a:cs typeface="RSBVQO+SpaceGrotesk-Medium"/>
              </a:rPr>
              <a:t> </a:t>
            </a:r>
            <a:r>
              <a:rPr sz="1100" dirty="0">
                <a:solidFill>
                  <a:srgbClr val="000000"/>
                </a:solidFill>
                <a:latin typeface="RSBVQO+SpaceGrotesk-Medium"/>
                <a:cs typeface="RSBVQO+SpaceGrotesk-Medium"/>
              </a:rPr>
              <a:t>2023-2027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375650" y="5413685"/>
            <a:ext cx="2900438" cy="618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8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RSBVQO+SpaceGrotesk-Medium"/>
                <a:cs typeface="RSBVQO+SpaceGrotesk-Medium"/>
              </a:rPr>
              <a:t>Rozpočet projektu strategického projektu</a:t>
            </a:r>
          </a:p>
          <a:p>
            <a:pPr marL="0" marR="0">
              <a:lnSpc>
                <a:spcPts val="1438"/>
              </a:lnSpc>
              <a:spcBef>
                <a:spcPts val="174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RSBVQO+SpaceGrotesk-Medium"/>
                <a:cs typeface="RSBVQO+SpaceGrotesk-Medium"/>
              </a:rPr>
              <a:t>Identiﬁkace zdrojů ﬁnancování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7665864" y="5413685"/>
            <a:ext cx="106995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1438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RSBVQO+SpaceGrotesk-Medium"/>
                <a:cs typeface="RSBVQO+SpaceGrotesk-Medium"/>
              </a:rPr>
              <a:t>cca. </a:t>
            </a:r>
            <a:r>
              <a:rPr lang="cs-CZ" sz="1100" dirty="0" smtClean="0">
                <a:solidFill>
                  <a:srgbClr val="000000"/>
                </a:solidFill>
                <a:latin typeface="RSBVQO+SpaceGrotesk-Medium"/>
                <a:cs typeface="RSBVQO+SpaceGrotesk-Medium"/>
              </a:rPr>
              <a:t>2</a:t>
            </a:r>
            <a:r>
              <a:rPr sz="1100" dirty="0" smtClean="0">
                <a:solidFill>
                  <a:srgbClr val="000000"/>
                </a:solidFill>
                <a:latin typeface="RSBVQO+SpaceGrotesk-Medium"/>
                <a:cs typeface="RSBVQO+SpaceGrotesk-Medium"/>
              </a:rPr>
              <a:t> </a:t>
            </a:r>
            <a:r>
              <a:rPr sz="1100" dirty="0">
                <a:solidFill>
                  <a:srgbClr val="000000"/>
                </a:solidFill>
                <a:latin typeface="RSBVQO+SpaceGrotesk-Medium"/>
                <a:cs typeface="RSBVQO+SpaceGrotesk-Medium"/>
              </a:rPr>
              <a:t>mld. Kč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7665864" y="5808137"/>
            <a:ext cx="3080233" cy="17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8"/>
              </a:lnSpc>
            </a:pPr>
            <a:r>
              <a:rPr sz="1100" dirty="0">
                <a:solidFill>
                  <a:srgbClr val="000000"/>
                </a:solidFill>
                <a:latin typeface="RSBVQO+SpaceGrotesk-Medium"/>
                <a:cs typeface="RSBVQO+SpaceGrotesk-Medium"/>
              </a:rPr>
              <a:t>Operační program </a:t>
            </a:r>
            <a:r>
              <a:rPr sz="1100" dirty="0" err="1">
                <a:solidFill>
                  <a:srgbClr val="000000"/>
                </a:solidFill>
                <a:latin typeface="RSBVQO+SpaceGrotesk-Medium"/>
                <a:cs typeface="RSBVQO+SpaceGrotesk-Medium"/>
              </a:rPr>
              <a:t>Spravedlivá</a:t>
            </a:r>
            <a:r>
              <a:rPr sz="1100" dirty="0">
                <a:solidFill>
                  <a:srgbClr val="000000"/>
                </a:solidFill>
                <a:latin typeface="RSBVQO+SpaceGrotesk-Medium"/>
                <a:cs typeface="RSBVQO+SpaceGrotesk-Medium"/>
              </a:rPr>
              <a:t> </a:t>
            </a:r>
            <a:r>
              <a:rPr sz="1100" dirty="0" err="1" smtClean="0">
                <a:solidFill>
                  <a:srgbClr val="000000"/>
                </a:solidFill>
                <a:latin typeface="RSBVQO+SpaceGrotesk-Medium"/>
                <a:cs typeface="RSBVQO+SpaceGrotesk-Medium"/>
              </a:rPr>
              <a:t>transformace</a:t>
            </a:r>
            <a:endParaRPr lang="cs-CZ" sz="1100" dirty="0" smtClean="0">
              <a:solidFill>
                <a:srgbClr val="000000"/>
              </a:solidFill>
              <a:latin typeface="RSBVQO+SpaceGrotesk-Medium"/>
              <a:cs typeface="RSBVQO+SpaceGrotesk-Medium"/>
            </a:endParaRPr>
          </a:p>
        </p:txBody>
      </p:sp>
      <p:sp>
        <p:nvSpPr>
          <p:cNvPr id="37" name="object 2"/>
          <p:cNvSpPr/>
          <p:nvPr/>
        </p:nvSpPr>
        <p:spPr>
          <a:xfrm>
            <a:off x="1397903" y="4066178"/>
            <a:ext cx="303428" cy="154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"/>
          <p:cNvSpPr/>
          <p:nvPr/>
        </p:nvSpPr>
        <p:spPr>
          <a:xfrm>
            <a:off x="1126395" y="4066178"/>
            <a:ext cx="422371" cy="1548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4"/>
          <p:cNvSpPr/>
          <p:nvPr/>
        </p:nvSpPr>
        <p:spPr>
          <a:xfrm>
            <a:off x="818989" y="4069498"/>
            <a:ext cx="436145" cy="1482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5"/>
          <p:cNvSpPr/>
          <p:nvPr/>
        </p:nvSpPr>
        <p:spPr>
          <a:xfrm>
            <a:off x="769228" y="4069497"/>
            <a:ext cx="187137" cy="1482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6"/>
          <p:cNvSpPr/>
          <p:nvPr/>
        </p:nvSpPr>
        <p:spPr>
          <a:xfrm>
            <a:off x="907114" y="3880484"/>
            <a:ext cx="563637" cy="1476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7"/>
          <p:cNvSpPr/>
          <p:nvPr/>
        </p:nvSpPr>
        <p:spPr>
          <a:xfrm>
            <a:off x="764766" y="3877184"/>
            <a:ext cx="420638" cy="1542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8"/>
          <p:cNvSpPr/>
          <p:nvPr/>
        </p:nvSpPr>
        <p:spPr>
          <a:xfrm>
            <a:off x="360000" y="3880225"/>
            <a:ext cx="337134" cy="3371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71962" y="2767957"/>
            <a:ext cx="1359410" cy="8484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098922" y="4736893"/>
            <a:ext cx="1837077" cy="4231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785567" y="4753611"/>
            <a:ext cx="2512442" cy="3912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515600" y="2777830"/>
            <a:ext cx="1401408" cy="8615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854000" y="4776592"/>
            <a:ext cx="2320205" cy="344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360000" y="242698"/>
            <a:ext cx="3158490" cy="54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90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Partneři</a:t>
            </a:r>
            <a:r>
              <a:rPr sz="3000" spc="105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projektu</a:t>
            </a:r>
          </a:p>
        </p:txBody>
      </p:sp>
      <p:pic>
        <p:nvPicPr>
          <p:cNvPr id="1026" name="Picture 2" descr="Logo školy ke stažení - Vysoká škola chemicko-technologická v Praz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698" y="2959320"/>
            <a:ext cx="2391445" cy="46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1885222"/>
            <a:ext cx="11015996" cy="4227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60000" y="242698"/>
            <a:ext cx="2646426" cy="54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90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Historie</a:t>
            </a:r>
            <a:r>
              <a:rPr sz="3000" spc="107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3000" spc="-11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území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11071" y="3475860"/>
            <a:ext cx="1434237" cy="653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28"/>
              </a:lnSpc>
              <a:spcBef>
                <a:spcPts val="0"/>
              </a:spcBef>
              <a:spcAft>
                <a:spcPts val="0"/>
              </a:spcAft>
            </a:pPr>
            <a:r>
              <a:rPr sz="1300" spc="-28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Revitalizované</a:t>
            </a:r>
          </a:p>
          <a:p>
            <a:pPr marL="0" marR="0">
              <a:lnSpc>
                <a:spcPts val="1559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a</a:t>
            </a:r>
            <a:r>
              <a:rPr sz="1300" spc="19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1300" spc="-24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resocializované</a:t>
            </a:r>
          </a:p>
          <a:p>
            <a:pPr marL="0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300" spc="-28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území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4019" y="3872100"/>
            <a:ext cx="1185926" cy="25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28"/>
              </a:lnSpc>
              <a:spcBef>
                <a:spcPts val="0"/>
              </a:spcBef>
              <a:spcAft>
                <a:spcPts val="0"/>
              </a:spcAft>
            </a:pPr>
            <a:r>
              <a:rPr sz="1300" spc="-29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Zrození</a:t>
            </a:r>
            <a:r>
              <a:rPr sz="1300" spc="48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1300" spc="-23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jezera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38301" y="3872100"/>
            <a:ext cx="935964" cy="25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28"/>
              </a:lnSpc>
              <a:spcBef>
                <a:spcPts val="0"/>
              </a:spcBef>
              <a:spcAft>
                <a:spcPts val="0"/>
              </a:spcAft>
            </a:pPr>
            <a:r>
              <a:rPr sz="1300" spc="-17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Vysoušení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10700" y="3872100"/>
            <a:ext cx="1238922" cy="25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28"/>
              </a:lnSpc>
              <a:spcBef>
                <a:spcPts val="0"/>
              </a:spcBef>
              <a:spcAft>
                <a:spcPts val="0"/>
              </a:spcAft>
            </a:pPr>
            <a:r>
              <a:rPr sz="1300" spc="-15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Počátky</a:t>
            </a:r>
            <a:r>
              <a:rPr sz="1300" spc="34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1300" spc="-3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těžby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52505" y="3872100"/>
            <a:ext cx="1558061" cy="25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28"/>
              </a:lnSpc>
              <a:spcBef>
                <a:spcPts val="0"/>
              </a:spcBef>
              <a:spcAft>
                <a:spcPts val="0"/>
              </a:spcAft>
            </a:pPr>
            <a:r>
              <a:rPr sz="1300" spc="-25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Průmyslová</a:t>
            </a:r>
            <a:r>
              <a:rPr sz="1300" spc="44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1300" spc="-19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krajina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642354" y="3872100"/>
            <a:ext cx="1090829" cy="25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28"/>
              </a:lnSpc>
              <a:spcBef>
                <a:spcPts val="0"/>
              </a:spcBef>
              <a:spcAft>
                <a:spcPts val="0"/>
              </a:spcAft>
            </a:pPr>
            <a:r>
              <a:rPr sz="1300" spc="-23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Konec</a:t>
            </a:r>
            <a:r>
              <a:rPr sz="1300" spc="42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1300" spc="-29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těžby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4019" y="4147299"/>
            <a:ext cx="1275715" cy="201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Komořanské </a:t>
            </a:r>
            <a:r>
              <a:rPr sz="1000" spc="-11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jezero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238364" y="4147299"/>
            <a:ext cx="1706753" cy="10266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Roku </a:t>
            </a:r>
            <a:r>
              <a:rPr sz="1000" spc="-1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1831</a:t>
            </a:r>
            <a:r>
              <a:rPr sz="1000" spc="1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nařídil kníže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Ferdinand z Lobkovic jeho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kompletní vysušení coby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způsob, jak získat větší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plochu </a:t>
            </a:r>
            <a:r>
              <a:rPr sz="1000" spc="-14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</a:t>
            </a:r>
            <a:r>
              <a:rPr sz="1000" spc="13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zemědělské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využití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110725" y="4147299"/>
            <a:ext cx="1282954" cy="6964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 poslední čtvrtině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19. století vznikly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 prostoru první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hnědouhelné doly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840846" y="4147299"/>
            <a:ext cx="1707388" cy="10266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000" spc="-18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Totální</a:t>
            </a:r>
            <a:r>
              <a:rPr sz="1000" spc="17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proměnu </a:t>
            </a:r>
            <a:r>
              <a:rPr sz="1000" spc="-12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kdysi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zemědělské krajiny </a:t>
            </a:r>
            <a:r>
              <a:rPr sz="1000" spc="-1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okolo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bývalého jezera na krajinu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průmyslovou přinesla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teprve druhá světová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válka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630657" y="4147299"/>
            <a:ext cx="1478279" cy="15219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První dekáda nového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milénia je doba, </a:t>
            </a:r>
            <a:r>
              <a:rPr sz="1000" spc="-2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kdy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neprolomení limitů na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těžbu hnědého uhlí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a odklon od fosilních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paliv znamená hledání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nového příběhu </a:t>
            </a:r>
            <a:r>
              <a:rPr sz="1000" spc="-14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krajinu pod Krušnými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horami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411198" y="4147299"/>
            <a:ext cx="1010284" cy="201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Revitalizované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94019" y="4312399"/>
            <a:ext cx="1643126" cy="6964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vzniklo nejspíše před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přibližně 15 000 lety </a:t>
            </a:r>
            <a:r>
              <a:rPr sz="1000" spc="-13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jako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000" spc="-1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mělké</a:t>
            </a:r>
            <a:r>
              <a:rPr sz="1000" spc="1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průtočné </a:t>
            </a:r>
            <a:r>
              <a:rPr sz="1000" spc="-11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jezero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 podhůří Krušných hor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411198" y="4312399"/>
            <a:ext cx="1827149" cy="15219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a resocializované území -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 návaznosti na ukončení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těžby v lomu ČSA bude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i díky strategickému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projektu Green Mine lokalita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připravena k plnění nových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funkcí, které přinesou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do území i nové pracovní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příležitosti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98918" y="227663"/>
            <a:ext cx="8080481" cy="5977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57692" y="2172224"/>
            <a:ext cx="1959673" cy="160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3"/>
              </a:lnSpc>
              <a:spcBef>
                <a:spcPts val="0"/>
              </a:spcBef>
              <a:spcAft>
                <a:spcPts val="0"/>
              </a:spcAft>
            </a:pPr>
            <a:r>
              <a:rPr sz="75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Komořany,</a:t>
            </a:r>
            <a:r>
              <a:rPr sz="750" spc="-12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75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technologická</a:t>
            </a:r>
            <a:r>
              <a:rPr sz="750" spc="-19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75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infrastruktura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33704" y="2172224"/>
            <a:ext cx="2033397" cy="160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3"/>
              </a:lnSpc>
              <a:spcBef>
                <a:spcPts val="0"/>
              </a:spcBef>
              <a:spcAft>
                <a:spcPts val="0"/>
              </a:spcAft>
            </a:pPr>
            <a:r>
              <a:rPr sz="75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Celkový</a:t>
            </a:r>
            <a:r>
              <a:rPr sz="750" spc="-18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75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pohled</a:t>
            </a:r>
            <a:r>
              <a:rPr sz="750" spc="-22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75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na</a:t>
            </a:r>
            <a:r>
              <a:rPr sz="750" spc="-18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75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lom</a:t>
            </a:r>
            <a:r>
              <a:rPr sz="750" spc="-2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750" spc="11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ČSA</a:t>
            </a:r>
            <a:r>
              <a:rPr sz="750" spc="-26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75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od</a:t>
            </a:r>
            <a:r>
              <a:rPr sz="750" spc="-23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75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jihozápadu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24999" y="775926"/>
            <a:ext cx="1660017" cy="963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90"/>
              </a:lnSpc>
              <a:spcBef>
                <a:spcPts val="0"/>
              </a:spcBef>
              <a:spcAft>
                <a:spcPts val="0"/>
              </a:spcAft>
            </a:pPr>
            <a:r>
              <a:rPr sz="3000" spc="-12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Stávající</a:t>
            </a:r>
          </a:p>
          <a:p>
            <a:pPr marL="0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sz="3000" spc="-23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stav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24999" y="1942356"/>
            <a:ext cx="2648967" cy="1500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Dotčené území bylo po více než </a:t>
            </a:r>
            <a:r>
              <a:rPr lang="cs-CZ" sz="1200" spc="-2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70</a:t>
            </a:r>
            <a:r>
              <a:rPr lang="cs-CZ" sz="1200" spc="2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let zdrojem </a:t>
            </a:r>
            <a:r>
              <a:rPr lang="cs-CZ" sz="1200" dirty="0" smtClean="0">
                <a:latin typeface="UAEULW+SpaceGrotesk-Regular"/>
                <a:cs typeface="UAEULW+SpaceGrotesk-Regular"/>
              </a:rPr>
              <a:t>pracovních příležitostí a </a:t>
            </a:r>
            <a:r>
              <a:rPr lang="cs-CZ" sz="1200" dirty="0" smtClean="0">
                <a:latin typeface="UAEULW+SpaceGrotesk-Regular"/>
                <a:cs typeface="UAEULW+SpaceGrotesk-Regular"/>
              </a:rPr>
              <a:t>suroviny </a:t>
            </a:r>
            <a:r>
              <a:rPr lang="cs-CZ" sz="1200" spc="-14" dirty="0" smtClean="0">
                <a:latin typeface="UAEULW+SpaceGrotesk-Regular"/>
                <a:cs typeface="UAEULW+SpaceGrotesk-Regular"/>
              </a:rPr>
              <a:t>pro</a:t>
            </a:r>
            <a:r>
              <a:rPr lang="cs-CZ" sz="1200" spc="14" dirty="0" smtClean="0">
                <a:latin typeface="UAEULW+SpaceGrotesk-Regular"/>
                <a:cs typeface="UAEULW+SpaceGrotesk-Regular"/>
              </a:rPr>
              <a:t> </a:t>
            </a:r>
            <a:r>
              <a:rPr lang="cs-CZ" sz="1200" dirty="0" smtClean="0">
                <a:latin typeface="UAEULW+SpaceGrotesk-Regular"/>
                <a:cs typeface="UAEULW+SpaceGrotesk-Regular"/>
              </a:rPr>
              <a:t>výrobu elektrické energie až </a:t>
            </a:r>
            <a:r>
              <a:rPr lang="cs-CZ" sz="1200" spc="-14" dirty="0" smtClean="0">
                <a:latin typeface="UAEULW+SpaceGrotesk-Regular"/>
                <a:cs typeface="UAEULW+SpaceGrotesk-Regular"/>
              </a:rPr>
              <a:t>pro</a:t>
            </a:r>
            <a:r>
              <a:rPr lang="cs-CZ" sz="1200" spc="14" dirty="0" smtClean="0">
                <a:latin typeface="UAEULW+SpaceGrotesk-Regular"/>
                <a:cs typeface="UAEULW+SpaceGrotesk-Regular"/>
              </a:rPr>
              <a:t> </a:t>
            </a:r>
            <a:r>
              <a:rPr lang="cs-CZ" sz="1200" dirty="0" smtClean="0">
                <a:latin typeface="UAEULW+SpaceGrotesk-Regular"/>
                <a:cs typeface="UAEULW+SpaceGrotesk-Regular"/>
              </a:rPr>
              <a:t>polovinu </a:t>
            </a:r>
            <a:r>
              <a:rPr lang="cs-CZ" sz="1200" spc="-11" dirty="0" smtClean="0">
                <a:latin typeface="UAEULW+SpaceGrotesk-Regular"/>
                <a:cs typeface="UAEULW+SpaceGrotesk-Regular"/>
              </a:rPr>
              <a:t>České</a:t>
            </a:r>
            <a:r>
              <a:rPr lang="cs-CZ" sz="1200" spc="11" dirty="0" smtClean="0">
                <a:latin typeface="UAEULW+SpaceGrotesk-Regular"/>
                <a:cs typeface="UAEULW+SpaceGrotesk-Regular"/>
              </a:rPr>
              <a:t> </a:t>
            </a:r>
            <a:r>
              <a:rPr lang="cs-CZ" sz="1200" spc="-11" dirty="0" smtClean="0">
                <a:latin typeface="UAEULW+SpaceGrotesk-Regular"/>
                <a:cs typeface="UAEULW+SpaceGrotesk-Regular"/>
              </a:rPr>
              <a:t>republiky.</a:t>
            </a:r>
            <a:r>
              <a:rPr lang="cs-CZ" sz="1200" spc="11" dirty="0" smtClean="0">
                <a:latin typeface="UAEULW+SpaceGrotesk-Regular"/>
                <a:cs typeface="UAEULW+SpaceGrotesk-Regular"/>
              </a:rPr>
              <a:t> </a:t>
            </a:r>
            <a:r>
              <a:rPr lang="cs-CZ" sz="1200" spc="-38" dirty="0" smtClean="0">
                <a:latin typeface="UAEULW+SpaceGrotesk-Regular"/>
                <a:cs typeface="UAEULW+SpaceGrotesk-Regular"/>
              </a:rPr>
              <a:t>Tato</a:t>
            </a:r>
            <a:r>
              <a:rPr lang="cs-CZ" sz="1200" spc="38" dirty="0" smtClean="0">
                <a:latin typeface="UAEULW+SpaceGrotesk-Regular"/>
                <a:cs typeface="UAEULW+SpaceGrotesk-Regular"/>
              </a:rPr>
              <a:t> </a:t>
            </a:r>
            <a:r>
              <a:rPr lang="cs-CZ" sz="1200" dirty="0" smtClean="0">
                <a:latin typeface="UAEULW+SpaceGrotesk-Regular"/>
                <a:cs typeface="UAEULW+SpaceGrotesk-Regular"/>
              </a:rPr>
              <a:t>část příběhu </a:t>
            </a:r>
            <a:r>
              <a:rPr lang="cs-CZ" sz="1200" spc="-17" dirty="0" smtClean="0">
                <a:latin typeface="UAEULW+SpaceGrotesk-Regular"/>
                <a:cs typeface="UAEULW+SpaceGrotesk-Regular"/>
              </a:rPr>
              <a:t>rokem </a:t>
            </a:r>
            <a:r>
              <a:rPr lang="cs-CZ" sz="1200" dirty="0" smtClean="0">
                <a:latin typeface="UAEULW+SpaceGrotesk-Regular"/>
                <a:cs typeface="UAEULW+SpaceGrotesk-Regular"/>
              </a:rPr>
              <a:t>2026 </a:t>
            </a:r>
            <a:r>
              <a:rPr lang="cs-CZ" sz="1200" dirty="0" smtClean="0">
                <a:latin typeface="UAEULW+SpaceGrotesk-Regular"/>
                <a:cs typeface="UAEULW+SpaceGrotesk-Regular"/>
              </a:rPr>
              <a:t>končí. 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Lom se zavírá. V současné době se též připravuje nová forma sanace a rekultivace, vycházející z požadavku státu.</a:t>
            </a:r>
            <a:endParaRPr lang="cs-CZ" sz="1200" dirty="0">
              <a:solidFill>
                <a:srgbClr val="262D35"/>
              </a:solidFill>
              <a:latin typeface="UAEULW+SpaceGrotesk-Regular"/>
              <a:cs typeface="UAEULW+SpaceGrotesk-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33704" y="4149804"/>
            <a:ext cx="1272064" cy="160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3"/>
              </a:lnSpc>
              <a:spcBef>
                <a:spcPts val="0"/>
              </a:spcBef>
              <a:spcAft>
                <a:spcPts val="0"/>
              </a:spcAft>
            </a:pPr>
            <a:r>
              <a:rPr sz="75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Komořany,</a:t>
            </a:r>
            <a:r>
              <a:rPr sz="750" spc="-12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75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kolejové</a:t>
            </a:r>
            <a:r>
              <a:rPr sz="750" spc="-13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75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depo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2031" y="4149804"/>
            <a:ext cx="594931" cy="160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3"/>
              </a:lnSpc>
              <a:spcBef>
                <a:spcPts val="0"/>
              </a:spcBef>
              <a:spcAft>
                <a:spcPts val="0"/>
              </a:spcAft>
            </a:pPr>
            <a:r>
              <a:rPr sz="75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Komořany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304718" y="3645268"/>
            <a:ext cx="2749548" cy="1333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Uzavřením těžební činnosti se uzavírá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jedna kapitola, ale příběh nekončí. Z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mnoha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úhlů</a:t>
            </a:r>
            <a:r>
              <a:rPr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pohledu je naší </a:t>
            </a:r>
            <a:r>
              <a:rPr sz="1200" dirty="0" err="1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povinností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položit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si</a:t>
            </a:r>
            <a:r>
              <a:rPr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klíčovou otázku - </a:t>
            </a:r>
            <a:r>
              <a:rPr sz="1200" spc="-10" dirty="0" err="1">
                <a:solidFill>
                  <a:srgbClr val="262D35"/>
                </a:solidFill>
                <a:latin typeface="UAEULW+SpaceGrotesk-Regular"/>
                <a:cs typeface="UAEULW+SpaceGrotesk-Regular"/>
              </a:rPr>
              <a:t>jakou</a:t>
            </a:r>
            <a:r>
              <a:rPr sz="1200" spc="1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perspektivu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nabídneme</a:t>
            </a:r>
            <a:r>
              <a:rPr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krajině dnes již </a:t>
            </a:r>
            <a:r>
              <a:rPr sz="1200" dirty="0" err="1">
                <a:solidFill>
                  <a:srgbClr val="262D35"/>
                </a:solidFill>
                <a:latin typeface="UAEULW+SpaceGrotesk-Regular"/>
                <a:cs typeface="UAEULW+SpaceGrotesk-Regular"/>
              </a:rPr>
              <a:t>téměř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bývalého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lomu</a:t>
            </a:r>
            <a:r>
              <a:rPr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ČSA a lidem, kteří jsou s ním lokálně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nebo pracovně spjati?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7692" y="6131767"/>
            <a:ext cx="1308639" cy="160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3"/>
              </a:lnSpc>
              <a:spcBef>
                <a:spcPts val="0"/>
              </a:spcBef>
              <a:spcAft>
                <a:spcPts val="0"/>
              </a:spcAft>
            </a:pPr>
            <a:r>
              <a:rPr sz="75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Lom</a:t>
            </a:r>
            <a:r>
              <a:rPr sz="750" spc="-19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750" spc="11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ČSA</a:t>
            </a:r>
            <a:r>
              <a:rPr sz="750" spc="-26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75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od</a:t>
            </a:r>
            <a:r>
              <a:rPr sz="750" spc="-23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75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zámku</a:t>
            </a:r>
            <a:r>
              <a:rPr sz="750" spc="-2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75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Jezeří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33704" y="6131767"/>
            <a:ext cx="1369123" cy="160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3"/>
              </a:lnSpc>
              <a:spcBef>
                <a:spcPts val="0"/>
              </a:spcBef>
              <a:spcAft>
                <a:spcPts val="0"/>
              </a:spcAft>
            </a:pPr>
            <a:r>
              <a:rPr sz="75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Pásový</a:t>
            </a:r>
            <a:r>
              <a:rPr sz="750" spc="-19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75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dopravník,</a:t>
            </a:r>
            <a:r>
              <a:rPr sz="750" spc="-19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75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lom</a:t>
            </a:r>
            <a:r>
              <a:rPr sz="750" spc="-2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750" spc="11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ČSA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352031" y="6131767"/>
            <a:ext cx="1272063" cy="160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3"/>
              </a:lnSpc>
              <a:spcBef>
                <a:spcPts val="0"/>
              </a:spcBef>
              <a:spcAft>
                <a:spcPts val="0"/>
              </a:spcAft>
            </a:pPr>
            <a:r>
              <a:rPr sz="75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Komořany,</a:t>
            </a:r>
            <a:r>
              <a:rPr sz="750" spc="-12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75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kolejové</a:t>
            </a:r>
            <a:r>
              <a:rPr sz="750" spc="-13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75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depo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890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75691" y="4460744"/>
            <a:ext cx="5856962" cy="1779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531"/>
              </a:lnSpc>
              <a:spcBef>
                <a:spcPts val="0"/>
              </a:spcBef>
              <a:spcAft>
                <a:spcPts val="0"/>
              </a:spcAft>
            </a:pPr>
            <a:r>
              <a:rPr sz="5650" spc="-18" dirty="0">
                <a:solidFill>
                  <a:srgbClr val="FFFFFF"/>
                </a:solidFill>
                <a:latin typeface="QRSESI+SpaceGrotesk-SemiBold"/>
                <a:cs typeface="QRSESI+SpaceGrotesk-SemiBold"/>
              </a:rPr>
              <a:t>Proces</a:t>
            </a:r>
            <a:r>
              <a:rPr sz="5650" spc="225" dirty="0">
                <a:solidFill>
                  <a:srgbClr val="FFFFFF"/>
                </a:solidFill>
                <a:latin typeface="QRSESI+SpaceGrotesk-SemiBold"/>
                <a:cs typeface="QRSESI+SpaceGrotesk-SemiBold"/>
              </a:rPr>
              <a:t> </a:t>
            </a:r>
            <a:r>
              <a:rPr sz="5650" spc="-17" dirty="0">
                <a:solidFill>
                  <a:srgbClr val="FFFFFF"/>
                </a:solidFill>
                <a:latin typeface="QRSESI+SpaceGrotesk-SemiBold"/>
                <a:cs typeface="QRSESI+SpaceGrotesk-SemiBold"/>
              </a:rPr>
              <a:t>přípravy</a:t>
            </a:r>
          </a:p>
          <a:p>
            <a:pPr marL="0" marR="0">
              <a:lnSpc>
                <a:spcPts val="6183"/>
              </a:lnSpc>
              <a:spcBef>
                <a:spcPts val="0"/>
              </a:spcBef>
              <a:spcAft>
                <a:spcPts val="0"/>
              </a:spcAft>
            </a:pPr>
            <a:r>
              <a:rPr sz="5650" dirty="0">
                <a:solidFill>
                  <a:srgbClr val="FFFFFF"/>
                </a:solidFill>
                <a:latin typeface="QRSESI+SpaceGrotesk-SemiBold"/>
                <a:cs typeface="QRSESI+SpaceGrotesk-SemiBold"/>
              </a:rPr>
              <a:t>strategie</a:t>
            </a:r>
            <a:r>
              <a:rPr sz="5650" spc="216" dirty="0">
                <a:solidFill>
                  <a:srgbClr val="FFFFFF"/>
                </a:solidFill>
                <a:latin typeface="QRSESI+SpaceGrotesk-SemiBold"/>
                <a:cs typeface="QRSESI+SpaceGrotesk-SemiBold"/>
              </a:rPr>
              <a:t> </a:t>
            </a:r>
            <a:r>
              <a:rPr sz="5650" dirty="0">
                <a:solidFill>
                  <a:srgbClr val="FFFFFF"/>
                </a:solidFill>
                <a:latin typeface="QRSESI+SpaceGrotesk-SemiBold"/>
                <a:cs typeface="QRSESI+SpaceGrotesk-SemiBold"/>
              </a:rPr>
              <a:t>obnovy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080" y="0"/>
            <a:ext cx="9160739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71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7714620" y="2886795"/>
            <a:ext cx="3459671" cy="3244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7714568" y="466633"/>
            <a:ext cx="3437601" cy="23257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790545" y="3315004"/>
            <a:ext cx="4685449" cy="2802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221198" y="305282"/>
            <a:ext cx="2249868" cy="28173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797721" y="305282"/>
            <a:ext cx="2249868" cy="28209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3023181" y="222681"/>
            <a:ext cx="456438" cy="619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78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5DBC68"/>
                </a:solidFill>
                <a:latin typeface="RSBVQO+SpaceGrotesk-Medium"/>
                <a:cs typeface="RSBVQO+SpaceGrotesk-Medium"/>
              </a:rPr>
              <a:t>1.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87247" y="222681"/>
            <a:ext cx="524891" cy="619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78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rgbClr val="5DBC68"/>
                </a:solidFill>
                <a:latin typeface="RSBVQO+SpaceGrotesk-Medium"/>
                <a:cs typeface="RSBVQO+SpaceGrotesk-Medium"/>
              </a:rPr>
              <a:t>2.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2099" y="242698"/>
            <a:ext cx="1650110" cy="10146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90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Cíle</a:t>
            </a:r>
          </a:p>
          <a:p>
            <a:pPr marL="0" marR="0">
              <a:lnSpc>
                <a:spcPts val="3698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projektu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964968" y="816832"/>
            <a:ext cx="2012676" cy="2205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Transformace</a:t>
            </a:r>
            <a:r>
              <a:rPr sz="1200" spc="1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lokality </a:t>
            </a:r>
            <a:r>
              <a:rPr sz="1200" dirty="0" err="1">
                <a:solidFill>
                  <a:srgbClr val="262D35"/>
                </a:solidFill>
                <a:latin typeface="UAEULW+SpaceGrotesk-Regular"/>
                <a:cs typeface="UAEULW+SpaceGrotesk-Regular"/>
              </a:rPr>
              <a:t>lomu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ČSA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po</a:t>
            </a:r>
            <a:r>
              <a:rPr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útlumu těžby </a:t>
            </a:r>
            <a:r>
              <a:rPr sz="1200" dirty="0" err="1">
                <a:solidFill>
                  <a:srgbClr val="262D35"/>
                </a:solidFill>
                <a:latin typeface="UAEULW+SpaceGrotesk-Regular"/>
                <a:cs typeface="UAEULW+SpaceGrotesk-Regular"/>
              </a:rPr>
              <a:t>hnědého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uhlí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 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cílem vytvořit environmentálně,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ekonomicky a </a:t>
            </a:r>
            <a:r>
              <a:rPr sz="1200" dirty="0" err="1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sociálně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funkční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územní</a:t>
            </a:r>
            <a:r>
              <a:rPr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celek, </a:t>
            </a:r>
            <a:r>
              <a:rPr sz="1200" dirty="0" err="1">
                <a:solidFill>
                  <a:srgbClr val="262D35"/>
                </a:solidFill>
                <a:latin typeface="UAEULW+SpaceGrotesk-Regular"/>
                <a:cs typeface="UAEULW+SpaceGrotesk-Regular"/>
              </a:rPr>
              <a:t>který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významným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způsobem</a:t>
            </a:r>
            <a:r>
              <a:rPr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přispěje k dlouhodobě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udržitelnému hospodářskému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rozvoji provázaného širšího</a:t>
            </a:r>
          </a:p>
          <a:p>
            <a:pPr>
              <a:lnSpc>
                <a:spcPts val="1200"/>
              </a:lnSpc>
            </a:pP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území Mostecka </a:t>
            </a:r>
            <a:r>
              <a:rPr sz="1200" dirty="0" err="1">
                <a:solidFill>
                  <a:srgbClr val="262D35"/>
                </a:solidFill>
                <a:latin typeface="UAEULW+SpaceGrotesk-Regular"/>
                <a:cs typeface="UAEULW+SpaceGrotesk-Regular"/>
              </a:rPr>
              <a:t>i</a:t>
            </a:r>
            <a:r>
              <a:rPr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200" dirty="0" err="1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celého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lang="cs-CZ" sz="1200" dirty="0" smtClean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Ústeckého </a:t>
            </a:r>
            <a:r>
              <a:rPr lang="cs-CZ" sz="12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kraje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sz="1200" dirty="0">
              <a:solidFill>
                <a:srgbClr val="262D35"/>
              </a:solidFill>
              <a:latin typeface="UAEULW+SpaceGrotesk-Regular"/>
              <a:cs typeface="UAEULW+SpaceGrotesk-Regula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82723" y="816832"/>
            <a:ext cx="2032912" cy="1243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 smtClean="0">
                <a:latin typeface="UAEULW+SpaceGrotesk-Regular"/>
                <a:cs typeface="UAEULW+SpaceGrotesk-Regular"/>
              </a:rPr>
              <a:t>Minimalizace</a:t>
            </a:r>
            <a:r>
              <a:rPr lang="cs-CZ" sz="1200" spc="-13" dirty="0" smtClean="0">
                <a:latin typeface="UAEULW+SpaceGrotesk-Regular"/>
                <a:cs typeface="UAEULW+SpaceGrotesk-Regular"/>
              </a:rPr>
              <a:t> </a:t>
            </a:r>
            <a:r>
              <a:rPr lang="cs-CZ" sz="1200" dirty="0" smtClean="0">
                <a:latin typeface="UAEULW+SpaceGrotesk-Regular"/>
                <a:cs typeface="UAEULW+SpaceGrotesk-Regular"/>
              </a:rPr>
              <a:t>negativních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spc="-15" dirty="0" err="1" smtClean="0">
                <a:latin typeface="UAEULW+SpaceGrotesk-Regular"/>
                <a:cs typeface="UAEULW+SpaceGrotesk-Regular"/>
              </a:rPr>
              <a:t>socio</a:t>
            </a:r>
            <a:r>
              <a:rPr lang="cs-CZ" sz="1200" spc="-15" dirty="0" smtClean="0">
                <a:latin typeface="UAEULW+SpaceGrotesk-Regular"/>
                <a:cs typeface="UAEULW+SpaceGrotesk-Regular"/>
              </a:rPr>
              <a:t>-ekonomických</a:t>
            </a:r>
            <a:r>
              <a:rPr lang="cs-CZ" sz="1200" spc="-25" dirty="0" smtClean="0">
                <a:latin typeface="UAEULW+SpaceGrotesk-Regular"/>
                <a:cs typeface="UAEULW+SpaceGrotesk-Regular"/>
              </a:rPr>
              <a:t> </a:t>
            </a:r>
            <a:r>
              <a:rPr lang="cs-CZ" sz="1200" spc="-13" dirty="0" smtClean="0">
                <a:latin typeface="UAEULW+SpaceGrotesk-Regular"/>
                <a:cs typeface="UAEULW+SpaceGrotesk-Regular"/>
              </a:rPr>
              <a:t>dopadů </a:t>
            </a:r>
            <a:r>
              <a:rPr lang="cs-CZ" sz="1200" spc="-16" dirty="0" smtClean="0">
                <a:latin typeface="UAEULW+SpaceGrotesk-Regular"/>
                <a:cs typeface="UAEULW+SpaceGrotesk-Regular"/>
              </a:rPr>
              <a:t>útlumu</a:t>
            </a:r>
            <a:r>
              <a:rPr lang="cs-CZ" sz="1200" spc="-24" dirty="0" smtClean="0">
                <a:latin typeface="UAEULW+SpaceGrotesk-Regular"/>
                <a:cs typeface="UAEULW+SpaceGrotesk-Regular"/>
              </a:rPr>
              <a:t> </a:t>
            </a:r>
            <a:r>
              <a:rPr lang="cs-CZ" sz="1200" spc="-25" dirty="0" smtClean="0">
                <a:latin typeface="UAEULW+SpaceGrotesk-Regular"/>
                <a:cs typeface="UAEULW+SpaceGrotesk-Regular"/>
              </a:rPr>
              <a:t>těžby</a:t>
            </a:r>
            <a:r>
              <a:rPr lang="cs-CZ" sz="1200" spc="-15" dirty="0" smtClean="0">
                <a:latin typeface="UAEULW+SpaceGrotesk-Regular"/>
                <a:cs typeface="UAEULW+SpaceGrotesk-Regular"/>
              </a:rPr>
              <a:t> </a:t>
            </a:r>
            <a:r>
              <a:rPr lang="cs-CZ" sz="1200" spc="-17" dirty="0" smtClean="0">
                <a:latin typeface="UAEULW+SpaceGrotesk-Regular"/>
                <a:cs typeface="UAEULW+SpaceGrotesk-Regular"/>
              </a:rPr>
              <a:t>na</a:t>
            </a:r>
            <a:r>
              <a:rPr lang="cs-CZ" sz="1200" spc="-23" dirty="0" smtClean="0">
                <a:latin typeface="UAEULW+SpaceGrotesk-Regular"/>
                <a:cs typeface="UAEULW+SpaceGrotesk-Regular"/>
              </a:rPr>
              <a:t> </a:t>
            </a:r>
            <a:r>
              <a:rPr lang="cs-CZ" sz="1200" spc="-23" dirty="0" smtClean="0">
                <a:latin typeface="UAEULW+SpaceGrotesk-Regular"/>
                <a:cs typeface="UAEULW+SpaceGrotesk-Regular"/>
              </a:rPr>
              <a:t> z</a:t>
            </a:r>
            <a:r>
              <a:rPr lang="cs-CZ" sz="1200" spc="-14" dirty="0" smtClean="0">
                <a:latin typeface="UAEULW+SpaceGrotesk-Regular"/>
                <a:cs typeface="UAEULW+SpaceGrotesk-Regular"/>
              </a:rPr>
              <a:t>aměstnance </a:t>
            </a:r>
            <a:r>
              <a:rPr lang="cs-CZ" sz="1200" spc="-19" dirty="0" smtClean="0">
                <a:latin typeface="UAEULW+SpaceGrotesk-Regular"/>
                <a:cs typeface="UAEULW+SpaceGrotesk-Regular"/>
              </a:rPr>
              <a:t>skupiny</a:t>
            </a:r>
            <a:r>
              <a:rPr lang="cs-CZ" sz="1200" spc="-21" dirty="0" smtClean="0">
                <a:latin typeface="UAEULW+SpaceGrotesk-Regular"/>
                <a:cs typeface="UAEULW+SpaceGrotesk-Regular"/>
              </a:rPr>
              <a:t> </a:t>
            </a:r>
            <a:r>
              <a:rPr lang="cs-CZ" sz="1200" spc="-26" dirty="0" err="1" smtClean="0">
                <a:latin typeface="UAEULW+SpaceGrotesk-Regular"/>
                <a:cs typeface="UAEULW+SpaceGrotesk-Regular"/>
              </a:rPr>
              <a:t>Sev.en</a:t>
            </a:r>
            <a:r>
              <a:rPr lang="cs-CZ" sz="1200" spc="-14" dirty="0" smtClean="0">
                <a:latin typeface="UAEULW+SpaceGrotesk-Regular"/>
                <a:cs typeface="UAEULW+SpaceGrotesk-Regular"/>
              </a:rPr>
              <a:t> </a:t>
            </a:r>
            <a:r>
              <a:rPr lang="cs-CZ" sz="1200" dirty="0" smtClean="0">
                <a:latin typeface="UAEULW+SpaceGrotesk-Regular"/>
                <a:cs typeface="UAEULW+SpaceGrotesk-Regular"/>
              </a:rPr>
              <a:t>a</a:t>
            </a:r>
            <a:r>
              <a:rPr lang="cs-CZ" sz="1200" spc="-40" dirty="0" smtClean="0">
                <a:latin typeface="UAEULW+SpaceGrotesk-Regular"/>
                <a:cs typeface="UAEULW+SpaceGrotesk-Regular"/>
              </a:rPr>
              <a:t> </a:t>
            </a:r>
            <a:r>
              <a:rPr lang="cs-CZ" sz="1200" dirty="0" smtClean="0">
                <a:latin typeface="UAEULW+SpaceGrotesk-Regular"/>
                <a:cs typeface="UAEULW+SpaceGrotesk-Regular"/>
              </a:rPr>
              <a:t>vytvoření</a:t>
            </a:r>
            <a:r>
              <a:rPr lang="cs-CZ" sz="1200" spc="-31" dirty="0" smtClean="0">
                <a:latin typeface="UAEULW+SpaceGrotesk-Regular"/>
                <a:cs typeface="UAEULW+SpaceGrotesk-Regular"/>
              </a:rPr>
              <a:t> </a:t>
            </a:r>
            <a:r>
              <a:rPr lang="cs-CZ" sz="1200" spc="-14" dirty="0" smtClean="0">
                <a:latin typeface="UAEULW+SpaceGrotesk-Regular"/>
                <a:cs typeface="UAEULW+SpaceGrotesk-Regular"/>
              </a:rPr>
              <a:t>podmínek </a:t>
            </a:r>
            <a:r>
              <a:rPr lang="cs-CZ" sz="1200" spc="-18" dirty="0" smtClean="0">
                <a:latin typeface="UAEULW+SpaceGrotesk-Regular"/>
                <a:cs typeface="UAEULW+SpaceGrotesk-Regular"/>
              </a:rPr>
              <a:t>pro</a:t>
            </a:r>
            <a:r>
              <a:rPr lang="cs-CZ" sz="1200" spc="-27" dirty="0" smtClean="0">
                <a:latin typeface="UAEULW+SpaceGrotesk-Regular"/>
                <a:cs typeface="UAEULW+SpaceGrotesk-Regular"/>
              </a:rPr>
              <a:t> </a:t>
            </a:r>
            <a:r>
              <a:rPr lang="cs-CZ" sz="1200" spc="-24" dirty="0" smtClean="0">
                <a:latin typeface="UAEULW+SpaceGrotesk-Regular"/>
                <a:cs typeface="UAEULW+SpaceGrotesk-Regular"/>
              </a:rPr>
              <a:t>rozvoj</a:t>
            </a:r>
            <a:r>
              <a:rPr lang="cs-CZ" sz="1200" spc="-21" dirty="0" smtClean="0">
                <a:latin typeface="UAEULW+SpaceGrotesk-Regular"/>
                <a:cs typeface="UAEULW+SpaceGrotesk-Regular"/>
              </a:rPr>
              <a:t> </a:t>
            </a:r>
            <a:r>
              <a:rPr lang="cs-CZ" sz="1200" spc="-19" dirty="0" smtClean="0">
                <a:latin typeface="UAEULW+SpaceGrotesk-Regular"/>
                <a:cs typeface="UAEULW+SpaceGrotesk-Regular"/>
              </a:rPr>
              <a:t>nových</a:t>
            </a:r>
            <a:r>
              <a:rPr lang="cs-CZ" sz="1200" spc="-26" dirty="0" smtClean="0">
                <a:latin typeface="UAEULW+SpaceGrotesk-Regular"/>
                <a:cs typeface="UAEULW+SpaceGrotesk-Regular"/>
              </a:rPr>
              <a:t> </a:t>
            </a:r>
            <a:r>
              <a:rPr lang="cs-CZ" sz="1200" spc="-12" dirty="0" smtClean="0">
                <a:latin typeface="UAEULW+SpaceGrotesk-Regular"/>
                <a:cs typeface="UAEULW+SpaceGrotesk-Regular"/>
              </a:rPr>
              <a:t>hospodářských </a:t>
            </a:r>
            <a:r>
              <a:rPr lang="cs-CZ" sz="1200" spc="-13" dirty="0" smtClean="0">
                <a:latin typeface="UAEULW+SpaceGrotesk-Regular"/>
                <a:cs typeface="UAEULW+SpaceGrotesk-Regular"/>
              </a:rPr>
              <a:t>aktivit</a:t>
            </a:r>
            <a:r>
              <a:rPr lang="cs-CZ" sz="1200" spc="-27" dirty="0" smtClean="0">
                <a:latin typeface="UAEULW+SpaceGrotesk-Regular"/>
                <a:cs typeface="UAEULW+SpaceGrotesk-Regular"/>
              </a:rPr>
              <a:t> </a:t>
            </a:r>
            <a:r>
              <a:rPr lang="cs-CZ" sz="1200" dirty="0" smtClean="0">
                <a:latin typeface="UAEULW+SpaceGrotesk-Regular"/>
                <a:cs typeface="UAEULW+SpaceGrotesk-Regular"/>
              </a:rPr>
              <a:t>v</a:t>
            </a:r>
            <a:r>
              <a:rPr lang="cs-CZ" sz="1200" spc="-40" dirty="0" smtClean="0">
                <a:latin typeface="UAEULW+SpaceGrotesk-Regular"/>
                <a:cs typeface="UAEULW+SpaceGrotesk-Regular"/>
              </a:rPr>
              <a:t> </a:t>
            </a:r>
            <a:r>
              <a:rPr lang="cs-CZ" sz="1200" spc="-23" dirty="0" smtClean="0">
                <a:latin typeface="UAEULW+SpaceGrotesk-Regular"/>
                <a:cs typeface="UAEULW+SpaceGrotesk-Regular"/>
              </a:rPr>
              <a:t>území</a:t>
            </a:r>
            <a:endParaRPr lang="cs-CZ" sz="1200" spc="-15" dirty="0">
              <a:latin typeface="UAEULW+SpaceGrotesk-Regular"/>
              <a:cs typeface="UAEULW+SpaceGrotesk-Regular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64968" y="3478499"/>
            <a:ext cx="234162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Další</a:t>
            </a:r>
            <a:r>
              <a:rPr sz="1100" spc="34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110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unikátní</a:t>
            </a:r>
            <a:r>
              <a:rPr sz="1100" spc="35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110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příležitosti</a:t>
            </a:r>
            <a:r>
              <a:rPr sz="1100" spc="36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110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a</a:t>
            </a:r>
            <a:r>
              <a:rPr sz="1100" spc="34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 </a:t>
            </a:r>
            <a:r>
              <a:rPr sz="1100" dirty="0">
                <a:solidFill>
                  <a:srgbClr val="262D35"/>
                </a:solidFill>
                <a:latin typeface="QRSESI+SpaceGrotesk-SemiBold"/>
                <a:cs typeface="QRSESI+SpaceGrotesk-SemiBold"/>
              </a:rPr>
              <a:t>přínosy: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964968" y="3751549"/>
            <a:ext cx="3854829" cy="366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A, revitalizace a resocializace území a zvýšení hodnoty krajiny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(biologické, ekologické, sociální, urbanistické atd.)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964968" y="4189699"/>
            <a:ext cx="4138167" cy="366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B, nové pracovní příležitosti v oborech budoucnosti, </a:t>
            </a:r>
            <a:r>
              <a:rPr sz="1000" spc="-13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jako</a:t>
            </a:r>
            <a:r>
              <a:rPr sz="1000" spc="13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například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climate-tech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964968" y="4627849"/>
            <a:ext cx="2341625" cy="201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– </a:t>
            </a:r>
            <a:r>
              <a:rPr sz="1000" spc="-13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</a:t>
            </a:r>
            <a:r>
              <a:rPr sz="1000" spc="14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stávající zaměstnance skupiny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964968" y="4900899"/>
            <a:ext cx="4071620" cy="366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– </a:t>
            </a:r>
            <a:r>
              <a:rPr sz="1000" spc="-13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jako</a:t>
            </a:r>
            <a:r>
              <a:rPr sz="1000" spc="13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pobídka </a:t>
            </a:r>
            <a:r>
              <a:rPr sz="1000" spc="-13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pro</a:t>
            </a:r>
            <a:r>
              <a:rPr sz="1000" spc="14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příliv nových lidí do regionu – zlepšení sociální</a:t>
            </a:r>
          </a:p>
          <a:p>
            <a:pPr marL="117348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a vzdělanostní struktury kraje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964968" y="5339049"/>
            <a:ext cx="4335145" cy="5313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000" spc="-25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C,</a:t>
            </a:r>
            <a:r>
              <a:rPr sz="1000" spc="25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000" spc="-1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rozvoj</a:t>
            </a:r>
            <a:r>
              <a:rPr sz="1000" spc="1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vědecko-výzkumných aktivit spojených s řešením potenciálu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post-těžebního území s cílem podpořit </a:t>
            </a:r>
            <a:r>
              <a:rPr sz="1000" spc="-1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rozvoj</a:t>
            </a:r>
            <a:r>
              <a:rPr sz="1000" spc="1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 </a:t>
            </a: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opatření směřujících</a:t>
            </a:r>
          </a:p>
          <a:p>
            <a:pPr marL="0" marR="0">
              <a:lnSpc>
                <a:spcPts val="1284"/>
              </a:lnSpc>
              <a:spcBef>
                <a:spcPts val="16"/>
              </a:spcBef>
              <a:spcAft>
                <a:spcPts val="0"/>
              </a:spcAft>
            </a:pPr>
            <a:r>
              <a:rPr sz="1000" dirty="0">
                <a:solidFill>
                  <a:srgbClr val="262D35"/>
                </a:solidFill>
                <a:latin typeface="UAEULW+SpaceGrotesk-Regular"/>
                <a:cs typeface="UAEULW+SpaceGrotesk-Regular"/>
              </a:rPr>
              <a:t>k zajištění jeho produktivního a udržitelného využití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FCBDCC7C118B8448D7252367DC3555C" ma:contentTypeVersion="13" ma:contentTypeDescription="Vytvoří nový dokument" ma:contentTypeScope="" ma:versionID="73878a0a2ea324909d7f5d27e3af0571">
  <xsd:schema xmlns:xsd="http://www.w3.org/2001/XMLSchema" xmlns:xs="http://www.w3.org/2001/XMLSchema" xmlns:p="http://schemas.microsoft.com/office/2006/metadata/properties" xmlns:ns2="37e92c81-4b5d-4a41-bfdd-67f6fec0c60a" xmlns:ns3="44aecd9c-2502-4dbd-89dc-ea370551e1e0" targetNamespace="http://schemas.microsoft.com/office/2006/metadata/properties" ma:root="true" ma:fieldsID="df54e0ec7aca9e7fb927eb09c05ac441" ns2:_="" ns3:_="">
    <xsd:import namespace="37e92c81-4b5d-4a41-bfdd-67f6fec0c60a"/>
    <xsd:import namespace="44aecd9c-2502-4dbd-89dc-ea370551e1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e92c81-4b5d-4a41-bfdd-67f6fec0c6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Značky obrázků" ma:readOnly="false" ma:fieldId="{5cf76f15-5ced-4ddc-b409-7134ff3c332f}" ma:taxonomyMulti="true" ma:sspId="6bd24a0a-c7f3-4a4f-a89a-0296b61ba1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ecd9c-2502-4dbd-89dc-ea370551e1e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8beca18b-db05-4628-91e7-c91ee83dcb04}" ma:internalName="TaxCatchAll" ma:showField="CatchAllData" ma:web="44aecd9c-2502-4dbd-89dc-ea370551e1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e92c81-4b5d-4a41-bfdd-67f6fec0c60a">
      <Terms xmlns="http://schemas.microsoft.com/office/infopath/2007/PartnerControls"/>
    </lcf76f155ced4ddcb4097134ff3c332f>
    <TaxCatchAll xmlns="44aecd9c-2502-4dbd-89dc-ea370551e1e0" xsi:nil="true"/>
  </documentManagement>
</p:properties>
</file>

<file path=customXml/itemProps1.xml><?xml version="1.0" encoding="utf-8"?>
<ds:datastoreItem xmlns:ds="http://schemas.openxmlformats.org/officeDocument/2006/customXml" ds:itemID="{624AE7B4-DC19-4428-A506-4B25620FB9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e92c81-4b5d-4a41-bfdd-67f6fec0c60a"/>
    <ds:schemaRef ds:uri="44aecd9c-2502-4dbd-89dc-ea370551e1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33EA12-4D09-4F5E-AAC1-2E4403E35A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B49D0C-A96C-492B-97AA-40EF79110AA6}">
  <ds:schemaRefs>
    <ds:schemaRef ds:uri="http://purl.org/dc/dcmitype/"/>
    <ds:schemaRef ds:uri="http://purl.org/dc/elements/1.1/"/>
    <ds:schemaRef ds:uri="37e92c81-4b5d-4a41-bfdd-67f6fec0c60a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44aecd9c-2502-4dbd-89dc-ea370551e1e0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2858</TotalTime>
  <Words>1421</Words>
  <Application>Microsoft Office PowerPoint</Application>
  <PresentationFormat>Vlastní</PresentationFormat>
  <Paragraphs>312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UAEULW+SpaceGrotesk-Regular</vt:lpstr>
      <vt:lpstr>Arial</vt:lpstr>
      <vt:lpstr>QRSESI+SpaceGrotesk-SemiBold</vt:lpstr>
      <vt:lpstr>RSBVQO+SpaceGrotesk-Medium</vt:lpstr>
      <vt:lpstr>Calibri</vt:lpstr>
      <vt:lpstr>JFABDU+SpaceGrotesk-Bold</vt:lpstr>
      <vt:lpstr>Theme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vi.kopecky</cp:lastModifiedBy>
  <cp:revision>35</cp:revision>
  <dcterms:modified xsi:type="dcterms:W3CDTF">2023-11-20T11:52:59Z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0x0101002FCBDCC7C118B8448D7252367DC3555C</vt:lpwstr>
  </property>
</Properties>
</file>