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31"/>
  </p:notesMasterIdLst>
  <p:sldIdLst>
    <p:sldId id="256" r:id="rId4"/>
    <p:sldId id="257" r:id="rId5"/>
    <p:sldId id="258" r:id="rId6"/>
    <p:sldId id="260" r:id="rId7"/>
    <p:sldId id="261" r:id="rId8"/>
    <p:sldId id="259" r:id="rId9"/>
    <p:sldId id="264" r:id="rId10"/>
    <p:sldId id="265" r:id="rId11"/>
    <p:sldId id="266" r:id="rId12"/>
    <p:sldId id="267" r:id="rId13"/>
    <p:sldId id="288" r:id="rId14"/>
    <p:sldId id="271" r:id="rId15"/>
    <p:sldId id="299" r:id="rId16"/>
    <p:sldId id="273" r:id="rId17"/>
    <p:sldId id="275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301" r:id="rId29"/>
    <p:sldId id="286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K Grotesk Bold" panose="020B0604020202020204" charset="-18"/>
      <p:regular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Open Sans Light Bold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08" y="17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7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70D4C-9BDE-45FD-9BBE-4CBF1E92FA4E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8C645-5EB8-4D61-9250-E21D36142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91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8C645-5EB8-4D61-9250-E21D3614239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00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8C645-5EB8-4D61-9250-E21D3614239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444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inkedin.com/in/jan-sochor-953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ytep.cz/images/dokumenty-ke-stazeni/cestovni-mapa-rozvoje-vodikoveho-hospodarstvi.pdf" TargetMode="External"/><Relationship Id="rId13" Type="http://schemas.openxmlformats.org/officeDocument/2006/relationships/image" Target="../media/image31.sv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3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9.png"/><Relationship Id="rId5" Type="http://schemas.openxmlformats.org/officeDocument/2006/relationships/image" Target="../media/image25.svg"/><Relationship Id="rId10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onsilium.europa.eu/cs/press/press-releases/2023/07/25/alternative-fuels-infrastructure-council-adopts-new-law-for-more-recharging-and-refuelling-stations-across-europe/" TargetMode="External"/><Relationship Id="rId4" Type="http://schemas.openxmlformats.org/officeDocument/2006/relationships/hyperlink" Target="https://euroskop.cz/2023/10/09/staty-eu-definitivne-schvalily-zvyseni-podilu-obnovitelnych-zdroju-energi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hydrogendays2024.cz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12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7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185" t="-102716" r="-3234" b="-2336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81413" y="6731644"/>
            <a:ext cx="15832621" cy="1034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</a:pPr>
            <a:r>
              <a:rPr lang="en-US" sz="7200" dirty="0" err="1">
                <a:solidFill>
                  <a:srgbClr val="3B8DD2"/>
                </a:solidFill>
                <a:latin typeface="HK Grotesk Bold"/>
              </a:rPr>
              <a:t>Vodík</a:t>
            </a:r>
            <a:r>
              <a:rPr lang="en-US" sz="72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cs-CZ" sz="7200" dirty="0">
                <a:solidFill>
                  <a:srgbClr val="3B8DD2"/>
                </a:solidFill>
                <a:latin typeface="HK Grotesk Bold"/>
              </a:rPr>
              <a:t>šedý, modrý, zelený</a:t>
            </a:r>
            <a:endParaRPr lang="en-US" sz="7200" dirty="0">
              <a:solidFill>
                <a:srgbClr val="3B8DD2"/>
              </a:solidFill>
              <a:latin typeface="HK Grotesk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471311" y="8181484"/>
            <a:ext cx="2573453" cy="1904355"/>
          </a:xfrm>
          <a:custGeom>
            <a:avLst/>
            <a:gdLst/>
            <a:ahLst/>
            <a:cxnLst/>
            <a:rect l="l" t="t" r="r" b="b"/>
            <a:pathLst>
              <a:path w="2573453" h="1904355">
                <a:moveTo>
                  <a:pt x="0" y="0"/>
                </a:moveTo>
                <a:lnTo>
                  <a:pt x="2573453" y="0"/>
                </a:lnTo>
                <a:lnTo>
                  <a:pt x="2573453" y="1904355"/>
                </a:lnTo>
                <a:lnTo>
                  <a:pt x="0" y="190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680591" y="8200534"/>
            <a:ext cx="15832621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0"/>
              </a:lnSpc>
            </a:pPr>
            <a:r>
              <a:rPr lang="en-US" sz="2400" u="sng">
                <a:solidFill>
                  <a:srgbClr val="3B8DD2"/>
                </a:solidFill>
                <a:latin typeface="HK Grotesk Bold"/>
                <a:hlinkClick r:id="rId4" tooltip="https://www.linkedin.com/in/jan-sochor-9530/"/>
              </a:rPr>
              <a:t>Mgr. Jan Sochor, analytik České vodíkové technologické platformy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0591" y="8788856"/>
            <a:ext cx="15832621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40"/>
              </a:lnSpc>
            </a:pPr>
            <a:r>
              <a:rPr lang="cs-CZ" sz="2400" dirty="0">
                <a:solidFill>
                  <a:srgbClr val="3B8DD2"/>
                </a:solidFill>
                <a:latin typeface="HK Grotesk Bold"/>
              </a:rPr>
              <a:t>21</a:t>
            </a:r>
            <a:r>
              <a:rPr lang="en-US" sz="2400" dirty="0">
                <a:solidFill>
                  <a:srgbClr val="3B8DD2"/>
                </a:solidFill>
                <a:latin typeface="HK Grotesk Bold"/>
              </a:rPr>
              <a:t>. </a:t>
            </a:r>
            <a:r>
              <a:rPr lang="cs-CZ" sz="2400" dirty="0">
                <a:solidFill>
                  <a:srgbClr val="3B8DD2"/>
                </a:solidFill>
                <a:latin typeface="HK Grotesk Bold"/>
              </a:rPr>
              <a:t>11</a:t>
            </a:r>
            <a:r>
              <a:rPr lang="en-US" sz="2400" dirty="0">
                <a:solidFill>
                  <a:srgbClr val="3B8DD2"/>
                </a:solidFill>
                <a:latin typeface="HK Grotesk Bold"/>
              </a:rPr>
              <a:t>.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6065" y="0"/>
            <a:ext cx="10431935" cy="10287000"/>
            <a:chOff x="0" y="0"/>
            <a:chExt cx="1390924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7269" r="18927"/>
            <a:stretch>
              <a:fillRect/>
            </a:stretch>
          </p:blipFill>
          <p:spPr>
            <a:xfrm>
              <a:off x="0" y="0"/>
              <a:ext cx="13909247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0" y="10096500"/>
            <a:ext cx="18288000" cy="0"/>
          </a:xfrm>
          <a:prstGeom prst="line">
            <a:avLst/>
          </a:prstGeom>
          <a:ln w="190500" cap="flat">
            <a:solidFill>
              <a:srgbClr val="3B8D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860276" y="266700"/>
            <a:ext cx="6967797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</a:pPr>
            <a:r>
              <a:rPr lang="en-US" sz="5600" dirty="0" err="1">
                <a:solidFill>
                  <a:srgbClr val="3B8DD2"/>
                </a:solidFill>
                <a:latin typeface="HK Grotesk Bold"/>
              </a:rPr>
              <a:t>Obnovitelný</a:t>
            </a:r>
            <a:r>
              <a:rPr lang="en-US" sz="5600" dirty="0">
                <a:solidFill>
                  <a:srgbClr val="3B8DD2"/>
                </a:solidFill>
                <a:latin typeface="HK Grotesk Bold"/>
              </a:rPr>
              <a:t> (</a:t>
            </a:r>
            <a:r>
              <a:rPr lang="en-US" sz="5600" dirty="0" err="1">
                <a:solidFill>
                  <a:srgbClr val="3B8DD2"/>
                </a:solidFill>
                <a:latin typeface="HK Grotesk Bold"/>
              </a:rPr>
              <a:t>zelený</a:t>
            </a:r>
            <a:r>
              <a:rPr lang="en-US" sz="5600" dirty="0">
                <a:solidFill>
                  <a:srgbClr val="3B8DD2"/>
                </a:solidFill>
                <a:latin typeface="HK Grotesk Bold"/>
              </a:rPr>
              <a:t>) </a:t>
            </a:r>
            <a:r>
              <a:rPr lang="en-US" sz="5600" dirty="0" err="1">
                <a:solidFill>
                  <a:srgbClr val="3B8DD2"/>
                </a:solidFill>
                <a:latin typeface="HK Grotesk Bold"/>
              </a:rPr>
              <a:t>vodík</a:t>
            </a:r>
            <a:endParaRPr lang="en-US" sz="5600" dirty="0">
              <a:solidFill>
                <a:srgbClr val="3B8DD2"/>
              </a:solidFill>
              <a:latin typeface="HK Grotesk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860276" y="2209800"/>
            <a:ext cx="6301600" cy="7180717"/>
            <a:chOff x="0" y="-66675"/>
            <a:chExt cx="8402134" cy="9574286"/>
          </a:xfrm>
        </p:grpSpPr>
        <p:sp>
          <p:nvSpPr>
            <p:cNvPr id="7" name="TextBox 7"/>
            <p:cNvSpPr txBox="1"/>
            <p:nvPr/>
          </p:nvSpPr>
          <p:spPr>
            <a:xfrm>
              <a:off x="0" y="1866291"/>
              <a:ext cx="8402134" cy="7641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</a:pPr>
              <a:endParaRPr dirty="0"/>
            </a:p>
            <a:p>
              <a:pPr>
                <a:lnSpc>
                  <a:spcPts val="3220"/>
                </a:lnSpc>
              </a:pP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Výroba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vodíku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elektrolýzou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vody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probíhá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elektrochemickou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reakcí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rozbíjející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vazby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molekul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vody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.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Reálná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spotřeba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vody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na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výrobu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1kg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vodíku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je</a:t>
              </a:r>
              <a:r>
                <a:rPr lang="cs-CZ" sz="2300" dirty="0">
                  <a:solidFill>
                    <a:srgbClr val="3B8DD2"/>
                  </a:solidFill>
                  <a:latin typeface="HK Grotesk Bold"/>
                </a:rPr>
                <a:t> 9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litrů</a:t>
              </a:r>
              <a:r>
                <a:rPr lang="cs-CZ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cs-CZ" sz="2300" dirty="0" err="1">
                  <a:solidFill>
                    <a:srgbClr val="3B8DD2"/>
                  </a:solidFill>
                  <a:latin typeface="HK Grotesk Bold"/>
                </a:rPr>
                <a:t>ultračisté</a:t>
              </a:r>
              <a:r>
                <a:rPr lang="cs-CZ" sz="2300" dirty="0">
                  <a:solidFill>
                    <a:srgbClr val="3B8DD2"/>
                  </a:solidFill>
                  <a:latin typeface="HK Grotesk Bold"/>
                </a:rPr>
                <a:t> vody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.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Vodu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je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třeba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demineralizovat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před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výrobou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vodíku</a:t>
              </a:r>
              <a:r>
                <a:rPr lang="cs-CZ" sz="2300" dirty="0">
                  <a:solidFill>
                    <a:srgbClr val="3B8DD2"/>
                  </a:solidFill>
                  <a:latin typeface="HK Grotesk Bold"/>
                </a:rPr>
                <a:t> a dočistit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.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Elektrolyzéry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jsou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komplexní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zařízení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.</a:t>
              </a:r>
              <a:r>
                <a:rPr lang="cs-CZ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Technologicky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dnes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rozlišujeme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4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hlavní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typy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.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Alkalické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, PEM,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vysokoteplotní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a AEM.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Každý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má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výhody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i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nevýhody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.</a:t>
              </a:r>
              <a:endParaRPr lang="cs-CZ" sz="2300" dirty="0">
                <a:solidFill>
                  <a:srgbClr val="3B8DD2"/>
                </a:solidFill>
                <a:latin typeface="HK Grotesk Bold"/>
              </a:endParaRPr>
            </a:p>
            <a:p>
              <a:pPr>
                <a:lnSpc>
                  <a:spcPts val="3220"/>
                </a:lnSpc>
              </a:pPr>
              <a:endParaRPr lang="cs-CZ" sz="2300" dirty="0">
                <a:solidFill>
                  <a:srgbClr val="3B8DD2"/>
                </a:solidFill>
                <a:latin typeface="HK Grotesk Bold"/>
              </a:endParaRPr>
            </a:p>
            <a:p>
              <a:pPr>
                <a:lnSpc>
                  <a:spcPts val="3220"/>
                </a:lnSpc>
              </a:pPr>
              <a:r>
                <a:rPr lang="cs-CZ" sz="2299" dirty="0">
                  <a:solidFill>
                    <a:srgbClr val="3B8DD2"/>
                  </a:solidFill>
                  <a:latin typeface="HK Grotesk Bold"/>
                </a:rPr>
                <a:t>Obnovitelný 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vodík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v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elektrolyzéru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nesmí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překročit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emisní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stopu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3,38 kg CO2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na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1 kg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vodíku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.</a:t>
              </a:r>
              <a:endParaRPr lang="en-US" sz="2300" dirty="0">
                <a:solidFill>
                  <a:srgbClr val="3B8DD2"/>
                </a:solidFill>
                <a:latin typeface="HK Grotesk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8402134" cy="1510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480"/>
                </a:lnSpc>
              </a:pPr>
              <a:r>
                <a:rPr lang="en-US" sz="3200" dirty="0" err="1">
                  <a:solidFill>
                    <a:srgbClr val="AAC751"/>
                  </a:solidFill>
                  <a:latin typeface="HK Grotesk Bold"/>
                </a:rPr>
                <a:t>Technické</a:t>
              </a:r>
              <a:r>
                <a:rPr lang="cs-CZ" sz="3200" dirty="0">
                  <a:solidFill>
                    <a:srgbClr val="AAC751"/>
                  </a:solidFill>
                  <a:latin typeface="HK Grotesk Bold"/>
                </a:rPr>
                <a:t> a legislativní</a:t>
              </a:r>
              <a:r>
                <a:rPr lang="en-US" sz="3200" dirty="0">
                  <a:solidFill>
                    <a:srgbClr val="AAC751"/>
                  </a:solidFill>
                  <a:latin typeface="HK Grotesk Bold"/>
                </a:rPr>
                <a:t> </a:t>
              </a:r>
              <a:r>
                <a:rPr lang="en-US" sz="3200" dirty="0" err="1">
                  <a:solidFill>
                    <a:srgbClr val="AAC751"/>
                  </a:solidFill>
                  <a:latin typeface="HK Grotesk Bold"/>
                </a:rPr>
                <a:t>parametry</a:t>
              </a:r>
              <a:r>
                <a:rPr lang="en-US" sz="3200" dirty="0">
                  <a:solidFill>
                    <a:srgbClr val="AAC751"/>
                  </a:solidFill>
                  <a:latin typeface="HK Grotesk Bold"/>
                </a:rPr>
                <a:t> </a:t>
              </a:r>
              <a:r>
                <a:rPr lang="en-US" sz="3200" dirty="0" err="1">
                  <a:solidFill>
                    <a:srgbClr val="AAC751"/>
                  </a:solidFill>
                  <a:latin typeface="HK Grotesk Bold"/>
                </a:rPr>
                <a:t>elektrolýzy</a:t>
              </a:r>
              <a:r>
                <a:rPr lang="en-US" sz="3200" dirty="0">
                  <a:solidFill>
                    <a:srgbClr val="AAC751"/>
                  </a:solidFill>
                  <a:latin typeface="HK Grotesk Bold"/>
                </a:rPr>
                <a:t> </a:t>
              </a:r>
              <a:r>
                <a:rPr lang="en-US" sz="3200" dirty="0" err="1">
                  <a:solidFill>
                    <a:srgbClr val="AAC751"/>
                  </a:solidFill>
                  <a:latin typeface="HK Grotesk Bold"/>
                </a:rPr>
                <a:t>vody</a:t>
              </a:r>
              <a:endParaRPr lang="en-US" sz="3200" dirty="0">
                <a:solidFill>
                  <a:srgbClr val="AAC751"/>
                </a:solidFill>
                <a:latin typeface="HK Grotesk Bold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624" y="3994176"/>
            <a:ext cx="4656290" cy="4241457"/>
          </a:xfrm>
          <a:custGeom>
            <a:avLst/>
            <a:gdLst/>
            <a:ahLst/>
            <a:cxnLst/>
            <a:rect l="l" t="t" r="r" b="b"/>
            <a:pathLst>
              <a:path w="4656290" h="4241457">
                <a:moveTo>
                  <a:pt x="0" y="0"/>
                </a:moveTo>
                <a:lnTo>
                  <a:pt x="4656291" y="0"/>
                </a:lnTo>
                <a:lnTo>
                  <a:pt x="4656291" y="4241457"/>
                </a:lnTo>
                <a:lnTo>
                  <a:pt x="0" y="4241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423853" y="3637098"/>
            <a:ext cx="5440294" cy="4955614"/>
          </a:xfrm>
          <a:custGeom>
            <a:avLst/>
            <a:gdLst/>
            <a:ahLst/>
            <a:cxnLst/>
            <a:rect l="l" t="t" r="r" b="b"/>
            <a:pathLst>
              <a:path w="5440294" h="4955614">
                <a:moveTo>
                  <a:pt x="0" y="0"/>
                </a:moveTo>
                <a:lnTo>
                  <a:pt x="5440294" y="0"/>
                </a:lnTo>
                <a:lnTo>
                  <a:pt x="5440294" y="4955614"/>
                </a:lnTo>
                <a:lnTo>
                  <a:pt x="0" y="4955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2311279" y="3994176"/>
            <a:ext cx="4656290" cy="4241457"/>
          </a:xfrm>
          <a:custGeom>
            <a:avLst/>
            <a:gdLst/>
            <a:ahLst/>
            <a:cxnLst/>
            <a:rect l="l" t="t" r="r" b="b"/>
            <a:pathLst>
              <a:path w="4656290" h="4241457">
                <a:moveTo>
                  <a:pt x="0" y="0"/>
                </a:moveTo>
                <a:lnTo>
                  <a:pt x="4656291" y="0"/>
                </a:lnTo>
                <a:lnTo>
                  <a:pt x="4656291" y="4241457"/>
                </a:lnTo>
                <a:lnTo>
                  <a:pt x="0" y="424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438066" y="1019175"/>
            <a:ext cx="13411867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05"/>
              </a:lnSpc>
              <a:spcBef>
                <a:spcPct val="0"/>
              </a:spcBef>
            </a:pP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Různé</a:t>
            </a:r>
            <a:r>
              <a:rPr lang="en-US" sz="4921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způsoby</a:t>
            </a:r>
            <a:r>
              <a:rPr lang="en-US" sz="4921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výroby</a:t>
            </a:r>
            <a:r>
              <a:rPr lang="en-US" sz="4921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obnovitelného</a:t>
            </a:r>
            <a:r>
              <a:rPr lang="en-US" sz="4921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vodíku</a:t>
            </a:r>
            <a:r>
              <a:rPr lang="cs-CZ" sz="4921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podle</a:t>
            </a:r>
            <a:r>
              <a:rPr lang="en-US" sz="4921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aktů</a:t>
            </a:r>
            <a:r>
              <a:rPr lang="en-US" sz="4921" dirty="0">
                <a:solidFill>
                  <a:srgbClr val="3B8DD2"/>
                </a:solidFill>
                <a:latin typeface="HK Grotesk Bold"/>
              </a:rPr>
              <a:t> v </a:t>
            </a: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přenesené</a:t>
            </a:r>
            <a:r>
              <a:rPr lang="en-US" sz="4921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pravomoci</a:t>
            </a:r>
            <a:endParaRPr lang="en-US" sz="4921" dirty="0">
              <a:solidFill>
                <a:srgbClr val="3B8DD2"/>
              </a:solidFill>
              <a:latin typeface="HK Grotesk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447591" y="2943625"/>
            <a:ext cx="13411867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5"/>
              </a:lnSpc>
              <a:spcBef>
                <a:spcPct val="0"/>
              </a:spcBef>
            </a:pPr>
            <a:r>
              <a:rPr lang="en-US" sz="2621" dirty="0">
                <a:solidFill>
                  <a:srgbClr val="AAC751"/>
                </a:solidFill>
                <a:latin typeface="HK Grotesk Bold"/>
              </a:rPr>
              <a:t>Jak </a:t>
            </a:r>
            <a:r>
              <a:rPr lang="en-US" sz="2621" dirty="0" err="1">
                <a:solidFill>
                  <a:srgbClr val="AAC751"/>
                </a:solidFill>
                <a:latin typeface="HK Grotesk Bold"/>
              </a:rPr>
              <a:t>docílím</a:t>
            </a:r>
            <a:r>
              <a:rPr lang="en-US" sz="2621" dirty="0">
                <a:solidFill>
                  <a:srgbClr val="AAC751"/>
                </a:solidFill>
                <a:latin typeface="HK Grotesk Bold"/>
              </a:rPr>
              <a:t> toho, aby </a:t>
            </a:r>
            <a:r>
              <a:rPr lang="en-US" sz="2621" dirty="0" err="1">
                <a:solidFill>
                  <a:srgbClr val="AAC751"/>
                </a:solidFill>
                <a:latin typeface="HK Grotesk Bold"/>
              </a:rPr>
              <a:t>elektřina</a:t>
            </a:r>
            <a:r>
              <a:rPr lang="en-US" sz="2621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621" dirty="0" err="1">
                <a:solidFill>
                  <a:srgbClr val="AAC751"/>
                </a:solidFill>
                <a:latin typeface="HK Grotesk Bold"/>
              </a:rPr>
              <a:t>dodávaná</a:t>
            </a:r>
            <a:r>
              <a:rPr lang="en-US" sz="2621" dirty="0">
                <a:solidFill>
                  <a:srgbClr val="AAC751"/>
                </a:solidFill>
                <a:latin typeface="HK Grotesk Bold"/>
              </a:rPr>
              <a:t> do </a:t>
            </a:r>
            <a:r>
              <a:rPr lang="en-US" sz="2621" dirty="0" err="1">
                <a:solidFill>
                  <a:srgbClr val="AAC751"/>
                </a:solidFill>
                <a:latin typeface="HK Grotesk Bold"/>
              </a:rPr>
              <a:t>mého</a:t>
            </a:r>
            <a:r>
              <a:rPr lang="en-US" sz="2621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621" dirty="0" err="1">
                <a:solidFill>
                  <a:srgbClr val="AAC751"/>
                </a:solidFill>
                <a:latin typeface="HK Grotesk Bold"/>
              </a:rPr>
              <a:t>elektrolyzéru</a:t>
            </a:r>
            <a:r>
              <a:rPr lang="en-US" sz="2621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621" dirty="0" err="1">
                <a:solidFill>
                  <a:srgbClr val="AAC751"/>
                </a:solidFill>
                <a:latin typeface="HK Grotesk Bold"/>
              </a:rPr>
              <a:t>byla</a:t>
            </a:r>
            <a:r>
              <a:rPr lang="en-US" sz="2621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621" dirty="0" err="1">
                <a:solidFill>
                  <a:srgbClr val="AAC751"/>
                </a:solidFill>
                <a:latin typeface="HK Grotesk Bold"/>
              </a:rPr>
              <a:t>plně</a:t>
            </a:r>
            <a:r>
              <a:rPr lang="en-US" sz="2621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621" dirty="0" err="1">
                <a:solidFill>
                  <a:srgbClr val="AAC751"/>
                </a:solidFill>
                <a:latin typeface="HK Grotesk Bold"/>
              </a:rPr>
              <a:t>obnovitelná</a:t>
            </a:r>
            <a:r>
              <a:rPr lang="en-US" sz="2621" dirty="0">
                <a:solidFill>
                  <a:srgbClr val="AAC751"/>
                </a:solidFill>
                <a:latin typeface="HK Grotesk Bold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83200" y="4470426"/>
            <a:ext cx="3601139" cy="264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CFEFD"/>
                </a:solidFill>
                <a:latin typeface="HK Grotesk Bold"/>
              </a:rPr>
              <a:t>Připojím elektrolyzér přímo na OZE, musím splnit kritérium adicionality.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22140" y="3937026"/>
            <a:ext cx="4243720" cy="3714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Připojím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elektrolyzér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na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elektrizační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soustavu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a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nakoupím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elektřinu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pomocí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PPA.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Musím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plnit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kritéria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adicionality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,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časové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a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geografické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korelace</a:t>
            </a:r>
            <a:endParaRPr lang="en-US" sz="3004" dirty="0">
              <a:solidFill>
                <a:srgbClr val="FCFEFD"/>
              </a:solidFill>
              <a:latin typeface="HK Grotesk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838855" y="4470426"/>
            <a:ext cx="3601139" cy="264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Využiju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mix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obou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předchozích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typů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výroby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, ale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musím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odlišit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,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kdy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vyrábím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z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jakého</a:t>
            </a:r>
            <a:r>
              <a:rPr lang="en-US" sz="3004" dirty="0">
                <a:solidFill>
                  <a:srgbClr val="FCFEFD"/>
                </a:solidFill>
                <a:latin typeface="HK Grotesk Bold"/>
              </a:rPr>
              <a:t> </a:t>
            </a:r>
            <a:r>
              <a:rPr lang="en-US" sz="3004" dirty="0" err="1">
                <a:solidFill>
                  <a:srgbClr val="FCFEFD"/>
                </a:solidFill>
                <a:latin typeface="HK Grotesk Bold"/>
              </a:rPr>
              <a:t>zdroje</a:t>
            </a:r>
            <a:endParaRPr lang="en-US" sz="3004" dirty="0">
              <a:solidFill>
                <a:srgbClr val="FCFEFD"/>
              </a:solidFill>
              <a:latin typeface="HK Grotesk Bold"/>
            </a:endParaRPr>
          </a:p>
        </p:txBody>
      </p:sp>
      <p:pic>
        <p:nvPicPr>
          <p:cNvPr id="13" name="Grafický objekt 12" descr="Nápověda obrys">
            <a:hlinkClick r:id="rId8"/>
            <a:extLst>
              <a:ext uri="{FF2B5EF4-FFF2-40B4-BE49-F238E27FC236}">
                <a16:creationId xmlns:a16="http://schemas.microsoft.com/office/drawing/2014/main" id="{AF93D579-D8A9-9D72-7701-70C161E429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86800" y="8873030"/>
            <a:ext cx="914400" cy="914400"/>
          </a:xfrm>
          <a:prstGeom prst="rect">
            <a:avLst/>
          </a:prstGeom>
        </p:spPr>
      </p:pic>
      <p:pic>
        <p:nvPicPr>
          <p:cNvPr id="15" name="Grafický objekt 14" descr="Tenká šipka s nepatrným zakřivením se souvislou výplní">
            <a:extLst>
              <a:ext uri="{FF2B5EF4-FFF2-40B4-BE49-F238E27FC236}">
                <a16:creationId xmlns:a16="http://schemas.microsoft.com/office/drawing/2014/main" id="{A4E9B620-CFB5-3C82-3567-177C931C5D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20000" y="8873030"/>
            <a:ext cx="914400" cy="914400"/>
          </a:xfrm>
          <a:prstGeom prst="rect">
            <a:avLst/>
          </a:prstGeom>
        </p:spPr>
      </p:pic>
      <p:pic>
        <p:nvPicPr>
          <p:cNvPr id="16" name="Grafický objekt 15" descr="Tenká šipka s nepatrným zakřivením se souvislou výplní">
            <a:extLst>
              <a:ext uri="{FF2B5EF4-FFF2-40B4-BE49-F238E27FC236}">
                <a16:creationId xmlns:a16="http://schemas.microsoft.com/office/drawing/2014/main" id="{31F35473-3361-45C3-DC85-D0E894320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9753600" y="8866525"/>
            <a:ext cx="914401" cy="9144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547711"/>
            <a:chOff x="0" y="0"/>
            <a:chExt cx="24384000" cy="73969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9109" b="35415"/>
            <a:stretch>
              <a:fillRect/>
            </a:stretch>
          </p:blipFill>
          <p:spPr>
            <a:xfrm>
              <a:off x="0" y="0"/>
              <a:ext cx="24384000" cy="739694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65344" y="6265636"/>
            <a:ext cx="7314177" cy="3475210"/>
            <a:chOff x="0" y="0"/>
            <a:chExt cx="9752236" cy="4633613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9752236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624"/>
                </a:lnSpc>
                <a:spcBef>
                  <a:spcPct val="0"/>
                </a:spcBef>
              </a:pPr>
              <a:r>
                <a:rPr lang="en-US" sz="3020">
                  <a:solidFill>
                    <a:srgbClr val="AAC751"/>
                  </a:solidFill>
                  <a:latin typeface="HK Grotesk Bold"/>
                </a:rPr>
                <a:t>V ČR nemáme vhodné podmínky pro výrobu obnovitelného vodíku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20538"/>
              <a:ext cx="9752236" cy="301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Průměrná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fotovoltaická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elektrárna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vyrábí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v ČR 2x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méně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elektřiny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,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než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španělská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. V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praxi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v ČR z 1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kWp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vyrobíme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ročně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1000 kWh,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ve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Španělsku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z 1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kWp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vyrobíme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2000 kWh.</a:t>
              </a:r>
            </a:p>
            <a:p>
              <a:pPr>
                <a:lnSpc>
                  <a:spcPts val="3000"/>
                </a:lnSpc>
              </a:pPr>
              <a:endParaRPr lang="en-US" sz="2000" dirty="0">
                <a:solidFill>
                  <a:srgbClr val="3B8DD2"/>
                </a:solidFill>
                <a:latin typeface="HK Grotesk Bold"/>
              </a:endParaRPr>
            </a:p>
            <a:p>
              <a:pPr marL="0" lvl="0" indent="0">
                <a:lnSpc>
                  <a:spcPts val="3000"/>
                </a:lnSpc>
                <a:spcBef>
                  <a:spcPct val="0"/>
                </a:spcBef>
              </a:pP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Větrná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energetika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se v ČR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nerozvíjí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, ale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bude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nutná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k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zvýšení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výroby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v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elektrolyzérech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po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naběhnutí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přísných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pravidel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32828" y="6265636"/>
            <a:ext cx="7314177" cy="3504431"/>
            <a:chOff x="0" y="0"/>
            <a:chExt cx="9752236" cy="4672573"/>
          </a:xfrm>
        </p:grpSpPr>
        <p:sp>
          <p:nvSpPr>
            <p:cNvPr id="8" name="TextBox 8"/>
            <p:cNvSpPr txBox="1"/>
            <p:nvPr/>
          </p:nvSpPr>
          <p:spPr>
            <a:xfrm>
              <a:off x="0" y="1620540"/>
              <a:ext cx="9752236" cy="3052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000"/>
                </a:lnSpc>
                <a:spcBef>
                  <a:spcPct val="0"/>
                </a:spcBef>
              </a:pP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Nízkouhlíkový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vodík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ale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nemá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v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unijní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legislativě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stejné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postavení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jako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obnovitelný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,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není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například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podporován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cs-CZ" sz="2000" dirty="0">
                  <a:solidFill>
                    <a:srgbClr val="3B8DD2"/>
                  </a:solidFill>
                  <a:latin typeface="HK Grotesk Bold"/>
                </a:rPr>
                <a:t>k plnění cílů směrnice na podporu využívání obnovitelných zdrojů energie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. </a:t>
              </a:r>
              <a:r>
                <a:rPr lang="cs-CZ" sz="2000" dirty="0">
                  <a:solidFill>
                    <a:srgbClr val="3B8DD2"/>
                  </a:solidFill>
                  <a:latin typeface="HK Grotesk Bold"/>
                </a:rPr>
                <a:t>ČR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dlouhodobě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bojuje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za co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nejméně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striktní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pravidla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výroby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vodíku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, a to jak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obnovitelného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,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tak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nízkouhlíkového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, a to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ve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jménu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000" dirty="0" err="1">
                  <a:solidFill>
                    <a:srgbClr val="3B8DD2"/>
                  </a:solidFill>
                  <a:latin typeface="HK Grotesk Bold"/>
                </a:rPr>
                <a:t>konkurenceschopnosti</a:t>
              </a:r>
              <a:r>
                <a:rPr lang="en-US" sz="2000" dirty="0">
                  <a:solidFill>
                    <a:srgbClr val="3B8DD2"/>
                  </a:solidFill>
                  <a:latin typeface="HK Grotesk Bold"/>
                </a:rPr>
                <a:t>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9752236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624"/>
                </a:lnSpc>
                <a:spcBef>
                  <a:spcPct val="0"/>
                </a:spcBef>
              </a:pPr>
              <a:r>
                <a:rPr lang="en-US" sz="3020">
                  <a:solidFill>
                    <a:srgbClr val="AAC751"/>
                  </a:solidFill>
                  <a:latin typeface="HK Grotesk Bold"/>
                </a:rPr>
                <a:t>Česká republika proto sází hodně na nízkouhlíkový vodík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651580" y="633850"/>
            <a:ext cx="3607720" cy="9019300"/>
            <a:chOff x="0" y="0"/>
            <a:chExt cx="254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0000" cy="6350000"/>
            </a:xfrm>
            <a:custGeom>
              <a:avLst/>
              <a:gdLst/>
              <a:ahLst/>
              <a:cxnLst/>
              <a:rect l="l" t="t" r="r" b="b"/>
              <a:pathLst>
                <a:path w="2540000" h="6350000">
                  <a:moveTo>
                    <a:pt x="1778000" y="6350000"/>
                  </a:moveTo>
                  <a:lnTo>
                    <a:pt x="762000" y="6350000"/>
                  </a:lnTo>
                  <a:cubicBezTo>
                    <a:pt x="341630" y="6350000"/>
                    <a:pt x="0" y="6008370"/>
                    <a:pt x="0" y="5588000"/>
                  </a:cubicBezTo>
                  <a:lnTo>
                    <a:pt x="0" y="762000"/>
                  </a:lnTo>
                  <a:cubicBezTo>
                    <a:pt x="0" y="341630"/>
                    <a:pt x="341630" y="0"/>
                    <a:pt x="762000" y="0"/>
                  </a:cubicBezTo>
                  <a:lnTo>
                    <a:pt x="1778000" y="0"/>
                  </a:lnTo>
                  <a:cubicBezTo>
                    <a:pt x="2198370" y="0"/>
                    <a:pt x="2540000" y="341630"/>
                    <a:pt x="2540000" y="762000"/>
                  </a:cubicBezTo>
                  <a:lnTo>
                    <a:pt x="2540000" y="5588000"/>
                  </a:lnTo>
                  <a:cubicBezTo>
                    <a:pt x="2540000" y="6008370"/>
                    <a:pt x="2198370" y="6350000"/>
                    <a:pt x="1778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122655" r="-22171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824735" y="633850"/>
            <a:ext cx="4287469" cy="428746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30779" r="-25548" b="-421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824735" y="5365681"/>
            <a:ext cx="4287469" cy="428746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5294" r="-2529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7346" y="475953"/>
            <a:ext cx="8174308" cy="3052369"/>
            <a:chOff x="0" y="0"/>
            <a:chExt cx="10899078" cy="4069825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0899078" cy="2346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911"/>
                </a:lnSpc>
                <a:spcBef>
                  <a:spcPct val="0"/>
                </a:spcBef>
              </a:pPr>
              <a:r>
                <a:rPr lang="en-US" sz="5759">
                  <a:solidFill>
                    <a:srgbClr val="AAC751"/>
                  </a:solidFill>
                  <a:latin typeface="HK Grotesk Bold"/>
                </a:rPr>
                <a:t>Dotazníkové šetření s celkem 11 odpověďmi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567145"/>
              <a:ext cx="10899078" cy="502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2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257346" y="2352301"/>
            <a:ext cx="7243053" cy="0"/>
          </a:xfrm>
          <a:prstGeom prst="line">
            <a:avLst/>
          </a:prstGeom>
          <a:ln w="19050" cap="flat">
            <a:solidFill>
              <a:srgbClr val="3B8D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257346" y="3087353"/>
            <a:ext cx="7243053" cy="574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2808"/>
              </a:lnSpc>
              <a:buFont typeface="Arial"/>
              <a:buChar char="•"/>
            </a:pP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Celkem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6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projektů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dále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za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fází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investičního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a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finančního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rozhodnutí</a:t>
            </a:r>
            <a:endParaRPr lang="en-US" sz="2400" spc="36" dirty="0">
              <a:solidFill>
                <a:srgbClr val="3B8DD2"/>
              </a:solidFill>
              <a:latin typeface="HK Grotesk Bold"/>
            </a:endParaRPr>
          </a:p>
          <a:p>
            <a:pPr>
              <a:lnSpc>
                <a:spcPts val="2808"/>
              </a:lnSpc>
            </a:pPr>
            <a:endParaRPr lang="en-US" sz="2400" spc="36" dirty="0">
              <a:solidFill>
                <a:srgbClr val="3B8DD2"/>
              </a:solidFill>
              <a:latin typeface="HK Grotesk Bold"/>
            </a:endParaRPr>
          </a:p>
          <a:p>
            <a:pPr marL="518160" lvl="1" indent="-259080">
              <a:lnSpc>
                <a:spcPts val="2808"/>
              </a:lnSpc>
              <a:buFont typeface="Arial"/>
              <a:buChar char="•"/>
            </a:pP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Největší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projekt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o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výkonu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30 MW,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ostatní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v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jednotkách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MW</a:t>
            </a:r>
          </a:p>
          <a:p>
            <a:pPr>
              <a:lnSpc>
                <a:spcPts val="2808"/>
              </a:lnSpc>
            </a:pPr>
            <a:endParaRPr lang="en-US" sz="2400" spc="36" dirty="0">
              <a:solidFill>
                <a:srgbClr val="3B8DD2"/>
              </a:solidFill>
              <a:latin typeface="HK Grotesk Bold"/>
            </a:endParaRPr>
          </a:p>
          <a:p>
            <a:pPr marL="518160" lvl="1" indent="-259080">
              <a:lnSpc>
                <a:spcPts val="2808"/>
              </a:lnSpc>
              <a:buFont typeface="Arial"/>
              <a:buChar char="•"/>
            </a:pP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Takřka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všechny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projekty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počítají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s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technologií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PEM</a:t>
            </a:r>
          </a:p>
          <a:p>
            <a:pPr>
              <a:lnSpc>
                <a:spcPts val="2808"/>
              </a:lnSpc>
            </a:pPr>
            <a:endParaRPr lang="en-US" sz="2400" spc="36" dirty="0">
              <a:solidFill>
                <a:srgbClr val="3B8DD2"/>
              </a:solidFill>
              <a:latin typeface="HK Grotesk Bold"/>
            </a:endParaRPr>
          </a:p>
          <a:p>
            <a:pPr marL="518160" lvl="1" indent="-259080">
              <a:lnSpc>
                <a:spcPts val="2808"/>
              </a:lnSpc>
              <a:buFont typeface="Arial"/>
              <a:buChar char="•"/>
            </a:pP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U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projektů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se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indikovaná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cena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RFNBO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pohybuje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od 10 do 16 € za kilogram bez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dotace</a:t>
            </a:r>
            <a:endParaRPr lang="en-US" sz="2400" spc="36" dirty="0">
              <a:solidFill>
                <a:srgbClr val="3B8DD2"/>
              </a:solidFill>
              <a:latin typeface="HK Grotesk Bold"/>
            </a:endParaRPr>
          </a:p>
          <a:p>
            <a:pPr>
              <a:lnSpc>
                <a:spcPts val="2808"/>
              </a:lnSpc>
            </a:pPr>
            <a:endParaRPr lang="en-US" sz="2400" spc="36" dirty="0">
              <a:solidFill>
                <a:srgbClr val="3B8DD2"/>
              </a:solidFill>
              <a:latin typeface="HK Grotesk Bold"/>
            </a:endParaRPr>
          </a:p>
          <a:p>
            <a:pPr marL="518160" lvl="1" indent="-259080">
              <a:lnSpc>
                <a:spcPts val="2808"/>
              </a:lnSpc>
              <a:buFont typeface="Arial"/>
              <a:buChar char="•"/>
            </a:pP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Všech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11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projektů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by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mělo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dle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dotazníkového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šetření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pokrýt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výrobu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přibližně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5 500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tisíc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tun RFNBO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ročně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(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číslo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je ale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nadnesené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,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protože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některé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projekty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počítají</a:t>
            </a:r>
            <a:r>
              <a:rPr lang="en-US" sz="2400" spc="36" dirty="0">
                <a:solidFill>
                  <a:srgbClr val="3B8DD2"/>
                </a:solidFill>
                <a:latin typeface="HK Grotesk Bold"/>
              </a:rPr>
              <a:t> se 100 % </a:t>
            </a:r>
            <a:r>
              <a:rPr lang="en-US" sz="2400" spc="36" dirty="0" err="1">
                <a:solidFill>
                  <a:srgbClr val="3B8DD2"/>
                </a:solidFill>
                <a:latin typeface="HK Grotesk Bold"/>
              </a:rPr>
              <a:t>utilizací</a:t>
            </a:r>
            <a:r>
              <a:rPr lang="cs-CZ" sz="2400" spc="36" dirty="0">
                <a:solidFill>
                  <a:srgbClr val="3B8DD2"/>
                </a:solidFill>
                <a:latin typeface="HK Grotesk Bold"/>
              </a:rPr>
              <a:t>)</a:t>
            </a:r>
            <a:endParaRPr lang="en-US" sz="2400" spc="36" dirty="0">
              <a:solidFill>
                <a:srgbClr val="3B8DD2"/>
              </a:solidFill>
              <a:latin typeface="HK Grotesk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96497" y="0"/>
            <a:ext cx="10431935" cy="10287000"/>
            <a:chOff x="0" y="0"/>
            <a:chExt cx="1390924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4647" r="24647"/>
            <a:stretch>
              <a:fillRect/>
            </a:stretch>
          </p:blipFill>
          <p:spPr>
            <a:xfrm>
              <a:off x="0" y="0"/>
              <a:ext cx="13909247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28700" y="1019175"/>
            <a:ext cx="6967797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</a:pPr>
            <a:r>
              <a:rPr lang="en-US" sz="5600">
                <a:solidFill>
                  <a:srgbClr val="3B8DD2"/>
                </a:solidFill>
                <a:latin typeface="HK Grotesk Bold"/>
              </a:rPr>
              <a:t>Nízkouhlíkový vodík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2848801"/>
            <a:ext cx="6301600" cy="7180718"/>
            <a:chOff x="0" y="-66675"/>
            <a:chExt cx="8402134" cy="9574290"/>
          </a:xfrm>
        </p:grpSpPr>
        <p:sp>
          <p:nvSpPr>
            <p:cNvPr id="6" name="TextBox 6"/>
            <p:cNvSpPr txBox="1"/>
            <p:nvPr/>
          </p:nvSpPr>
          <p:spPr>
            <a:xfrm>
              <a:off x="0" y="1866292"/>
              <a:ext cx="8402134" cy="7641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</a:pP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Obecně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pod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nízkouhlíkový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''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modrý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''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vodík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spadá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vodík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vyrobený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v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podstatě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z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čehokoliv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s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tou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podmínkou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,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že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jeho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emisní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náročnost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nepřesáhne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určité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množství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CO2/1kg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vodíku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. V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unijní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legislativě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je to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přibližně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3,38 CO2/1 kg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vodíku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.</a:t>
              </a:r>
            </a:p>
            <a:p>
              <a:pPr>
                <a:lnSpc>
                  <a:spcPts val="3220"/>
                </a:lnSpc>
              </a:pPr>
              <a:endParaRPr lang="en-US" sz="2300" dirty="0">
                <a:solidFill>
                  <a:srgbClr val="3B8DD2"/>
                </a:solidFill>
                <a:latin typeface="HK Grotesk Bold"/>
              </a:endParaRPr>
            </a:p>
            <a:p>
              <a:pPr marL="0" lvl="0" indent="0">
                <a:lnSpc>
                  <a:spcPts val="3220"/>
                </a:lnSpc>
              </a:pPr>
              <a:r>
                <a:rPr lang="cs-CZ" sz="2300" dirty="0">
                  <a:solidFill>
                    <a:srgbClr val="3B8DD2"/>
                  </a:solidFill>
                  <a:latin typeface="HK Grotesk Bold"/>
                </a:rPr>
                <a:t>Nízkouhlíkový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vodík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lze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vyrábět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parním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reformingem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zemního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plynu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za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použití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technologie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CCS/CCU,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lze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vyrábět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elektrolýzou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z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jaderné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elektřiny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(</a:t>
              </a:r>
              <a:r>
                <a:rPr lang="cs-CZ" sz="2300" dirty="0">
                  <a:solidFill>
                    <a:srgbClr val="3B8DD2"/>
                  </a:solidFill>
                  <a:latin typeface="HK Grotesk Bold"/>
                </a:rPr>
                <a:t>dekarbonizované elektřiny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),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pyrolýzou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metanu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,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kde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vzniká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jako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vedlejší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produkt</a:t>
              </a:r>
              <a:r>
                <a:rPr lang="cs-CZ" sz="2300" dirty="0">
                  <a:solidFill>
                    <a:srgbClr val="3B8DD2"/>
                  </a:solidFill>
                  <a:latin typeface="HK Grotesk Bold"/>
                </a:rPr>
                <a:t> pevný uhlík či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plazmovým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termickým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rozkladem</a:t>
              </a:r>
              <a:r>
                <a:rPr lang="en-US" sz="230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300" dirty="0" err="1">
                  <a:solidFill>
                    <a:srgbClr val="3B8DD2"/>
                  </a:solidFill>
                  <a:latin typeface="HK Grotesk Bold"/>
                </a:rPr>
                <a:t>odpad</a:t>
              </a:r>
              <a:r>
                <a:rPr lang="cs-CZ" sz="2300" dirty="0">
                  <a:solidFill>
                    <a:srgbClr val="3B8DD2"/>
                  </a:solidFill>
                  <a:latin typeface="HK Grotesk Bold"/>
                </a:rPr>
                <a:t>u.</a:t>
              </a:r>
              <a:endParaRPr lang="en-US" sz="2300" dirty="0">
                <a:solidFill>
                  <a:srgbClr val="3B8DD2"/>
                </a:solidFill>
                <a:latin typeface="HK Grotesk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8402134" cy="1456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>
                  <a:solidFill>
                    <a:srgbClr val="AAC751"/>
                  </a:solidFill>
                  <a:latin typeface="HK Grotesk Bold"/>
                </a:rPr>
                <a:t>Co vše pod něj spadá?</a:t>
              </a:r>
            </a:p>
            <a:p>
              <a:pPr marL="0" lvl="0" indent="0">
                <a:lnSpc>
                  <a:spcPts val="4480"/>
                </a:lnSpc>
              </a:pPr>
              <a:endParaRPr lang="en-US" sz="3200">
                <a:solidFill>
                  <a:srgbClr val="AAC751"/>
                </a:solidFill>
                <a:latin typeface="HK Grotesk Bold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7037" y="2885027"/>
            <a:ext cx="4874132" cy="6373273"/>
          </a:xfrm>
          <a:custGeom>
            <a:avLst/>
            <a:gdLst/>
            <a:ahLst/>
            <a:cxnLst/>
            <a:rect l="l" t="t" r="r" b="b"/>
            <a:pathLst>
              <a:path w="4874132" h="6373273">
                <a:moveTo>
                  <a:pt x="0" y="0"/>
                </a:moveTo>
                <a:lnTo>
                  <a:pt x="4874132" y="0"/>
                </a:lnTo>
                <a:lnTo>
                  <a:pt x="4874132" y="6373273"/>
                </a:lnTo>
                <a:lnTo>
                  <a:pt x="0" y="637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289" t="-3371" r="-6973" b="-80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365422" y="2885027"/>
            <a:ext cx="4866111" cy="6373273"/>
          </a:xfrm>
          <a:custGeom>
            <a:avLst/>
            <a:gdLst/>
            <a:ahLst/>
            <a:cxnLst/>
            <a:rect l="l" t="t" r="r" b="b"/>
            <a:pathLst>
              <a:path w="4866111" h="6373273">
                <a:moveTo>
                  <a:pt x="0" y="0"/>
                </a:moveTo>
                <a:lnTo>
                  <a:pt x="4866111" y="0"/>
                </a:lnTo>
                <a:lnTo>
                  <a:pt x="4866111" y="6373273"/>
                </a:lnTo>
                <a:lnTo>
                  <a:pt x="0" y="6373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61" r="-104470" b="-246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1500438"/>
            <a:ext cx="10004939" cy="609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739"/>
              </a:lnSpc>
            </a:pPr>
            <a:r>
              <a:rPr lang="en-US" sz="3949">
                <a:solidFill>
                  <a:srgbClr val="3B8DD2"/>
                </a:solidFill>
                <a:latin typeface="HK Grotesk Bold"/>
              </a:rPr>
              <a:t>Podpora spotřeby vodíku v rámci legislativy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500475" y="2885027"/>
            <a:ext cx="5470186" cy="1898070"/>
            <a:chOff x="0" y="0"/>
            <a:chExt cx="7293582" cy="2530760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7293582" cy="55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AAC751"/>
                  </a:solidFill>
                  <a:latin typeface="HK Grotesk Bold"/>
                </a:rPr>
                <a:t>Povinné cíle v dopravě a průmyslu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97064"/>
              <a:ext cx="7293582" cy="1633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405"/>
                </a:lnSpc>
              </a:pPr>
              <a:r>
                <a:rPr lang="en-US" sz="1850" dirty="0" err="1">
                  <a:solidFill>
                    <a:srgbClr val="3B8DD2"/>
                  </a:solidFill>
                  <a:latin typeface="HK Grotesk Bold"/>
                  <a:hlinkClick r:id="rId4"/>
                </a:rPr>
                <a:t>Směrnice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  <a:hlinkClick r:id="rId4"/>
                </a:rPr>
                <a:t> </a:t>
              </a:r>
              <a:r>
                <a:rPr lang="cs-CZ" sz="1850" dirty="0">
                  <a:solidFill>
                    <a:srgbClr val="3B8DD2"/>
                  </a:solidFill>
                  <a:latin typeface="HK Grotesk Bold"/>
                  <a:hlinkClick r:id="rId4"/>
                </a:rPr>
                <a:t>na podporu využívání obnovitelných zdrojů energie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zavádí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povinné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cíle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pro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spotřebu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obnovitelného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vodíku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v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průmyslu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(42 %) a v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dopravě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(1 % z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celkové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spotřeby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energie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) do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roku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2030.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500475" y="5143500"/>
            <a:ext cx="5470186" cy="3129176"/>
            <a:chOff x="0" y="0"/>
            <a:chExt cx="7293582" cy="4172234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7293582" cy="55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AAC751"/>
                  </a:solidFill>
                  <a:latin typeface="HK Grotesk Bold"/>
                </a:rPr>
                <a:t>Povinná výstavba infrastruktury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97064"/>
              <a:ext cx="7293582" cy="3275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405"/>
                </a:lnSpc>
              </a:pPr>
              <a:r>
                <a:rPr lang="en-US" sz="1850" dirty="0" err="1">
                  <a:solidFill>
                    <a:srgbClr val="3B8DD2"/>
                  </a:solidFill>
                  <a:latin typeface="HK Grotesk Bold"/>
                  <a:hlinkClick r:id="rId5"/>
                </a:rPr>
                <a:t>Nařízení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  <a:hlinkClick r:id="rId5"/>
                </a:rPr>
                <a:t> o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  <a:hlinkClick r:id="rId5"/>
                </a:rPr>
                <a:t>zavádění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  <a:hlinkClick r:id="rId5"/>
                </a:rPr>
                <a:t>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  <a:hlinkClick r:id="rId5"/>
                </a:rPr>
                <a:t>infrastruktury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  <a:hlinkClick r:id="rId5"/>
                </a:rPr>
                <a:t> pro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  <a:hlinkClick r:id="rId5"/>
                </a:rPr>
                <a:t>alternativní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  <a:hlinkClick r:id="rId5"/>
                </a:rPr>
                <a:t>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  <a:hlinkClick r:id="rId5"/>
                </a:rPr>
                <a:t>paliva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  <a:hlinkClick r:id="rId5"/>
                </a:rPr>
                <a:t> (AFIR)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zavádí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povinné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cíle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každých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200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kilometrů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na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dálničních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tazích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(</a:t>
              </a:r>
              <a:r>
                <a:rPr lang="cs-CZ" sz="1850" dirty="0">
                  <a:solidFill>
                    <a:srgbClr val="3B8DD2"/>
                  </a:solidFill>
                  <a:latin typeface="HK Grotesk Bold"/>
                </a:rPr>
                <a:t>hlavní 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TEN-T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síť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)</a:t>
              </a:r>
              <a:r>
                <a:rPr lang="cs-CZ" sz="1850" dirty="0">
                  <a:solidFill>
                    <a:srgbClr val="3B8DD2"/>
                  </a:solidFill>
                  <a:latin typeface="HK Grotesk Bold"/>
                </a:rPr>
                <a:t> a  městských uzlech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postavit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plnicí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stanici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na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vodík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pro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dálkovou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nákladní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1850" dirty="0" err="1">
                  <a:solidFill>
                    <a:srgbClr val="3B8DD2"/>
                  </a:solidFill>
                  <a:latin typeface="HK Grotesk Bold"/>
                </a:rPr>
                <a:t>dopravu</a:t>
              </a:r>
              <a:r>
                <a:rPr lang="en-US" sz="1850" dirty="0">
                  <a:solidFill>
                    <a:srgbClr val="3B8DD2"/>
                  </a:solidFill>
                  <a:latin typeface="HK Grotesk Bold"/>
                </a:rPr>
                <a:t>.</a:t>
              </a:r>
              <a:r>
                <a:rPr lang="cs-CZ" sz="1850" dirty="0">
                  <a:solidFill>
                    <a:srgbClr val="3B8DD2"/>
                  </a:solidFill>
                  <a:latin typeface="HK Grotesk Bold"/>
                </a:rPr>
                <a:t> </a:t>
              </a:r>
            </a:p>
            <a:p>
              <a:pPr marL="0" lvl="0" indent="0">
                <a:lnSpc>
                  <a:spcPts val="2405"/>
                </a:lnSpc>
              </a:pPr>
              <a:endParaRPr lang="cs-CZ" sz="1850" dirty="0">
                <a:solidFill>
                  <a:srgbClr val="3B8DD2"/>
                </a:solidFill>
                <a:latin typeface="HK Grotesk Bold"/>
              </a:endParaRPr>
            </a:p>
            <a:p>
              <a:pPr marL="0" lvl="0" indent="0">
                <a:lnSpc>
                  <a:spcPts val="2405"/>
                </a:lnSpc>
              </a:pPr>
              <a:r>
                <a:rPr lang="cs-CZ" sz="1850" dirty="0">
                  <a:solidFill>
                    <a:srgbClr val="3B8DD2"/>
                  </a:solidFill>
                  <a:latin typeface="HK Grotesk Bold"/>
                </a:rPr>
                <a:t>Jedná se o 11 – 16 plnicích stanic do konce roku 2030.</a:t>
              </a:r>
              <a:endParaRPr lang="en-US" sz="1850" dirty="0">
                <a:solidFill>
                  <a:srgbClr val="3B8DD2"/>
                </a:solidFill>
                <a:latin typeface="HK Grotesk Bold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83569" y="221256"/>
            <a:ext cx="11120862" cy="2073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36"/>
              </a:lnSpc>
            </a:pPr>
            <a:r>
              <a:rPr lang="en-US" sz="7306">
                <a:solidFill>
                  <a:srgbClr val="3B8DD2"/>
                </a:solidFill>
                <a:latin typeface="HK Grotesk Bold"/>
              </a:rPr>
              <a:t>Potenciál vodíku do budoucna</a:t>
            </a:r>
          </a:p>
        </p:txBody>
      </p:sp>
      <p:sp>
        <p:nvSpPr>
          <p:cNvPr id="3" name="AutoShape 3"/>
          <p:cNvSpPr/>
          <p:nvPr/>
        </p:nvSpPr>
        <p:spPr>
          <a:xfrm>
            <a:off x="4445849" y="2314295"/>
            <a:ext cx="9396302" cy="0"/>
          </a:xfrm>
          <a:prstGeom prst="line">
            <a:avLst/>
          </a:prstGeom>
          <a:ln w="38100" cap="flat">
            <a:solidFill>
              <a:srgbClr val="AAC75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7221389" y="3019742"/>
            <a:ext cx="3845223" cy="479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Vodík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by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měl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být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prioritizován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v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sektorech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,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jež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lze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těžko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elektrifikovat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,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nebo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kde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je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vodík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nenahraditelný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jako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surovina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či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energetický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nosič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nebo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palivo</a:t>
            </a:r>
            <a:endParaRPr lang="en-US" sz="3000" dirty="0">
              <a:solidFill>
                <a:srgbClr val="3B8DD2"/>
              </a:solidFill>
              <a:latin typeface="HK Grotesk Bold"/>
            </a:endParaRPr>
          </a:p>
        </p:txBody>
      </p:sp>
      <p:sp>
        <p:nvSpPr>
          <p:cNvPr id="5" name="Freeform 5"/>
          <p:cNvSpPr/>
          <p:nvPr/>
        </p:nvSpPr>
        <p:spPr>
          <a:xfrm rot="1638030">
            <a:off x="11102304" y="5237966"/>
            <a:ext cx="2609359" cy="789331"/>
          </a:xfrm>
          <a:custGeom>
            <a:avLst/>
            <a:gdLst/>
            <a:ahLst/>
            <a:cxnLst/>
            <a:rect l="l" t="t" r="r" b="b"/>
            <a:pathLst>
              <a:path w="2609359" h="789331">
                <a:moveTo>
                  <a:pt x="0" y="0"/>
                </a:moveTo>
                <a:lnTo>
                  <a:pt x="2609359" y="0"/>
                </a:lnTo>
                <a:lnTo>
                  <a:pt x="2609359" y="789331"/>
                </a:lnTo>
                <a:lnTo>
                  <a:pt x="0" y="789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790486" y="3019742"/>
            <a:ext cx="3854327" cy="425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Předpokladem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pro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využívání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vodíku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do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budoucna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je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náhrada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současných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využití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šedého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vodíku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vodíkem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nízkouhlíkovým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a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obnovitelným</a:t>
            </a:r>
            <a:endParaRPr lang="en-US" sz="3000" dirty="0">
              <a:solidFill>
                <a:srgbClr val="3B8DD2"/>
              </a:solidFill>
              <a:latin typeface="HK Grotesk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380529" y="3019742"/>
            <a:ext cx="3878771" cy="692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Možná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masivní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využití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vodíku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v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budoucnu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jsou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zejména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v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ocelářství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k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výrobě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oceli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, v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průmyslu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náhrada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za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vysokoteplotní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aplikace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,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skladování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a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přeprava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energie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a v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dopravě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zejména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v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oblasti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dálkové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a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vysokoobrátkové</a:t>
            </a:r>
            <a:r>
              <a:rPr lang="en-US" sz="3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000" dirty="0" err="1">
                <a:solidFill>
                  <a:srgbClr val="3B8DD2"/>
                </a:solidFill>
                <a:latin typeface="HK Grotesk Bold"/>
              </a:rPr>
              <a:t>dopravy</a:t>
            </a:r>
            <a:endParaRPr lang="en-US" sz="3000" dirty="0">
              <a:solidFill>
                <a:srgbClr val="3B8DD2"/>
              </a:solidFill>
              <a:latin typeface="HK Grotesk Bold"/>
            </a:endParaRPr>
          </a:p>
        </p:txBody>
      </p:sp>
      <p:sp>
        <p:nvSpPr>
          <p:cNvPr id="8" name="Freeform 8"/>
          <p:cNvSpPr/>
          <p:nvPr/>
        </p:nvSpPr>
        <p:spPr>
          <a:xfrm rot="1670791">
            <a:off x="4659817" y="4288860"/>
            <a:ext cx="2609359" cy="789331"/>
          </a:xfrm>
          <a:custGeom>
            <a:avLst/>
            <a:gdLst/>
            <a:ahLst/>
            <a:cxnLst/>
            <a:rect l="l" t="t" r="r" b="b"/>
            <a:pathLst>
              <a:path w="2609359" h="789331">
                <a:moveTo>
                  <a:pt x="0" y="0"/>
                </a:moveTo>
                <a:lnTo>
                  <a:pt x="2609360" y="0"/>
                </a:lnTo>
                <a:lnTo>
                  <a:pt x="2609360" y="789331"/>
                </a:lnTo>
                <a:lnTo>
                  <a:pt x="0" y="789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44103" y="990037"/>
            <a:ext cx="8306926" cy="8306926"/>
          </a:xfrm>
          <a:custGeom>
            <a:avLst/>
            <a:gdLst/>
            <a:ahLst/>
            <a:cxnLst/>
            <a:rect l="l" t="t" r="r" b="b"/>
            <a:pathLst>
              <a:path w="8306926" h="8306926">
                <a:moveTo>
                  <a:pt x="0" y="0"/>
                </a:moveTo>
                <a:lnTo>
                  <a:pt x="8306926" y="0"/>
                </a:lnTo>
                <a:lnTo>
                  <a:pt x="8306926" y="8306926"/>
                </a:lnTo>
                <a:lnTo>
                  <a:pt x="0" y="83069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930058" y="990037"/>
            <a:ext cx="8306926" cy="8306926"/>
          </a:xfrm>
          <a:custGeom>
            <a:avLst/>
            <a:gdLst/>
            <a:ahLst/>
            <a:cxnLst/>
            <a:rect l="l" t="t" r="r" b="b"/>
            <a:pathLst>
              <a:path w="8306926" h="8306926">
                <a:moveTo>
                  <a:pt x="0" y="0"/>
                </a:moveTo>
                <a:lnTo>
                  <a:pt x="8306926" y="0"/>
                </a:lnTo>
                <a:lnTo>
                  <a:pt x="8306926" y="8306926"/>
                </a:lnTo>
                <a:lnTo>
                  <a:pt x="0" y="83069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419515" y="3625269"/>
            <a:ext cx="5227232" cy="2950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4888B7"/>
                </a:solidFill>
                <a:latin typeface="HK Grotesk Bold"/>
              </a:rPr>
              <a:t>Povinný</a:t>
            </a:r>
            <a:r>
              <a:rPr lang="en-US" sz="4200" dirty="0">
                <a:solidFill>
                  <a:srgbClr val="4888B7"/>
                </a:solidFill>
                <a:latin typeface="HK Grotesk Bold"/>
              </a:rPr>
              <a:t> </a:t>
            </a:r>
            <a:r>
              <a:rPr lang="en-US" sz="4200" dirty="0" err="1">
                <a:solidFill>
                  <a:srgbClr val="4888B7"/>
                </a:solidFill>
                <a:latin typeface="HK Grotesk Bold"/>
              </a:rPr>
              <a:t>cíl</a:t>
            </a:r>
            <a:r>
              <a:rPr lang="en-US" sz="4200" dirty="0">
                <a:solidFill>
                  <a:srgbClr val="4888B7"/>
                </a:solidFill>
                <a:latin typeface="HK Grotesk Bold"/>
              </a:rPr>
              <a:t> pro </a:t>
            </a:r>
            <a:r>
              <a:rPr lang="en-US" sz="4200" dirty="0" err="1">
                <a:solidFill>
                  <a:srgbClr val="4888B7"/>
                </a:solidFill>
                <a:latin typeface="HK Grotesk Bold"/>
              </a:rPr>
              <a:t>obnovitelný</a:t>
            </a:r>
            <a:r>
              <a:rPr lang="en-US" sz="4200" dirty="0">
                <a:solidFill>
                  <a:srgbClr val="4888B7"/>
                </a:solidFill>
                <a:latin typeface="HK Grotesk Bold"/>
              </a:rPr>
              <a:t> </a:t>
            </a:r>
            <a:r>
              <a:rPr lang="en-US" sz="4200" dirty="0" err="1">
                <a:solidFill>
                  <a:srgbClr val="4888B7"/>
                </a:solidFill>
                <a:latin typeface="HK Grotesk Bold"/>
              </a:rPr>
              <a:t>vodík</a:t>
            </a:r>
            <a:r>
              <a:rPr lang="en-US" sz="4200" dirty="0">
                <a:solidFill>
                  <a:srgbClr val="4888B7"/>
                </a:solidFill>
                <a:latin typeface="HK Grotesk Bold"/>
              </a:rPr>
              <a:t> do </a:t>
            </a:r>
            <a:r>
              <a:rPr lang="en-US" sz="4200" dirty="0" err="1">
                <a:solidFill>
                  <a:srgbClr val="4888B7"/>
                </a:solidFill>
                <a:latin typeface="HK Grotesk Bold"/>
              </a:rPr>
              <a:t>roku</a:t>
            </a:r>
            <a:r>
              <a:rPr lang="en-US" sz="4200" dirty="0">
                <a:solidFill>
                  <a:srgbClr val="4888B7"/>
                </a:solidFill>
                <a:latin typeface="HK Grotesk Bold"/>
              </a:rPr>
              <a:t> 2030 v </a:t>
            </a:r>
            <a:r>
              <a:rPr lang="en-US" sz="4200" dirty="0" err="1">
                <a:solidFill>
                  <a:srgbClr val="4888B7"/>
                </a:solidFill>
                <a:latin typeface="HK Grotesk Bold"/>
              </a:rPr>
              <a:t>průmyslu</a:t>
            </a:r>
            <a:r>
              <a:rPr lang="en-US" sz="4200" dirty="0">
                <a:solidFill>
                  <a:srgbClr val="4888B7"/>
                </a:solidFill>
                <a:latin typeface="HK Grotesk Bold"/>
              </a:rPr>
              <a:t> a </a:t>
            </a:r>
            <a:r>
              <a:rPr lang="en-US" sz="4200" dirty="0" err="1">
                <a:solidFill>
                  <a:srgbClr val="4888B7"/>
                </a:solidFill>
                <a:latin typeface="HK Grotesk Bold"/>
              </a:rPr>
              <a:t>dopravě</a:t>
            </a:r>
            <a:r>
              <a:rPr lang="en-US" sz="4200" dirty="0">
                <a:solidFill>
                  <a:srgbClr val="4888B7"/>
                </a:solidFill>
                <a:latin typeface="HK Grotesk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41253" y="3253808"/>
            <a:ext cx="5227232" cy="2242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4888B7"/>
                </a:solidFill>
                <a:latin typeface="HK Grotesk Bold"/>
              </a:rPr>
              <a:t>Výroba</a:t>
            </a:r>
            <a:r>
              <a:rPr lang="en-US" sz="4200" dirty="0">
                <a:solidFill>
                  <a:srgbClr val="4888B7"/>
                </a:solidFill>
                <a:latin typeface="HK Grotesk Bold"/>
              </a:rPr>
              <a:t> </a:t>
            </a:r>
            <a:r>
              <a:rPr lang="en-US" sz="4200" dirty="0" err="1">
                <a:solidFill>
                  <a:srgbClr val="4888B7"/>
                </a:solidFill>
                <a:latin typeface="HK Grotesk Bold"/>
              </a:rPr>
              <a:t>obnovitelného</a:t>
            </a:r>
            <a:r>
              <a:rPr lang="en-US" sz="4200" dirty="0">
                <a:solidFill>
                  <a:srgbClr val="4888B7"/>
                </a:solidFill>
                <a:latin typeface="HK Grotesk Bold"/>
              </a:rPr>
              <a:t> </a:t>
            </a:r>
            <a:r>
              <a:rPr lang="en-US" sz="4200" dirty="0" err="1">
                <a:solidFill>
                  <a:srgbClr val="4888B7"/>
                </a:solidFill>
                <a:latin typeface="HK Grotesk Bold"/>
              </a:rPr>
              <a:t>vodíku</a:t>
            </a:r>
            <a:r>
              <a:rPr lang="en-US" sz="4200" dirty="0">
                <a:solidFill>
                  <a:srgbClr val="4888B7"/>
                </a:solidFill>
                <a:latin typeface="HK Grotesk Bold"/>
              </a:rPr>
              <a:t> v ČR do </a:t>
            </a:r>
            <a:r>
              <a:rPr lang="en-US" sz="4200" dirty="0" err="1">
                <a:solidFill>
                  <a:srgbClr val="4888B7"/>
                </a:solidFill>
                <a:latin typeface="HK Grotesk Bold"/>
              </a:rPr>
              <a:t>roku</a:t>
            </a:r>
            <a:r>
              <a:rPr lang="en-US" sz="4200" dirty="0">
                <a:solidFill>
                  <a:srgbClr val="4888B7"/>
                </a:solidFill>
                <a:latin typeface="HK Grotesk Bold"/>
              </a:rPr>
              <a:t> 2030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44718" y="3780724"/>
            <a:ext cx="1198564" cy="279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cs-CZ" sz="2800" dirty="0">
                <a:solidFill>
                  <a:srgbClr val="4888B7"/>
                </a:solidFill>
                <a:latin typeface="HK Grotesk Bold"/>
              </a:rPr>
              <a:t>Přes 20 tisíc tun RFNBO do roku 2030</a:t>
            </a:r>
            <a:endParaRPr lang="en-US" sz="2800" dirty="0">
              <a:solidFill>
                <a:srgbClr val="4888B7"/>
              </a:solidFill>
              <a:latin typeface="HK Grotesk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58548" y="393664"/>
            <a:ext cx="5809709" cy="39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en-US" sz="2300" dirty="0" err="1">
                <a:solidFill>
                  <a:srgbClr val="AAC751"/>
                </a:solidFill>
                <a:latin typeface="HK Grotesk Bold"/>
              </a:rPr>
              <a:t>Dnes</a:t>
            </a:r>
            <a:r>
              <a:rPr lang="en-US" sz="2300" dirty="0">
                <a:solidFill>
                  <a:srgbClr val="AAC751"/>
                </a:solidFill>
                <a:latin typeface="HK Grotesk Bold"/>
              </a:rPr>
              <a:t> se v ČR </a:t>
            </a:r>
            <a:r>
              <a:rPr lang="en-US" sz="2300" dirty="0" err="1">
                <a:solidFill>
                  <a:srgbClr val="AAC751"/>
                </a:solidFill>
                <a:latin typeface="HK Grotesk Bold"/>
              </a:rPr>
              <a:t>vyrobí</a:t>
            </a:r>
            <a:r>
              <a:rPr lang="en-US" sz="2300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300" dirty="0" err="1">
                <a:solidFill>
                  <a:srgbClr val="AAC751"/>
                </a:solidFill>
                <a:latin typeface="HK Grotesk Bold"/>
              </a:rPr>
              <a:t>přes</a:t>
            </a:r>
            <a:r>
              <a:rPr lang="en-US" sz="2300" dirty="0">
                <a:solidFill>
                  <a:srgbClr val="AAC751"/>
                </a:solidFill>
                <a:latin typeface="HK Grotesk Bold"/>
              </a:rPr>
              <a:t> 100 </a:t>
            </a:r>
            <a:r>
              <a:rPr lang="en-US" sz="2300" dirty="0" err="1">
                <a:solidFill>
                  <a:srgbClr val="AAC751"/>
                </a:solidFill>
                <a:latin typeface="HK Grotesk Bold"/>
              </a:rPr>
              <a:t>tisíc</a:t>
            </a:r>
            <a:r>
              <a:rPr lang="en-US" sz="2300" dirty="0">
                <a:solidFill>
                  <a:srgbClr val="AAC751"/>
                </a:solidFill>
                <a:latin typeface="HK Grotesk Bold"/>
              </a:rPr>
              <a:t> tun </a:t>
            </a:r>
            <a:r>
              <a:rPr lang="en-US" sz="2300" dirty="0" err="1">
                <a:solidFill>
                  <a:srgbClr val="AAC751"/>
                </a:solidFill>
                <a:latin typeface="HK Grotesk Bold"/>
              </a:rPr>
              <a:t>vodíku</a:t>
            </a:r>
            <a:endParaRPr lang="en-US" sz="2300" dirty="0">
              <a:solidFill>
                <a:srgbClr val="AAC751"/>
              </a:solidFill>
              <a:latin typeface="HK Grotesk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17672" y="0"/>
            <a:ext cx="10070328" cy="10287000"/>
            <a:chOff x="0" y="0"/>
            <a:chExt cx="1342710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805" r="3805"/>
            <a:stretch>
              <a:fillRect/>
            </a:stretch>
          </p:blipFill>
          <p:spPr>
            <a:xfrm>
              <a:off x="0" y="0"/>
              <a:ext cx="13427104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28700" y="595313"/>
            <a:ext cx="6854794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</a:pPr>
            <a:r>
              <a:rPr lang="en-US" sz="5600">
                <a:solidFill>
                  <a:srgbClr val="3D89C6"/>
                </a:solidFill>
                <a:latin typeface="HK Grotesk Bold"/>
              </a:rPr>
              <a:t>Sektor ocelářství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2214179"/>
            <a:ext cx="5898932" cy="7044121"/>
            <a:chOff x="0" y="0"/>
            <a:chExt cx="7865243" cy="9392161"/>
          </a:xfrm>
        </p:grpSpPr>
        <p:sp>
          <p:nvSpPr>
            <p:cNvPr id="6" name="TextBox 6"/>
            <p:cNvSpPr txBox="1"/>
            <p:nvPr/>
          </p:nvSpPr>
          <p:spPr>
            <a:xfrm>
              <a:off x="0" y="-38100"/>
              <a:ext cx="7865243" cy="1380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160"/>
                </a:lnSpc>
              </a:pPr>
              <a:r>
                <a:rPr lang="en-US" sz="3200">
                  <a:solidFill>
                    <a:srgbClr val="AAC751"/>
                  </a:solidFill>
                  <a:latin typeface="HK Grotesk Bold"/>
                </a:rPr>
                <a:t>Využití vodíku k přímé redukci železné rudy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680465"/>
              <a:ext cx="7865243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73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468332"/>
              <a:ext cx="7865243" cy="6923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89"/>
                </a:lnSpc>
              </a:pP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Vodík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je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dnes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možné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využít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k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přímé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redukci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železné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rudy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v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návaznosti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na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následnou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výrobu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oceli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v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obloukových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pecích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.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Postupný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přechod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z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vysokých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pecí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(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uhlí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)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bude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postaven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na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přechodu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k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obloukovým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pecím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,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poháněným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elektrickou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energií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.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Pokud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využijeme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bezemisní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vodík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,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jsme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schopní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na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1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tunu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oceli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vyemitovat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přibližně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jen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50 kg CO2.</a:t>
              </a:r>
            </a:p>
            <a:p>
              <a:pPr>
                <a:lnSpc>
                  <a:spcPts val="2989"/>
                </a:lnSpc>
              </a:pPr>
              <a:endParaRPr lang="en-US" sz="2299" dirty="0">
                <a:solidFill>
                  <a:srgbClr val="3B8DD2"/>
                </a:solidFill>
                <a:latin typeface="HK Grotesk Bold"/>
              </a:endParaRPr>
            </a:p>
            <a:p>
              <a:pPr>
                <a:lnSpc>
                  <a:spcPts val="2989"/>
                </a:lnSpc>
              </a:pP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Projekt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: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Hybrit</a:t>
              </a:r>
              <a:endParaRPr lang="en-US" sz="2299" dirty="0">
                <a:solidFill>
                  <a:srgbClr val="3B8DD2"/>
                </a:solidFill>
                <a:latin typeface="HK Grotesk Bold"/>
              </a:endParaRPr>
            </a:p>
            <a:p>
              <a:pPr>
                <a:lnSpc>
                  <a:spcPts val="2989"/>
                </a:lnSpc>
              </a:pPr>
              <a:endParaRPr lang="en-US" sz="2299" dirty="0">
                <a:solidFill>
                  <a:srgbClr val="3B8DD2"/>
                </a:solidFill>
                <a:latin typeface="HK Grotesk Bold"/>
              </a:endParaRPr>
            </a:p>
            <a:p>
              <a:pPr marL="0" lvl="0" indent="0">
                <a:lnSpc>
                  <a:spcPts val="2989"/>
                </a:lnSpc>
              </a:pP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Předpokladem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je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levný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zdroj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zelené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elektřiny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17672" y="0"/>
            <a:ext cx="10070328" cy="10287000"/>
            <a:chOff x="0" y="0"/>
            <a:chExt cx="1342710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4302" r="24302"/>
            <a:stretch>
              <a:fillRect/>
            </a:stretch>
          </p:blipFill>
          <p:spPr>
            <a:xfrm>
              <a:off x="0" y="0"/>
              <a:ext cx="13427104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28700" y="595313"/>
            <a:ext cx="6854794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</a:pPr>
            <a:r>
              <a:rPr lang="en-US" sz="5600">
                <a:solidFill>
                  <a:srgbClr val="3D89C6"/>
                </a:solidFill>
                <a:latin typeface="HK Grotesk Bold"/>
              </a:rPr>
              <a:t>Sektor energetiky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1847850"/>
            <a:ext cx="5898932" cy="8412318"/>
            <a:chOff x="0" y="-38100"/>
            <a:chExt cx="7865243" cy="11216423"/>
          </a:xfrm>
        </p:grpSpPr>
        <p:sp>
          <p:nvSpPr>
            <p:cNvPr id="6" name="TextBox 6"/>
            <p:cNvSpPr txBox="1"/>
            <p:nvPr/>
          </p:nvSpPr>
          <p:spPr>
            <a:xfrm>
              <a:off x="0" y="-38100"/>
              <a:ext cx="7865243" cy="1380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160"/>
                </a:lnSpc>
              </a:pPr>
              <a:r>
                <a:rPr lang="en-US" sz="3200">
                  <a:solidFill>
                    <a:srgbClr val="AAC751"/>
                  </a:solidFill>
                  <a:latin typeface="HK Grotesk Bold"/>
                </a:rPr>
                <a:t>Využití vodíku k ukládání energie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680465"/>
              <a:ext cx="7865243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73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468332"/>
              <a:ext cx="7865243" cy="8709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89"/>
                </a:lnSpc>
              </a:pP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Vodík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lze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využít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 k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ukládání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energie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zejména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v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otázce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sezónního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ukládání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.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Navzdory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nízké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účinnosti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celého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procesu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(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elektrolýza-uskladnění-spálení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/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palivový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článek</a:t>
              </a:r>
              <a:r>
                <a:rPr lang="cs-CZ" sz="2299" dirty="0">
                  <a:solidFill>
                    <a:srgbClr val="3B8DD2"/>
                  </a:solidFill>
                  <a:latin typeface="HK Grotesk Bold"/>
                </a:rPr>
                <a:t>)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,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který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se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pohybuje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cs-CZ" sz="2299" dirty="0">
                  <a:solidFill>
                    <a:srgbClr val="3B8DD2"/>
                  </a:solidFill>
                  <a:latin typeface="HK Grotesk Bold"/>
                </a:rPr>
                <a:t>od 22 - 29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% se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jedná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o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jeden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z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mála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nákladově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efektivních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způsobů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skladování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bezemisní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energie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.</a:t>
              </a:r>
            </a:p>
            <a:p>
              <a:pPr>
                <a:lnSpc>
                  <a:spcPts val="2989"/>
                </a:lnSpc>
              </a:pPr>
              <a:endParaRPr lang="en-US" sz="2299" dirty="0">
                <a:solidFill>
                  <a:srgbClr val="3B8DD2"/>
                </a:solidFill>
                <a:latin typeface="HK Grotesk Bold"/>
              </a:endParaRPr>
            </a:p>
            <a:p>
              <a:pPr>
                <a:lnSpc>
                  <a:spcPts val="2989"/>
                </a:lnSpc>
              </a:pP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Vodík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lze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skladovat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v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solných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kavernách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,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velikost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akumulace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se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liší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projekt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od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projektu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,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nejčastěji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se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uvažuje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o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kapacitách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okolo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100 GWh,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pilotní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projekt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na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uskladnění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300 GWh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energie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probíhá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například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v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Utahu</a:t>
              </a:r>
              <a:r>
                <a:rPr lang="cs-CZ" sz="2299" dirty="0">
                  <a:solidFill>
                    <a:srgbClr val="3B8DD2"/>
                  </a:solidFill>
                  <a:latin typeface="HK Grotesk Bold"/>
                </a:rPr>
                <a:t>, velké skladovací kapacity jsou ve Velké Británii či v Německu.</a:t>
              </a:r>
              <a:endParaRPr lang="en-US" sz="2299" dirty="0">
                <a:solidFill>
                  <a:srgbClr val="3B8DD2"/>
                </a:solidFill>
                <a:latin typeface="HK Grotesk Bold"/>
              </a:endParaRPr>
            </a:p>
            <a:p>
              <a:pPr>
                <a:lnSpc>
                  <a:spcPts val="2989"/>
                </a:lnSpc>
              </a:pPr>
              <a:endParaRPr lang="en-US" sz="2299" dirty="0">
                <a:solidFill>
                  <a:srgbClr val="3B8DD2"/>
                </a:solidFill>
                <a:latin typeface="HK Grotesk Bold"/>
              </a:endParaRPr>
            </a:p>
            <a:p>
              <a:pPr marL="0" lvl="0" indent="0">
                <a:lnSpc>
                  <a:spcPts val="2989"/>
                </a:lnSpc>
              </a:pP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Projekt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: H2Cast Etzel 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73602" y="2191841"/>
            <a:ext cx="771999" cy="77199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88B7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73602" y="3471682"/>
            <a:ext cx="771999" cy="77199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88B7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73602" y="6031363"/>
            <a:ext cx="771999" cy="77199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88B7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73602" y="4751522"/>
            <a:ext cx="771999" cy="77199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88B7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73602" y="7311203"/>
            <a:ext cx="771999" cy="77199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88B7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Freeform 12"/>
          <p:cNvSpPr/>
          <p:nvPr/>
        </p:nvSpPr>
        <p:spPr>
          <a:xfrm>
            <a:off x="358135" y="9436789"/>
            <a:ext cx="955212" cy="484692"/>
          </a:xfrm>
          <a:custGeom>
            <a:avLst/>
            <a:gdLst/>
            <a:ahLst/>
            <a:cxnLst/>
            <a:rect l="l" t="t" r="r" b="b"/>
            <a:pathLst>
              <a:path w="955212" h="484692">
                <a:moveTo>
                  <a:pt x="0" y="0"/>
                </a:moveTo>
                <a:lnTo>
                  <a:pt x="955213" y="0"/>
                </a:lnTo>
                <a:lnTo>
                  <a:pt x="955213" y="484693"/>
                </a:lnTo>
                <a:lnTo>
                  <a:pt x="0" y="484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918" b="-2291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8089419" y="1951858"/>
            <a:ext cx="9755151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4200">
                <a:solidFill>
                  <a:srgbClr val="4888B7"/>
                </a:solidFill>
                <a:latin typeface="HK Grotesk Bold"/>
              </a:rPr>
              <a:t>Česká vodíková technologická platforma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86996" y="2171885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D2E3ED"/>
                </a:solidFill>
                <a:latin typeface="HK Grotesk Bold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89419" y="4514458"/>
            <a:ext cx="8310912" cy="97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>
                <a:solidFill>
                  <a:srgbClr val="4888B7"/>
                </a:solidFill>
                <a:latin typeface="HK Grotesk Bold"/>
              </a:rPr>
              <a:t>Typy výroby vodíku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786996" y="3451726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D2E3ED"/>
                </a:solidFill>
                <a:latin typeface="HK Grotesk Bold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89419" y="7147168"/>
            <a:ext cx="9169881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>
                <a:solidFill>
                  <a:srgbClr val="4888B7"/>
                </a:solidFill>
                <a:latin typeface="HK Grotesk Bold"/>
              </a:rPr>
              <a:t>Závěr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86996" y="6011407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D2E3ED"/>
                </a:solidFill>
                <a:latin typeface="HK Grotesk Bold"/>
              </a:rPr>
              <a:t>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89419" y="5830813"/>
            <a:ext cx="7322748" cy="97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>
                <a:solidFill>
                  <a:srgbClr val="4888B7"/>
                </a:solidFill>
                <a:latin typeface="HK Grotesk Bold"/>
              </a:rPr>
              <a:t>Potenciál do budoucna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86996" y="4731566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D2E3ED"/>
                </a:solidFill>
                <a:latin typeface="HK Grotesk Bold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089419" y="3199639"/>
            <a:ext cx="9479970" cy="97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>
                <a:solidFill>
                  <a:srgbClr val="4888B7"/>
                </a:solidFill>
                <a:latin typeface="HK Grotesk Bold"/>
              </a:rPr>
              <a:t>Vlastnosti vodíku a výzvy s tím spojené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786996" y="7291247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D2E3ED"/>
                </a:solidFill>
                <a:latin typeface="HK Grotesk Bold"/>
              </a:rPr>
              <a:t>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091956" y="2182316"/>
            <a:ext cx="425758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4888B7"/>
                </a:solidFill>
                <a:latin typeface="HK Grotesk Bold"/>
              </a:rPr>
              <a:t>Obsah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1019175"/>
            <a:ext cx="6854794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</a:pPr>
            <a:r>
              <a:rPr lang="en-US" sz="5600">
                <a:solidFill>
                  <a:srgbClr val="3D89C6"/>
                </a:solidFill>
                <a:latin typeface="HK Grotesk Bold"/>
              </a:rPr>
              <a:t>Sektor dopravy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2236017"/>
            <a:ext cx="5898932" cy="7397310"/>
            <a:chOff x="0" y="-38100"/>
            <a:chExt cx="7865243" cy="9863079"/>
          </a:xfrm>
        </p:grpSpPr>
        <p:sp>
          <p:nvSpPr>
            <p:cNvPr id="6" name="TextBox 6"/>
            <p:cNvSpPr txBox="1"/>
            <p:nvPr/>
          </p:nvSpPr>
          <p:spPr>
            <a:xfrm>
              <a:off x="0" y="-38100"/>
              <a:ext cx="7865243" cy="2079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160"/>
                </a:lnSpc>
              </a:pPr>
              <a:r>
                <a:rPr lang="en-US" sz="3200">
                  <a:solidFill>
                    <a:srgbClr val="AAC751"/>
                  </a:solidFill>
                  <a:latin typeface="HK Grotesk Bold"/>
                </a:rPr>
                <a:t>Obzvláště zajímavý pro dálkovou nákladní, leteckou, železniční a lodní dopravu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78965"/>
              <a:ext cx="7865243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73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166832"/>
              <a:ext cx="7865243" cy="6658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89"/>
                </a:lnSpc>
              </a:pP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Cílem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je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snižování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emisí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skleníkových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plynů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.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Vodík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trpí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infrastrukturním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problémem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nízkého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počtu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plnicích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stanic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.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Naproti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tomu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ale v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sektorech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dopravy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umožňuje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už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dnes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v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nákladních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automobilech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dojezdy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okolo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i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nad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1000 km. </a:t>
              </a:r>
            </a:p>
            <a:p>
              <a:pPr>
                <a:lnSpc>
                  <a:spcPts val="2989"/>
                </a:lnSpc>
              </a:pPr>
              <a:endParaRPr lang="en-US" sz="2299" dirty="0">
                <a:solidFill>
                  <a:srgbClr val="3B8DD2"/>
                </a:solidFill>
                <a:latin typeface="HK Grotesk Bold"/>
              </a:endParaRPr>
            </a:p>
            <a:p>
              <a:pPr marL="0" lvl="0" indent="0">
                <a:lnSpc>
                  <a:spcPts val="2989"/>
                </a:lnSpc>
              </a:pP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V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osobní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dopravě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cs-CZ" sz="2299" dirty="0">
                  <a:solidFill>
                    <a:srgbClr val="3B8DD2"/>
                  </a:solidFill>
                  <a:latin typeface="HK Grotesk Bold"/>
                </a:rPr>
                <a:t>se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vodík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cs-CZ" sz="2299" dirty="0">
                  <a:solidFill>
                    <a:srgbClr val="3B8DD2"/>
                  </a:solidFill>
                  <a:latin typeface="HK Grotesk Bold"/>
                </a:rPr>
                <a:t>jako perspektivní palivo do budoucna dnes nejeví, zejména z ekonomických důvodů,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dokud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nebude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existovat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infrastruktura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plnění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. V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nákladní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dopravě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,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kde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hraje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roli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čas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plnění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má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cs-CZ" sz="2299" dirty="0">
                  <a:solidFill>
                    <a:srgbClr val="3B8DD2"/>
                  </a:solidFill>
                  <a:latin typeface="HK Grotesk Bold"/>
                </a:rPr>
                <a:t>ale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vodík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potenciál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 do </a:t>
              </a:r>
              <a:r>
                <a:rPr lang="en-US" sz="2299" dirty="0" err="1">
                  <a:solidFill>
                    <a:srgbClr val="3B8DD2"/>
                  </a:solidFill>
                  <a:latin typeface="HK Grotesk Bold"/>
                </a:rPr>
                <a:t>budoucna</a:t>
              </a:r>
              <a:r>
                <a:rPr lang="en-US" sz="2299" dirty="0">
                  <a:solidFill>
                    <a:srgbClr val="3B8DD2"/>
                  </a:solidFill>
                  <a:latin typeface="HK Grotesk Bold"/>
                </a:rPr>
                <a:t>.</a:t>
              </a:r>
            </a:p>
          </p:txBody>
        </p:sp>
      </p:grpSp>
      <p:pic>
        <p:nvPicPr>
          <p:cNvPr id="10" name="Obrázek 9" descr="Obsah obrázku text, Pozemní vozidlo, vozidlo, obloha&#10;&#10;Popis byl vytvořen automaticky">
            <a:extLst>
              <a:ext uri="{FF2B5EF4-FFF2-40B4-BE49-F238E27FC236}">
                <a16:creationId xmlns:a16="http://schemas.microsoft.com/office/drawing/2014/main" id="{06557F4B-06F0-383F-10BC-1E62BDD994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3883" r="1554" b="4870"/>
          <a:stretch/>
        </p:blipFill>
        <p:spPr>
          <a:xfrm>
            <a:off x="7696200" y="1562100"/>
            <a:ext cx="9753600" cy="7162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22526"/>
            <a:ext cx="7713258" cy="8229600"/>
            <a:chOff x="0" y="0"/>
            <a:chExt cx="10284344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115" r="35832"/>
            <a:stretch>
              <a:fillRect/>
            </a:stretch>
          </p:blipFill>
          <p:spPr>
            <a:xfrm>
              <a:off x="0" y="0"/>
              <a:ext cx="10284344" cy="109728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9262729" y="922526"/>
            <a:ext cx="7548282" cy="2961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3B8DD2"/>
                </a:solidFill>
                <a:latin typeface="HK Grotesk Bold"/>
              </a:rPr>
              <a:t>Plnicí</a:t>
            </a:r>
            <a:r>
              <a:rPr lang="en-US" sz="6399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6399" dirty="0" err="1">
                <a:solidFill>
                  <a:srgbClr val="3B8DD2"/>
                </a:solidFill>
                <a:latin typeface="HK Grotesk Bold"/>
              </a:rPr>
              <a:t>stanice</a:t>
            </a:r>
            <a:r>
              <a:rPr lang="en-US" sz="6399" dirty="0">
                <a:solidFill>
                  <a:srgbClr val="3B8DD2"/>
                </a:solidFill>
                <a:latin typeface="HK Grotesk Bold"/>
              </a:rPr>
              <a:t> na </a:t>
            </a:r>
            <a:r>
              <a:rPr lang="en-US" sz="6399" dirty="0" err="1">
                <a:solidFill>
                  <a:srgbClr val="3B8DD2"/>
                </a:solidFill>
                <a:latin typeface="HK Grotesk Bold"/>
              </a:rPr>
              <a:t>Barrandově</a:t>
            </a:r>
            <a:r>
              <a:rPr lang="cs-CZ" sz="6399" dirty="0">
                <a:solidFill>
                  <a:srgbClr val="3B8DD2"/>
                </a:solidFill>
                <a:latin typeface="HK Grotesk Bold"/>
              </a:rPr>
              <a:t> a v Litvínově</a:t>
            </a:r>
            <a:r>
              <a:rPr lang="en-US" sz="6399" dirty="0">
                <a:solidFill>
                  <a:srgbClr val="3B8DD2"/>
                </a:solidFill>
                <a:latin typeface="HK Grotesk Bold"/>
              </a:rPr>
              <a:t> (Orlen)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262729" y="5699754"/>
            <a:ext cx="9025271" cy="3452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3B8DD2"/>
                </a:solidFill>
                <a:latin typeface="HK Grotesk Bold"/>
              </a:rPr>
              <a:t>Tlak plnění: 350 bar pro nákladní vozy a autobusy; 700 bar pro osobní a užitkové vozy 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3B8DD2"/>
                </a:solidFill>
                <a:latin typeface="HK Grotesk Bold"/>
              </a:rPr>
              <a:t>Objem zásobníku: 100-120 kg 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3B8DD2"/>
                </a:solidFill>
                <a:latin typeface="HK Grotesk Bold"/>
              </a:rPr>
              <a:t>Čas plnění nádrže osobního vozu (5–6 kg): 3–5 min 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3B8DD2"/>
                </a:solidFill>
                <a:latin typeface="HK Grotesk Bold"/>
              </a:rPr>
              <a:t>Čas plnění nádrže autobusu (cca 30 kg): cca 10 min</a:t>
            </a:r>
          </a:p>
          <a:p>
            <a:pPr marL="0" lvl="0" indent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3B8DD2"/>
                </a:solidFill>
                <a:latin typeface="HK Grotesk Bold"/>
              </a:rPr>
              <a:t>Až 5 osobních vozidel za sebou, pak pomalejší plnění vlivem komprese do bufferu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09336" y="3101663"/>
            <a:ext cx="3753939" cy="3753924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1537" t="-11474" r="-6456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228842" y="3104633"/>
            <a:ext cx="3750969" cy="3750954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9729" t="-11483" r="-4653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87584" y="366063"/>
            <a:ext cx="13712832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4888B7"/>
                </a:solidFill>
                <a:latin typeface="HK Grotesk Bold"/>
              </a:rPr>
              <a:t>Nabídka užitkových vozidel na vodík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9656" y="7007987"/>
            <a:ext cx="4454899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4888B7"/>
                </a:solidFill>
                <a:latin typeface="HK Grotesk Bold"/>
              </a:rPr>
              <a:t>Renault Master Van H2-Tech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10931" y="8048752"/>
            <a:ext cx="4393625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4888B7"/>
                </a:solidFill>
                <a:latin typeface="HK Grotesk Bold"/>
              </a:rPr>
              <a:t>Dojezd okolo 400 km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4888B7"/>
                </a:solidFill>
                <a:latin typeface="HK Grotesk Bold"/>
              </a:rPr>
              <a:t>Plug-In Hybrid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4888B7"/>
                </a:solidFill>
                <a:latin typeface="HK Grotesk Bold"/>
              </a:rPr>
              <a:t>Bez hmotnostních a objemových omezení</a:t>
            </a:r>
          </a:p>
          <a:p>
            <a:pPr algn="ctr">
              <a:lnSpc>
                <a:spcPts val="3499"/>
              </a:lnSpc>
            </a:pPr>
            <a:endParaRPr lang="en-US" sz="2499">
              <a:solidFill>
                <a:srgbClr val="4888B7"/>
              </a:solidFill>
              <a:latin typeface="HK Grotesk Bold"/>
            </a:endParaRP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4888B7"/>
              </a:solidFill>
              <a:latin typeface="HK Grotesk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947188" y="7025767"/>
            <a:ext cx="4393625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4888B7"/>
                </a:solidFill>
                <a:latin typeface="HK Grotesk Bold"/>
              </a:rPr>
              <a:t>Opel Vivaro-E Hydrogen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47188" y="8004556"/>
            <a:ext cx="4393625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4888B7"/>
                </a:solidFill>
                <a:latin typeface="HK Grotesk Bold"/>
              </a:rPr>
              <a:t>Dojezd okolo 400 km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4888B7"/>
                </a:solidFill>
                <a:latin typeface="HK Grotesk Bold"/>
              </a:rPr>
              <a:t>Plug-In Hybrid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4888B7"/>
                </a:solidFill>
                <a:latin typeface="HK Grotesk Bold"/>
              </a:rPr>
              <a:t>Bez hmotnostních a objemových omezení</a:t>
            </a:r>
          </a:p>
          <a:p>
            <a:pPr algn="ctr">
              <a:lnSpc>
                <a:spcPts val="3499"/>
              </a:lnSpc>
            </a:pPr>
            <a:endParaRPr lang="en-US" sz="2499">
              <a:solidFill>
                <a:srgbClr val="4888B7"/>
              </a:solidFill>
              <a:latin typeface="HK Grotesk Bold"/>
            </a:endParaRP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4888B7"/>
              </a:solidFill>
              <a:latin typeface="HK Grotesk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525383" y="7025767"/>
            <a:ext cx="4393625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4888B7"/>
                </a:solidFill>
                <a:latin typeface="HK Grotesk Bold"/>
              </a:rPr>
              <a:t>First Hydrogen Van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40962" y="8004556"/>
            <a:ext cx="4393625" cy="2612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4888B7"/>
                </a:solidFill>
                <a:latin typeface="HK Grotesk Bold"/>
              </a:rPr>
              <a:t>Dojezd 400-600 km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4888B7"/>
                </a:solidFill>
                <a:latin typeface="HK Grotesk Bold"/>
              </a:rPr>
              <a:t>Používá 700 bar nádrže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4888B7"/>
                </a:solidFill>
                <a:latin typeface="HK Grotesk Bold"/>
              </a:rPr>
              <a:t>Bez hmotnostních a objemových omezení</a:t>
            </a:r>
          </a:p>
          <a:p>
            <a:pPr algn="ctr">
              <a:lnSpc>
                <a:spcPts val="3499"/>
              </a:lnSpc>
            </a:pPr>
            <a:endParaRPr lang="en-US" sz="2499">
              <a:solidFill>
                <a:srgbClr val="4888B7"/>
              </a:solidFill>
              <a:latin typeface="HK Grotesk Bold"/>
            </a:endParaRP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4888B7"/>
              </a:solidFill>
              <a:latin typeface="HK Grotesk Bold"/>
            </a:endParaRP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2846711" y="3104633"/>
            <a:ext cx="3750969" cy="3750954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r="-3298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AutoShape 15"/>
          <p:cNvSpPr/>
          <p:nvPr/>
        </p:nvSpPr>
        <p:spPr>
          <a:xfrm>
            <a:off x="2674069" y="2739721"/>
            <a:ext cx="12873914" cy="55217"/>
          </a:xfrm>
          <a:prstGeom prst="line">
            <a:avLst/>
          </a:prstGeom>
          <a:ln w="38100" cap="flat">
            <a:solidFill>
              <a:srgbClr val="AAC75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666" y="3364868"/>
            <a:ext cx="2919311" cy="4018315"/>
            <a:chOff x="0" y="0"/>
            <a:chExt cx="3892415" cy="53577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4195" t="3507" r="32979" b="2175"/>
            <a:stretch>
              <a:fillRect/>
            </a:stretch>
          </p:blipFill>
          <p:spPr>
            <a:xfrm>
              <a:off x="0" y="0"/>
              <a:ext cx="3892415" cy="535775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285668" y="3364868"/>
            <a:ext cx="3280274" cy="4018315"/>
            <a:chOff x="0" y="0"/>
            <a:chExt cx="4373699" cy="535775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38291" t="14986" r="27723" b="22566"/>
            <a:stretch>
              <a:fillRect/>
            </a:stretch>
          </p:blipFill>
          <p:spPr>
            <a:xfrm>
              <a:off x="0" y="0"/>
              <a:ext cx="4373699" cy="535775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632743" y="3364868"/>
            <a:ext cx="3250586" cy="4018315"/>
            <a:chOff x="0" y="0"/>
            <a:chExt cx="4334115" cy="535775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8365" r="38120"/>
            <a:stretch>
              <a:fillRect/>
            </a:stretch>
          </p:blipFill>
          <p:spPr>
            <a:xfrm>
              <a:off x="0" y="0"/>
              <a:ext cx="4334115" cy="5357753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4169963" y="3364868"/>
            <a:ext cx="2929611" cy="4018315"/>
            <a:chOff x="0" y="0"/>
            <a:chExt cx="3906149" cy="53577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30330" t="5258" r="34286" b="7816"/>
            <a:stretch>
              <a:fillRect/>
            </a:stretch>
          </p:blipFill>
          <p:spPr>
            <a:xfrm>
              <a:off x="0" y="0"/>
              <a:ext cx="3906149" cy="5357753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212654" y="7660970"/>
            <a:ext cx="3089337" cy="198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 dirty="0">
                <a:solidFill>
                  <a:srgbClr val="3B8DD2"/>
                </a:solidFill>
                <a:latin typeface="HK Grotesk Bold"/>
              </a:rPr>
              <a:t>Hyundai XCIENT FC</a:t>
            </a:r>
          </a:p>
          <a:p>
            <a:pPr algn="ctr">
              <a:lnSpc>
                <a:spcPts val="3150"/>
              </a:lnSpc>
            </a:pPr>
            <a:r>
              <a:rPr lang="en-US" sz="2100" dirty="0" err="1">
                <a:solidFill>
                  <a:srgbClr val="3B8DD2"/>
                </a:solidFill>
                <a:latin typeface="HK Grotesk Bold"/>
              </a:rPr>
              <a:t>Reálný</a:t>
            </a:r>
            <a:r>
              <a:rPr lang="en-US" sz="21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100" dirty="0" err="1">
                <a:solidFill>
                  <a:srgbClr val="3B8DD2"/>
                </a:solidFill>
                <a:latin typeface="HK Grotesk Bold"/>
              </a:rPr>
              <a:t>dojezd</a:t>
            </a:r>
            <a:r>
              <a:rPr lang="en-US" sz="2100" dirty="0">
                <a:solidFill>
                  <a:srgbClr val="3B8DD2"/>
                </a:solidFill>
                <a:latin typeface="HK Grotesk Bold"/>
              </a:rPr>
              <a:t> 400 km</a:t>
            </a:r>
          </a:p>
          <a:p>
            <a:pPr algn="ctr">
              <a:lnSpc>
                <a:spcPts val="3150"/>
              </a:lnSpc>
            </a:pPr>
            <a:r>
              <a:rPr lang="en-US" sz="2100" dirty="0">
                <a:solidFill>
                  <a:srgbClr val="3B8DD2"/>
                </a:solidFill>
                <a:latin typeface="HK Grotesk Bold"/>
              </a:rPr>
              <a:t>K </a:t>
            </a:r>
            <a:r>
              <a:rPr lang="en-US" sz="2100" dirty="0" err="1">
                <a:solidFill>
                  <a:srgbClr val="3B8DD2"/>
                </a:solidFill>
                <a:latin typeface="HK Grotesk Bold"/>
              </a:rPr>
              <a:t>dispozici</a:t>
            </a:r>
            <a:r>
              <a:rPr lang="en-US" sz="21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100" dirty="0" err="1">
                <a:solidFill>
                  <a:srgbClr val="3B8DD2"/>
                </a:solidFill>
                <a:latin typeface="HK Grotesk Bold"/>
              </a:rPr>
              <a:t>již</a:t>
            </a:r>
            <a:r>
              <a:rPr lang="en-US" sz="21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100" dirty="0" err="1">
                <a:solidFill>
                  <a:srgbClr val="3B8DD2"/>
                </a:solidFill>
                <a:latin typeface="HK Grotesk Bold"/>
              </a:rPr>
              <a:t>dnes</a:t>
            </a:r>
            <a:endParaRPr lang="en-US" sz="2100" dirty="0">
              <a:solidFill>
                <a:srgbClr val="3B8DD2"/>
              </a:solidFill>
              <a:latin typeface="HK Grotesk Bold"/>
            </a:endParaRPr>
          </a:p>
          <a:p>
            <a:pPr algn="ctr">
              <a:lnSpc>
                <a:spcPts val="3150"/>
              </a:lnSpc>
            </a:pPr>
            <a:r>
              <a:rPr lang="en-US" sz="2100" dirty="0">
                <a:solidFill>
                  <a:srgbClr val="3B8DD2"/>
                </a:solidFill>
                <a:latin typeface="HK Grotesk Bold"/>
              </a:rPr>
              <a:t>350 bar </a:t>
            </a:r>
            <a:r>
              <a:rPr lang="en-US" sz="2100" dirty="0" err="1">
                <a:solidFill>
                  <a:srgbClr val="3B8DD2"/>
                </a:solidFill>
                <a:latin typeface="HK Grotesk Bold"/>
              </a:rPr>
              <a:t>nádrže</a:t>
            </a:r>
            <a:endParaRPr lang="en-US" sz="2100" dirty="0">
              <a:solidFill>
                <a:srgbClr val="3B8DD2"/>
              </a:solidFill>
              <a:latin typeface="HK Grotesk Bold"/>
            </a:endParaRPr>
          </a:p>
          <a:p>
            <a:pPr marL="0" lvl="0" indent="0" algn="ctr">
              <a:lnSpc>
                <a:spcPts val="3150"/>
              </a:lnSpc>
              <a:spcBef>
                <a:spcPct val="0"/>
              </a:spcBef>
            </a:pPr>
            <a:endParaRPr lang="en-US" sz="2100" dirty="0">
              <a:solidFill>
                <a:srgbClr val="3B8DD2"/>
              </a:solidFill>
              <a:latin typeface="HK Grotesk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196692" y="7660970"/>
            <a:ext cx="2445931" cy="15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>
                <a:solidFill>
                  <a:srgbClr val="3B8DD2"/>
                </a:solidFill>
                <a:latin typeface="HK Grotesk Bold"/>
              </a:rPr>
              <a:t>Volvo H2</a:t>
            </a:r>
          </a:p>
          <a:p>
            <a:pPr algn="ctr">
              <a:lnSpc>
                <a:spcPts val="3150"/>
              </a:lnSpc>
            </a:pPr>
            <a:r>
              <a:rPr lang="en-US" sz="2100">
                <a:solidFill>
                  <a:srgbClr val="3B8DD2"/>
                </a:solidFill>
                <a:latin typeface="HK Grotesk Bold"/>
              </a:rPr>
              <a:t>Dojezd až 1000 km</a:t>
            </a:r>
          </a:p>
          <a:p>
            <a:pPr algn="ctr">
              <a:lnSpc>
                <a:spcPts val="3150"/>
              </a:lnSpc>
            </a:pPr>
            <a:r>
              <a:rPr lang="en-US" sz="2100">
                <a:solidFill>
                  <a:srgbClr val="3B8DD2"/>
                </a:solidFill>
                <a:latin typeface="HK Grotesk Bold"/>
              </a:rPr>
              <a:t>2. polovina 20. let</a:t>
            </a:r>
          </a:p>
          <a:p>
            <a:pPr marL="0" lvl="0" indent="0" algn="ctr">
              <a:lnSpc>
                <a:spcPts val="3150"/>
              </a:lnSpc>
              <a:spcBef>
                <a:spcPct val="0"/>
              </a:spcBef>
            </a:pPr>
            <a:r>
              <a:rPr lang="en-US" sz="2100">
                <a:solidFill>
                  <a:srgbClr val="3B8DD2"/>
                </a:solidFill>
                <a:latin typeface="HK Grotesk Bold"/>
              </a:rPr>
              <a:t> 700 bar nádrže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411804" y="7671868"/>
            <a:ext cx="2445931" cy="1586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 dirty="0">
                <a:solidFill>
                  <a:srgbClr val="3D89C6"/>
                </a:solidFill>
                <a:latin typeface="HK Grotesk Bold"/>
              </a:rPr>
              <a:t>Nikola Tre FCEV</a:t>
            </a:r>
          </a:p>
          <a:p>
            <a:pPr algn="ctr">
              <a:lnSpc>
                <a:spcPts val="3150"/>
              </a:lnSpc>
            </a:pPr>
            <a:r>
              <a:rPr lang="en-US" sz="2100" dirty="0" err="1">
                <a:solidFill>
                  <a:srgbClr val="3D89C6"/>
                </a:solidFill>
                <a:latin typeface="HK Grotesk Bold"/>
              </a:rPr>
              <a:t>Dojezd</a:t>
            </a:r>
            <a:r>
              <a:rPr lang="en-US" sz="2100" dirty="0">
                <a:solidFill>
                  <a:srgbClr val="3D89C6"/>
                </a:solidFill>
                <a:latin typeface="HK Grotesk Bold"/>
              </a:rPr>
              <a:t> </a:t>
            </a:r>
            <a:r>
              <a:rPr lang="en-US" sz="2100" dirty="0" err="1">
                <a:solidFill>
                  <a:srgbClr val="3D89C6"/>
                </a:solidFill>
                <a:latin typeface="HK Grotesk Bold"/>
              </a:rPr>
              <a:t>až</a:t>
            </a:r>
            <a:r>
              <a:rPr lang="en-US" sz="2100" dirty="0">
                <a:solidFill>
                  <a:srgbClr val="3D89C6"/>
                </a:solidFill>
                <a:latin typeface="HK Grotesk Bold"/>
              </a:rPr>
              <a:t> 800 km</a:t>
            </a:r>
          </a:p>
          <a:p>
            <a:pPr algn="ctr">
              <a:lnSpc>
                <a:spcPts val="3150"/>
              </a:lnSpc>
            </a:pPr>
            <a:r>
              <a:rPr lang="en-US" sz="2100" dirty="0">
                <a:solidFill>
                  <a:srgbClr val="3D89C6"/>
                </a:solidFill>
                <a:latin typeface="HK Grotesk Bold"/>
              </a:rPr>
              <a:t>2023</a:t>
            </a:r>
          </a:p>
          <a:p>
            <a:pPr marL="0" lvl="0" indent="0" algn="ctr">
              <a:lnSpc>
                <a:spcPts val="3150"/>
              </a:lnSpc>
              <a:spcBef>
                <a:spcPct val="0"/>
              </a:spcBef>
            </a:pPr>
            <a:r>
              <a:rPr lang="en-US" sz="2100" dirty="0">
                <a:solidFill>
                  <a:srgbClr val="3D89C6"/>
                </a:solidFill>
                <a:latin typeface="HK Grotesk Bold"/>
              </a:rPr>
              <a:t>700 bar </a:t>
            </a:r>
            <a:r>
              <a:rPr lang="en-US" sz="2100" dirty="0" err="1">
                <a:solidFill>
                  <a:srgbClr val="3D89C6"/>
                </a:solidFill>
                <a:latin typeface="HK Grotesk Bold"/>
              </a:rPr>
              <a:t>nádrže</a:t>
            </a:r>
            <a:endParaRPr lang="en-US" sz="2100" dirty="0">
              <a:solidFill>
                <a:srgbClr val="3D89C6"/>
              </a:solidFill>
              <a:latin typeface="HK Grotesk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97666" y="387886"/>
            <a:ext cx="15692667" cy="2447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4C8EBB"/>
                </a:solidFill>
                <a:latin typeface="HK Grotesk Bold"/>
              </a:rPr>
              <a:t>Nabídka nákladních vozidel na vodík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81137" y="7620965"/>
            <a:ext cx="3089337" cy="198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 dirty="0">
                <a:solidFill>
                  <a:srgbClr val="3B8DD2"/>
                </a:solidFill>
                <a:latin typeface="HK Grotesk Bold"/>
              </a:rPr>
              <a:t>Daimler GenH2 Truck</a:t>
            </a:r>
          </a:p>
          <a:p>
            <a:pPr algn="ctr">
              <a:lnSpc>
                <a:spcPts val="3150"/>
              </a:lnSpc>
            </a:pPr>
            <a:r>
              <a:rPr lang="en-US" sz="2100" dirty="0" err="1">
                <a:solidFill>
                  <a:srgbClr val="3B8DD2"/>
                </a:solidFill>
                <a:latin typeface="HK Grotesk Bold"/>
              </a:rPr>
              <a:t>Dojezd</a:t>
            </a:r>
            <a:r>
              <a:rPr lang="en-US" sz="21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100" dirty="0" err="1">
                <a:solidFill>
                  <a:srgbClr val="3B8DD2"/>
                </a:solidFill>
                <a:latin typeface="HK Grotesk Bold"/>
              </a:rPr>
              <a:t>přes</a:t>
            </a:r>
            <a:r>
              <a:rPr lang="en-US" sz="2100" dirty="0">
                <a:solidFill>
                  <a:srgbClr val="3B8DD2"/>
                </a:solidFill>
                <a:latin typeface="HK Grotesk Bold"/>
              </a:rPr>
              <a:t> 1000 km</a:t>
            </a:r>
          </a:p>
          <a:p>
            <a:pPr algn="ctr">
              <a:lnSpc>
                <a:spcPts val="3150"/>
              </a:lnSpc>
            </a:pPr>
            <a:r>
              <a:rPr lang="en-US" sz="2100" dirty="0">
                <a:solidFill>
                  <a:srgbClr val="3B8DD2"/>
                </a:solidFill>
                <a:latin typeface="HK Grotesk Bold"/>
              </a:rPr>
              <a:t>2. </a:t>
            </a:r>
            <a:r>
              <a:rPr lang="en-US" sz="2100" dirty="0" err="1">
                <a:solidFill>
                  <a:srgbClr val="3B8DD2"/>
                </a:solidFill>
                <a:latin typeface="HK Grotesk Bold"/>
              </a:rPr>
              <a:t>polovina</a:t>
            </a:r>
            <a:r>
              <a:rPr lang="en-US" sz="2100" dirty="0">
                <a:solidFill>
                  <a:srgbClr val="3B8DD2"/>
                </a:solidFill>
                <a:latin typeface="HK Grotesk Bold"/>
              </a:rPr>
              <a:t> 20. let</a:t>
            </a:r>
          </a:p>
          <a:p>
            <a:pPr algn="ctr">
              <a:lnSpc>
                <a:spcPts val="3150"/>
              </a:lnSpc>
            </a:pPr>
            <a:r>
              <a:rPr lang="en-US" sz="2100" dirty="0" err="1">
                <a:solidFill>
                  <a:srgbClr val="3B8DD2"/>
                </a:solidFill>
                <a:latin typeface="HK Grotesk Bold"/>
              </a:rPr>
              <a:t>Zkapalněný</a:t>
            </a:r>
            <a:r>
              <a:rPr lang="en-US" sz="21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100" dirty="0" err="1">
                <a:solidFill>
                  <a:srgbClr val="3B8DD2"/>
                </a:solidFill>
                <a:latin typeface="HK Grotesk Bold"/>
              </a:rPr>
              <a:t>vodík</a:t>
            </a:r>
            <a:endParaRPr lang="en-US" sz="2100" dirty="0">
              <a:solidFill>
                <a:srgbClr val="3B8DD2"/>
              </a:solidFill>
              <a:latin typeface="HK Grotesk Bold"/>
            </a:endParaRPr>
          </a:p>
          <a:p>
            <a:pPr marL="0" lvl="0" indent="0" algn="ctr">
              <a:lnSpc>
                <a:spcPts val="3150"/>
              </a:lnSpc>
              <a:spcBef>
                <a:spcPct val="0"/>
              </a:spcBef>
            </a:pPr>
            <a:endParaRPr lang="en-US" sz="2100" dirty="0">
              <a:solidFill>
                <a:srgbClr val="3B8DD2"/>
              </a:solidFill>
              <a:latin typeface="HK Grotesk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076670" y="4916805"/>
            <a:ext cx="134660" cy="38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HK Grotesk Bold"/>
              </a:rPr>
              <a:t> j</a:t>
            </a:r>
          </a:p>
        </p:txBody>
      </p:sp>
      <p:sp>
        <p:nvSpPr>
          <p:cNvPr id="16" name="AutoShape 16"/>
          <p:cNvSpPr/>
          <p:nvPr/>
        </p:nvSpPr>
        <p:spPr>
          <a:xfrm>
            <a:off x="2674069" y="2761490"/>
            <a:ext cx="12873914" cy="55217"/>
          </a:xfrm>
          <a:prstGeom prst="line">
            <a:avLst/>
          </a:prstGeom>
          <a:ln w="38100" cap="flat">
            <a:solidFill>
              <a:srgbClr val="AAC75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3025" y="0"/>
            <a:ext cx="14881951" cy="9736646"/>
          </a:xfrm>
          <a:custGeom>
            <a:avLst/>
            <a:gdLst/>
            <a:ahLst/>
            <a:cxnLst/>
            <a:rect l="l" t="t" r="r" b="b"/>
            <a:pathLst>
              <a:path w="14881951" h="9736646">
                <a:moveTo>
                  <a:pt x="0" y="0"/>
                </a:moveTo>
                <a:lnTo>
                  <a:pt x="14881950" y="0"/>
                </a:lnTo>
                <a:lnTo>
                  <a:pt x="14881950" y="9736646"/>
                </a:lnTo>
                <a:lnTo>
                  <a:pt x="0" y="97366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874978" y="8695687"/>
            <a:ext cx="3184601" cy="562613"/>
          </a:xfrm>
          <a:custGeom>
            <a:avLst/>
            <a:gdLst/>
            <a:ahLst/>
            <a:cxnLst/>
            <a:rect l="l" t="t" r="r" b="b"/>
            <a:pathLst>
              <a:path w="3184601" h="562613">
                <a:moveTo>
                  <a:pt x="0" y="0"/>
                </a:moveTo>
                <a:lnTo>
                  <a:pt x="3184601" y="0"/>
                </a:lnTo>
                <a:lnTo>
                  <a:pt x="3184601" y="562613"/>
                </a:lnTo>
                <a:lnTo>
                  <a:pt x="0" y="562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997561" y="8976994"/>
            <a:ext cx="3362860" cy="1128446"/>
          </a:xfrm>
          <a:custGeom>
            <a:avLst/>
            <a:gdLst/>
            <a:ahLst/>
            <a:cxnLst/>
            <a:rect l="l" t="t" r="r" b="b"/>
            <a:pathLst>
              <a:path w="3362860" h="1128446">
                <a:moveTo>
                  <a:pt x="0" y="0"/>
                </a:moveTo>
                <a:lnTo>
                  <a:pt x="3362860" y="0"/>
                </a:lnTo>
                <a:lnTo>
                  <a:pt x="3362860" y="1128446"/>
                </a:lnTo>
                <a:lnTo>
                  <a:pt x="0" y="11284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9784516" y="323926"/>
            <a:ext cx="6389132" cy="922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0"/>
              </a:lnSpc>
            </a:pPr>
            <a:r>
              <a:rPr lang="en-US" sz="5307">
                <a:solidFill>
                  <a:srgbClr val="4888B7"/>
                </a:solidFill>
                <a:latin typeface="HK Grotesk Bold"/>
              </a:rPr>
              <a:t>Projekty našich členů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59236" y="1246389"/>
            <a:ext cx="14214412" cy="7813857"/>
          </a:xfrm>
          <a:custGeom>
            <a:avLst/>
            <a:gdLst/>
            <a:ahLst/>
            <a:cxnLst/>
            <a:rect l="l" t="t" r="r" b="b"/>
            <a:pathLst>
              <a:path w="14214412" h="7813857">
                <a:moveTo>
                  <a:pt x="0" y="0"/>
                </a:moveTo>
                <a:lnTo>
                  <a:pt x="14214412" y="0"/>
                </a:lnTo>
                <a:lnTo>
                  <a:pt x="14214412" y="7813857"/>
                </a:lnTo>
                <a:lnTo>
                  <a:pt x="0" y="78138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9784516" y="323926"/>
            <a:ext cx="6389132" cy="922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0"/>
              </a:lnSpc>
            </a:pPr>
            <a:r>
              <a:rPr lang="en-US" sz="5307">
                <a:solidFill>
                  <a:srgbClr val="4888B7"/>
                </a:solidFill>
                <a:latin typeface="HK Grotesk Bold"/>
              </a:rPr>
              <a:t>Projekty našich členů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hlinkClick r:id="rId2"/>
            <a:extLst>
              <a:ext uri="{FF2B5EF4-FFF2-40B4-BE49-F238E27FC236}">
                <a16:creationId xmlns:a16="http://schemas.microsoft.com/office/drawing/2014/main" id="{BDC868C9-FF11-A811-406E-DB7C90531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51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27689" y="6622233"/>
            <a:ext cx="15832621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0"/>
              </a:lnSpc>
            </a:pPr>
            <a:r>
              <a:rPr lang="en-US" sz="2400">
                <a:solidFill>
                  <a:srgbClr val="3B8DD2"/>
                </a:solidFill>
                <a:latin typeface="HK Grotesk Bold"/>
              </a:rPr>
              <a:t>Mgr. Jan Sochor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27689" y="7210556"/>
            <a:ext cx="15832621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0"/>
              </a:lnSpc>
            </a:pPr>
            <a:r>
              <a:rPr lang="cs-CZ" sz="2400" dirty="0">
                <a:solidFill>
                  <a:srgbClr val="3B8DD2"/>
                </a:solidFill>
                <a:latin typeface="HK Grotesk Bold"/>
              </a:rPr>
              <a:t>21.</a:t>
            </a:r>
            <a:r>
              <a:rPr lang="en-US" sz="24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cs-CZ" sz="2400" dirty="0">
                <a:solidFill>
                  <a:srgbClr val="3B8DD2"/>
                </a:solidFill>
                <a:latin typeface="HK Grotesk Bold"/>
              </a:rPr>
              <a:t>11</a:t>
            </a:r>
            <a:r>
              <a:rPr lang="en-US" sz="2400" dirty="0">
                <a:solidFill>
                  <a:srgbClr val="3B8DD2"/>
                </a:solidFill>
                <a:latin typeface="HK Grotesk Bold"/>
              </a:rPr>
              <a:t>. 2023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44948" y="2475538"/>
            <a:ext cx="13398103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3B8DD2"/>
                </a:solidFill>
                <a:latin typeface="Open Sans Light Bold"/>
              </a:rPr>
              <a:t>Díky za Vaši pozornost.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19265" y="2001628"/>
            <a:ext cx="6092873" cy="6293474"/>
            <a:chOff x="0" y="0"/>
            <a:chExt cx="8123830" cy="8391299"/>
          </a:xfrm>
        </p:grpSpPr>
        <p:sp>
          <p:nvSpPr>
            <p:cNvPr id="3" name="TextBox 3"/>
            <p:cNvSpPr txBox="1"/>
            <p:nvPr/>
          </p:nvSpPr>
          <p:spPr>
            <a:xfrm>
              <a:off x="1085635" y="8044092"/>
              <a:ext cx="619716" cy="347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4888B7"/>
                  </a:solidFill>
                  <a:latin typeface="Open Sans"/>
                </a:rPr>
                <a:t>2020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035189" y="8044092"/>
              <a:ext cx="619716" cy="347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4888B7"/>
                  </a:solidFill>
                  <a:latin typeface="Open Sans"/>
                </a:rPr>
                <a:t>2021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984742" y="8044092"/>
              <a:ext cx="619716" cy="347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4888B7"/>
                  </a:solidFill>
                  <a:latin typeface="Open Sans"/>
                </a:rPr>
                <a:t>2022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934296" y="8044092"/>
              <a:ext cx="619716" cy="347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4888B7"/>
                  </a:solidFill>
                  <a:latin typeface="Open Sans"/>
                </a:rPr>
                <a:t>2023</a:t>
              </a:r>
            </a:p>
          </p:txBody>
        </p: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515817" y="159316"/>
              <a:ext cx="7608013" cy="7777885"/>
              <a:chOff x="0" y="0"/>
              <a:chExt cx="11662462" cy="119228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-6350"/>
                <a:ext cx="11662463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1662463" h="12700">
                    <a:moveTo>
                      <a:pt x="0" y="0"/>
                    </a:moveTo>
                    <a:lnTo>
                      <a:pt x="11662463" y="0"/>
                    </a:lnTo>
                    <a:lnTo>
                      <a:pt x="1166246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4888B7">
                  <a:alpha val="24706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0" y="2974365"/>
                <a:ext cx="11662463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1662463" h="12700">
                    <a:moveTo>
                      <a:pt x="0" y="0"/>
                    </a:moveTo>
                    <a:lnTo>
                      <a:pt x="11662463" y="0"/>
                    </a:lnTo>
                    <a:lnTo>
                      <a:pt x="1166246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4888B7">
                  <a:alpha val="24706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0" y="5955081"/>
                <a:ext cx="11662463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1662463" h="12700">
                    <a:moveTo>
                      <a:pt x="0" y="0"/>
                    </a:moveTo>
                    <a:lnTo>
                      <a:pt x="11662463" y="0"/>
                    </a:lnTo>
                    <a:lnTo>
                      <a:pt x="1166246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4888B7">
                  <a:alpha val="24706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8935796"/>
                <a:ext cx="11662463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1662463" h="12700">
                    <a:moveTo>
                      <a:pt x="0" y="0"/>
                    </a:moveTo>
                    <a:lnTo>
                      <a:pt x="11662463" y="0"/>
                    </a:lnTo>
                    <a:lnTo>
                      <a:pt x="1166246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4888B7">
                  <a:alpha val="24706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11916511"/>
                <a:ext cx="11662463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1662463" h="12700">
                    <a:moveTo>
                      <a:pt x="0" y="0"/>
                    </a:moveTo>
                    <a:lnTo>
                      <a:pt x="11662463" y="0"/>
                    </a:lnTo>
                    <a:lnTo>
                      <a:pt x="1166246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4888B7">
                  <a:alpha val="60000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-28575"/>
              <a:ext cx="380350" cy="347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40"/>
                </a:lnSpc>
              </a:pPr>
              <a:r>
                <a:rPr lang="en-US" sz="1600">
                  <a:solidFill>
                    <a:srgbClr val="4888B7"/>
                  </a:solidFill>
                  <a:latin typeface="Open Sans"/>
                </a:rPr>
                <a:t>80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915896"/>
              <a:ext cx="380350" cy="347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40"/>
                </a:lnSpc>
              </a:pPr>
              <a:r>
                <a:rPr lang="en-US" sz="1600">
                  <a:solidFill>
                    <a:srgbClr val="4888B7"/>
                  </a:solidFill>
                  <a:latin typeface="Open Sans"/>
                </a:rPr>
                <a:t>60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860367"/>
              <a:ext cx="380350" cy="347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40"/>
                </a:lnSpc>
              </a:pPr>
              <a:r>
                <a:rPr lang="en-US" sz="1600">
                  <a:solidFill>
                    <a:srgbClr val="4888B7"/>
                  </a:solidFill>
                  <a:latin typeface="Open Sans"/>
                </a:rPr>
                <a:t>40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5804839"/>
              <a:ext cx="380350" cy="347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40"/>
                </a:lnSpc>
              </a:pPr>
              <a:r>
                <a:rPr lang="en-US" sz="1600">
                  <a:solidFill>
                    <a:srgbClr val="4888B7"/>
                  </a:solidFill>
                  <a:latin typeface="Open Sans"/>
                </a:rPr>
                <a:t>20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54870" y="7749310"/>
              <a:ext cx="225480" cy="347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40"/>
                </a:lnSpc>
              </a:pPr>
              <a:r>
                <a:rPr lang="en-US" sz="1600">
                  <a:solidFill>
                    <a:srgbClr val="4888B7"/>
                  </a:solidFill>
                  <a:latin typeface="Open Sans"/>
                </a:rPr>
                <a:t>0 </a:t>
              </a:r>
            </a:p>
          </p:txBody>
        </p: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515817" y="155173"/>
              <a:ext cx="7608013" cy="7782027"/>
              <a:chOff x="0" y="-6350"/>
              <a:chExt cx="11662462" cy="1192921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8786761"/>
                <a:ext cx="2696944" cy="3136101"/>
              </a:xfrm>
              <a:custGeom>
                <a:avLst/>
                <a:gdLst/>
                <a:ahLst/>
                <a:cxnLst/>
                <a:rect l="l" t="t" r="r" b="b"/>
                <a:pathLst>
                  <a:path w="2696944" h="3136101">
                    <a:moveTo>
                      <a:pt x="0" y="3136100"/>
                    </a:moveTo>
                    <a:lnTo>
                      <a:pt x="0" y="660751"/>
                    </a:lnTo>
                    <a:cubicBezTo>
                      <a:pt x="0" y="295828"/>
                      <a:pt x="295829" y="0"/>
                      <a:pt x="660751" y="0"/>
                    </a:cubicBezTo>
                    <a:lnTo>
                      <a:pt x="2036193" y="0"/>
                    </a:lnTo>
                    <a:cubicBezTo>
                      <a:pt x="2401116" y="0"/>
                      <a:pt x="2696944" y="295828"/>
                      <a:pt x="2696944" y="660751"/>
                    </a:cubicBezTo>
                    <a:lnTo>
                      <a:pt x="2696944" y="3136100"/>
                    </a:lnTo>
                    <a:close/>
                  </a:path>
                </a:pathLst>
              </a:custGeom>
              <a:solidFill>
                <a:srgbClr val="3D89C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2988506" y="6104117"/>
                <a:ext cx="2696944" cy="5818745"/>
              </a:xfrm>
              <a:custGeom>
                <a:avLst/>
                <a:gdLst/>
                <a:ahLst/>
                <a:cxnLst/>
                <a:rect l="l" t="t" r="r" b="b"/>
                <a:pathLst>
                  <a:path w="2696944" h="5818745">
                    <a:moveTo>
                      <a:pt x="0" y="5818744"/>
                    </a:moveTo>
                    <a:lnTo>
                      <a:pt x="0" y="660751"/>
                    </a:lnTo>
                    <a:cubicBezTo>
                      <a:pt x="0" y="295828"/>
                      <a:pt x="295829" y="0"/>
                      <a:pt x="660751" y="0"/>
                    </a:cubicBezTo>
                    <a:lnTo>
                      <a:pt x="2036193" y="0"/>
                    </a:lnTo>
                    <a:cubicBezTo>
                      <a:pt x="2401116" y="0"/>
                      <a:pt x="2696944" y="295828"/>
                      <a:pt x="2696944" y="660751"/>
                    </a:cubicBezTo>
                    <a:lnTo>
                      <a:pt x="2696944" y="5818744"/>
                    </a:lnTo>
                    <a:close/>
                  </a:path>
                </a:pathLst>
              </a:custGeom>
              <a:solidFill>
                <a:srgbClr val="3D89C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5977012" y="2527258"/>
                <a:ext cx="2696945" cy="9395603"/>
              </a:xfrm>
              <a:custGeom>
                <a:avLst/>
                <a:gdLst/>
                <a:ahLst/>
                <a:cxnLst/>
                <a:rect l="l" t="t" r="r" b="b"/>
                <a:pathLst>
                  <a:path w="2696945" h="9395603">
                    <a:moveTo>
                      <a:pt x="0" y="9395603"/>
                    </a:moveTo>
                    <a:lnTo>
                      <a:pt x="0" y="660751"/>
                    </a:lnTo>
                    <a:cubicBezTo>
                      <a:pt x="0" y="295829"/>
                      <a:pt x="295828" y="0"/>
                      <a:pt x="660751" y="0"/>
                    </a:cubicBezTo>
                    <a:lnTo>
                      <a:pt x="2036193" y="0"/>
                    </a:lnTo>
                    <a:cubicBezTo>
                      <a:pt x="2211435" y="0"/>
                      <a:pt x="2379500" y="69615"/>
                      <a:pt x="2503415" y="193530"/>
                    </a:cubicBezTo>
                    <a:cubicBezTo>
                      <a:pt x="2627329" y="317445"/>
                      <a:pt x="2696945" y="485509"/>
                      <a:pt x="2696945" y="660751"/>
                    </a:cubicBezTo>
                    <a:lnTo>
                      <a:pt x="2696945" y="9395603"/>
                    </a:lnTo>
                    <a:close/>
                  </a:path>
                </a:pathLst>
              </a:custGeom>
              <a:solidFill>
                <a:srgbClr val="3D89C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8965518" y="-6350"/>
                <a:ext cx="2696945" cy="11929212"/>
              </a:xfrm>
              <a:custGeom>
                <a:avLst/>
                <a:gdLst/>
                <a:ahLst/>
                <a:cxnLst/>
                <a:rect l="l" t="t" r="r" b="b"/>
                <a:pathLst>
                  <a:path w="2696945" h="11929212">
                    <a:moveTo>
                      <a:pt x="0" y="11929211"/>
                    </a:moveTo>
                    <a:lnTo>
                      <a:pt x="0" y="660751"/>
                    </a:lnTo>
                    <a:cubicBezTo>
                      <a:pt x="0" y="295829"/>
                      <a:pt x="295828" y="0"/>
                      <a:pt x="660751" y="0"/>
                    </a:cubicBezTo>
                    <a:lnTo>
                      <a:pt x="2036193" y="0"/>
                    </a:lnTo>
                    <a:cubicBezTo>
                      <a:pt x="2211435" y="0"/>
                      <a:pt x="2379500" y="69614"/>
                      <a:pt x="2503415" y="193529"/>
                    </a:cubicBezTo>
                    <a:cubicBezTo>
                      <a:pt x="2627329" y="317444"/>
                      <a:pt x="2696945" y="485509"/>
                      <a:pt x="2696945" y="660751"/>
                    </a:cubicBezTo>
                    <a:lnTo>
                      <a:pt x="2696945" y="11929211"/>
                    </a:lnTo>
                    <a:close/>
                  </a:path>
                </a:pathLst>
              </a:custGeom>
              <a:solidFill>
                <a:srgbClr val="3D89C6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3" name="Freeform 23"/>
          <p:cNvSpPr/>
          <p:nvPr/>
        </p:nvSpPr>
        <p:spPr>
          <a:xfrm>
            <a:off x="2158604" y="491245"/>
            <a:ext cx="5784508" cy="4280536"/>
          </a:xfrm>
          <a:custGeom>
            <a:avLst/>
            <a:gdLst/>
            <a:ahLst/>
            <a:cxnLst/>
            <a:rect l="l" t="t" r="r" b="b"/>
            <a:pathLst>
              <a:path w="5784508" h="4280536">
                <a:moveTo>
                  <a:pt x="0" y="0"/>
                </a:moveTo>
                <a:lnTo>
                  <a:pt x="5784508" y="0"/>
                </a:lnTo>
                <a:lnTo>
                  <a:pt x="5784508" y="4280536"/>
                </a:lnTo>
                <a:lnTo>
                  <a:pt x="0" y="42805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TextBox 24"/>
          <p:cNvSpPr txBox="1"/>
          <p:nvPr/>
        </p:nvSpPr>
        <p:spPr>
          <a:xfrm>
            <a:off x="545944" y="4991100"/>
            <a:ext cx="10086618" cy="379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955"/>
              </a:lnSpc>
              <a:buFont typeface="Arial"/>
              <a:buChar char="•"/>
            </a:pPr>
            <a:r>
              <a:rPr lang="en-US" sz="2799" dirty="0" err="1">
                <a:solidFill>
                  <a:srgbClr val="4888B7"/>
                </a:solidFill>
                <a:latin typeface="HK Grotesk Bold"/>
              </a:rPr>
              <a:t>Nezávislá</a:t>
            </a:r>
            <a:r>
              <a:rPr lang="en-US" sz="2799" dirty="0">
                <a:solidFill>
                  <a:srgbClr val="4888B7"/>
                </a:solidFill>
                <a:latin typeface="HK Grotesk Bold"/>
              </a:rPr>
              <a:t> </a:t>
            </a:r>
            <a:r>
              <a:rPr lang="en-US" sz="2799" dirty="0" err="1">
                <a:solidFill>
                  <a:srgbClr val="4888B7"/>
                </a:solidFill>
                <a:latin typeface="HK Grotesk Bold"/>
              </a:rPr>
              <a:t>organizace</a:t>
            </a:r>
            <a:r>
              <a:rPr lang="en-US" sz="2799" dirty="0">
                <a:solidFill>
                  <a:srgbClr val="4888B7"/>
                </a:solidFill>
                <a:latin typeface="HK Grotesk Bold"/>
              </a:rPr>
              <a:t>, </a:t>
            </a:r>
            <a:r>
              <a:rPr lang="en-US" sz="2799" dirty="0" err="1">
                <a:solidFill>
                  <a:srgbClr val="4888B7"/>
                </a:solidFill>
                <a:latin typeface="HK Grotesk Bold"/>
              </a:rPr>
              <a:t>založená</a:t>
            </a:r>
            <a:r>
              <a:rPr lang="en-US" sz="2799" dirty="0">
                <a:solidFill>
                  <a:srgbClr val="4888B7"/>
                </a:solidFill>
                <a:latin typeface="HK Grotesk Bold"/>
              </a:rPr>
              <a:t> v </a:t>
            </a:r>
            <a:r>
              <a:rPr lang="en-US" sz="2799" dirty="0" err="1">
                <a:solidFill>
                  <a:srgbClr val="4888B7"/>
                </a:solidFill>
                <a:latin typeface="HK Grotesk Bold"/>
              </a:rPr>
              <a:t>roce</a:t>
            </a:r>
            <a:r>
              <a:rPr lang="en-US" sz="2799" dirty="0">
                <a:solidFill>
                  <a:srgbClr val="4888B7"/>
                </a:solidFill>
                <a:latin typeface="HK Grotesk Bold"/>
              </a:rPr>
              <a:t> 2007</a:t>
            </a:r>
          </a:p>
          <a:p>
            <a:pPr marL="604519" lvl="1" indent="-302260" algn="l">
              <a:lnSpc>
                <a:spcPts val="4955"/>
              </a:lnSpc>
              <a:buFont typeface="Arial"/>
              <a:buChar char="•"/>
            </a:pP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Dnes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 </a:t>
            </a: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již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 </a:t>
            </a: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přes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 8</a:t>
            </a:r>
            <a:r>
              <a:rPr lang="cs-CZ" sz="2799" u="none" dirty="0">
                <a:solidFill>
                  <a:srgbClr val="4888B7"/>
                </a:solidFill>
                <a:latin typeface="HK Grotesk Bold"/>
              </a:rPr>
              <a:t>5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 </a:t>
            </a: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členů</a:t>
            </a:r>
            <a:endParaRPr lang="en-US" sz="2799" u="none" dirty="0">
              <a:solidFill>
                <a:srgbClr val="4888B7"/>
              </a:solidFill>
              <a:latin typeface="HK Grotesk Bold"/>
            </a:endParaRPr>
          </a:p>
          <a:p>
            <a:pPr marL="604519" lvl="1" indent="-302260" algn="l">
              <a:lnSpc>
                <a:spcPts val="4955"/>
              </a:lnSpc>
              <a:buFont typeface="Arial"/>
              <a:buChar char="•"/>
            </a:pP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Členové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 od </a:t>
            </a: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výzkumné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 </a:t>
            </a: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až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 po </a:t>
            </a: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komerční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 </a:t>
            </a: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sféru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 </a:t>
            </a:r>
          </a:p>
          <a:p>
            <a:pPr marL="604519" lvl="1" indent="-302260" algn="l">
              <a:lnSpc>
                <a:spcPts val="4955"/>
              </a:lnSpc>
              <a:buFont typeface="Arial"/>
              <a:buChar char="•"/>
            </a:pP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Zpracováváme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 </a:t>
            </a: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legislativní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, </a:t>
            </a: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technologické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 a </a:t>
            </a: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další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 </a:t>
            </a: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typy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 </a:t>
            </a: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analýz</a:t>
            </a:r>
            <a:endParaRPr lang="en-US" sz="2799" u="none" dirty="0">
              <a:solidFill>
                <a:srgbClr val="4888B7"/>
              </a:solidFill>
              <a:latin typeface="HK Grotesk Bold"/>
            </a:endParaRPr>
          </a:p>
          <a:p>
            <a:pPr marL="604519" lvl="1" indent="-302260" algn="l">
              <a:lnSpc>
                <a:spcPts val="4955"/>
              </a:lnSpc>
              <a:buFont typeface="Arial"/>
              <a:buChar char="•"/>
            </a:pP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Podporujeme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 </a:t>
            </a: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optimální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 </a:t>
            </a: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rozjezd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 </a:t>
            </a: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vodíkového</a:t>
            </a:r>
            <a:r>
              <a:rPr lang="en-US" sz="2799" u="none" dirty="0">
                <a:solidFill>
                  <a:srgbClr val="4888B7"/>
                </a:solidFill>
                <a:latin typeface="HK Grotesk Bold"/>
              </a:rPr>
              <a:t> </a:t>
            </a:r>
            <a:r>
              <a:rPr lang="en-US" sz="2799" u="none" dirty="0" err="1">
                <a:solidFill>
                  <a:srgbClr val="4888B7"/>
                </a:solidFill>
                <a:latin typeface="HK Grotesk Bold"/>
              </a:rPr>
              <a:t>hospodářství</a:t>
            </a:r>
            <a:endParaRPr lang="en-US" sz="2799" u="none" dirty="0">
              <a:solidFill>
                <a:srgbClr val="4888B7"/>
              </a:solidFill>
              <a:latin typeface="HK Grotesk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85653">
            <a:off x="7703750" y="7351977"/>
            <a:ext cx="2786791" cy="787268"/>
          </a:xfrm>
          <a:custGeom>
            <a:avLst/>
            <a:gdLst/>
            <a:ahLst/>
            <a:cxnLst/>
            <a:rect l="l" t="t" r="r" b="b"/>
            <a:pathLst>
              <a:path w="2786791" h="787268">
                <a:moveTo>
                  <a:pt x="0" y="0"/>
                </a:moveTo>
                <a:lnTo>
                  <a:pt x="2786791" y="0"/>
                </a:lnTo>
                <a:lnTo>
                  <a:pt x="2786791" y="787268"/>
                </a:lnTo>
                <a:lnTo>
                  <a:pt x="0" y="787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826770" y="754138"/>
            <a:ext cx="4546570" cy="367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76"/>
              </a:lnSpc>
            </a:pPr>
            <a:r>
              <a:rPr lang="en-US" sz="2340" dirty="0" err="1">
                <a:solidFill>
                  <a:srgbClr val="AAC751"/>
                </a:solidFill>
                <a:latin typeface="HK Grotesk Bold"/>
              </a:rPr>
              <a:t>Vodík</a:t>
            </a:r>
            <a:r>
              <a:rPr lang="en-US" sz="2340" dirty="0">
                <a:solidFill>
                  <a:srgbClr val="AAC751"/>
                </a:solidFill>
                <a:latin typeface="HK Grotesk Bold"/>
              </a:rPr>
              <a:t> je </a:t>
            </a:r>
            <a:r>
              <a:rPr lang="en-US" sz="2340" dirty="0" err="1">
                <a:solidFill>
                  <a:srgbClr val="AAC751"/>
                </a:solidFill>
                <a:latin typeface="HK Grotesk Bold"/>
              </a:rPr>
              <a:t>nejlehčím</a:t>
            </a:r>
            <a:r>
              <a:rPr lang="en-US" sz="2340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340" dirty="0" err="1">
                <a:solidFill>
                  <a:srgbClr val="AAC751"/>
                </a:solidFill>
                <a:latin typeface="HK Grotesk Bold"/>
              </a:rPr>
              <a:t>plynem</a:t>
            </a:r>
            <a:endParaRPr lang="en-US" sz="2340" dirty="0">
              <a:solidFill>
                <a:srgbClr val="AAC751"/>
              </a:solidFill>
              <a:latin typeface="HK Grotesk Bold"/>
            </a:endParaRPr>
          </a:p>
          <a:p>
            <a:pPr>
              <a:lnSpc>
                <a:spcPts val="3276"/>
              </a:lnSpc>
            </a:pPr>
            <a:r>
              <a:rPr lang="en-US" sz="2340" dirty="0">
                <a:solidFill>
                  <a:srgbClr val="AAC751"/>
                </a:solidFill>
                <a:latin typeface="HK Grotesk Bold"/>
              </a:rPr>
              <a:t>14,5x </a:t>
            </a:r>
            <a:r>
              <a:rPr lang="en-US" sz="2340" dirty="0" err="1">
                <a:solidFill>
                  <a:srgbClr val="AAC751"/>
                </a:solidFill>
                <a:latin typeface="HK Grotesk Bold"/>
              </a:rPr>
              <a:t>lehčí</a:t>
            </a:r>
            <a:r>
              <a:rPr lang="en-US" sz="2340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340" dirty="0" err="1">
                <a:solidFill>
                  <a:srgbClr val="AAC751"/>
                </a:solidFill>
                <a:latin typeface="HK Grotesk Bold"/>
              </a:rPr>
              <a:t>než</a:t>
            </a:r>
            <a:r>
              <a:rPr lang="en-US" sz="2340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340" dirty="0" err="1">
                <a:solidFill>
                  <a:srgbClr val="AAC751"/>
                </a:solidFill>
                <a:latin typeface="HK Grotesk Bold"/>
              </a:rPr>
              <a:t>vzduch</a:t>
            </a:r>
            <a:endParaRPr lang="en-US" sz="2340" dirty="0">
              <a:solidFill>
                <a:srgbClr val="AAC751"/>
              </a:solidFill>
              <a:latin typeface="HK Grotesk Bold"/>
            </a:endParaRPr>
          </a:p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AAC751"/>
                </a:solidFill>
                <a:latin typeface="HK Grotesk Bold"/>
              </a:rPr>
              <a:t>Při</a:t>
            </a:r>
            <a:r>
              <a:rPr lang="en-US" sz="2400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400" dirty="0" err="1">
                <a:solidFill>
                  <a:srgbClr val="AAC751"/>
                </a:solidFill>
                <a:latin typeface="HK Grotesk Bold"/>
              </a:rPr>
              <a:t>úniku</a:t>
            </a:r>
            <a:r>
              <a:rPr lang="en-US" sz="2400" dirty="0">
                <a:solidFill>
                  <a:srgbClr val="AAC751"/>
                </a:solidFill>
                <a:latin typeface="HK Grotesk Bold"/>
              </a:rPr>
              <a:t> se </a:t>
            </a:r>
            <a:r>
              <a:rPr lang="en-US" sz="2400" dirty="0" err="1">
                <a:solidFill>
                  <a:srgbClr val="AAC751"/>
                </a:solidFill>
                <a:latin typeface="HK Grotesk Bold"/>
              </a:rPr>
              <a:t>rychle</a:t>
            </a:r>
            <a:r>
              <a:rPr lang="en-US" sz="2400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400" dirty="0" err="1">
                <a:solidFill>
                  <a:srgbClr val="AAC751"/>
                </a:solidFill>
                <a:latin typeface="HK Grotesk Bold"/>
              </a:rPr>
              <a:t>rozptýlí</a:t>
            </a:r>
            <a:endParaRPr lang="en-US" sz="2400" dirty="0">
              <a:solidFill>
                <a:srgbClr val="AAC751"/>
              </a:solidFill>
              <a:latin typeface="HK Grotesk Bold"/>
            </a:endParaRPr>
          </a:p>
          <a:p>
            <a:pPr>
              <a:lnSpc>
                <a:spcPts val="3276"/>
              </a:lnSpc>
            </a:pPr>
            <a:r>
              <a:rPr lang="en-US" sz="2340" dirty="0" err="1">
                <a:solidFill>
                  <a:srgbClr val="AAC751"/>
                </a:solidFill>
                <a:latin typeface="HK Grotesk Bold"/>
              </a:rPr>
              <a:t>Neznečišťuje</a:t>
            </a:r>
            <a:r>
              <a:rPr lang="en-US" sz="2340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340" dirty="0" err="1">
                <a:solidFill>
                  <a:srgbClr val="AAC751"/>
                </a:solidFill>
                <a:latin typeface="HK Grotesk Bold"/>
              </a:rPr>
              <a:t>životní</a:t>
            </a:r>
            <a:r>
              <a:rPr lang="en-US" sz="2340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340" dirty="0" err="1">
                <a:solidFill>
                  <a:srgbClr val="AAC751"/>
                </a:solidFill>
                <a:latin typeface="HK Grotesk Bold"/>
              </a:rPr>
              <a:t>prostředí</a:t>
            </a:r>
            <a:endParaRPr lang="en-US" sz="2340" dirty="0">
              <a:solidFill>
                <a:srgbClr val="AAC751"/>
              </a:solidFill>
              <a:latin typeface="HK Grotesk Bold"/>
            </a:endParaRPr>
          </a:p>
          <a:p>
            <a:pPr>
              <a:lnSpc>
                <a:spcPts val="3276"/>
              </a:lnSpc>
            </a:pPr>
            <a:r>
              <a:rPr lang="en-US" sz="2340" dirty="0" err="1">
                <a:solidFill>
                  <a:srgbClr val="AAC751"/>
                </a:solidFill>
                <a:latin typeface="HK Grotesk Bold"/>
              </a:rPr>
              <a:t>Nezapáchá</a:t>
            </a:r>
            <a:r>
              <a:rPr lang="en-US" sz="2340" dirty="0">
                <a:solidFill>
                  <a:srgbClr val="AAC751"/>
                </a:solidFill>
                <a:latin typeface="HK Grotesk Bold"/>
              </a:rPr>
              <a:t> a </a:t>
            </a:r>
            <a:r>
              <a:rPr lang="en-US" sz="2340" dirty="0" err="1">
                <a:solidFill>
                  <a:srgbClr val="AAC751"/>
                </a:solidFill>
                <a:latin typeface="HK Grotesk Bold"/>
              </a:rPr>
              <a:t>není</a:t>
            </a:r>
            <a:r>
              <a:rPr lang="en-US" sz="2340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340" dirty="0" err="1">
                <a:solidFill>
                  <a:srgbClr val="AAC751"/>
                </a:solidFill>
                <a:latin typeface="HK Grotesk Bold"/>
              </a:rPr>
              <a:t>toxický</a:t>
            </a:r>
            <a:endParaRPr lang="en-US" sz="2340" dirty="0">
              <a:solidFill>
                <a:srgbClr val="AAC751"/>
              </a:solidFill>
              <a:latin typeface="HK Grotesk Bold"/>
            </a:endParaRPr>
          </a:p>
          <a:p>
            <a:pPr>
              <a:lnSpc>
                <a:spcPts val="3276"/>
              </a:lnSpc>
            </a:pPr>
            <a:r>
              <a:rPr lang="en-US" sz="2340" dirty="0" err="1">
                <a:solidFill>
                  <a:srgbClr val="AAC751"/>
                </a:solidFill>
                <a:latin typeface="HK Grotesk Bold"/>
              </a:rPr>
              <a:t>Vysoká</a:t>
            </a:r>
            <a:r>
              <a:rPr lang="en-US" sz="2340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340" dirty="0" err="1">
                <a:solidFill>
                  <a:srgbClr val="AAC751"/>
                </a:solidFill>
                <a:latin typeface="HK Grotesk Bold"/>
              </a:rPr>
              <a:t>energetická</a:t>
            </a:r>
            <a:r>
              <a:rPr lang="en-US" sz="2340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340" dirty="0" err="1">
                <a:solidFill>
                  <a:srgbClr val="AAC751"/>
                </a:solidFill>
                <a:latin typeface="HK Grotesk Bold"/>
              </a:rPr>
              <a:t>hustota</a:t>
            </a:r>
            <a:r>
              <a:rPr lang="en-US" sz="2340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340" dirty="0" err="1">
                <a:solidFill>
                  <a:srgbClr val="AAC751"/>
                </a:solidFill>
                <a:latin typeface="HK Grotesk Bold"/>
              </a:rPr>
              <a:t>na</a:t>
            </a:r>
            <a:r>
              <a:rPr lang="en-US" sz="2340" dirty="0">
                <a:solidFill>
                  <a:srgbClr val="AAC751"/>
                </a:solidFill>
                <a:latin typeface="HK Grotesk Bold"/>
              </a:rPr>
              <a:t> </a:t>
            </a:r>
            <a:r>
              <a:rPr lang="en-US" sz="2340" dirty="0" err="1">
                <a:solidFill>
                  <a:srgbClr val="AAC751"/>
                </a:solidFill>
                <a:latin typeface="HK Grotesk Bold"/>
              </a:rPr>
              <a:t>hmotnost</a:t>
            </a:r>
            <a:r>
              <a:rPr lang="en-US" sz="2340" dirty="0">
                <a:solidFill>
                  <a:srgbClr val="AAC751"/>
                </a:solidFill>
                <a:latin typeface="HK Grotesk Bold"/>
              </a:rPr>
              <a:t> (33 kWh/1kg)</a:t>
            </a:r>
          </a:p>
          <a:p>
            <a:pPr>
              <a:lnSpc>
                <a:spcPts val="3276"/>
              </a:lnSpc>
            </a:pPr>
            <a:endParaRPr lang="en-US" sz="2340" dirty="0">
              <a:solidFill>
                <a:srgbClr val="AAC751"/>
              </a:solidFill>
              <a:latin typeface="HK Grotesk Bold"/>
            </a:endParaRPr>
          </a:p>
          <a:p>
            <a:pPr marL="0" lvl="0" indent="0">
              <a:lnSpc>
                <a:spcPts val="3276"/>
              </a:lnSpc>
            </a:pPr>
            <a:endParaRPr lang="en-US" sz="2340" dirty="0">
              <a:solidFill>
                <a:srgbClr val="AAC751"/>
              </a:solidFill>
              <a:latin typeface="HK Grotesk Bold"/>
            </a:endParaRPr>
          </a:p>
        </p:txBody>
      </p:sp>
      <p:sp>
        <p:nvSpPr>
          <p:cNvPr id="4" name="Freeform 4"/>
          <p:cNvSpPr/>
          <p:nvPr/>
        </p:nvSpPr>
        <p:spPr>
          <a:xfrm rot="-7259941">
            <a:off x="6695560" y="2360592"/>
            <a:ext cx="2786791" cy="787268"/>
          </a:xfrm>
          <a:custGeom>
            <a:avLst/>
            <a:gdLst/>
            <a:ahLst/>
            <a:cxnLst/>
            <a:rect l="l" t="t" r="r" b="b"/>
            <a:pathLst>
              <a:path w="2786791" h="787268">
                <a:moveTo>
                  <a:pt x="0" y="0"/>
                </a:moveTo>
                <a:lnTo>
                  <a:pt x="2786790" y="0"/>
                </a:lnTo>
                <a:lnTo>
                  <a:pt x="2786790" y="787268"/>
                </a:lnTo>
                <a:lnTo>
                  <a:pt x="0" y="7872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 flipV="1">
            <a:off x="13517431" y="2385347"/>
            <a:ext cx="3333944" cy="19050"/>
          </a:xfrm>
          <a:prstGeom prst="line">
            <a:avLst/>
          </a:prstGeom>
          <a:ln w="38100" cap="flat">
            <a:solidFill>
              <a:srgbClr val="D0DE9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7611634" y="4341072"/>
            <a:ext cx="1896874" cy="1896874"/>
          </a:xfrm>
          <a:custGeom>
            <a:avLst/>
            <a:gdLst/>
            <a:ahLst/>
            <a:cxnLst/>
            <a:rect l="l" t="t" r="r" b="b"/>
            <a:pathLst>
              <a:path w="1896874" h="1896874">
                <a:moveTo>
                  <a:pt x="0" y="0"/>
                </a:moveTo>
                <a:lnTo>
                  <a:pt x="1896873" y="0"/>
                </a:lnTo>
                <a:lnTo>
                  <a:pt x="1896873" y="1896874"/>
                </a:lnTo>
                <a:lnTo>
                  <a:pt x="0" y="18968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190336" y="6196217"/>
            <a:ext cx="5843574" cy="3098788"/>
          </a:xfrm>
          <a:custGeom>
            <a:avLst/>
            <a:gdLst/>
            <a:ahLst/>
            <a:cxnLst/>
            <a:rect l="l" t="t" r="r" b="b"/>
            <a:pathLst>
              <a:path w="5843574" h="3098788">
                <a:moveTo>
                  <a:pt x="0" y="0"/>
                </a:moveTo>
                <a:lnTo>
                  <a:pt x="5843574" y="0"/>
                </a:lnTo>
                <a:lnTo>
                  <a:pt x="5843574" y="3098788"/>
                </a:lnTo>
                <a:lnTo>
                  <a:pt x="0" y="30987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609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3517431" y="746007"/>
            <a:ext cx="3333944" cy="140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68"/>
              </a:lnSpc>
            </a:pPr>
            <a:r>
              <a:rPr lang="en-US" sz="3334">
                <a:solidFill>
                  <a:srgbClr val="3B8DD2"/>
                </a:solidFill>
                <a:latin typeface="HK Grotesk Bold"/>
              </a:rPr>
              <a:t>Vlastnosti vodíku a výzvy s tím spojené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89254" y="6668496"/>
            <a:ext cx="6115582" cy="3505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4"/>
              </a:lnSpc>
            </a:pPr>
            <a:r>
              <a:rPr lang="en-US" sz="2231">
                <a:solidFill>
                  <a:srgbClr val="3B8DD2"/>
                </a:solidFill>
                <a:latin typeface="HK Grotesk Bold"/>
              </a:rPr>
              <a:t>Vyšší nároky na těsnost</a:t>
            </a:r>
          </a:p>
          <a:p>
            <a:pPr>
              <a:lnSpc>
                <a:spcPts val="3124"/>
              </a:lnSpc>
            </a:pPr>
            <a:r>
              <a:rPr lang="en-US" sz="2231">
                <a:solidFill>
                  <a:srgbClr val="3B8DD2"/>
                </a:solidFill>
                <a:latin typeface="HK Grotesk Bold"/>
              </a:rPr>
              <a:t>Vyšší meze hoření (4,0 - 75 %) objemu se vzduchem</a:t>
            </a:r>
          </a:p>
          <a:p>
            <a:pPr>
              <a:lnSpc>
                <a:spcPts val="3124"/>
              </a:lnSpc>
            </a:pPr>
            <a:r>
              <a:rPr lang="en-US" sz="2231">
                <a:solidFill>
                  <a:srgbClr val="3B8DD2"/>
                </a:solidFill>
                <a:latin typeface="HK Grotesk Bold"/>
              </a:rPr>
              <a:t>Uchovává se při vysokých tlacích (350 - 700 bar ve vozidlech)</a:t>
            </a:r>
          </a:p>
          <a:p>
            <a:pPr>
              <a:lnSpc>
                <a:spcPts val="3124"/>
              </a:lnSpc>
            </a:pPr>
            <a:r>
              <a:rPr lang="en-US" sz="2231">
                <a:solidFill>
                  <a:srgbClr val="3B8DD2"/>
                </a:solidFill>
                <a:latin typeface="HK Grotesk Bold"/>
              </a:rPr>
              <a:t>Plamen je prakticky neviditelný</a:t>
            </a:r>
          </a:p>
          <a:p>
            <a:pPr>
              <a:lnSpc>
                <a:spcPts val="3124"/>
              </a:lnSpc>
            </a:pPr>
            <a:r>
              <a:rPr lang="en-US" sz="2231">
                <a:solidFill>
                  <a:srgbClr val="3B8DD2"/>
                </a:solidFill>
                <a:latin typeface="HK Grotesk Bold"/>
              </a:rPr>
              <a:t>Má nízkou energetickou hustotu na objem při atmosférických podmínkách</a:t>
            </a:r>
          </a:p>
          <a:p>
            <a:pPr marL="0" lvl="0" indent="0">
              <a:lnSpc>
                <a:spcPts val="3124"/>
              </a:lnSpc>
            </a:pPr>
            <a:endParaRPr lang="en-US" sz="2231">
              <a:solidFill>
                <a:srgbClr val="3B8DD2"/>
              </a:solidFill>
              <a:latin typeface="HK Grotesk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38066" y="3402958"/>
            <a:ext cx="13411867" cy="223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05"/>
              </a:lnSpc>
              <a:spcBef>
                <a:spcPct val="0"/>
              </a:spcBef>
            </a:pP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Při</a:t>
            </a:r>
            <a:r>
              <a:rPr lang="en-US" sz="4921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atmosférických</a:t>
            </a:r>
            <a:r>
              <a:rPr lang="en-US" sz="4921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podmínkách</a:t>
            </a:r>
            <a:r>
              <a:rPr lang="en-US" sz="4921" dirty="0">
                <a:solidFill>
                  <a:srgbClr val="3B8DD2"/>
                </a:solidFill>
                <a:latin typeface="HK Grotesk Bold"/>
              </a:rPr>
              <a:t>, </a:t>
            </a: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tedy</a:t>
            </a:r>
            <a:r>
              <a:rPr lang="en-US" sz="4921" dirty="0">
                <a:solidFill>
                  <a:srgbClr val="3B8DD2"/>
                </a:solidFill>
                <a:latin typeface="HK Grotesk Bold"/>
              </a:rPr>
              <a:t> 20 °C a 1 </a:t>
            </a: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baru</a:t>
            </a:r>
            <a:r>
              <a:rPr lang="en-US" sz="4921" dirty="0">
                <a:solidFill>
                  <a:srgbClr val="3B8DD2"/>
                </a:solidFill>
                <a:latin typeface="HK Grotesk Bold"/>
              </a:rPr>
              <a:t> je </a:t>
            </a: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objemová</a:t>
            </a:r>
            <a:r>
              <a:rPr lang="en-US" sz="4921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energetická</a:t>
            </a:r>
            <a:r>
              <a:rPr lang="en-US" sz="4921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hustota</a:t>
            </a:r>
            <a:r>
              <a:rPr lang="en-US" sz="4921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vodíku</a:t>
            </a:r>
            <a:r>
              <a:rPr lang="en-US" sz="4921" dirty="0">
                <a:solidFill>
                  <a:srgbClr val="3B8DD2"/>
                </a:solidFill>
                <a:latin typeface="HK Grotesk Bold"/>
              </a:rPr>
              <a:t> 3 kWh </a:t>
            </a:r>
            <a:r>
              <a:rPr lang="en-US" sz="4921" dirty="0" err="1">
                <a:solidFill>
                  <a:srgbClr val="3B8DD2"/>
                </a:solidFill>
                <a:latin typeface="HK Grotesk Bold"/>
              </a:rPr>
              <a:t>na</a:t>
            </a:r>
            <a:r>
              <a:rPr lang="en-US" sz="4921" dirty="0">
                <a:solidFill>
                  <a:srgbClr val="3B8DD2"/>
                </a:solidFill>
                <a:latin typeface="HK Grotesk Bold"/>
              </a:rPr>
              <a:t> 1 m3</a:t>
            </a:r>
          </a:p>
        </p:txBody>
      </p:sp>
      <p:sp>
        <p:nvSpPr>
          <p:cNvPr id="3" name="Freeform 3"/>
          <p:cNvSpPr/>
          <p:nvPr/>
        </p:nvSpPr>
        <p:spPr>
          <a:xfrm>
            <a:off x="8601635" y="2055047"/>
            <a:ext cx="1084730" cy="749380"/>
          </a:xfrm>
          <a:custGeom>
            <a:avLst/>
            <a:gdLst/>
            <a:ahLst/>
            <a:cxnLst/>
            <a:rect l="l" t="t" r="r" b="b"/>
            <a:pathLst>
              <a:path w="1084730" h="749380">
                <a:moveTo>
                  <a:pt x="0" y="0"/>
                </a:moveTo>
                <a:lnTo>
                  <a:pt x="1084730" y="0"/>
                </a:lnTo>
                <a:lnTo>
                  <a:pt x="1084730" y="749379"/>
                </a:lnTo>
                <a:lnTo>
                  <a:pt x="0" y="7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590466" y="6986039"/>
            <a:ext cx="13411867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85"/>
              </a:lnSpc>
              <a:spcBef>
                <a:spcPct val="0"/>
              </a:spcBef>
            </a:pPr>
            <a:r>
              <a:rPr lang="en-US" sz="2821">
                <a:solidFill>
                  <a:srgbClr val="AAC751"/>
                </a:solidFill>
                <a:latin typeface="HK Grotesk Bold"/>
              </a:rPr>
              <a:t>Při stlačení na 700 barů se dostáváme na hodnotu 1411 kWh na 1 m3 při zkapalnění na 2350 kWh na 1 m3.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443" y="5276267"/>
            <a:ext cx="2735856" cy="2492116"/>
          </a:xfrm>
          <a:custGeom>
            <a:avLst/>
            <a:gdLst/>
            <a:ahLst/>
            <a:cxnLst/>
            <a:rect l="l" t="t" r="r" b="b"/>
            <a:pathLst>
              <a:path w="2735856" h="2492116">
                <a:moveTo>
                  <a:pt x="0" y="0"/>
                </a:moveTo>
                <a:lnTo>
                  <a:pt x="2735856" y="0"/>
                </a:lnTo>
                <a:lnTo>
                  <a:pt x="2735856" y="2492116"/>
                </a:lnTo>
                <a:lnTo>
                  <a:pt x="0" y="24921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481688" y="5276267"/>
            <a:ext cx="2735856" cy="2492116"/>
          </a:xfrm>
          <a:custGeom>
            <a:avLst/>
            <a:gdLst/>
            <a:ahLst/>
            <a:cxnLst/>
            <a:rect l="l" t="t" r="r" b="b"/>
            <a:pathLst>
              <a:path w="2735856" h="2492116">
                <a:moveTo>
                  <a:pt x="0" y="0"/>
                </a:moveTo>
                <a:lnTo>
                  <a:pt x="2735855" y="0"/>
                </a:lnTo>
                <a:lnTo>
                  <a:pt x="2735855" y="2492116"/>
                </a:lnTo>
                <a:lnTo>
                  <a:pt x="0" y="249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710586" y="5276267"/>
            <a:ext cx="2735856" cy="2492116"/>
          </a:xfrm>
          <a:custGeom>
            <a:avLst/>
            <a:gdLst/>
            <a:ahLst/>
            <a:cxnLst/>
            <a:rect l="l" t="t" r="r" b="b"/>
            <a:pathLst>
              <a:path w="2735856" h="2492116">
                <a:moveTo>
                  <a:pt x="0" y="0"/>
                </a:moveTo>
                <a:lnTo>
                  <a:pt x="2735856" y="0"/>
                </a:lnTo>
                <a:lnTo>
                  <a:pt x="2735856" y="2492116"/>
                </a:lnTo>
                <a:lnTo>
                  <a:pt x="0" y="24921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4027656" y="1979559"/>
            <a:ext cx="3643918" cy="4142560"/>
          </a:xfrm>
          <a:custGeom>
            <a:avLst/>
            <a:gdLst/>
            <a:ahLst/>
            <a:cxnLst/>
            <a:rect l="l" t="t" r="r" b="b"/>
            <a:pathLst>
              <a:path w="3643918" h="4142560">
                <a:moveTo>
                  <a:pt x="0" y="0"/>
                </a:moveTo>
                <a:lnTo>
                  <a:pt x="3643919" y="0"/>
                </a:lnTo>
                <a:lnTo>
                  <a:pt x="3643919" y="4142560"/>
                </a:lnTo>
                <a:lnTo>
                  <a:pt x="0" y="4142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4804495" y="5257135"/>
            <a:ext cx="2735856" cy="2492116"/>
          </a:xfrm>
          <a:custGeom>
            <a:avLst/>
            <a:gdLst/>
            <a:ahLst/>
            <a:cxnLst/>
            <a:rect l="l" t="t" r="r" b="b"/>
            <a:pathLst>
              <a:path w="2735856" h="2492116">
                <a:moveTo>
                  <a:pt x="0" y="0"/>
                </a:moveTo>
                <a:lnTo>
                  <a:pt x="2735855" y="0"/>
                </a:lnTo>
                <a:lnTo>
                  <a:pt x="2735855" y="2492116"/>
                </a:lnTo>
                <a:lnTo>
                  <a:pt x="0" y="24921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5302642" y="3213674"/>
            <a:ext cx="1739562" cy="1674328"/>
          </a:xfrm>
          <a:custGeom>
            <a:avLst/>
            <a:gdLst/>
            <a:ahLst/>
            <a:cxnLst/>
            <a:rect l="l" t="t" r="r" b="b"/>
            <a:pathLst>
              <a:path w="1739562" h="1674328">
                <a:moveTo>
                  <a:pt x="0" y="0"/>
                </a:moveTo>
                <a:lnTo>
                  <a:pt x="1739562" y="0"/>
                </a:lnTo>
                <a:lnTo>
                  <a:pt x="1739562" y="1674329"/>
                </a:lnTo>
                <a:lnTo>
                  <a:pt x="0" y="16743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963586" y="5970351"/>
            <a:ext cx="2735856" cy="709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2"/>
              </a:lnSpc>
            </a:pPr>
            <a:r>
              <a:rPr lang="en-US" sz="2059">
                <a:solidFill>
                  <a:srgbClr val="FCFEFD"/>
                </a:solidFill>
                <a:latin typeface="HK Grotesk Bold"/>
              </a:rPr>
              <a:t>LH2</a:t>
            </a:r>
          </a:p>
          <a:p>
            <a:pPr algn="ctr">
              <a:lnSpc>
                <a:spcPts val="2882"/>
              </a:lnSpc>
            </a:pPr>
            <a:r>
              <a:rPr lang="en-US" sz="2059">
                <a:solidFill>
                  <a:srgbClr val="FCFEFD"/>
                </a:solidFill>
                <a:latin typeface="HK Grotesk Bold"/>
              </a:rPr>
              <a:t>≈ 378 GWh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48387" y="5970351"/>
            <a:ext cx="2735856" cy="709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2"/>
              </a:lnSpc>
            </a:pPr>
            <a:r>
              <a:rPr lang="en-US" sz="2059">
                <a:solidFill>
                  <a:srgbClr val="FCFEFD"/>
                </a:solidFill>
                <a:latin typeface="HK Grotesk Bold"/>
              </a:rPr>
              <a:t>Amoniak</a:t>
            </a:r>
          </a:p>
          <a:p>
            <a:pPr algn="ctr">
              <a:lnSpc>
                <a:spcPts val="2882"/>
              </a:lnSpc>
            </a:pPr>
            <a:r>
              <a:rPr lang="en-US" sz="2059">
                <a:solidFill>
                  <a:srgbClr val="FCFEFD"/>
                </a:solidFill>
                <a:latin typeface="HK Grotesk Bold"/>
              </a:rPr>
              <a:t>≈ 563 GWh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38066" y="594354"/>
            <a:ext cx="13411867" cy="1495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05"/>
              </a:lnSpc>
              <a:spcBef>
                <a:spcPct val="0"/>
              </a:spcBef>
            </a:pPr>
            <a:r>
              <a:rPr lang="en-US" sz="4921">
                <a:solidFill>
                  <a:srgbClr val="3B8DD2"/>
                </a:solidFill>
                <a:latin typeface="HK Grotesk Bold"/>
              </a:rPr>
              <a:t>Energetické vlastnosti vodíku jsou oříškem především pro jeho dálkovou přepravu.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81688" y="5970351"/>
            <a:ext cx="2735856" cy="709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2"/>
              </a:lnSpc>
            </a:pPr>
            <a:r>
              <a:rPr lang="en-US" sz="2059">
                <a:solidFill>
                  <a:srgbClr val="FCFEFD"/>
                </a:solidFill>
                <a:latin typeface="HK Grotesk Bold"/>
              </a:rPr>
              <a:t>LNG</a:t>
            </a:r>
          </a:p>
          <a:p>
            <a:pPr algn="ctr">
              <a:lnSpc>
                <a:spcPts val="2882"/>
              </a:lnSpc>
            </a:pPr>
            <a:r>
              <a:rPr lang="en-US" sz="2059">
                <a:solidFill>
                  <a:srgbClr val="FCFEFD"/>
                </a:solidFill>
                <a:latin typeface="HK Grotesk Bold"/>
              </a:rPr>
              <a:t>≈ 844 GWh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856318" y="7948952"/>
            <a:ext cx="13411867" cy="71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5"/>
              </a:lnSpc>
            </a:pPr>
            <a:r>
              <a:rPr lang="en-US" sz="2321">
                <a:solidFill>
                  <a:srgbClr val="AAC751"/>
                </a:solidFill>
                <a:latin typeface="HK Grotesk Bold"/>
              </a:rPr>
              <a:t>Při kapacitě přepravy asi 160 000m3 přepravíme ve vodíku</a:t>
            </a:r>
          </a:p>
          <a:p>
            <a:pPr marL="0" lvl="0" indent="0" algn="ctr">
              <a:lnSpc>
                <a:spcPts val="2785"/>
              </a:lnSpc>
              <a:spcBef>
                <a:spcPct val="0"/>
              </a:spcBef>
            </a:pPr>
            <a:r>
              <a:rPr lang="en-US" sz="2321">
                <a:solidFill>
                  <a:srgbClr val="AAC751"/>
                </a:solidFill>
                <a:latin typeface="HK Grotesk Bold"/>
              </a:rPr>
              <a:t> méně jak 2x tolik energie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940698" y="5798742"/>
            <a:ext cx="2463450" cy="1321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5"/>
              </a:lnSpc>
            </a:pPr>
            <a:r>
              <a:rPr lang="en-US" sz="1854" dirty="0" err="1">
                <a:solidFill>
                  <a:srgbClr val="FCFEFD"/>
                </a:solidFill>
                <a:latin typeface="HK Grotesk Bold"/>
              </a:rPr>
              <a:t>Přibližně</a:t>
            </a:r>
            <a:r>
              <a:rPr lang="en-US" sz="1854" dirty="0">
                <a:solidFill>
                  <a:srgbClr val="FCFEFD"/>
                </a:solidFill>
                <a:latin typeface="HK Grotesk Bold"/>
              </a:rPr>
              <a:t> 2x </a:t>
            </a:r>
            <a:r>
              <a:rPr lang="en-US" sz="1854" dirty="0" err="1">
                <a:solidFill>
                  <a:srgbClr val="FCFEFD"/>
                </a:solidFill>
                <a:latin typeface="HK Grotesk Bold"/>
              </a:rPr>
              <a:t>méně</a:t>
            </a:r>
            <a:r>
              <a:rPr lang="en-US" sz="1854" dirty="0">
                <a:solidFill>
                  <a:srgbClr val="FCFEFD"/>
                </a:solidFill>
                <a:latin typeface="HK Grotesk Bold"/>
              </a:rPr>
              <a:t> </a:t>
            </a:r>
            <a:r>
              <a:rPr lang="en-US" sz="1854" dirty="0" err="1">
                <a:solidFill>
                  <a:srgbClr val="FCFEFD"/>
                </a:solidFill>
                <a:latin typeface="HK Grotesk Bold"/>
              </a:rPr>
              <a:t>energie</a:t>
            </a:r>
            <a:r>
              <a:rPr lang="en-US" sz="1854" dirty="0">
                <a:solidFill>
                  <a:srgbClr val="FCFEFD"/>
                </a:solidFill>
                <a:latin typeface="HK Grotesk Bold"/>
              </a:rPr>
              <a:t> </a:t>
            </a:r>
            <a:r>
              <a:rPr lang="cs-CZ" sz="1854" dirty="0">
                <a:solidFill>
                  <a:srgbClr val="FCFEFD"/>
                </a:solidFill>
                <a:latin typeface="HK Grotesk Bold"/>
              </a:rPr>
              <a:t>při přepravě </a:t>
            </a:r>
            <a:r>
              <a:rPr lang="en-US" sz="1854" dirty="0">
                <a:solidFill>
                  <a:srgbClr val="FCFEFD"/>
                </a:solidFill>
                <a:latin typeface="HK Grotesk Bold"/>
              </a:rPr>
              <a:t>jak v </a:t>
            </a:r>
            <a:r>
              <a:rPr lang="en-US" sz="1854" dirty="0" err="1">
                <a:solidFill>
                  <a:srgbClr val="FCFEFD"/>
                </a:solidFill>
                <a:latin typeface="HK Grotesk Bold"/>
              </a:rPr>
              <a:t>zemním</a:t>
            </a:r>
            <a:r>
              <a:rPr lang="en-US" sz="1854" dirty="0">
                <a:solidFill>
                  <a:srgbClr val="FCFEFD"/>
                </a:solidFill>
                <a:latin typeface="HK Grotesk Bold"/>
              </a:rPr>
              <a:t> </a:t>
            </a:r>
            <a:r>
              <a:rPr lang="en-US" sz="1854" dirty="0" err="1">
                <a:solidFill>
                  <a:srgbClr val="FCFEFD"/>
                </a:solidFill>
                <a:latin typeface="HK Grotesk Bold"/>
              </a:rPr>
              <a:t>plynu</a:t>
            </a:r>
            <a:r>
              <a:rPr lang="en-US" sz="1854" dirty="0">
                <a:solidFill>
                  <a:srgbClr val="FCFEFD"/>
                </a:solidFill>
                <a:latin typeface="HK Grotesk Bold"/>
              </a:rPr>
              <a:t>, ale...</a:t>
            </a:r>
          </a:p>
        </p:txBody>
      </p:sp>
      <p:sp>
        <p:nvSpPr>
          <p:cNvPr id="14" name="Freeform 14"/>
          <p:cNvSpPr/>
          <p:nvPr/>
        </p:nvSpPr>
        <p:spPr>
          <a:xfrm rot="-2908133" flipH="1" flipV="1">
            <a:off x="13115235" y="7226034"/>
            <a:ext cx="1671382" cy="472165"/>
          </a:xfrm>
          <a:custGeom>
            <a:avLst/>
            <a:gdLst/>
            <a:ahLst/>
            <a:cxnLst/>
            <a:rect l="l" t="t" r="r" b="b"/>
            <a:pathLst>
              <a:path w="1671382" h="472165">
                <a:moveTo>
                  <a:pt x="1671382" y="472166"/>
                </a:moveTo>
                <a:lnTo>
                  <a:pt x="0" y="472166"/>
                </a:lnTo>
                <a:lnTo>
                  <a:pt x="0" y="0"/>
                </a:lnTo>
                <a:lnTo>
                  <a:pt x="1671382" y="0"/>
                </a:lnTo>
                <a:lnTo>
                  <a:pt x="1671382" y="47216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11265292" y="8393247"/>
            <a:ext cx="4456455" cy="127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299">
                <a:solidFill>
                  <a:srgbClr val="3D89C6"/>
                </a:solidFill>
                <a:latin typeface="HK Grotesk Bold"/>
              </a:rPr>
              <a:t>Cena za přepravený kilogram v EU</a:t>
            </a:r>
          </a:p>
          <a:p>
            <a:pPr algn="ctr">
              <a:lnSpc>
                <a:spcPts val="3449"/>
              </a:lnSpc>
            </a:pPr>
            <a:r>
              <a:rPr lang="en-US" sz="2299">
                <a:solidFill>
                  <a:srgbClr val="3D89C6"/>
                </a:solidFill>
                <a:latin typeface="HK Grotesk Bold"/>
              </a:rPr>
              <a:t>0,11 - 0,21 € za každých </a:t>
            </a:r>
          </a:p>
          <a:p>
            <a:pPr algn="ctr">
              <a:lnSpc>
                <a:spcPts val="3449"/>
              </a:lnSpc>
              <a:spcBef>
                <a:spcPct val="0"/>
              </a:spcBef>
            </a:pPr>
            <a:r>
              <a:rPr lang="en-US" sz="2299">
                <a:solidFill>
                  <a:srgbClr val="3D89C6"/>
                </a:solidFill>
                <a:latin typeface="HK Grotesk Bold"/>
              </a:rPr>
              <a:t>1000 kilometrů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322479" y="7757022"/>
            <a:ext cx="3668521" cy="2063517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solidFill>
              <a:srgbClr val="D2E3ED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256186" y="7765266"/>
            <a:ext cx="3668521" cy="2063517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solidFill>
              <a:srgbClr val="D2E3ED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8219097" y="5366268"/>
            <a:ext cx="1682668" cy="681480"/>
          </a:xfrm>
          <a:custGeom>
            <a:avLst/>
            <a:gdLst/>
            <a:ahLst/>
            <a:cxnLst/>
            <a:rect l="l" t="t" r="r" b="b"/>
            <a:pathLst>
              <a:path w="1682668" h="681480">
                <a:moveTo>
                  <a:pt x="0" y="0"/>
                </a:moveTo>
                <a:lnTo>
                  <a:pt x="1682668" y="0"/>
                </a:lnTo>
                <a:lnTo>
                  <a:pt x="1682668" y="681480"/>
                </a:lnTo>
                <a:lnTo>
                  <a:pt x="0" y="681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3583569" y="221364"/>
            <a:ext cx="11120862" cy="207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36"/>
              </a:lnSpc>
            </a:pPr>
            <a:r>
              <a:rPr lang="en-US" sz="7306">
                <a:solidFill>
                  <a:srgbClr val="3B8DD2"/>
                </a:solidFill>
                <a:latin typeface="HK Grotesk Bold"/>
              </a:rPr>
              <a:t>Výroba a současné využití vodíku ve světě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86037" y="7907653"/>
            <a:ext cx="2941404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</a:pPr>
            <a:r>
              <a:rPr lang="en-US" sz="2000" dirty="0" err="1">
                <a:solidFill>
                  <a:srgbClr val="3B8DD2"/>
                </a:solidFill>
                <a:latin typeface="HK Grotesk Bold"/>
              </a:rPr>
              <a:t>Průměrná</a:t>
            </a:r>
            <a:r>
              <a:rPr lang="en-US" sz="2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000" dirty="0" err="1">
                <a:solidFill>
                  <a:srgbClr val="3B8DD2"/>
                </a:solidFill>
                <a:latin typeface="HK Grotesk Bold"/>
              </a:rPr>
              <a:t>emisní</a:t>
            </a:r>
            <a:r>
              <a:rPr lang="en-US" sz="2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000" dirty="0" err="1">
                <a:solidFill>
                  <a:srgbClr val="3B8DD2"/>
                </a:solidFill>
                <a:latin typeface="HK Grotesk Bold"/>
              </a:rPr>
              <a:t>náročnost</a:t>
            </a:r>
            <a:r>
              <a:rPr lang="en-US" sz="2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000" dirty="0" err="1">
                <a:solidFill>
                  <a:srgbClr val="3B8DD2"/>
                </a:solidFill>
                <a:latin typeface="HK Grotesk Bold"/>
              </a:rPr>
              <a:t>výroby</a:t>
            </a:r>
            <a:r>
              <a:rPr lang="en-US" sz="2000" dirty="0">
                <a:solidFill>
                  <a:srgbClr val="3B8DD2"/>
                </a:solidFill>
                <a:latin typeface="HK Grotesk Bold"/>
              </a:rPr>
              <a:t> ze </a:t>
            </a:r>
            <a:r>
              <a:rPr lang="en-US" sz="2000" dirty="0" err="1">
                <a:solidFill>
                  <a:srgbClr val="3B8DD2"/>
                </a:solidFill>
                <a:latin typeface="HK Grotesk Bold"/>
              </a:rPr>
              <a:t>zemního</a:t>
            </a:r>
            <a:r>
              <a:rPr lang="en-US" sz="2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000" dirty="0" err="1">
                <a:solidFill>
                  <a:srgbClr val="3B8DD2"/>
                </a:solidFill>
                <a:latin typeface="HK Grotesk Bold"/>
              </a:rPr>
              <a:t>plynu</a:t>
            </a:r>
            <a:r>
              <a:rPr lang="en-US" sz="2000" dirty="0">
                <a:solidFill>
                  <a:srgbClr val="3B8DD2"/>
                </a:solidFill>
                <a:latin typeface="HK Grotesk Bold"/>
              </a:rPr>
              <a:t> se </a:t>
            </a:r>
            <a:r>
              <a:rPr lang="en-US" sz="2000" dirty="0" err="1">
                <a:solidFill>
                  <a:srgbClr val="3B8DD2"/>
                </a:solidFill>
                <a:latin typeface="HK Grotesk Bold"/>
              </a:rPr>
              <a:t>pohybuje</a:t>
            </a:r>
            <a:r>
              <a:rPr lang="en-US" sz="2000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2000" dirty="0" err="1">
                <a:solidFill>
                  <a:srgbClr val="3B8DD2"/>
                </a:solidFill>
                <a:latin typeface="HK Grotesk Bold"/>
              </a:rPr>
              <a:t>mezi</a:t>
            </a:r>
            <a:r>
              <a:rPr lang="en-US" sz="2000" dirty="0">
                <a:solidFill>
                  <a:srgbClr val="3B8DD2"/>
                </a:solidFill>
                <a:latin typeface="HK Grotesk Bold"/>
              </a:rPr>
              <a:t> 9 - 12 kg CO2/1kg </a:t>
            </a:r>
            <a:r>
              <a:rPr lang="en-US" sz="2000" dirty="0" err="1">
                <a:solidFill>
                  <a:srgbClr val="3B8DD2"/>
                </a:solidFill>
                <a:latin typeface="HK Grotesk Bold"/>
              </a:rPr>
              <a:t>vodíku</a:t>
            </a:r>
            <a:endParaRPr lang="en-US" sz="2000" dirty="0">
              <a:solidFill>
                <a:srgbClr val="3B8DD2"/>
              </a:solidFill>
              <a:latin typeface="HK Grotesk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673043" y="7931148"/>
            <a:ext cx="2834809" cy="171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65"/>
              </a:lnSpc>
            </a:pPr>
            <a:r>
              <a:rPr lang="en-US" sz="1975">
                <a:solidFill>
                  <a:srgbClr val="3B8DD2"/>
                </a:solidFill>
                <a:latin typeface="HK Grotesk Bold"/>
              </a:rPr>
              <a:t>Elektrolýza dnes zajišťuje minimum výroby, v ČR ze sítě by byla emisní náročnsot asi 26 kg CO2/1kg vodíku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45570" y="2584998"/>
            <a:ext cx="4021925" cy="4901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3B8DD2"/>
                </a:solidFill>
                <a:latin typeface="HK Grotesk Bold"/>
              </a:rPr>
              <a:t>Ve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světě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se </a:t>
            </a:r>
            <a:r>
              <a:rPr lang="cs-CZ" sz="3399" dirty="0">
                <a:solidFill>
                  <a:srgbClr val="3B8DD2"/>
                </a:solidFill>
                <a:latin typeface="HK Grotesk Bold"/>
              </a:rPr>
              <a:t>spotřebuje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asi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9</a:t>
            </a:r>
            <a:r>
              <a:rPr lang="cs-CZ" sz="3399" dirty="0">
                <a:solidFill>
                  <a:srgbClr val="3B8DD2"/>
                </a:solidFill>
                <a:latin typeface="HK Grotesk Bold"/>
              </a:rPr>
              <a:t>5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milionů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tun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vodíku</a:t>
            </a:r>
            <a:r>
              <a:rPr lang="cs-CZ" sz="3399" dirty="0">
                <a:solidFill>
                  <a:srgbClr val="3B8DD2"/>
                </a:solidFill>
                <a:latin typeface="HK Grotesk Bold"/>
              </a:rPr>
              <a:t> ročně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, ten je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zodpovědný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za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více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jak 2,5 %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celkové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spotřebované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energie</a:t>
            </a:r>
            <a:endParaRPr lang="en-US" sz="3399" dirty="0">
              <a:solidFill>
                <a:srgbClr val="3B8DD2"/>
              </a:solidFill>
              <a:latin typeface="HK Grotesk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167836" y="2719705"/>
            <a:ext cx="3845223" cy="478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Více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jak 60 %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vodíku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se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dnes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vyrábí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parním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reformováním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zemního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plynu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,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zbytek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zplyňováním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uhlí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a z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ropných</a:t>
            </a:r>
            <a:r>
              <a:rPr lang="en-US" sz="3399" dirty="0">
                <a:solidFill>
                  <a:srgbClr val="3B8DD2"/>
                </a:solidFill>
                <a:latin typeface="HK Grotesk Bold"/>
              </a:rPr>
              <a:t> </a:t>
            </a:r>
            <a:r>
              <a:rPr lang="en-US" sz="3399" dirty="0" err="1">
                <a:solidFill>
                  <a:srgbClr val="3B8DD2"/>
                </a:solidFill>
                <a:latin typeface="HK Grotesk Bold"/>
              </a:rPr>
              <a:t>zbytků</a:t>
            </a:r>
            <a:endParaRPr lang="en-US" sz="3399" dirty="0">
              <a:solidFill>
                <a:srgbClr val="3B8DD2"/>
              </a:solidFill>
              <a:latin typeface="HK Grotesk Bold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4362280" y="2314187"/>
            <a:ext cx="9396302" cy="0"/>
          </a:xfrm>
          <a:prstGeom prst="line">
            <a:avLst/>
          </a:prstGeom>
          <a:ln w="38100" cap="flat">
            <a:solidFill>
              <a:srgbClr val="AAC75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90" t="-1690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854449" y="5138738"/>
            <a:ext cx="7418719" cy="47625"/>
          </a:xfrm>
          <a:prstGeom prst="rect">
            <a:avLst/>
          </a:prstGeom>
          <a:solidFill>
            <a:srgbClr val="AAC751"/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214910" y="3664867"/>
            <a:ext cx="5435446" cy="3004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816"/>
              </a:lnSpc>
            </a:pPr>
            <a:r>
              <a:rPr lang="en-US" sz="7105">
                <a:solidFill>
                  <a:srgbClr val="3B8DD2"/>
                </a:solidFill>
                <a:latin typeface="HK Grotesk Bold"/>
              </a:rPr>
              <a:t>Strategie a ambiciózní plány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347062" y="1837339"/>
            <a:ext cx="5926107" cy="2204704"/>
            <a:chOff x="0" y="0"/>
            <a:chExt cx="7901476" cy="2939605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7901476" cy="1685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18"/>
                </a:lnSpc>
              </a:pPr>
              <a:r>
                <a:rPr lang="en-US" sz="2765" dirty="0" err="1">
                  <a:solidFill>
                    <a:srgbClr val="3B8DD2"/>
                  </a:solidFill>
                  <a:latin typeface="HK Grotesk Bold"/>
                </a:rPr>
                <a:t>Výroba</a:t>
              </a:r>
              <a:r>
                <a:rPr lang="en-US" sz="2765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765" dirty="0" err="1">
                  <a:solidFill>
                    <a:srgbClr val="3B8DD2"/>
                  </a:solidFill>
                  <a:latin typeface="HK Grotesk Bold"/>
                </a:rPr>
                <a:t>až</a:t>
              </a:r>
              <a:r>
                <a:rPr lang="en-US" sz="2765" dirty="0">
                  <a:solidFill>
                    <a:srgbClr val="3B8DD2"/>
                  </a:solidFill>
                  <a:latin typeface="HK Grotesk Bold"/>
                </a:rPr>
                <a:t> 10 </a:t>
              </a:r>
              <a:r>
                <a:rPr lang="en-US" sz="2765" dirty="0" err="1">
                  <a:solidFill>
                    <a:srgbClr val="3B8DD2"/>
                  </a:solidFill>
                  <a:latin typeface="HK Grotesk Bold"/>
                </a:rPr>
                <a:t>milionů</a:t>
              </a:r>
              <a:r>
                <a:rPr lang="en-US" sz="2765" dirty="0">
                  <a:solidFill>
                    <a:srgbClr val="3B8DD2"/>
                  </a:solidFill>
                  <a:latin typeface="HK Grotesk Bold"/>
                </a:rPr>
                <a:t> tun </a:t>
              </a:r>
              <a:r>
                <a:rPr lang="en-US" sz="2765" dirty="0" err="1">
                  <a:solidFill>
                    <a:srgbClr val="3B8DD2"/>
                  </a:solidFill>
                  <a:latin typeface="HK Grotesk Bold"/>
                </a:rPr>
                <a:t>obnovitelného</a:t>
              </a:r>
              <a:r>
                <a:rPr lang="en-US" sz="2765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765" dirty="0" err="1">
                  <a:solidFill>
                    <a:srgbClr val="3B8DD2"/>
                  </a:solidFill>
                  <a:latin typeface="HK Grotesk Bold"/>
                </a:rPr>
                <a:t>vodíku</a:t>
              </a:r>
              <a:r>
                <a:rPr lang="en-US" sz="2765" dirty="0">
                  <a:solidFill>
                    <a:srgbClr val="3B8DD2"/>
                  </a:solidFill>
                  <a:latin typeface="HK Grotesk Bold"/>
                </a:rPr>
                <a:t> v </a:t>
              </a:r>
              <a:r>
                <a:rPr lang="en-US" sz="2765" dirty="0" err="1">
                  <a:solidFill>
                    <a:srgbClr val="3B8DD2"/>
                  </a:solidFill>
                  <a:latin typeface="HK Grotesk Bold"/>
                </a:rPr>
                <a:t>několika</a:t>
              </a:r>
              <a:r>
                <a:rPr lang="en-US" sz="2765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765" dirty="0" err="1">
                  <a:solidFill>
                    <a:srgbClr val="3B8DD2"/>
                  </a:solidFill>
                  <a:latin typeface="HK Grotesk Bold"/>
                </a:rPr>
                <a:t>fázích</a:t>
              </a:r>
              <a:r>
                <a:rPr lang="en-US" sz="2765" dirty="0">
                  <a:solidFill>
                    <a:srgbClr val="3B8DD2"/>
                  </a:solidFill>
                  <a:latin typeface="HK Grotesk Bold"/>
                </a:rPr>
                <a:t> do </a:t>
              </a:r>
              <a:r>
                <a:rPr lang="en-US" sz="2765" dirty="0" err="1">
                  <a:solidFill>
                    <a:srgbClr val="3B8DD2"/>
                  </a:solidFill>
                  <a:latin typeface="HK Grotesk Bold"/>
                </a:rPr>
                <a:t>roku</a:t>
              </a:r>
              <a:r>
                <a:rPr lang="en-US" sz="2765" dirty="0">
                  <a:solidFill>
                    <a:srgbClr val="3B8DD2"/>
                  </a:solidFill>
                  <a:latin typeface="HK Grotesk Bold"/>
                </a:rPr>
                <a:t> 2030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49090"/>
              <a:ext cx="7901476" cy="990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022"/>
                </a:lnSpc>
              </a:pPr>
              <a:r>
                <a:rPr lang="en-US" sz="2158">
                  <a:solidFill>
                    <a:srgbClr val="3B8DD2"/>
                  </a:solidFill>
                  <a:latin typeface="HK Grotesk Bold"/>
                </a:rPr>
                <a:t>Vodíková strategie pro klimaticky neutrální Evropu (2020)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347062" y="6276191"/>
            <a:ext cx="5926107" cy="1823704"/>
            <a:chOff x="0" y="0"/>
            <a:chExt cx="7901476" cy="2431605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7901476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60"/>
                </a:lnSpc>
              </a:pPr>
              <a:r>
                <a:rPr lang="en-US" sz="2800">
                  <a:solidFill>
                    <a:srgbClr val="3B8DD2"/>
                  </a:solidFill>
                  <a:latin typeface="HK Grotesk Bold"/>
                </a:rPr>
                <a:t>Ještě ambicióznější plán vyrábět 10 milionů tun a 10 milionů tun dovézt do roku 2030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49090"/>
              <a:ext cx="7901476" cy="482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022"/>
                </a:lnSpc>
              </a:pPr>
              <a:r>
                <a:rPr lang="en-US" sz="2158" dirty="0" err="1">
                  <a:solidFill>
                    <a:srgbClr val="3B8DD2"/>
                  </a:solidFill>
                  <a:latin typeface="HK Grotesk Bold"/>
                </a:rPr>
                <a:t>Plán</a:t>
              </a:r>
              <a:r>
                <a:rPr lang="en-US" sz="2158" dirty="0">
                  <a:solidFill>
                    <a:srgbClr val="3B8DD2"/>
                  </a:solidFill>
                  <a:latin typeface="HK Grotesk Bold"/>
                </a:rPr>
                <a:t> </a:t>
              </a:r>
              <a:r>
                <a:rPr lang="en-US" sz="2158" dirty="0" err="1">
                  <a:solidFill>
                    <a:srgbClr val="3B8DD2"/>
                  </a:solidFill>
                  <a:latin typeface="HK Grotesk Bold"/>
                </a:rPr>
                <a:t>REPowerEU</a:t>
              </a:r>
              <a:r>
                <a:rPr lang="en-US" sz="2158" dirty="0">
                  <a:solidFill>
                    <a:srgbClr val="3B8DD2"/>
                  </a:solidFill>
                  <a:latin typeface="HK Grotesk Bold"/>
                </a:rPr>
                <a:t> (2022)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468028" y="1904014"/>
            <a:ext cx="1402784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699"/>
              </a:lnSpc>
            </a:pPr>
            <a:r>
              <a:rPr lang="en-US" sz="6999">
                <a:solidFill>
                  <a:srgbClr val="AAC751">
                    <a:alpha val="49804"/>
                  </a:srgbClr>
                </a:solidFill>
                <a:latin typeface="HK Grotesk Bold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68028" y="6342866"/>
            <a:ext cx="1402784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699"/>
              </a:lnSpc>
            </a:pPr>
            <a:r>
              <a:rPr lang="en-US" sz="6999">
                <a:solidFill>
                  <a:srgbClr val="AAC751">
                    <a:alpha val="49804"/>
                  </a:srgbClr>
                </a:solidFill>
                <a:latin typeface="HK Grotesk Bold"/>
              </a:rPr>
              <a:t>02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3A2590847E6C84B86D3E4612DA36829" ma:contentTypeVersion="16" ma:contentTypeDescription="Vytvoří nový dokument" ma:contentTypeScope="" ma:versionID="d7a9768cbfeff8ddb833f10471830a6e">
  <xsd:schema xmlns:xsd="http://www.w3.org/2001/XMLSchema" xmlns:xs="http://www.w3.org/2001/XMLSchema" xmlns:p="http://schemas.microsoft.com/office/2006/metadata/properties" xmlns:ns2="d04bff6b-2f59-45de-b251-7c77b7b0f785" xmlns:ns3="b84ae9ba-729e-4872-ba79-7fa4905fa4c6" targetNamespace="http://schemas.microsoft.com/office/2006/metadata/properties" ma:root="true" ma:fieldsID="22b7c4786cc547a7283bc0bd119c3957" ns2:_="" ns3:_="">
    <xsd:import namespace="d04bff6b-2f59-45de-b251-7c77b7b0f785"/>
    <xsd:import namespace="b84ae9ba-729e-4872-ba79-7fa4905fa4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bff6b-2f59-45de-b251-7c77b7b0f7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Značky obrázků" ma:readOnly="false" ma:fieldId="{5cf76f15-5ced-4ddc-b409-7134ff3c332f}" ma:taxonomyMulti="true" ma:sspId="c345bda0-9b06-4e80-9832-1b39ebac7f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4ae9ba-729e-4872-ba79-7fa4905fa4c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fe57927-17d7-4482-a50d-1a6ce90b1106}" ma:internalName="TaxCatchAll" ma:showField="CatchAllData" ma:web="b84ae9ba-729e-4872-ba79-7fa4905fa4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F6E4CA-3870-46DC-A906-C8716E154E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4bff6b-2f59-45de-b251-7c77b7b0f785"/>
    <ds:schemaRef ds:uri="b84ae9ba-729e-4872-ba79-7fa4905fa4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B3CDC1-1FD2-4413-91BE-3233286E7D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1550</Words>
  <Application>Microsoft Office PowerPoint</Application>
  <PresentationFormat>Vlastní</PresentationFormat>
  <Paragraphs>177</Paragraphs>
  <Slides>27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3" baseType="lpstr">
      <vt:lpstr>Calibri</vt:lpstr>
      <vt:lpstr>Open Sans Light Bold</vt:lpstr>
      <vt:lpstr>Arial</vt:lpstr>
      <vt:lpstr>HK Grotesk Bold</vt:lpstr>
      <vt:lpstr>Open Sans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Vodík, automobil a budoucnost</dc:title>
  <dc:creator>Honza</dc:creator>
  <cp:lastModifiedBy>HYTEP</cp:lastModifiedBy>
  <cp:revision>15</cp:revision>
  <dcterms:created xsi:type="dcterms:W3CDTF">2006-08-16T00:00:00Z</dcterms:created>
  <dcterms:modified xsi:type="dcterms:W3CDTF">2023-11-20T11:48:19Z</dcterms:modified>
  <dc:identifier>DAFd11F5oZk</dc:identifier>
</cp:coreProperties>
</file>