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6" r:id="rId3"/>
    <p:sldId id="300" r:id="rId4"/>
    <p:sldId id="297" r:id="rId5"/>
    <p:sldId id="298" r:id="rId6"/>
    <p:sldId id="299" r:id="rId7"/>
    <p:sldId id="301" r:id="rId8"/>
    <p:sldId id="302" r:id="rId9"/>
    <p:sldId id="293" r:id="rId10"/>
    <p:sldId id="294" r:id="rId11"/>
    <p:sldId id="289" r:id="rId12"/>
    <p:sldId id="295" r:id="rId13"/>
    <p:sldId id="303" r:id="rId14"/>
    <p:sldId id="291" r:id="rId15"/>
    <p:sldId id="304" r:id="rId16"/>
    <p:sldId id="305" r:id="rId17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CF7149D-6FC7-4937-B02F-1364E6A08CB9}">
          <p14:sldIdLst>
            <p14:sldId id="256"/>
            <p14:sldId id="296"/>
            <p14:sldId id="300"/>
            <p14:sldId id="297"/>
            <p14:sldId id="298"/>
            <p14:sldId id="299"/>
            <p14:sldId id="301"/>
            <p14:sldId id="302"/>
            <p14:sldId id="293"/>
            <p14:sldId id="294"/>
            <p14:sldId id="289"/>
            <p14:sldId id="295"/>
            <p14:sldId id="303"/>
            <p14:sldId id="291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66A"/>
    <a:srgbClr val="00A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valtrl\AppData\Local\Microsoft\Windows\INetCache\Content.Outlook\NN1UEL5Z\Porovn&#225;n&#237;%20-%20mno&#382;stv&#237;%20vod%20a%20dus&#237;ku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valtrl\AppData\Local\Microsoft\Windows\INetCache\Content.Outlook\NN1UEL5Z\Porovn&#225;n&#237;%20-%20mno&#382;stv&#237;%20vod%20a%20dus&#237;ku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ltrl\AppData\Local\Microsoft\Windows\INetCache\Content.Outlook\NN1UEL5Z\Porovn&#225;n&#237;%20-%20mno&#382;stv&#237;%20vod%20a%20dus&#237;k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Výroba hnojiv a kyseliny dusičné (tis. t)</c:v>
          </c:tx>
          <c:spPr>
            <a:solidFill>
              <a:srgbClr val="9BBB59"/>
            </a:solidFill>
          </c:spPr>
          <c:invertIfNegative val="0"/>
          <c:cat>
            <c:numRef>
              <c:f>List1!$A$4:$A$42</c:f>
              <c:numCache>
                <c:formatCode>General</c:formatCode>
                <c:ptCount val="3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</c:numCache>
            </c:numRef>
          </c:cat>
          <c:val>
            <c:numRef>
              <c:f>List1!$E$4:$E$42</c:f>
              <c:numCache>
                <c:formatCode>General</c:formatCode>
                <c:ptCount val="39"/>
                <c:pt idx="0">
                  <c:v>1063.8941554252201</c:v>
                </c:pt>
                <c:pt idx="1">
                  <c:v>1066.34124633431</c:v>
                </c:pt>
                <c:pt idx="2">
                  <c:v>1026.92709384164</c:v>
                </c:pt>
                <c:pt idx="3">
                  <c:v>923.96453372433996</c:v>
                </c:pt>
                <c:pt idx="4">
                  <c:v>946.78638123167195</c:v>
                </c:pt>
                <c:pt idx="5">
                  <c:v>881.09199999999998</c:v>
                </c:pt>
                <c:pt idx="6">
                  <c:v>634.80600000000004</c:v>
                </c:pt>
                <c:pt idx="7">
                  <c:v>848.38400000000001</c:v>
                </c:pt>
                <c:pt idx="8">
                  <c:v>608.52099999999996</c:v>
                </c:pt>
                <c:pt idx="9">
                  <c:v>818.61</c:v>
                </c:pt>
                <c:pt idx="10">
                  <c:v>893.74400000000003</c:v>
                </c:pt>
                <c:pt idx="11">
                  <c:v>873.87599999999998</c:v>
                </c:pt>
                <c:pt idx="12">
                  <c:v>888.33100000000002</c:v>
                </c:pt>
                <c:pt idx="13">
                  <c:v>981.85500000000002</c:v>
                </c:pt>
                <c:pt idx="14">
                  <c:v>848.01300000000003</c:v>
                </c:pt>
                <c:pt idx="15">
                  <c:v>1004.745</c:v>
                </c:pt>
                <c:pt idx="16">
                  <c:v>999.375</c:v>
                </c:pt>
                <c:pt idx="17">
                  <c:v>869.47299999999996</c:v>
                </c:pt>
                <c:pt idx="18">
                  <c:v>1039.9659999999999</c:v>
                </c:pt>
                <c:pt idx="19">
                  <c:v>1093.7360000000001</c:v>
                </c:pt>
                <c:pt idx="20">
                  <c:v>1071.492</c:v>
                </c:pt>
                <c:pt idx="21">
                  <c:v>1096.579</c:v>
                </c:pt>
                <c:pt idx="22">
                  <c:v>1115.4235699999999</c:v>
                </c:pt>
                <c:pt idx="23">
                  <c:v>1034.5796</c:v>
                </c:pt>
                <c:pt idx="24">
                  <c:v>1020.755055</c:v>
                </c:pt>
                <c:pt idx="25">
                  <c:v>810.67849000000001</c:v>
                </c:pt>
                <c:pt idx="26">
                  <c:v>1170.06</c:v>
                </c:pt>
                <c:pt idx="27">
                  <c:v>1115.8530000000001</c:v>
                </c:pt>
                <c:pt idx="28">
                  <c:v>1087.651278</c:v>
                </c:pt>
                <c:pt idx="29">
                  <c:v>1128.4069999999999</c:v>
                </c:pt>
                <c:pt idx="30">
                  <c:v>1032.155</c:v>
                </c:pt>
                <c:pt idx="31">
                  <c:v>1070.299</c:v>
                </c:pt>
                <c:pt idx="32">
                  <c:v>1052.5633089999999</c:v>
                </c:pt>
                <c:pt idx="33">
                  <c:v>1194.8870320000001</c:v>
                </c:pt>
                <c:pt idx="34">
                  <c:v>1204.1312800000001</c:v>
                </c:pt>
                <c:pt idx="35">
                  <c:v>931.34020299999997</c:v>
                </c:pt>
                <c:pt idx="36">
                  <c:v>1276.153102</c:v>
                </c:pt>
                <c:pt idx="37">
                  <c:v>1140.1594500000001</c:v>
                </c:pt>
                <c:pt idx="38">
                  <c:v>892.41503999999998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3-429E-8F0A-A5825B774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8887040"/>
        <c:axId val="188888576"/>
      </c:barChart>
      <c:catAx>
        <c:axId val="1888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8576"/>
        <c:crosses val="autoZero"/>
        <c:auto val="1"/>
        <c:lblAlgn val="ctr"/>
        <c:lblOffset val="100"/>
        <c:noMultiLvlLbl val="0"/>
      </c:catAx>
      <c:valAx>
        <c:axId val="188888576"/>
        <c:scaling>
          <c:orientation val="minMax"/>
          <c:max val="15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7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Množství odebraných</a:t>
            </a:r>
            <a:r>
              <a:rPr lang="cs-CZ" baseline="0"/>
              <a:t> povrchových vod z</a:t>
            </a:r>
            <a:r>
              <a:rPr lang="cs-CZ"/>
              <a:t> Labe v</a:t>
            </a:r>
            <a:r>
              <a:rPr lang="cs-CZ" baseline="0"/>
              <a:t> tis</a:t>
            </a:r>
            <a:r>
              <a:rPr lang="cs-CZ"/>
              <a:t>. m</a:t>
            </a:r>
            <a:r>
              <a:rPr lang="cs-CZ" baseline="30000"/>
              <a:t>3</a:t>
            </a:r>
            <a:endParaRPr lang="en-US" baseline="300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List1!$B$3</c:f>
              <c:strCache>
                <c:ptCount val="1"/>
                <c:pt idx="0">
                  <c:v>Objem odebraných vod ( tis. m3)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List1!$A$4:$A$42</c:f>
              <c:numCache>
                <c:formatCode>General</c:formatCode>
                <c:ptCount val="3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</c:numCache>
            </c:numRef>
          </c:cat>
          <c:val>
            <c:numRef>
              <c:f>List1!$B$4:$B$42</c:f>
              <c:numCache>
                <c:formatCode>General</c:formatCode>
                <c:ptCount val="39"/>
                <c:pt idx="0">
                  <c:v>60939</c:v>
                </c:pt>
                <c:pt idx="1">
                  <c:v>62364</c:v>
                </c:pt>
                <c:pt idx="2">
                  <c:v>68735</c:v>
                </c:pt>
                <c:pt idx="3">
                  <c:v>59442</c:v>
                </c:pt>
                <c:pt idx="4">
                  <c:v>59239</c:v>
                </c:pt>
                <c:pt idx="5">
                  <c:v>53114</c:v>
                </c:pt>
                <c:pt idx="6">
                  <c:v>41268</c:v>
                </c:pt>
                <c:pt idx="7" formatCode="0">
                  <c:v>46880</c:v>
                </c:pt>
                <c:pt idx="8" formatCode="0">
                  <c:v>36329</c:v>
                </c:pt>
                <c:pt idx="9" formatCode="0">
                  <c:v>45947</c:v>
                </c:pt>
                <c:pt idx="10" formatCode="0">
                  <c:v>47349</c:v>
                </c:pt>
                <c:pt idx="11" formatCode="0">
                  <c:v>47575</c:v>
                </c:pt>
                <c:pt idx="12" formatCode="0">
                  <c:v>50393</c:v>
                </c:pt>
                <c:pt idx="13" formatCode="0">
                  <c:v>46293</c:v>
                </c:pt>
                <c:pt idx="14" formatCode="0">
                  <c:v>16002</c:v>
                </c:pt>
                <c:pt idx="15" formatCode="0">
                  <c:v>16300</c:v>
                </c:pt>
                <c:pt idx="16" formatCode="0">
                  <c:v>16500</c:v>
                </c:pt>
                <c:pt idx="17" formatCode="0">
                  <c:v>19998.27</c:v>
                </c:pt>
                <c:pt idx="18">
                  <c:v>30130</c:v>
                </c:pt>
                <c:pt idx="19" formatCode="0">
                  <c:v>15639.5</c:v>
                </c:pt>
                <c:pt idx="20" formatCode="0">
                  <c:v>19178.5</c:v>
                </c:pt>
                <c:pt idx="21" formatCode="0">
                  <c:v>21408</c:v>
                </c:pt>
                <c:pt idx="22" formatCode="0">
                  <c:v>22626</c:v>
                </c:pt>
                <c:pt idx="23" formatCode="0">
                  <c:v>23143</c:v>
                </c:pt>
                <c:pt idx="24">
                  <c:v>21916</c:v>
                </c:pt>
                <c:pt idx="25" formatCode="0">
                  <c:v>19523.5</c:v>
                </c:pt>
                <c:pt idx="26" formatCode="0">
                  <c:v>18710</c:v>
                </c:pt>
                <c:pt idx="27" formatCode="0">
                  <c:v>18586.099999999999</c:v>
                </c:pt>
                <c:pt idx="28" formatCode="0">
                  <c:v>17266</c:v>
                </c:pt>
                <c:pt idx="29" formatCode="0">
                  <c:v>18176</c:v>
                </c:pt>
                <c:pt idx="30" formatCode="0">
                  <c:v>21302</c:v>
                </c:pt>
                <c:pt idx="31" formatCode="0">
                  <c:v>19953</c:v>
                </c:pt>
                <c:pt idx="32" formatCode="0">
                  <c:v>18836</c:v>
                </c:pt>
                <c:pt idx="33" formatCode="0">
                  <c:v>19650</c:v>
                </c:pt>
                <c:pt idx="34" formatCode="0">
                  <c:v>18097</c:v>
                </c:pt>
                <c:pt idx="35" formatCode="0">
                  <c:v>15191</c:v>
                </c:pt>
                <c:pt idx="36" formatCode="0">
                  <c:v>17061</c:v>
                </c:pt>
                <c:pt idx="37" formatCode="0">
                  <c:v>16589</c:v>
                </c:pt>
                <c:pt idx="38" formatCode="0">
                  <c:v>14367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7D-4D6C-A33A-B614935D8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8887040"/>
        <c:axId val="188888576"/>
      </c:barChart>
      <c:catAx>
        <c:axId val="1888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8576"/>
        <c:crosses val="autoZero"/>
        <c:auto val="1"/>
        <c:lblAlgn val="ctr"/>
        <c:lblOffset val="100"/>
        <c:noMultiLvlLbl val="0"/>
      </c:catAx>
      <c:valAx>
        <c:axId val="188888576"/>
        <c:scaling>
          <c:orientation val="minMax"/>
          <c:max val="700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7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Množství vypouštěné odpadní vody do Labe v</a:t>
            </a:r>
            <a:r>
              <a:rPr lang="cs-CZ" baseline="0"/>
              <a:t> tis</a:t>
            </a:r>
            <a:r>
              <a:rPr lang="cs-CZ"/>
              <a:t>. m</a:t>
            </a:r>
            <a:r>
              <a:rPr lang="cs-CZ" baseline="30000"/>
              <a:t>3</a:t>
            </a:r>
            <a:endParaRPr lang="en-US" baseline="300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List1!$C$3</c:f>
              <c:strCache>
                <c:ptCount val="1"/>
                <c:pt idx="0">
                  <c:v>Objem vypuštěných OV ( tis. m3)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List1!$A$4:$A$42</c:f>
              <c:numCache>
                <c:formatCode>General</c:formatCode>
                <c:ptCount val="3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</c:numCache>
            </c:numRef>
          </c:cat>
          <c:val>
            <c:numRef>
              <c:f>List1!$C$4:$C$42</c:f>
              <c:numCache>
                <c:formatCode>General</c:formatCode>
                <c:ptCount val="39"/>
                <c:pt idx="0">
                  <c:v>11894</c:v>
                </c:pt>
                <c:pt idx="1">
                  <c:v>11052</c:v>
                </c:pt>
                <c:pt idx="2">
                  <c:v>10704</c:v>
                </c:pt>
                <c:pt idx="3">
                  <c:v>10492</c:v>
                </c:pt>
                <c:pt idx="4">
                  <c:v>10816</c:v>
                </c:pt>
                <c:pt idx="5">
                  <c:v>8939</c:v>
                </c:pt>
                <c:pt idx="6">
                  <c:v>4410</c:v>
                </c:pt>
                <c:pt idx="7" formatCode="0">
                  <c:v>5866</c:v>
                </c:pt>
                <c:pt idx="8" formatCode="0">
                  <c:v>5050</c:v>
                </c:pt>
                <c:pt idx="9" formatCode="0">
                  <c:v>7140</c:v>
                </c:pt>
                <c:pt idx="10" formatCode="0">
                  <c:v>8791.9</c:v>
                </c:pt>
                <c:pt idx="11" formatCode="0">
                  <c:v>9289.7900000000009</c:v>
                </c:pt>
                <c:pt idx="12" formatCode="0">
                  <c:v>9047.5149999999994</c:v>
                </c:pt>
                <c:pt idx="13" formatCode="0">
                  <c:v>8771.1509999999998</c:v>
                </c:pt>
                <c:pt idx="14" formatCode="0">
                  <c:v>8256.4580000000005</c:v>
                </c:pt>
                <c:pt idx="15" formatCode="0">
                  <c:v>10546.356</c:v>
                </c:pt>
                <c:pt idx="16" formatCode="0">
                  <c:v>10016.999</c:v>
                </c:pt>
                <c:pt idx="17" formatCode="0">
                  <c:v>8915.9500000000007</c:v>
                </c:pt>
                <c:pt idx="18" formatCode="0">
                  <c:v>9346.4599999999991</c:v>
                </c:pt>
                <c:pt idx="19" formatCode="0">
                  <c:v>7300.4979999999996</c:v>
                </c:pt>
                <c:pt idx="20" formatCode="0">
                  <c:v>6744.4589999999998</c:v>
                </c:pt>
                <c:pt idx="21" formatCode="0">
                  <c:v>7178.3440000000001</c:v>
                </c:pt>
                <c:pt idx="22" formatCode="0">
                  <c:v>6829.5770000000002</c:v>
                </c:pt>
                <c:pt idx="23" formatCode="0">
                  <c:v>7088.9</c:v>
                </c:pt>
                <c:pt idx="24" formatCode="0">
                  <c:v>6180.6</c:v>
                </c:pt>
                <c:pt idx="25" formatCode="0">
                  <c:v>6863.4</c:v>
                </c:pt>
                <c:pt idx="26" formatCode="0">
                  <c:v>6537.7</c:v>
                </c:pt>
                <c:pt idx="27" formatCode="0">
                  <c:v>6786.2</c:v>
                </c:pt>
                <c:pt idx="28" formatCode="0">
                  <c:v>6211.47</c:v>
                </c:pt>
                <c:pt idx="29" formatCode="0">
                  <c:v>6230.9</c:v>
                </c:pt>
                <c:pt idx="30" formatCode="0">
                  <c:v>6434.3</c:v>
                </c:pt>
                <c:pt idx="31" formatCode="0">
                  <c:v>6661.1</c:v>
                </c:pt>
                <c:pt idx="32" formatCode="0">
                  <c:v>6610.5</c:v>
                </c:pt>
                <c:pt idx="33" formatCode="0">
                  <c:v>6520.1</c:v>
                </c:pt>
                <c:pt idx="34" formatCode="0">
                  <c:v>5838.3310000000001</c:v>
                </c:pt>
                <c:pt idx="35" formatCode="0">
                  <c:v>4474.1049999999996</c:v>
                </c:pt>
                <c:pt idx="36" formatCode="0">
                  <c:v>5936.1440000000002</c:v>
                </c:pt>
                <c:pt idx="37" formatCode="0">
                  <c:v>4675.5879999999997</c:v>
                </c:pt>
                <c:pt idx="38" formatCode="0">
                  <c:v>4015.643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2-40F6-AC23-52680E83C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8887040"/>
        <c:axId val="188888576"/>
      </c:barChart>
      <c:catAx>
        <c:axId val="1888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8576"/>
        <c:crosses val="autoZero"/>
        <c:auto val="1"/>
        <c:lblAlgn val="ctr"/>
        <c:lblOffset val="100"/>
        <c:noMultiLvlLbl val="0"/>
      </c:catAx>
      <c:valAx>
        <c:axId val="188888576"/>
        <c:scaling>
          <c:orientation val="minMax"/>
          <c:max val="125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7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Objem vypuštěného N</a:t>
            </a:r>
            <a:r>
              <a:rPr lang="cs-CZ" baseline="-25000"/>
              <a:t>anorg.</a:t>
            </a:r>
            <a:r>
              <a:rPr lang="cs-CZ"/>
              <a:t> (t/rok)</a:t>
            </a:r>
            <a:endParaRPr lang="en-US" baseline="300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List1!$D$3</c:f>
              <c:strCache>
                <c:ptCount val="1"/>
                <c:pt idx="0">
                  <c:v>Objem vypuštěného Nanorg. (t/rok)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List1!$A$4:$A$42</c:f>
              <c:numCache>
                <c:formatCode>General</c:formatCode>
                <c:ptCount val="3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</c:numCache>
            </c:numRef>
          </c:cat>
          <c:val>
            <c:numRef>
              <c:f>List1!$D$4:$D$42</c:f>
              <c:numCache>
                <c:formatCode>General</c:formatCode>
                <c:ptCount val="39"/>
                <c:pt idx="0">
                  <c:v>8195</c:v>
                </c:pt>
                <c:pt idx="1">
                  <c:v>7542</c:v>
                </c:pt>
                <c:pt idx="2">
                  <c:v>7353</c:v>
                </c:pt>
                <c:pt idx="3">
                  <c:v>8217</c:v>
                </c:pt>
                <c:pt idx="4">
                  <c:v>10414</c:v>
                </c:pt>
                <c:pt idx="5">
                  <c:v>8218</c:v>
                </c:pt>
                <c:pt idx="6">
                  <c:v>3623</c:v>
                </c:pt>
                <c:pt idx="7">
                  <c:v>4746</c:v>
                </c:pt>
                <c:pt idx="8">
                  <c:v>3184</c:v>
                </c:pt>
                <c:pt idx="9">
                  <c:v>5861</c:v>
                </c:pt>
                <c:pt idx="10">
                  <c:v>5861.18</c:v>
                </c:pt>
                <c:pt idx="11">
                  <c:v>3997.39</c:v>
                </c:pt>
                <c:pt idx="12">
                  <c:v>4741</c:v>
                </c:pt>
                <c:pt idx="13">
                  <c:v>3541</c:v>
                </c:pt>
                <c:pt idx="14">
                  <c:v>2359</c:v>
                </c:pt>
                <c:pt idx="15">
                  <c:v>606.74</c:v>
                </c:pt>
                <c:pt idx="16">
                  <c:v>636.5</c:v>
                </c:pt>
                <c:pt idx="17">
                  <c:v>800</c:v>
                </c:pt>
                <c:pt idx="18">
                  <c:v>478.02</c:v>
                </c:pt>
                <c:pt idx="19">
                  <c:v>515.30999999999995</c:v>
                </c:pt>
                <c:pt idx="20">
                  <c:v>449.38</c:v>
                </c:pt>
                <c:pt idx="21">
                  <c:v>303.07</c:v>
                </c:pt>
                <c:pt idx="22">
                  <c:v>285.68</c:v>
                </c:pt>
                <c:pt idx="23">
                  <c:v>265.12</c:v>
                </c:pt>
                <c:pt idx="24">
                  <c:v>219.41</c:v>
                </c:pt>
                <c:pt idx="25">
                  <c:v>334.8</c:v>
                </c:pt>
                <c:pt idx="26">
                  <c:v>210.12</c:v>
                </c:pt>
                <c:pt idx="27">
                  <c:v>223.95</c:v>
                </c:pt>
                <c:pt idx="28">
                  <c:v>195.41</c:v>
                </c:pt>
                <c:pt idx="29" formatCode="0.00">
                  <c:v>212.79</c:v>
                </c:pt>
                <c:pt idx="30" formatCode="0.00">
                  <c:v>88.6</c:v>
                </c:pt>
                <c:pt idx="31" formatCode="0.00">
                  <c:v>124.76</c:v>
                </c:pt>
                <c:pt idx="32" formatCode="0.00">
                  <c:v>119.65</c:v>
                </c:pt>
                <c:pt idx="33" formatCode="0.00">
                  <c:v>127.34</c:v>
                </c:pt>
                <c:pt idx="34" formatCode="0.00">
                  <c:v>82.9</c:v>
                </c:pt>
                <c:pt idx="35" formatCode="0.00">
                  <c:v>83.8</c:v>
                </c:pt>
                <c:pt idx="36" formatCode="0.00">
                  <c:v>117.57</c:v>
                </c:pt>
                <c:pt idx="37" formatCode="0.00">
                  <c:v>91.56</c:v>
                </c:pt>
                <c:pt idx="38" formatCode="0.00">
                  <c:v>70.41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F-48CD-A319-B47720694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8887040"/>
        <c:axId val="188888576"/>
      </c:barChart>
      <c:catAx>
        <c:axId val="1888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8576"/>
        <c:crosses val="autoZero"/>
        <c:auto val="1"/>
        <c:lblAlgn val="ctr"/>
        <c:lblOffset val="100"/>
        <c:noMultiLvlLbl val="0"/>
      </c:catAx>
      <c:valAx>
        <c:axId val="188888576"/>
        <c:scaling>
          <c:orientation val="minMax"/>
          <c:max val="125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8887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0.74365</cdr:x>
      <cdr:y>0.22572</cdr:y>
    </cdr:from>
    <cdr:to>
      <cdr:x>0.91864</cdr:x>
      <cdr:y>0.34794</cdr:y>
    </cdr:to>
    <cdr:sp macro="" textlink="">
      <cdr:nvSpPr>
        <cdr:cNvPr id="2" name="TextovéPole 5">
          <a:extLst xmlns:a="http://schemas.openxmlformats.org/drawingml/2006/main">
            <a:ext uri="{FF2B5EF4-FFF2-40B4-BE49-F238E27FC236}">
              <a16:creationId xmlns:a16="http://schemas.microsoft.com/office/drawing/2014/main" id="{2A8DE6D1-CE20-458D-A269-F3C8BFFD22E9}"/>
            </a:ext>
          </a:extLst>
        </cdr:cNvPr>
        <cdr:cNvSpPr txBox="1"/>
      </cdr:nvSpPr>
      <cdr:spPr>
        <a:xfrm xmlns:a="http://schemas.openxmlformats.org/drawingml/2006/main">
          <a:off x="6119911" y="1080021"/>
          <a:ext cx="144016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b="1" dirty="0">
              <a:solidFill>
                <a:srgbClr val="FF0000"/>
              </a:solidFill>
            </a:rPr>
            <a:t>- 76 %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0.76115</cdr:x>
      <cdr:y>0.27087</cdr:y>
    </cdr:from>
    <cdr:to>
      <cdr:x>0.93614</cdr:x>
      <cdr:y>0.39309</cdr:y>
    </cdr:to>
    <cdr:sp macro="" textlink="">
      <cdr:nvSpPr>
        <cdr:cNvPr id="2" name="TextovéPole 5">
          <a:extLst xmlns:a="http://schemas.openxmlformats.org/drawingml/2006/main">
            <a:ext uri="{FF2B5EF4-FFF2-40B4-BE49-F238E27FC236}">
              <a16:creationId xmlns:a16="http://schemas.microsoft.com/office/drawing/2014/main" id="{9D5C1533-2949-4A36-BBEB-73368EF96BF6}"/>
            </a:ext>
          </a:extLst>
        </cdr:cNvPr>
        <cdr:cNvSpPr txBox="1"/>
      </cdr:nvSpPr>
      <cdr:spPr>
        <a:xfrm xmlns:a="http://schemas.openxmlformats.org/drawingml/2006/main">
          <a:off x="6263927" y="1296045"/>
          <a:ext cx="144016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b="1" dirty="0">
              <a:solidFill>
                <a:srgbClr val="FF0000"/>
              </a:solidFill>
            </a:rPr>
            <a:t>- 66 %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24053-F135-4573-B498-F374A831C7BF}" type="datetimeFigureOut">
              <a:rPr lang="cs-CZ" smtClean="0"/>
              <a:pPr/>
              <a:t>30.09.2024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6F01-2D25-4C99-B49C-C59BD21A76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2FDAA-415D-48BB-A96D-F18FCBE276AC}" type="datetimeFigureOut">
              <a:rPr lang="cs-CZ" smtClean="0"/>
              <a:pPr/>
              <a:t>30.09.2024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676E-FD5B-42B5-845D-162A0325585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676E-FD5B-42B5-845D-162A0325585C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67544" y="1988840"/>
            <a:ext cx="7772400" cy="936104"/>
          </a:xfrm>
        </p:spPr>
        <p:txBody>
          <a:bodyPr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67544" y="3140968"/>
            <a:ext cx="6400800" cy="936104"/>
          </a:xfrm>
        </p:spPr>
        <p:txBody>
          <a:bodyPr>
            <a:normAutofit/>
          </a:bodyPr>
          <a:lstStyle>
            <a:lvl1pPr marL="0" indent="0" algn="l">
              <a:buNone/>
              <a:defRPr sz="3400" b="1">
                <a:solidFill>
                  <a:srgbClr val="63666A"/>
                </a:solidFill>
                <a:latin typeface="+mj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39752" y="6381328"/>
            <a:ext cx="87444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drážk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84725"/>
          </a:xfrm>
          <a:ln>
            <a:noFill/>
          </a:ln>
        </p:spPr>
        <p:txBody>
          <a:bodyPr/>
          <a:lstStyle>
            <a:lvl1pPr>
              <a:buFontTx/>
              <a:buBlip>
                <a:blip r:embed="rId3"/>
              </a:buBlip>
              <a:defRPr lang="cs-CZ" sz="2400" kern="1200" dirty="0" smtClean="0">
                <a:solidFill>
                  <a:srgbClr val="63666A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000">
                <a:solidFill>
                  <a:srgbClr val="63666A"/>
                </a:solidFill>
                <a:latin typeface="+mn-lt"/>
                <a:cs typeface="Arial" pitchFamily="34" charset="0"/>
              </a:defRPr>
            </a:lvl2pPr>
            <a:lvl3pPr>
              <a:defRPr sz="1800">
                <a:solidFill>
                  <a:srgbClr val="63666A"/>
                </a:solidFill>
                <a:latin typeface="+mn-lt"/>
                <a:cs typeface="Arial" pitchFamily="34" charset="0"/>
              </a:defRPr>
            </a:lvl3pPr>
            <a:lvl4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4pPr>
            <a:lvl5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91880" y="6381328"/>
            <a:ext cx="223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nadpis a odrážk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84725"/>
          </a:xfrm>
          <a:ln>
            <a:noFill/>
          </a:ln>
        </p:spPr>
        <p:txBody>
          <a:bodyPr/>
          <a:lstStyle>
            <a:lvl1pPr marL="0" indent="0">
              <a:buFont typeface="Arial" pitchFamily="34" charset="0"/>
              <a:buChar char=" "/>
              <a:defRPr lang="cs-CZ" sz="2400" kern="1200" dirty="0" smtClean="0">
                <a:solidFill>
                  <a:srgbClr val="00AEC7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 sz="2000">
                <a:solidFill>
                  <a:srgbClr val="63666A"/>
                </a:solidFill>
                <a:latin typeface="+mn-lt"/>
                <a:cs typeface="Arial" pitchFamily="34" charset="0"/>
              </a:defRPr>
            </a:lvl2pPr>
            <a:lvl3pPr>
              <a:defRPr sz="1800">
                <a:solidFill>
                  <a:srgbClr val="63666A"/>
                </a:solidFill>
                <a:latin typeface="+mn-lt"/>
                <a:cs typeface="Arial" pitchFamily="34" charset="0"/>
              </a:defRPr>
            </a:lvl3pPr>
            <a:lvl4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4pPr>
            <a:lvl5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5pPr>
            <a:lvl6pPr>
              <a:buFont typeface="Courier New" pitchFamily="49" charset="0"/>
              <a:buChar char="o"/>
              <a:defRPr lang="cs-CZ" sz="1600" kern="1200" dirty="0">
                <a:solidFill>
                  <a:srgbClr val="63666A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91880" y="6381328"/>
            <a:ext cx="2160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rázek a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12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3851275" y="1412776"/>
            <a:ext cx="4824413" cy="4824536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63666A"/>
                </a:solidFill>
              </a:defRPr>
            </a:lvl1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3240360" cy="4784725"/>
          </a:xfrm>
          <a:ln>
            <a:noFill/>
          </a:ln>
        </p:spPr>
        <p:txBody>
          <a:bodyPr/>
          <a:lstStyle>
            <a:lvl1pPr>
              <a:buFontTx/>
              <a:buBlip>
                <a:blip r:embed="rId3"/>
              </a:buBlip>
              <a:defRPr lang="cs-CZ" sz="2400" kern="1200" dirty="0" smtClean="0">
                <a:solidFill>
                  <a:srgbClr val="63666A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000">
                <a:solidFill>
                  <a:srgbClr val="63666A"/>
                </a:solidFill>
                <a:latin typeface="+mn-lt"/>
                <a:cs typeface="Arial" pitchFamily="34" charset="0"/>
              </a:defRPr>
            </a:lvl2pPr>
            <a:lvl3pPr>
              <a:defRPr sz="1800">
                <a:solidFill>
                  <a:srgbClr val="63666A"/>
                </a:solidFill>
                <a:latin typeface="+mn-lt"/>
                <a:cs typeface="Arial" pitchFamily="34" charset="0"/>
              </a:defRPr>
            </a:lvl3pPr>
            <a:lvl4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4pPr>
            <a:lvl5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19872" y="6381328"/>
            <a:ext cx="223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3960440" cy="4784725"/>
          </a:xfrm>
          <a:ln>
            <a:noFill/>
          </a:ln>
        </p:spPr>
        <p:txBody>
          <a:bodyPr/>
          <a:lstStyle>
            <a:lvl1pPr>
              <a:buFontTx/>
              <a:buBlip>
                <a:blip r:embed="rId3"/>
              </a:buBlip>
              <a:defRPr lang="cs-CZ" sz="2400" kern="1200" dirty="0" smtClean="0">
                <a:solidFill>
                  <a:srgbClr val="63666A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000">
                <a:solidFill>
                  <a:srgbClr val="63666A"/>
                </a:solidFill>
                <a:latin typeface="+mn-lt"/>
                <a:cs typeface="Arial" pitchFamily="34" charset="0"/>
              </a:defRPr>
            </a:lvl2pPr>
            <a:lvl3pPr>
              <a:defRPr sz="1800">
                <a:solidFill>
                  <a:srgbClr val="63666A"/>
                </a:solidFill>
                <a:latin typeface="+mn-lt"/>
                <a:cs typeface="Arial" pitchFamily="34" charset="0"/>
              </a:defRPr>
            </a:lvl3pPr>
            <a:lvl4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4pPr>
            <a:lvl5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Zástupný symbol pro obsah 2"/>
          <p:cNvSpPr>
            <a:spLocks noGrp="1"/>
          </p:cNvSpPr>
          <p:nvPr>
            <p:ph idx="13"/>
          </p:nvPr>
        </p:nvSpPr>
        <p:spPr>
          <a:xfrm>
            <a:off x="4644008" y="1412776"/>
            <a:ext cx="4032448" cy="4784725"/>
          </a:xfrm>
          <a:ln>
            <a:noFill/>
          </a:ln>
        </p:spPr>
        <p:txBody>
          <a:bodyPr/>
          <a:lstStyle>
            <a:lvl1pPr>
              <a:buFontTx/>
              <a:buBlip>
                <a:blip r:embed="rId3"/>
              </a:buBlip>
              <a:defRPr lang="cs-CZ" sz="2400" kern="1200" dirty="0" smtClean="0">
                <a:solidFill>
                  <a:srgbClr val="63666A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sz="2000">
                <a:solidFill>
                  <a:srgbClr val="63666A"/>
                </a:solidFill>
                <a:latin typeface="+mn-lt"/>
                <a:cs typeface="Arial" pitchFamily="34" charset="0"/>
              </a:defRPr>
            </a:lvl2pPr>
            <a:lvl3pPr>
              <a:defRPr sz="1800">
                <a:solidFill>
                  <a:srgbClr val="63666A"/>
                </a:solidFill>
                <a:latin typeface="+mn-lt"/>
                <a:cs typeface="Arial" pitchFamily="34" charset="0"/>
              </a:defRPr>
            </a:lvl3pPr>
            <a:lvl4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4pPr>
            <a:lvl5pPr>
              <a:defRPr sz="1600">
                <a:solidFill>
                  <a:srgbClr val="63666A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19872" y="6381328"/>
            <a:ext cx="223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453727"/>
          </a:xfrm>
          <a:solidFill>
            <a:srgbClr val="00AEC7"/>
          </a:solidFill>
        </p:spPr>
        <p:txBody>
          <a:bodyPr lIns="144000"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1484784"/>
            <a:ext cx="4041775" cy="453727"/>
          </a:xfrm>
          <a:solidFill>
            <a:srgbClr val="63666A"/>
          </a:solidFill>
        </p:spPr>
        <p:txBody>
          <a:bodyPr lIns="144000" anchor="ctr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obsah 3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40188" cy="4209331"/>
          </a:xfrm>
        </p:spPr>
        <p:txBody>
          <a:bodyPr>
            <a:normAutofit/>
          </a:bodyPr>
          <a:lstStyle>
            <a:lvl1pPr>
              <a:buFontTx/>
              <a:buBlip>
                <a:blip r:embed="rId3"/>
              </a:buBlip>
              <a:defRPr sz="2000">
                <a:solidFill>
                  <a:srgbClr val="63666A"/>
                </a:solidFill>
              </a:defRPr>
            </a:lvl1pPr>
            <a:lvl2pPr>
              <a:defRPr sz="1800">
                <a:solidFill>
                  <a:srgbClr val="63666A"/>
                </a:solidFill>
              </a:defRPr>
            </a:lvl2pPr>
            <a:lvl3pPr>
              <a:defRPr sz="16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6016" y="1988840"/>
            <a:ext cx="4041775" cy="4209331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4"/>
              </a:buBlip>
              <a:defRPr sz="2000">
                <a:solidFill>
                  <a:srgbClr val="63666A"/>
                </a:solidFill>
              </a:defRPr>
            </a:lvl1pPr>
            <a:lvl2pPr>
              <a:defRPr sz="1800">
                <a:solidFill>
                  <a:srgbClr val="63666A"/>
                </a:solidFill>
              </a:defRPr>
            </a:lvl2pPr>
            <a:lvl3pPr>
              <a:defRPr sz="16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563888" y="6381328"/>
            <a:ext cx="2160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067944" y="476672"/>
            <a:ext cx="4618856" cy="79208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 dirty="0"/>
              <a:t>Nadpis stránky</a:t>
            </a:r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491880" y="6381328"/>
            <a:ext cx="2160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/>
              <a:t>Zadejte název prezentace</a:t>
            </a:r>
            <a:endParaRPr lang="cs-CZ" dirty="0"/>
          </a:p>
        </p:txBody>
      </p:sp>
      <p:sp>
        <p:nvSpPr>
          <p:cNvPr id="1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067944" y="476672"/>
            <a:ext cx="46188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Nadpis stránky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91880" y="6381328"/>
            <a:ext cx="223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AEC7"/>
                </a:solidFill>
              </a:defRPr>
            </a:lvl1pPr>
          </a:lstStyle>
          <a:p>
            <a:r>
              <a:rPr lang="cs-CZ" dirty="0"/>
              <a:t>Zadejte název prezentace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1600" y="6381328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EC7"/>
                </a:solidFill>
              </a:defRPr>
            </a:lvl1pPr>
          </a:lstStyle>
          <a:p>
            <a:fld id="{FBC09B02-FB08-4E51-8363-3FC30D1971F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Zástupný symbol pro číslo snímku 5"/>
          <p:cNvSpPr txBox="1">
            <a:spLocks/>
          </p:cNvSpPr>
          <p:nvPr/>
        </p:nvSpPr>
        <p:spPr>
          <a:xfrm>
            <a:off x="467544" y="6381328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AEC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STRANA</a:t>
            </a:r>
          </a:p>
        </p:txBody>
      </p:sp>
      <p:sp>
        <p:nvSpPr>
          <p:cNvPr id="15" name="Zástupný symbol pro číslo snímku 5"/>
          <p:cNvSpPr txBox="1">
            <a:spLocks/>
          </p:cNvSpPr>
          <p:nvPr/>
        </p:nvSpPr>
        <p:spPr>
          <a:xfrm>
            <a:off x="7236296" y="6381328"/>
            <a:ext cx="1440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AEC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AEC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lovochemie.cz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AEC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cs-CZ" sz="2800" b="1" kern="1200" dirty="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0"/>
        </a:buBlip>
        <a:defRPr lang="cs-CZ" sz="2400" kern="1200" dirty="0" smtClean="0">
          <a:solidFill>
            <a:srgbClr val="63666A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cs-CZ" sz="2000" kern="1200" dirty="0" smtClean="0">
          <a:solidFill>
            <a:srgbClr val="63666A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1800" kern="1200" dirty="0" smtClean="0">
          <a:solidFill>
            <a:srgbClr val="63666A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cs-CZ" sz="1600" kern="1200" dirty="0" smtClean="0">
          <a:solidFill>
            <a:srgbClr val="63666A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cs-CZ" sz="1600" kern="1200" dirty="0">
          <a:solidFill>
            <a:srgbClr val="63666A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Výroba hnojiv </a:t>
            </a:r>
            <a:r>
              <a:rPr lang="cs-CZ" dirty="0" err="1"/>
              <a:t>vs</a:t>
            </a:r>
            <a:r>
              <a:rPr lang="cs-CZ" dirty="0"/>
              <a:t> čisté Labe</a:t>
            </a:r>
            <a:endParaRPr lang="cs-CZ" b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6555" y="3789040"/>
            <a:ext cx="6400800" cy="9361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Ing. Zdeněk Šoral</a:t>
            </a:r>
          </a:p>
          <a:p>
            <a:r>
              <a:rPr lang="cs-CZ" b="0" dirty="0"/>
              <a:t>Výrobní ředitel, </a:t>
            </a:r>
            <a:r>
              <a:rPr lang="cs-CZ" b="0" dirty="0" err="1"/>
              <a:t>Lovochemie</a:t>
            </a:r>
            <a:r>
              <a:rPr lang="cs-CZ" b="0" dirty="0"/>
              <a:t>, a.s.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476672"/>
            <a:ext cx="4752528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Historický vývoj produkce odpadních vod v letech 1985-2023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10</a:t>
            </a:fld>
            <a:endParaRPr lang="cs-CZ" dirty="0"/>
          </a:p>
        </p:txBody>
      </p:sp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393559"/>
              </p:ext>
            </p:extLst>
          </p:nvPr>
        </p:nvGraphicFramePr>
        <p:xfrm>
          <a:off x="468313" y="1412875"/>
          <a:ext cx="8229600" cy="478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Historický vývoj emisí </a:t>
            </a:r>
            <a:r>
              <a:rPr lang="cs-CZ" dirty="0" err="1"/>
              <a:t>N</a:t>
            </a:r>
            <a:r>
              <a:rPr lang="cs-CZ" baseline="-25000" dirty="0" err="1"/>
              <a:t>anorg</a:t>
            </a:r>
            <a:r>
              <a:rPr lang="cs-CZ" baseline="-25000" dirty="0"/>
              <a:t>.</a:t>
            </a:r>
            <a:br>
              <a:rPr lang="cs-CZ" baseline="-25000" dirty="0"/>
            </a:br>
            <a:r>
              <a:rPr lang="cs-CZ" dirty="0"/>
              <a:t>(1985-2023)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11</a:t>
            </a:fld>
            <a:endParaRPr lang="cs-CZ" dirty="0"/>
          </a:p>
        </p:txBody>
      </p:sp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46D75F88-BCC0-4E68-B1D0-A068C8D79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731870"/>
              </p:ext>
            </p:extLst>
          </p:nvPr>
        </p:nvGraphicFramePr>
        <p:xfrm>
          <a:off x="468313" y="1412875"/>
          <a:ext cx="8229600" cy="478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A8DE6D1-CE20-458D-A269-F3C8BFFD22E9}"/>
              </a:ext>
            </a:extLst>
          </p:cNvPr>
          <p:cNvSpPr txBox="1"/>
          <p:nvPr/>
        </p:nvSpPr>
        <p:spPr>
          <a:xfrm>
            <a:off x="6660232" y="27089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- 99,1%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Významné investice v oblasti ochrany vod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AA803CD-5A13-4522-86AF-8B0086756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4104456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2002 výstavba chladícího okruhu KD6 (přechod z průtočného chlazení)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2006-2008 rekonstrukce ČOV (sediment. nádrže, shrabovací mosty, zahušťovací nádrže)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2013 zprovoznění PPO (ochrana areálu před povodněmi)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2015 nová mechanicko-biologická ČOV</a:t>
            </a:r>
          </a:p>
          <a:p>
            <a:endParaRPr lang="cs-CZ" sz="1800" dirty="0"/>
          </a:p>
          <a:p>
            <a:r>
              <a:rPr lang="cs-CZ" sz="1800" dirty="0"/>
              <a:t>2015 </a:t>
            </a:r>
            <a:r>
              <a:rPr lang="cs-CZ" sz="1800" dirty="0" err="1"/>
              <a:t>revamp</a:t>
            </a:r>
            <a:r>
              <a:rPr lang="cs-CZ" sz="1800" dirty="0"/>
              <a:t> jednotky na výrobu ledku vápenatého (uzavřený systém využití vod)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2017 výrobna UGL (odstavení výrobny NPK)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2020 kontinuální monitoring N-NH</a:t>
            </a:r>
            <a:r>
              <a:rPr lang="cs-CZ" sz="1800" baseline="-25000" dirty="0"/>
              <a:t>4</a:t>
            </a:r>
            <a:r>
              <a:rPr lang="cs-CZ" sz="1800" baseline="30000" dirty="0"/>
              <a:t>+</a:t>
            </a:r>
            <a:r>
              <a:rPr lang="cs-CZ" sz="1800" dirty="0"/>
              <a:t> a N-NO</a:t>
            </a:r>
            <a:r>
              <a:rPr lang="cs-CZ" sz="1800" baseline="-25000" dirty="0"/>
              <a:t>3</a:t>
            </a:r>
            <a:r>
              <a:rPr lang="cs-CZ" sz="1800" baseline="30000" dirty="0"/>
              <a:t>-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Významné investice v oblasti ochrany vod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D8AB0E5-3CA5-4541-8C5C-1035328A1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5" y="1314776"/>
            <a:ext cx="6929255" cy="5066552"/>
          </a:xfrm>
          <a:prstGeom prst="rect">
            <a:avLst/>
          </a:prstGeom>
        </p:spPr>
      </p:pic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ADB89786-3F12-425B-AC8F-7B486B12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4450" y="1541716"/>
            <a:ext cx="6696744" cy="45954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83772C-41F3-4763-97B3-CD08181A5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64" t="16401" r="23226" b="17801"/>
          <a:stretch/>
        </p:blipFill>
        <p:spPr>
          <a:xfrm>
            <a:off x="1763688" y="1797053"/>
            <a:ext cx="5616624" cy="37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Projekty v oblasti recyklace vod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B857F56-EF23-4AF8-A772-9D54A739F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392488"/>
          </a:xfrm>
        </p:spPr>
        <p:txBody>
          <a:bodyPr>
            <a:normAutofit/>
          </a:bodyPr>
          <a:lstStyle/>
          <a:p>
            <a:r>
              <a:rPr lang="cs-CZ" sz="1800" dirty="0"/>
              <a:t>2016 – opětovné využití vyčištěných odpadních vod z MBČOV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2017 – recyklace pracích vod z praní pískových filtrů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2021 – recyklace parních kondenzátů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 algn="ctr">
              <a:buNone/>
            </a:pPr>
            <a:r>
              <a:rPr lang="cs-CZ" sz="1800" b="1" dirty="0">
                <a:solidFill>
                  <a:srgbClr val="FF0000"/>
                </a:solidFill>
              </a:rPr>
              <a:t>Za rok 2023 bylo opětovně využito 394 000 m</a:t>
            </a:r>
            <a:r>
              <a:rPr lang="cs-CZ" sz="1800" b="1" baseline="30000" dirty="0">
                <a:solidFill>
                  <a:srgbClr val="FF0000"/>
                </a:solidFill>
              </a:rPr>
              <a:t>3</a:t>
            </a:r>
            <a:r>
              <a:rPr lang="cs-CZ" sz="1800" b="1" dirty="0">
                <a:solidFill>
                  <a:srgbClr val="FF0000"/>
                </a:solidFill>
              </a:rPr>
              <a:t> vod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Lovochemie</a:t>
            </a:r>
            <a:r>
              <a:rPr lang="cs-CZ" dirty="0"/>
              <a:t> a povodně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B857F56-EF23-4AF8-A772-9D54A739F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971"/>
            <a:ext cx="8229600" cy="402838"/>
          </a:xfrm>
        </p:spPr>
        <p:txBody>
          <a:bodyPr>
            <a:normAutofit/>
          </a:bodyPr>
          <a:lstStyle/>
          <a:p>
            <a:r>
              <a:rPr lang="cs-CZ" sz="1800" dirty="0"/>
              <a:t>2002 – kompletní zatopení areálu </a:t>
            </a:r>
          </a:p>
        </p:txBody>
      </p:sp>
      <p:pic>
        <p:nvPicPr>
          <p:cNvPr id="6" name="Picture 2" descr="C:\Povodeň\Stoklasa\Foto-povodeň-8.2002-2.jpg">
            <a:extLst>
              <a:ext uri="{FF2B5EF4-FFF2-40B4-BE49-F238E27FC236}">
                <a16:creationId xmlns:a16="http://schemas.microsoft.com/office/drawing/2014/main" id="{FD3D21AD-EE29-44D3-A956-83FBA7A3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60300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35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Lovochemie</a:t>
            </a:r>
            <a:r>
              <a:rPr lang="cs-CZ" dirty="0"/>
              <a:t> a povodně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B857F56-EF23-4AF8-A772-9D54A739F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2048"/>
          </a:xfrm>
        </p:spPr>
        <p:txBody>
          <a:bodyPr>
            <a:normAutofit/>
          </a:bodyPr>
          <a:lstStyle/>
          <a:p>
            <a:r>
              <a:rPr lang="cs-CZ" sz="1800" dirty="0"/>
              <a:t>2013 – 100-letá voda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4AEE59-5BA9-4D6C-AFD4-C42C324B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30" y="1556792"/>
            <a:ext cx="7925139" cy="51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9EE6B-9363-47BE-9EC3-B2D016D9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476672"/>
            <a:ext cx="4834880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Areál průmyslové chemie Lovosice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9D642E9-41A8-4630-A002-A625D8FE4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" y="1412776"/>
            <a:ext cx="9012784" cy="4968552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9EE6B-9363-47BE-9EC3-B2D016D9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476672"/>
            <a:ext cx="4762872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Areál průmyslové chemie Lovosice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0A9B1B-CC73-4B77-A1F3-B0C94CD4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064896" cy="4896543"/>
          </a:xfrm>
        </p:spPr>
        <p:txBody>
          <a:bodyPr>
            <a:normAutofit/>
          </a:bodyPr>
          <a:lstStyle/>
          <a:p>
            <a:r>
              <a:rPr lang="cs-CZ" sz="1800" dirty="0"/>
              <a:t>Areál průmyslové chemie Lovosice v současnosti = 3 velké podnikatelské subjekty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lvl="2"/>
            <a:r>
              <a:rPr lang="cs-CZ" b="1" dirty="0" err="1"/>
              <a:t>Lovochemie</a:t>
            </a:r>
            <a:r>
              <a:rPr lang="cs-CZ" dirty="0"/>
              <a:t> = výroba hnojiv a </a:t>
            </a:r>
            <a:r>
              <a:rPr lang="cs-CZ" dirty="0" err="1"/>
              <a:t>AdBlue</a:t>
            </a: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lvl="2"/>
            <a:r>
              <a:rPr lang="cs-CZ" b="1" dirty="0"/>
              <a:t>PREOL</a:t>
            </a:r>
            <a:r>
              <a:rPr lang="cs-CZ" dirty="0"/>
              <a:t> = zpracování řepky</a:t>
            </a:r>
          </a:p>
          <a:p>
            <a:pPr lvl="2"/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/>
          </a:p>
          <a:p>
            <a:pPr lvl="2"/>
            <a:r>
              <a:rPr lang="cs-CZ" b="1" dirty="0" err="1"/>
              <a:t>Indorama</a:t>
            </a:r>
            <a:r>
              <a:rPr lang="cs-CZ" b="1" dirty="0"/>
              <a:t> </a:t>
            </a:r>
            <a:r>
              <a:rPr lang="cs-CZ" b="1" dirty="0" err="1"/>
              <a:t>Ventures</a:t>
            </a:r>
            <a:r>
              <a:rPr lang="cs-CZ" b="1" dirty="0"/>
              <a:t> Mobility Bohemia </a:t>
            </a:r>
            <a:r>
              <a:rPr lang="cs-CZ" dirty="0"/>
              <a:t>/ </a:t>
            </a:r>
            <a:r>
              <a:rPr lang="cs-CZ" sz="1200" dirty="0"/>
              <a:t>dříve </a:t>
            </a:r>
            <a:r>
              <a:rPr lang="cs-CZ" sz="1200" dirty="0" err="1"/>
              <a:t>Glanzstoff</a:t>
            </a:r>
            <a:r>
              <a:rPr lang="cs-CZ" sz="1200" dirty="0"/>
              <a:t> Bohemia </a:t>
            </a:r>
            <a:r>
              <a:rPr lang="cs-CZ" dirty="0"/>
              <a:t>= výroba přízí, tkanin a viskózových nití pro technické aplikace</a:t>
            </a:r>
          </a:p>
          <a:p>
            <a:pPr marL="914400" lvl="2" indent="0">
              <a:buNone/>
            </a:pP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/>
          </a:p>
        </p:txBody>
      </p:sp>
      <p:pic>
        <p:nvPicPr>
          <p:cNvPr id="1028" name="Picture 4" descr="Indorama Ventures: Mobility Group | LinkedIn">
            <a:extLst>
              <a:ext uri="{FF2B5EF4-FFF2-40B4-BE49-F238E27FC236}">
                <a16:creationId xmlns:a16="http://schemas.microsoft.com/office/drawing/2014/main" id="{873CF9D2-8330-40EF-9234-415DD24C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3" y="4571327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418CCA-88F8-4427-815B-8ECC2646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23" y="3348793"/>
            <a:ext cx="1024508" cy="1024508"/>
          </a:xfrm>
          <a:prstGeom prst="rect">
            <a:avLst/>
          </a:prstGeom>
        </p:spPr>
      </p:pic>
      <p:pic>
        <p:nvPicPr>
          <p:cNvPr id="1030" name="Picture 6" descr="Lovochemie Logo Vector - (.SVG + .PNG) - Tukuz.Com">
            <a:extLst>
              <a:ext uri="{FF2B5EF4-FFF2-40B4-BE49-F238E27FC236}">
                <a16:creationId xmlns:a16="http://schemas.microsoft.com/office/drawing/2014/main" id="{70B7C8E8-5177-4B5E-9A2E-B7331155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3" y="2147533"/>
            <a:ext cx="1528953" cy="8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0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9EE6B-9363-47BE-9EC3-B2D016D9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hnojiv v Lovosicích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4</a:t>
            </a:fld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113AF44C-F307-4D95-A7C5-128ECE876302}"/>
              </a:ext>
            </a:extLst>
          </p:cNvPr>
          <p:cNvGrpSpPr/>
          <p:nvPr/>
        </p:nvGrpSpPr>
        <p:grpSpPr>
          <a:xfrm>
            <a:off x="179512" y="1916832"/>
            <a:ext cx="3744416" cy="3888432"/>
            <a:chOff x="13436019" y="1429099"/>
            <a:chExt cx="9964317" cy="10405627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48C454CF-92AF-4530-8F13-5D0147B0B0EC}"/>
                </a:ext>
              </a:extLst>
            </p:cNvPr>
            <p:cNvGrpSpPr/>
            <p:nvPr/>
          </p:nvGrpSpPr>
          <p:grpSpPr>
            <a:xfrm>
              <a:off x="13436019" y="1429099"/>
              <a:ext cx="9964317" cy="10405627"/>
              <a:chOff x="12083414" y="148063"/>
              <a:chExt cx="12297551" cy="12842197"/>
            </a:xfrm>
          </p:grpSpPr>
          <p:pic>
            <p:nvPicPr>
              <p:cNvPr id="15" name="Zástupný symbol pro obrázek 3">
                <a:extLst>
                  <a:ext uri="{FF2B5EF4-FFF2-40B4-BE49-F238E27FC236}">
                    <a16:creationId xmlns:a16="http://schemas.microsoft.com/office/drawing/2014/main" id="{BCDAF1F4-8A45-40C0-86A5-EC41D3DAD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64" b="7464"/>
              <a:stretch>
                <a:fillRect/>
              </a:stretch>
            </p:blipFill>
            <p:spPr>
              <a:xfrm>
                <a:off x="12684386" y="3760144"/>
                <a:ext cx="6102558" cy="6104196"/>
              </a:xfrm>
              <a:prstGeom prst="ellipse">
                <a:avLst/>
              </a:prstGeom>
            </p:spPr>
          </p:pic>
          <p:pic>
            <p:nvPicPr>
              <p:cNvPr id="16" name="Zástupný symbol pro obrázek 4">
                <a:extLst>
                  <a:ext uri="{FF2B5EF4-FFF2-40B4-BE49-F238E27FC236}">
                    <a16:creationId xmlns:a16="http://schemas.microsoft.com/office/drawing/2014/main" id="{06B89977-1B6C-49BE-A142-A24146F33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98" b="12798"/>
              <a:stretch>
                <a:fillRect/>
              </a:stretch>
            </p:blipFill>
            <p:spPr>
              <a:xfrm>
                <a:off x="18878679" y="4363604"/>
                <a:ext cx="2526779" cy="2528671"/>
              </a:xfrm>
              <a:prstGeom prst="ellipse">
                <a:avLst/>
              </a:prstGeom>
            </p:spPr>
          </p:pic>
          <p:pic>
            <p:nvPicPr>
              <p:cNvPr id="17" name="Zástupný symbol pro obrázek 7">
                <a:extLst>
                  <a:ext uri="{FF2B5EF4-FFF2-40B4-BE49-F238E27FC236}">
                    <a16:creationId xmlns:a16="http://schemas.microsoft.com/office/drawing/2014/main" id="{70A57927-1565-470C-B42D-27175E09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92728" y="7203007"/>
                <a:ext cx="5179759" cy="5173886"/>
              </a:xfrm>
              <a:prstGeom prst="ellipse">
                <a:avLst/>
              </a:prstGeom>
            </p:spPr>
          </p:pic>
          <p:sp>
            <p:nvSpPr>
              <p:cNvPr id="18" name="Фигура">
                <a:extLst>
                  <a:ext uri="{FF2B5EF4-FFF2-40B4-BE49-F238E27FC236}">
                    <a16:creationId xmlns:a16="http://schemas.microsoft.com/office/drawing/2014/main" id="{651C8868-5E34-41F9-8798-D7568D2FBA11}"/>
                  </a:ext>
                </a:extLst>
              </p:cNvPr>
              <p:cNvSpPr/>
              <p:nvPr/>
            </p:nvSpPr>
            <p:spPr>
              <a:xfrm>
                <a:off x="12083414" y="148063"/>
                <a:ext cx="12297551" cy="12842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8" h="21087" extrusionOk="0">
                    <a:moveTo>
                      <a:pt x="11229" y="0"/>
                    </a:moveTo>
                    <a:cubicBezTo>
                      <a:pt x="10248" y="0"/>
                      <a:pt x="9267" y="369"/>
                      <a:pt x="8519" y="1106"/>
                    </a:cubicBezTo>
                    <a:cubicBezTo>
                      <a:pt x="8251" y="1370"/>
                      <a:pt x="8033" y="1664"/>
                      <a:pt x="7861" y="1976"/>
                    </a:cubicBezTo>
                    <a:cubicBezTo>
                      <a:pt x="7804" y="1905"/>
                      <a:pt x="7745" y="1835"/>
                      <a:pt x="7678" y="1769"/>
                    </a:cubicBezTo>
                    <a:cubicBezTo>
                      <a:pt x="6789" y="894"/>
                      <a:pt x="5348" y="894"/>
                      <a:pt x="4459" y="1769"/>
                    </a:cubicBezTo>
                    <a:cubicBezTo>
                      <a:pt x="3570" y="2645"/>
                      <a:pt x="3570" y="4065"/>
                      <a:pt x="4459" y="4941"/>
                    </a:cubicBezTo>
                    <a:cubicBezTo>
                      <a:pt x="4539" y="5020"/>
                      <a:pt x="4626" y="5090"/>
                      <a:pt x="4715" y="5155"/>
                    </a:cubicBezTo>
                    <a:cubicBezTo>
                      <a:pt x="3638" y="5396"/>
                      <a:pt x="2616" y="5929"/>
                      <a:pt x="1778" y="6754"/>
                    </a:cubicBezTo>
                    <a:cubicBezTo>
                      <a:pt x="-592" y="9088"/>
                      <a:pt x="-592" y="12873"/>
                      <a:pt x="1778" y="15207"/>
                    </a:cubicBezTo>
                    <a:cubicBezTo>
                      <a:pt x="3976" y="17372"/>
                      <a:pt x="7441" y="17527"/>
                      <a:pt x="9822" y="15674"/>
                    </a:cubicBezTo>
                    <a:cubicBezTo>
                      <a:pt x="9780" y="17071"/>
                      <a:pt x="10298" y="18482"/>
                      <a:pt x="11381" y="19548"/>
                    </a:cubicBezTo>
                    <a:cubicBezTo>
                      <a:pt x="13464" y="21600"/>
                      <a:pt x="16842" y="21600"/>
                      <a:pt x="18925" y="19548"/>
                    </a:cubicBezTo>
                    <a:cubicBezTo>
                      <a:pt x="21008" y="17496"/>
                      <a:pt x="21008" y="14169"/>
                      <a:pt x="18925" y="12117"/>
                    </a:cubicBezTo>
                    <a:cubicBezTo>
                      <a:pt x="18052" y="11257"/>
                      <a:pt x="16950" y="10759"/>
                      <a:pt x="15813" y="10620"/>
                    </a:cubicBezTo>
                    <a:cubicBezTo>
                      <a:pt x="16584" y="9532"/>
                      <a:pt x="16479" y="8024"/>
                      <a:pt x="15493" y="7053"/>
                    </a:cubicBezTo>
                    <a:cubicBezTo>
                      <a:pt x="15089" y="6655"/>
                      <a:pt x="14594" y="6405"/>
                      <a:pt x="14074" y="6297"/>
                    </a:cubicBezTo>
                    <a:cubicBezTo>
                      <a:pt x="15430" y="4815"/>
                      <a:pt x="15388" y="2533"/>
                      <a:pt x="13939" y="1106"/>
                    </a:cubicBezTo>
                    <a:cubicBezTo>
                      <a:pt x="13191" y="369"/>
                      <a:pt x="12210" y="0"/>
                      <a:pt x="11229" y="0"/>
                    </a:cubicBezTo>
                    <a:close/>
                    <a:moveTo>
                      <a:pt x="11229" y="943"/>
                    </a:moveTo>
                    <a:cubicBezTo>
                      <a:pt x="11965" y="943"/>
                      <a:pt x="12701" y="1219"/>
                      <a:pt x="13262" y="1772"/>
                    </a:cubicBezTo>
                    <a:cubicBezTo>
                      <a:pt x="14386" y="2879"/>
                      <a:pt x="14386" y="4672"/>
                      <a:pt x="13262" y="5779"/>
                    </a:cubicBezTo>
                    <a:cubicBezTo>
                      <a:pt x="12139" y="6885"/>
                      <a:pt x="10319" y="6885"/>
                      <a:pt x="9196" y="5779"/>
                    </a:cubicBezTo>
                    <a:cubicBezTo>
                      <a:pt x="8072" y="4672"/>
                      <a:pt x="8072" y="2879"/>
                      <a:pt x="9196" y="1772"/>
                    </a:cubicBezTo>
                    <a:cubicBezTo>
                      <a:pt x="9757" y="1219"/>
                      <a:pt x="10493" y="943"/>
                      <a:pt x="11229" y="943"/>
                    </a:cubicBezTo>
                    <a:close/>
                    <a:moveTo>
                      <a:pt x="6069" y="1830"/>
                    </a:moveTo>
                    <a:cubicBezTo>
                      <a:pt x="6465" y="1830"/>
                      <a:pt x="6861" y="1979"/>
                      <a:pt x="7164" y="2277"/>
                    </a:cubicBezTo>
                    <a:cubicBezTo>
                      <a:pt x="7768" y="2873"/>
                      <a:pt x="7768" y="3839"/>
                      <a:pt x="7164" y="4434"/>
                    </a:cubicBezTo>
                    <a:cubicBezTo>
                      <a:pt x="6559" y="5030"/>
                      <a:pt x="5578" y="5030"/>
                      <a:pt x="4973" y="4434"/>
                    </a:cubicBezTo>
                    <a:cubicBezTo>
                      <a:pt x="4369" y="3839"/>
                      <a:pt x="4369" y="2873"/>
                      <a:pt x="4973" y="2277"/>
                    </a:cubicBezTo>
                    <a:cubicBezTo>
                      <a:pt x="5276" y="1979"/>
                      <a:pt x="5672" y="1830"/>
                      <a:pt x="6069" y="1830"/>
                    </a:cubicBezTo>
                    <a:close/>
                    <a:moveTo>
                      <a:pt x="18553" y="3277"/>
                    </a:moveTo>
                    <a:cubicBezTo>
                      <a:pt x="18055" y="3277"/>
                      <a:pt x="17557" y="3464"/>
                      <a:pt x="17177" y="3838"/>
                    </a:cubicBezTo>
                    <a:cubicBezTo>
                      <a:pt x="16417" y="4586"/>
                      <a:pt x="16417" y="5800"/>
                      <a:pt x="17177" y="6548"/>
                    </a:cubicBezTo>
                    <a:cubicBezTo>
                      <a:pt x="17937" y="7297"/>
                      <a:pt x="19169" y="7297"/>
                      <a:pt x="19929" y="6548"/>
                    </a:cubicBezTo>
                    <a:cubicBezTo>
                      <a:pt x="20689" y="5800"/>
                      <a:pt x="20689" y="4586"/>
                      <a:pt x="19929" y="3838"/>
                    </a:cubicBezTo>
                    <a:cubicBezTo>
                      <a:pt x="19549" y="3464"/>
                      <a:pt x="19051" y="3277"/>
                      <a:pt x="18553" y="3277"/>
                    </a:cubicBezTo>
                    <a:close/>
                    <a:moveTo>
                      <a:pt x="18553" y="3888"/>
                    </a:moveTo>
                    <a:cubicBezTo>
                      <a:pt x="18893" y="3888"/>
                      <a:pt x="19232" y="4015"/>
                      <a:pt x="19490" y="4270"/>
                    </a:cubicBezTo>
                    <a:cubicBezTo>
                      <a:pt x="20008" y="4780"/>
                      <a:pt x="20008" y="5607"/>
                      <a:pt x="19490" y="6117"/>
                    </a:cubicBezTo>
                    <a:cubicBezTo>
                      <a:pt x="18973" y="6626"/>
                      <a:pt x="18133" y="6626"/>
                      <a:pt x="17616" y="6117"/>
                    </a:cubicBezTo>
                    <a:cubicBezTo>
                      <a:pt x="17098" y="5607"/>
                      <a:pt x="17098" y="4780"/>
                      <a:pt x="17616" y="4270"/>
                    </a:cubicBezTo>
                    <a:cubicBezTo>
                      <a:pt x="17874" y="4015"/>
                      <a:pt x="18214" y="3888"/>
                      <a:pt x="18553" y="3888"/>
                    </a:cubicBezTo>
                    <a:close/>
                    <a:moveTo>
                      <a:pt x="6069" y="6179"/>
                    </a:moveTo>
                    <a:cubicBezTo>
                      <a:pt x="7316" y="6179"/>
                      <a:pt x="8563" y="6648"/>
                      <a:pt x="9515" y="7585"/>
                    </a:cubicBezTo>
                    <a:cubicBezTo>
                      <a:pt x="11419" y="9461"/>
                      <a:pt x="11419" y="12501"/>
                      <a:pt x="9515" y="14376"/>
                    </a:cubicBezTo>
                    <a:cubicBezTo>
                      <a:pt x="7611" y="16252"/>
                      <a:pt x="4525" y="16252"/>
                      <a:pt x="2621" y="14376"/>
                    </a:cubicBezTo>
                    <a:cubicBezTo>
                      <a:pt x="718" y="12501"/>
                      <a:pt x="718" y="9461"/>
                      <a:pt x="2621" y="7585"/>
                    </a:cubicBezTo>
                    <a:cubicBezTo>
                      <a:pt x="3573" y="6648"/>
                      <a:pt x="4821" y="6179"/>
                      <a:pt x="6069" y="6179"/>
                    </a:cubicBezTo>
                    <a:close/>
                    <a:moveTo>
                      <a:pt x="13490" y="7070"/>
                    </a:moveTo>
                    <a:cubicBezTo>
                      <a:pt x="13998" y="7070"/>
                      <a:pt x="14507" y="7261"/>
                      <a:pt x="14895" y="7643"/>
                    </a:cubicBezTo>
                    <a:cubicBezTo>
                      <a:pt x="15671" y="8407"/>
                      <a:pt x="15671" y="9647"/>
                      <a:pt x="14895" y="10412"/>
                    </a:cubicBezTo>
                    <a:cubicBezTo>
                      <a:pt x="14119" y="11176"/>
                      <a:pt x="12860" y="11176"/>
                      <a:pt x="12084" y="10412"/>
                    </a:cubicBezTo>
                    <a:cubicBezTo>
                      <a:pt x="11308" y="9647"/>
                      <a:pt x="11308" y="8407"/>
                      <a:pt x="12084" y="7643"/>
                    </a:cubicBezTo>
                    <a:cubicBezTo>
                      <a:pt x="12472" y="7261"/>
                      <a:pt x="12981" y="7070"/>
                      <a:pt x="13490" y="7070"/>
                    </a:cubicBezTo>
                    <a:close/>
                    <a:moveTo>
                      <a:pt x="15153" y="11700"/>
                    </a:moveTo>
                    <a:cubicBezTo>
                      <a:pt x="16227" y="11700"/>
                      <a:pt x="17300" y="12104"/>
                      <a:pt x="18119" y="12911"/>
                    </a:cubicBezTo>
                    <a:cubicBezTo>
                      <a:pt x="19758" y="14525"/>
                      <a:pt x="19758" y="17142"/>
                      <a:pt x="18119" y="18756"/>
                    </a:cubicBezTo>
                    <a:cubicBezTo>
                      <a:pt x="16481" y="20369"/>
                      <a:pt x="13825" y="20369"/>
                      <a:pt x="12187" y="18756"/>
                    </a:cubicBezTo>
                    <a:cubicBezTo>
                      <a:pt x="10549" y="17142"/>
                      <a:pt x="10549" y="14525"/>
                      <a:pt x="12187" y="12911"/>
                    </a:cubicBezTo>
                    <a:cubicBezTo>
                      <a:pt x="13006" y="12104"/>
                      <a:pt x="14080" y="11700"/>
                      <a:pt x="15153" y="11700"/>
                    </a:cubicBezTo>
                    <a:close/>
                  </a:path>
                </a:pathLst>
              </a:custGeom>
              <a:gradFill>
                <a:gsLst>
                  <a:gs pos="42000">
                    <a:schemeClr val="bg1">
                      <a:lumMod val="50000"/>
                      <a:alpha val="15000"/>
                    </a:schemeClr>
                  </a:gs>
                  <a:gs pos="0">
                    <a:schemeClr val="tx1">
                      <a:lumMod val="20000"/>
                      <a:lumOff val="80000"/>
                      <a:alpha val="0"/>
                    </a:schemeClr>
                  </a:gs>
                  <a:gs pos="79000">
                    <a:schemeClr val="tx1">
                      <a:lumMod val="50000"/>
                      <a:lumOff val="50000"/>
                      <a:alpha val="17000"/>
                    </a:schemeClr>
                  </a:gs>
                </a:gsLst>
                <a:lin ang="2015830"/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 dirty="0">
                  <a:solidFill>
                    <a:srgbClr val="FFFFFF"/>
                  </a:solidFill>
                  <a:latin typeface="+mn-lt"/>
                  <a:cs typeface="+mn-cs"/>
                  <a:sym typeface="Helvetica Neue Medium"/>
                </a:endParaRPr>
              </a:p>
            </p:txBody>
          </p:sp>
          <p:pic>
            <p:nvPicPr>
              <p:cNvPr id="19" name="Zástupný symbol pro obrázek 2">
                <a:extLst>
                  <a:ext uri="{FF2B5EF4-FFF2-40B4-BE49-F238E27FC236}">
                    <a16:creationId xmlns:a16="http://schemas.microsoft.com/office/drawing/2014/main" id="{BDFA79B1-3BD9-4C37-ADE6-C967220EB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01" r="27601"/>
              <a:stretch>
                <a:fillRect/>
              </a:stretch>
            </p:blipFill>
            <p:spPr>
              <a:xfrm>
                <a:off x="17033029" y="591323"/>
                <a:ext cx="3599564" cy="3597845"/>
              </a:xfrm>
              <a:prstGeom prst="ellipse">
                <a:avLst/>
              </a:prstGeom>
            </p:spPr>
          </p:pic>
        </p:grp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34F433F8-FC82-4D76-AD38-27F5922D5784}"/>
                </a:ext>
              </a:extLst>
            </p:cNvPr>
            <p:cNvCxnSpPr/>
            <p:nvPr/>
          </p:nvCxnSpPr>
          <p:spPr>
            <a:xfrm flipV="1">
              <a:off x="15712111" y="2320010"/>
              <a:ext cx="850900" cy="1258365"/>
            </a:xfrm>
            <a:prstGeom prst="line">
              <a:avLst/>
            </a:prstGeom>
            <a:ln w="10160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661C0E36-8CE3-4F6F-9AE5-66C236EF9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24858" y="2402478"/>
              <a:ext cx="883570" cy="1306680"/>
            </a:xfrm>
            <a:prstGeom prst="line">
              <a:avLst/>
            </a:prstGeom>
            <a:ln w="10160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2BC33D82-BD40-4AF2-B776-3CFD2ED9A1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37605" y="2526559"/>
              <a:ext cx="883570" cy="1306680"/>
            </a:xfrm>
            <a:prstGeom prst="line">
              <a:avLst/>
            </a:prstGeom>
            <a:ln w="101600">
              <a:solidFill>
                <a:srgbClr val="F8F8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B6E72E70-72C5-4ECD-9368-A5E93D92648E}"/>
                </a:ext>
              </a:extLst>
            </p:cNvPr>
            <p:cNvCxnSpPr/>
            <p:nvPr/>
          </p:nvCxnSpPr>
          <p:spPr>
            <a:xfrm flipV="1">
              <a:off x="21833260" y="3249223"/>
              <a:ext cx="850900" cy="1258365"/>
            </a:xfrm>
            <a:prstGeom prst="line">
              <a:avLst/>
            </a:prstGeom>
            <a:ln w="10160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675870A6-5FD1-47C2-805F-8D68F7CFD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46007" y="3331691"/>
              <a:ext cx="883570" cy="1306680"/>
            </a:xfrm>
            <a:prstGeom prst="line">
              <a:avLst/>
            </a:prstGeom>
            <a:ln w="10160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8D148F08-12D0-47E7-B14C-2583C7658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58754" y="3455772"/>
              <a:ext cx="883570" cy="1306680"/>
            </a:xfrm>
            <a:prstGeom prst="line">
              <a:avLst/>
            </a:prstGeom>
            <a:ln w="1016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3B03D876-1E74-411E-9B9C-D3D237E8A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307" y="1423891"/>
            <a:ext cx="459947" cy="501317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6894414-D4FD-422E-BF07-0F09F731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767" y="1420691"/>
            <a:ext cx="4813753" cy="5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9EE6B-9363-47BE-9EC3-B2D016D9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hnojiv v Lovosicích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FAB4CF-AE45-437C-BFD6-D3AD6E497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52" y="1429362"/>
            <a:ext cx="8020948" cy="50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2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9EE6B-9363-47BE-9EC3-B2D016D9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476672"/>
            <a:ext cx="5544616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Výroba hnojiv versus nakládání s vodami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687D5B4E-942B-4445-B851-0CE1C0C0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84725"/>
          </a:xfrm>
        </p:spPr>
        <p:txBody>
          <a:bodyPr/>
          <a:lstStyle/>
          <a:p>
            <a:r>
              <a:rPr lang="cs-CZ" sz="1800" dirty="0"/>
              <a:t>Hnojiva = anorganické soli na bázi N velmi snadno rozpustné ve vodě</a:t>
            </a:r>
          </a:p>
          <a:p>
            <a:r>
              <a:rPr lang="cs-CZ" sz="1800" dirty="0"/>
              <a:t>Základní surovina = čpavek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Základní problémy výroby hnojiv s ohledem na vodní zdroje</a:t>
            </a:r>
          </a:p>
          <a:p>
            <a:pPr lvl="1"/>
            <a:r>
              <a:rPr lang="cs-CZ" sz="1400" dirty="0"/>
              <a:t>jsou vyšší spotřeba vody</a:t>
            </a:r>
          </a:p>
          <a:p>
            <a:pPr lvl="1"/>
            <a:r>
              <a:rPr lang="cs-CZ" sz="1400" dirty="0"/>
              <a:t>produkce N jako znečištění z vlastní výroby, a to jak ve formě N-NH</a:t>
            </a:r>
            <a:r>
              <a:rPr lang="cs-CZ" sz="1400" baseline="-25000" dirty="0"/>
              <a:t>4</a:t>
            </a:r>
            <a:r>
              <a:rPr lang="cs-CZ" sz="1400" baseline="30000" dirty="0"/>
              <a:t>+</a:t>
            </a:r>
            <a:r>
              <a:rPr lang="cs-CZ" sz="1400" dirty="0"/>
              <a:t> tak N-NO</a:t>
            </a:r>
            <a:r>
              <a:rPr lang="cs-CZ" sz="1400" baseline="-25000" dirty="0"/>
              <a:t>3</a:t>
            </a:r>
            <a:r>
              <a:rPr lang="cs-CZ" sz="1400" baseline="30000" dirty="0"/>
              <a:t>-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Základní aplikované principy pro eliminaci znečištění</a:t>
            </a:r>
          </a:p>
          <a:p>
            <a:pPr lvl="1"/>
            <a:r>
              <a:rPr lang="cs-CZ" sz="1400" dirty="0"/>
              <a:t>řešení přímo na výrobních jednotkách</a:t>
            </a:r>
          </a:p>
          <a:p>
            <a:pPr lvl="1"/>
            <a:r>
              <a:rPr lang="cs-CZ" sz="1400" dirty="0"/>
              <a:t>aplikace cirkulačních okruhů vod a cirkulačních chladících okruhů vod</a:t>
            </a:r>
          </a:p>
          <a:p>
            <a:pPr lvl="1"/>
            <a:r>
              <a:rPr lang="cs-CZ" sz="1400" dirty="0"/>
              <a:t>zavedení zpětného využití procesních kondenzátů pro další výrobu</a:t>
            </a:r>
          </a:p>
          <a:p>
            <a:pPr lvl="1"/>
            <a:r>
              <a:rPr lang="cs-CZ" sz="1400" dirty="0"/>
              <a:t>tvorba retenční kapacity pro možnost zastavení úniků</a:t>
            </a:r>
          </a:p>
          <a:p>
            <a:pPr lvl="1"/>
            <a:r>
              <a:rPr lang="cs-CZ" sz="1400" dirty="0"/>
              <a:t>zdokonalování monitoringu sítě kanalizací včetně vlastní čistírny odpadních vod</a:t>
            </a:r>
          </a:p>
          <a:p>
            <a:pPr marL="457200" lvl="1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701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687D5B4E-942B-4445-B851-0CE1C0C0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4784725"/>
          </a:xfrm>
        </p:spPr>
        <p:txBody>
          <a:bodyPr>
            <a:normAutofit fontScale="92500"/>
          </a:bodyPr>
          <a:lstStyle/>
          <a:p>
            <a:r>
              <a:rPr lang="cs-CZ" sz="1800" dirty="0"/>
              <a:t>Provozovatelem čistírny odpadních vod v Lovosicích je </a:t>
            </a:r>
            <a:r>
              <a:rPr lang="cs-CZ" sz="1800" dirty="0" err="1"/>
              <a:t>Lovochemie</a:t>
            </a:r>
            <a:endParaRPr lang="cs-CZ" sz="1800" dirty="0"/>
          </a:p>
          <a:p>
            <a:r>
              <a:rPr lang="cs-CZ" sz="1800" dirty="0"/>
              <a:t>Povolení k vypouštění odpadních vod včetně čerpání jde za </a:t>
            </a:r>
            <a:r>
              <a:rPr lang="cs-CZ" sz="1800" dirty="0" err="1"/>
              <a:t>Lovochemií</a:t>
            </a:r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 err="1"/>
              <a:t>Lovochemie</a:t>
            </a:r>
            <a:r>
              <a:rPr lang="cs-CZ" sz="1800" dirty="0"/>
              <a:t> provozuje </a:t>
            </a:r>
          </a:p>
          <a:p>
            <a:pPr lvl="1"/>
            <a:r>
              <a:rPr lang="cs-CZ" sz="1400" dirty="0"/>
              <a:t>Labskou vodárnu pro celý areál</a:t>
            </a:r>
          </a:p>
          <a:p>
            <a:pPr lvl="1"/>
            <a:r>
              <a:rPr lang="cs-CZ" sz="1400" dirty="0"/>
              <a:t>Sedimentačně neutralizační čistírnu odpadních vod s retencí vod až 4 800 m</a:t>
            </a:r>
            <a:r>
              <a:rPr lang="cs-CZ" sz="1400" baseline="30000" dirty="0"/>
              <a:t>3</a:t>
            </a:r>
          </a:p>
          <a:p>
            <a:pPr lvl="1"/>
            <a:r>
              <a:rPr lang="cs-CZ" sz="1400" dirty="0"/>
              <a:t>Mechanicko-biologickou čistírnu odpadních vod – splaškové vody</a:t>
            </a:r>
          </a:p>
          <a:p>
            <a:pPr lvl="1"/>
            <a:r>
              <a:rPr lang="cs-CZ" sz="1400" dirty="0"/>
              <a:t>Úpravnu vod pro celý areál</a:t>
            </a:r>
          </a:p>
          <a:p>
            <a:pPr lvl="1"/>
            <a:r>
              <a:rPr lang="cs-CZ" sz="1400" dirty="0"/>
              <a:t>Celou neveřejnou vodovodní a kanalizační síť v rámci areálu</a:t>
            </a:r>
          </a:p>
          <a:p>
            <a:pPr lvl="1"/>
            <a:r>
              <a:rPr lang="cs-CZ" sz="1400" dirty="0"/>
              <a:t>Výpusti do Labe – jednu pro energetickou chladící vodu a druhou pro vyčištěné vody z čistírny odpadních vod</a:t>
            </a:r>
          </a:p>
          <a:p>
            <a:pPr marL="457200" lvl="1" indent="0">
              <a:buNone/>
            </a:pPr>
            <a:endParaRPr lang="cs-CZ" sz="1400" baseline="300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Problémy systému nakládání s vodami</a:t>
            </a:r>
          </a:p>
          <a:p>
            <a:pPr lvl="1"/>
            <a:r>
              <a:rPr lang="cs-CZ" sz="1400" dirty="0"/>
              <a:t>Různé druhy znečištění odpadních vod – rozdílné výroby</a:t>
            </a:r>
          </a:p>
          <a:p>
            <a:pPr lvl="1"/>
            <a:r>
              <a:rPr lang="cs-CZ" sz="1400" dirty="0"/>
              <a:t>Historická velmi dlouhá a složitá síť kanalizací a rozvodů</a:t>
            </a:r>
          </a:p>
          <a:p>
            <a:pPr lvl="1"/>
            <a:r>
              <a:rPr lang="cs-CZ" sz="1400" dirty="0"/>
              <a:t>Jakýkoliv problém na výpusti do Labe je okamžitě viditelný – rybářská oblast – nemůžeme si dovolit žádné odchylky</a:t>
            </a:r>
          </a:p>
          <a:p>
            <a:pPr lvl="1"/>
            <a:r>
              <a:rPr lang="cs-CZ" sz="1400" dirty="0"/>
              <a:t>Aktuálně nás trápí teplota odebíraných vod z Labe v letních měsících </a:t>
            </a:r>
          </a:p>
          <a:p>
            <a:pPr lvl="1"/>
            <a:endParaRPr lang="cs-CZ" sz="1400" dirty="0"/>
          </a:p>
          <a:p>
            <a:pPr marL="457200" lvl="1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022E39B-1F2A-4574-8EFF-EEFB314C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476672"/>
            <a:ext cx="5544616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Výroba hnojiv versus nakládání s vodami</a:t>
            </a:r>
          </a:p>
        </p:txBody>
      </p:sp>
    </p:spTree>
    <p:extLst>
      <p:ext uri="{BB962C8B-B14F-4D97-AF65-F5344CB8AC3E}">
        <p14:creationId xmlns:p14="http://schemas.microsoft.com/office/powerpoint/2010/main" val="278999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B7FF4-06EB-4E20-8A73-41F69739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022E39B-1F2A-4574-8EFF-EEFB314C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476672"/>
            <a:ext cx="5544616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Výroba hnojiv versus nakládání s vodami</a:t>
            </a:r>
          </a:p>
        </p:txBody>
      </p:sp>
      <p:graphicFrame>
        <p:nvGraphicFramePr>
          <p:cNvPr id="9" name="Zástupný symbol pro obsah 4">
            <a:extLst>
              <a:ext uri="{FF2B5EF4-FFF2-40B4-BE49-F238E27FC236}">
                <a16:creationId xmlns:a16="http://schemas.microsoft.com/office/drawing/2014/main" id="{315C947C-C2A4-452E-A429-B7DD1028E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881856"/>
              </p:ext>
            </p:extLst>
          </p:nvPr>
        </p:nvGraphicFramePr>
        <p:xfrm>
          <a:off x="179512" y="1412776"/>
          <a:ext cx="8496944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512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Historický vývoj odběru labské vody ve letech 1985-2023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C09B02-FB08-4E51-8363-3FC30D1971F4}" type="slidenum">
              <a:rPr lang="cs-CZ" smtClean="0"/>
              <a:pPr/>
              <a:t>9</a:t>
            </a:fld>
            <a:endParaRPr lang="cs-CZ" dirty="0"/>
          </a:p>
        </p:txBody>
      </p:sp>
      <p:graphicFrame>
        <p:nvGraphicFramePr>
          <p:cNvPr id="8" name="Zástupný symbol pro obsah 4">
            <a:extLst>
              <a:ext uri="{FF2B5EF4-FFF2-40B4-BE49-F238E27FC236}">
                <a16:creationId xmlns:a16="http://schemas.microsoft.com/office/drawing/2014/main" id="{A218E325-EAF3-45FF-8E70-2F7F33AC2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274760"/>
              </p:ext>
            </p:extLst>
          </p:nvPr>
        </p:nvGraphicFramePr>
        <p:xfrm>
          <a:off x="468313" y="1412875"/>
          <a:ext cx="8229600" cy="478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zentace Lovochemi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Lovochemie</Template>
  <TotalTime>2796</TotalTime>
  <Words>521</Words>
  <Application>Microsoft Office PowerPoint</Application>
  <PresentationFormat>Předvádění na obrazovce (4:3)</PresentationFormat>
  <Paragraphs>115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Courier New</vt:lpstr>
      <vt:lpstr>Prezentace Lovochemie</vt:lpstr>
      <vt:lpstr>Výroba hnojiv vs čisté Labe</vt:lpstr>
      <vt:lpstr>Areál průmyslové chemie Lovosice</vt:lpstr>
      <vt:lpstr>Areál průmyslové chemie Lovosice</vt:lpstr>
      <vt:lpstr>Výroba hnojiv v Lovosicích</vt:lpstr>
      <vt:lpstr>Výroba hnojiv v Lovosicích</vt:lpstr>
      <vt:lpstr>Výroba hnojiv versus nakládání s vodami</vt:lpstr>
      <vt:lpstr>Výroba hnojiv versus nakládání s vodami</vt:lpstr>
      <vt:lpstr>Výroba hnojiv versus nakládání s vodami</vt:lpstr>
      <vt:lpstr>Historický vývoj odběru labské vody ve letech 1985-2023</vt:lpstr>
      <vt:lpstr>Historický vývoj produkce odpadních vod v letech 1985-2023</vt:lpstr>
      <vt:lpstr>Historický vývoj emisí Nanorg. (1985-2023) </vt:lpstr>
      <vt:lpstr>Významné investice v oblasti ochrany vod</vt:lpstr>
      <vt:lpstr>Významné investice v oblasti ochrany vod</vt:lpstr>
      <vt:lpstr>Projekty v oblasti recyklace vod</vt:lpstr>
      <vt:lpstr>Lovochemie a povodně</vt:lpstr>
      <vt:lpstr>Lovochemie a povodně</vt:lpstr>
    </vt:vector>
  </TitlesOfParts>
  <Company>Lovochemie,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kadavas</dc:creator>
  <cp:lastModifiedBy>Petr Matoušek</cp:lastModifiedBy>
  <cp:revision>191</cp:revision>
  <dcterms:created xsi:type="dcterms:W3CDTF">2015-07-21T07:44:16Z</dcterms:created>
  <dcterms:modified xsi:type="dcterms:W3CDTF">2024-09-30T09:44:07Z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-1888284149</vt:i4>
  </property>
  <property fmtid="{D5CDD505-2E9C-101B-9397-08002B2CF9AE}" pid="3" name="_NewReviewCycle">
    <vt:lpwstr/>
  </property>
  <property fmtid="{D5CDD505-2E9C-101B-9397-08002B2CF9AE}" pid="4" name="_EmailSubject">
    <vt:lpwstr>prezentace </vt:lpwstr>
  </property>
  <property fmtid="{D5CDD505-2E9C-101B-9397-08002B2CF9AE}" pid="5" name="_AuthorEmail">
    <vt:lpwstr>Lubomir.Valtr@lovochemie.cz</vt:lpwstr>
  </property>
  <property fmtid="{D5CDD505-2E9C-101B-9397-08002B2CF9AE}" pid="6" name="_AuthorEmailDisplayName">
    <vt:lpwstr>Valtr Lubomír</vt:lpwstr>
  </property>
  <property fmtid="{D5CDD505-2E9C-101B-9397-08002B2CF9AE}" pid="7" name="_PreviousAdHocReviewCycleID">
    <vt:i4>-1658573322</vt:i4>
  </property>
</Properties>
</file>