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theme/theme8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81" r:id="rId5"/>
    <p:sldMasterId id="2147483665" r:id="rId6"/>
    <p:sldMasterId id="2147483707" r:id="rId7"/>
    <p:sldMasterId id="2147483790" r:id="rId8"/>
    <p:sldMasterId id="2147483748" r:id="rId9"/>
    <p:sldMasterId id="2147483800" r:id="rId10"/>
  </p:sldMasterIdLst>
  <p:notesMasterIdLst>
    <p:notesMasterId r:id="rId26"/>
  </p:notesMasterIdLst>
  <p:sldIdLst>
    <p:sldId id="256" r:id="rId11"/>
    <p:sldId id="295" r:id="rId12"/>
    <p:sldId id="288" r:id="rId13"/>
    <p:sldId id="289" r:id="rId14"/>
    <p:sldId id="293" r:id="rId15"/>
    <p:sldId id="282" r:id="rId16"/>
    <p:sldId id="285" r:id="rId17"/>
    <p:sldId id="300" r:id="rId18"/>
    <p:sldId id="294" r:id="rId19"/>
    <p:sldId id="292" r:id="rId20"/>
    <p:sldId id="290" r:id="rId21"/>
    <p:sldId id="266" r:id="rId22"/>
    <p:sldId id="280" r:id="rId23"/>
    <p:sldId id="264" r:id="rId24"/>
    <p:sldId id="296" r:id="rId25"/>
  </p:sldIdLst>
  <p:sldSz cx="12192000" cy="6858000"/>
  <p:notesSz cx="6858000" cy="9144000"/>
  <p:custDataLst>
    <p:tags r:id="rId27"/>
  </p:custDataLst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903" userDrawn="1">
          <p15:clr>
            <a:srgbClr val="A4A3A4"/>
          </p15:clr>
        </p15:guide>
        <p15:guide id="6" pos="257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FFCC"/>
    <a:srgbClr val="F29D91"/>
    <a:srgbClr val="8EC894"/>
    <a:srgbClr val="E30613"/>
    <a:srgbClr val="F3F3F3"/>
    <a:srgbClr val="AEAFAB"/>
    <a:srgbClr val="EAEAEA"/>
    <a:srgbClr val="E01212"/>
    <a:srgbClr val="EE4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6017" autoAdjust="0"/>
  </p:normalViewPr>
  <p:slideViewPr>
    <p:cSldViewPr snapToGrid="0" snapToObjects="1" showGuides="1">
      <p:cViewPr varScale="1">
        <p:scale>
          <a:sx n="82" d="100"/>
          <a:sy n="82" d="100"/>
        </p:scale>
        <p:origin x="706" y="72"/>
      </p:cViewPr>
      <p:guideLst>
        <p:guide orient="horz" pos="2160"/>
        <p:guide pos="2887"/>
        <p:guide pos="7401"/>
        <p:guide pos="3840"/>
        <p:guide pos="6903"/>
        <p:guide pos="257"/>
        <p:guide orient="horz" pos="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14:48:49.370"/>
    </inkml:context>
    <inkml:brush xml:id="br0">
      <inkml:brushProperty name="width" value="0.1" units="cm"/>
      <inkml:brushProperty name="height" value="0.1" units="cm"/>
      <inkml:brushProperty name="color" value="#D91D03"/>
    </inkml:brush>
  </inkml:definitions>
  <inkml:trace contextRef="#ctx0" brushRef="#br0">1 1 24575,'8'0'0,"3"0"0,-5 0 0,2 0 0,-3 0 0,0 0 0,2 0 0,-4 0 0,0 0 0,-1 0 0,2 0 0,1 0 0,3 0 0,0 0 0,2 0 0,-2 1 0,1 1 0,-3 0 0,2 0 0,-4-1 0,1 0 0,0-1 0,0 2 0,2-2 0,0 2 0,0 0 0,1 0 0,-1 1 0,-1-2 0,-1 0 0,2 2 0,-4-2 0,0 2 0,-1-3 0,0 1 0,0-1 0,1 3 0,-2-2 0,1 2 0,-2 0 0,2-1 0,-2 1 0,2 0 0,-2-2 0,1 0 0,0 2 0,-1 0 0,1-2 0,0 1 0,1-2 0,-1 4 0,0-2 0,3 0 0,-2 0 0,-1-2 0,1 0 0,0 0 0,0 0 0,0 0 0,0 2 0,-1-2 0,3 2 0,-2-2 0,-1 0 0,1 0 0,0 0 0,0 0 0,0 0 0,-1 0 0,1 0 0,2 0 0,-2 0 0,-1 0 0,1 0 0,0 0 0,0 0 0,0 0 0,-1 0 0,1-2 0,1 2 0,-2-2 0,1 2 0,-1-2 0,-1 1 0,2 0 0,-2-3 0,1 2 0,-1 0 0,0-2 0,0 4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30T14:48:52.633"/>
    </inkml:context>
    <inkml:brush xml:id="br0">
      <inkml:brushProperty name="width" value="0.1" units="cm"/>
      <inkml:brushProperty name="height" value="0.1" units="cm"/>
      <inkml:brushProperty name="color" value="#D91D03"/>
    </inkml:brush>
  </inkml:definitions>
  <inkml:trace contextRef="#ctx0" brushRef="#br0">1 60 24575,'8'0'0,"6"0"0,-3 0 0,2-2 0,-1 1 0,-1-4 0,0 1 0,1 0 0,-1-1 0,-2 2 0,1 2 0,-3-3 0,-1 4 0,0-1 0,-2-1 0,-1 2 0,-1-1 0,0 1 0,0 0 0,0 0 0,1 0 0,-1 0 0,1 0 0,0-1 0,2 1 0,-1-2 0,0 2 0,1-1 0,-2 1 0,0-2 0,0 2 0,0 0 0,-1 0 0,0 0 0,1 0 0,-1 0 0,1 0 0,0 0 0,0 0 0,-2 0 0,1 0 0,1 0 0,-2 0 0,1 0 0,0 0 0,0 0 0,0 0 0,2 0 0,-2-2 0,2 1 0,-2 1 0,-1-1 0,1 1 0,1-2 0,-1 2 0,0-1 0,-1 1 0,1-1 0,0 1 0,0 0 0,0-2 0,-1 1 0,1 0 0,0 0 0,-1-1 0,1 2 0,1 0 0,-1 0 0,0 0 0,0-1 0,0 0 0,0 1 0,0 0 0,-1 0 0,1 0 0,1 0 0,-1-2 0,0 2 0,0-1 0,-1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2704C-4B67-4D47-88D9-E7FCAD46476E}" type="datetimeFigureOut">
              <a:rPr lang="en-PL" smtClean="0"/>
              <a:t>09/27/2024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24953-4E8A-254C-97C4-9F6ED375EDD6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8284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nímek na šířk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DC75BCD-E5C3-0041-A9FC-F5F0E0928771}"/>
              </a:ext>
            </a:extLst>
          </p:cNvPr>
          <p:cNvSpPr/>
          <p:nvPr userDrawn="1"/>
        </p:nvSpPr>
        <p:spPr>
          <a:xfrm>
            <a:off x="1114833" y="3201798"/>
            <a:ext cx="9767876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3B220E0-5FFD-BA41-A183-4F2D26C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3363839"/>
            <a:ext cx="9358709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cs-CZ" dirty="0"/>
              <a:t>Kliknutím lze upravit styl.</a:t>
            </a:r>
            <a:endParaRPr lang="pl-PL" dirty="0"/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2F8259C5-A9CD-7241-9145-76F1E17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80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B64E232-420F-AA4D-B8D8-49B024EF624A}" type="datetime1">
              <a:rPr lang="pl-PL" smtClean="0"/>
              <a:t>27.09.2024</a:t>
            </a:fld>
            <a:endParaRPr lang="pl-PL" dirty="0"/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715E58CB-43F0-2742-A872-D13A81BB0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Praha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82C2C3B-6597-DBB7-A3F1-0EEBC5AD7C3C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6B572E5-D8D6-2E66-12E1-EC585F5C0063}"/>
              </a:ext>
            </a:extLst>
          </p:cNvPr>
          <p:cNvSpPr/>
          <p:nvPr userDrawn="1"/>
        </p:nvSpPr>
        <p:spPr>
          <a:xfrm>
            <a:off x="4491424" y="4969498"/>
            <a:ext cx="6391285" cy="49870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23413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1A47223-2161-B54D-912A-02784FAD6FE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6266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7578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Obrázek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2E2C23D-F77E-EA40-88E3-B528BEECF9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33092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74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325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obrazu 2">
            <a:extLst>
              <a:ext uri="{FF2B5EF4-FFF2-40B4-BE49-F238E27FC236}">
                <a16:creationId xmlns:a16="http://schemas.microsoft.com/office/drawing/2014/main" id="{E93BAF83-1735-FF4B-B075-32DD81D639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266" y="1676400"/>
            <a:ext cx="4860925" cy="458787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312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00D0DEC-ECA8-CA4B-AD68-B9D6833D5E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312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2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E7BDF1D-B0A1-BA46-94D8-B1524B85B604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606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000" y="5436000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7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4973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ERT_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000" y="5436000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7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844551" y="404664"/>
            <a:ext cx="10502900" cy="43204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lang="cs-CZ" sz="2500" b="1" kern="1200" dirty="0" smtClean="0">
                <a:solidFill>
                  <a:srgbClr val="E40F18"/>
                </a:solidFill>
                <a:latin typeface="+mj-lt"/>
                <a:ea typeface="+mj-ea"/>
                <a:cs typeface="+mj-cs"/>
              </a:defRPr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US" dirty="0"/>
              <a:t>Click to insert title name</a:t>
            </a:r>
            <a:endParaRPr lang="cs-CZ" dirty="0"/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844550" y="980729"/>
            <a:ext cx="10502900" cy="50405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495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VÁ_STRA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8000" y="5436000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7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1"/>
          </p:nvPr>
        </p:nvSpPr>
        <p:spPr>
          <a:xfrm>
            <a:off x="844551" y="980728"/>
            <a:ext cx="10502900" cy="504056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cs-CZ" dirty="0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844551" y="404664"/>
            <a:ext cx="10502900" cy="43204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lang="cs-CZ" sz="2500" b="1" kern="1200" dirty="0" smtClean="0">
                <a:solidFill>
                  <a:srgbClr val="E40F18"/>
                </a:solidFill>
                <a:latin typeface="+mj-lt"/>
                <a:ea typeface="+mj-ea"/>
                <a:cs typeface="+mj-cs"/>
              </a:defRPr>
            </a:lvl1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cs-CZ" dirty="0"/>
              <a:t>Kliknutím vložíte nadpis stránky</a:t>
            </a:r>
          </a:p>
        </p:txBody>
      </p:sp>
    </p:spTree>
    <p:extLst>
      <p:ext uri="{BB962C8B-B14F-4D97-AF65-F5344CB8AC3E}">
        <p14:creationId xmlns:p14="http://schemas.microsoft.com/office/powerpoint/2010/main" val="286525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_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001" y="5436002"/>
            <a:ext cx="1584176" cy="163527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2" y="5956560"/>
            <a:ext cx="2189313" cy="7128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27178" y="6395760"/>
            <a:ext cx="1220273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3C6B9-C75B-4149-93B0-5E1BF0C180B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490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Vizuál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/>
              <a:t>Vizuál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459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2260567"/>
            <a:ext cx="6002399" cy="4951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dirty="0"/>
              <a:t>Kliknutím lze upravit styl.</a:t>
            </a:r>
            <a:endParaRPr lang="pl-PL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90174FC-DF49-CD41-A2C2-5D9A65A9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6849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D04DDAA-017C-5C48-80C3-EE8FCD9E2E1D}" type="datetime1">
              <a:rPr lang="pl-PL" smtClean="0"/>
              <a:t>27.09.2024</a:t>
            </a:fld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86EB863-29A7-B540-9F44-061AFE307D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Praha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ABF6B72-0553-9294-20CE-68E1FF8EDA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688" y="2911475"/>
            <a:ext cx="6002337" cy="18415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 err="1"/>
              <a:t>Kliknutím</a:t>
            </a:r>
            <a:r>
              <a:rPr lang="pl-PL" dirty="0"/>
              <a:t> </a:t>
            </a:r>
            <a:r>
              <a:rPr lang="pl-PL" dirty="0" err="1"/>
              <a:t>upravíte</a:t>
            </a:r>
            <a:r>
              <a:rPr lang="pl-PL" dirty="0"/>
              <a:t> </a:t>
            </a:r>
            <a:r>
              <a:rPr lang="pl-PL" dirty="0" err="1"/>
              <a:t>styly</a:t>
            </a:r>
            <a:r>
              <a:rPr lang="pl-PL" dirty="0"/>
              <a:t> </a:t>
            </a:r>
            <a:r>
              <a:rPr lang="pl-PL" dirty="0" err="1"/>
              <a:t>textového</a:t>
            </a:r>
            <a:r>
              <a:rPr lang="pl-PL" dirty="0"/>
              <a:t> </a:t>
            </a:r>
            <a:r>
              <a:rPr lang="pl-PL" dirty="0" err="1"/>
              <a:t>vzoru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648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ál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/>
              <a:t>Vizuál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2C2438F-B7ED-A84D-9583-0BFAAF9EFE86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FAA313-C94F-D64C-9047-694EBC30D0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610734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497DD58-4708-DA4A-9923-A1F71D7F79D9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21DC70-E0F5-6B47-825E-8D74D3039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E9738C2-A01F-1841-9708-01EA5C5782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C3DCBF8-2C48-874F-AF3E-171D1B62AF7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7663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C3DCBF8-2C48-874F-AF3E-171D1B62AF7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1"/>
            <a:ext cx="5741581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Fotografie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57BEEE3-083F-0D49-A8DA-001149D1C7E6}"/>
              </a:ext>
            </a:extLst>
          </p:cNvPr>
          <p:cNvSpPr/>
          <p:nvPr userDrawn="1"/>
        </p:nvSpPr>
        <p:spPr>
          <a:xfrm>
            <a:off x="6096000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4A5884-FF99-B941-832E-F78EE7A3D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F2DF3E88-91E1-D544-8534-FE1D16D984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3890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Vizuál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/>
              <a:t>Wykres</a:t>
            </a:r>
          </a:p>
        </p:txBody>
      </p:sp>
    </p:spTree>
    <p:extLst>
      <p:ext uri="{BB962C8B-B14F-4D97-AF65-F5344CB8AC3E}">
        <p14:creationId xmlns:p14="http://schemas.microsoft.com/office/powerpoint/2010/main" val="740794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zuál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/>
              <a:t>Vizuál</a:t>
            </a:r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1F10340-DAE3-234A-A0EC-43910B7E23A2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F6E4D8-9B18-F648-B68D-0E602FF196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039250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AF897D2-FFCF-9744-BA4D-9C9DA537EE1F}"/>
              </a:ext>
            </a:extLst>
          </p:cNvPr>
          <p:cNvSpPr/>
          <p:nvPr userDrawn="1"/>
        </p:nvSpPr>
        <p:spPr>
          <a:xfrm>
            <a:off x="636266" y="1290096"/>
            <a:ext cx="4860767" cy="45719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D9D5CF-F85F-BB45-8706-645C39F24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1B4E1664-0E5C-1E47-95E1-4FB03267BF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D1591870-F98C-594A-93E7-F08EB98E1DD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396618"/>
            <a:ext cx="4983126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1472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2; 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3EE66C9-4DCB-D944-8499-ECB6F3541D72}"/>
              </a:ext>
            </a:extLst>
          </p:cNvPr>
          <p:cNvSpPr/>
          <p:nvPr userDrawn="1"/>
        </p:nvSpPr>
        <p:spPr>
          <a:xfrm>
            <a:off x="6096000" y="1290096"/>
            <a:ext cx="486076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47D2C81E-EF34-EE45-8EE3-76D1FE35E28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96000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4E0AAE96-5C45-DE43-849B-487EEF4EC51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0" y="-4256"/>
            <a:ext cx="5741581" cy="68165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Fotografie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5AA1D9-C903-194A-9795-58C006495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396618"/>
            <a:ext cx="4860767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rgbClr val="F29D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14196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; Vizuál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2CACCBE-A304-5144-90F3-FD9555C382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67200" y="396618"/>
            <a:ext cx="6811926" cy="58677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pl-PL" dirty="0" err="1"/>
              <a:t>Vizuál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739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;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5187" y="396618"/>
            <a:ext cx="6693939" cy="58677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360112F-1A65-6147-87E2-E2A17FA0AFC5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9F6856-B5A8-7D4B-AA7C-A7945A02F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9C1F758D-895E-0048-8823-0CCC9A795BE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035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 1/3;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86E411A-4214-2F46-8BC0-8CF8AB7971C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0" y="0"/>
            <a:ext cx="3923071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/>
              <a:t>Fotografie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F416B7E-E922-7D4F-A328-BDEEE672E890}"/>
              </a:ext>
            </a:extLst>
          </p:cNvPr>
          <p:cNvSpPr/>
          <p:nvPr userDrawn="1"/>
        </p:nvSpPr>
        <p:spPr>
          <a:xfrm>
            <a:off x="4375356" y="1290096"/>
            <a:ext cx="6581411" cy="45719"/>
          </a:xfrm>
          <a:prstGeom prst="rect">
            <a:avLst/>
          </a:prstGeom>
          <a:solidFill>
            <a:srgbClr val="E108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>
              <a:solidFill>
                <a:srgbClr val="C0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71772B-AC35-3F48-A171-9C51480B6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356" y="396618"/>
            <a:ext cx="658141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F8151E35-F532-1E49-9435-E8685AB7D1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75356" y="1686546"/>
            <a:ext cx="6581412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029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-široká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7DC75BCD-E5C3-0041-A9FC-F5F0E0928771}"/>
              </a:ext>
            </a:extLst>
          </p:cNvPr>
          <p:cNvSpPr/>
          <p:nvPr userDrawn="1"/>
        </p:nvSpPr>
        <p:spPr>
          <a:xfrm>
            <a:off x="1114833" y="1938372"/>
            <a:ext cx="9767876" cy="3836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C3B220E0-5FFD-BA41-A183-4F2D26C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91" y="2243764"/>
            <a:ext cx="9358709" cy="46458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cs-CZ" dirty="0"/>
              <a:t>Kliknutím lze upravit styl.</a:t>
            </a:r>
            <a:endParaRPr lang="pl-PL" dirty="0"/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2F8259C5-A9CD-7241-9145-76F1E17B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800" y="5270877"/>
            <a:ext cx="2743200" cy="192927"/>
          </a:xfrm>
          <a:prstGeom prst="rect">
            <a:avLst/>
          </a:prstGeom>
        </p:spPr>
        <p:txBody>
          <a:bodyPr anchor="ctr"/>
          <a:lstStyle>
            <a:lvl1pPr algn="r">
              <a:defRPr sz="1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6BF3BB-7306-FA48-9E6A-25042A3B3973}" type="datetime1">
              <a:rPr lang="pl-PL" smtClean="0"/>
              <a:t>27.09.2024</a:t>
            </a:fld>
            <a:endParaRPr lang="pl-PL" dirty="0"/>
          </a:p>
        </p:txBody>
      </p:sp>
      <p:sp>
        <p:nvSpPr>
          <p:cNvPr id="15" name="Symbol zastępczy tekstu 6">
            <a:extLst>
              <a:ext uri="{FF2B5EF4-FFF2-40B4-BE49-F238E27FC236}">
                <a16:creationId xmlns:a16="http://schemas.microsoft.com/office/drawing/2014/main" id="{715E58CB-43F0-2742-A872-D13A81BB0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9291" y="5270877"/>
            <a:ext cx="3063207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 dirty="0"/>
              <a:t>Praha</a:t>
            </a: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38469E27-F98E-B3D8-348E-5B78F88E68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9688" y="2911475"/>
            <a:ext cx="9358312" cy="18415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 err="1"/>
              <a:t>Kliknutím</a:t>
            </a:r>
            <a:r>
              <a:rPr lang="pl-PL" dirty="0"/>
              <a:t> </a:t>
            </a:r>
            <a:r>
              <a:rPr lang="pl-PL" dirty="0" err="1"/>
              <a:t>upravíte</a:t>
            </a:r>
            <a:r>
              <a:rPr lang="pl-PL" dirty="0"/>
              <a:t> </a:t>
            </a:r>
            <a:r>
              <a:rPr lang="pl-PL" dirty="0" err="1"/>
              <a:t>styly</a:t>
            </a:r>
            <a:r>
              <a:rPr lang="pl-PL" dirty="0"/>
              <a:t> </a:t>
            </a:r>
            <a:r>
              <a:rPr lang="pl-PL" dirty="0" err="1"/>
              <a:t>textového</a:t>
            </a:r>
            <a:r>
              <a:rPr lang="pl-PL" dirty="0"/>
              <a:t> </a:t>
            </a:r>
            <a:r>
              <a:rPr lang="pl-PL" dirty="0" err="1"/>
              <a:t>vzoru</a:t>
            </a:r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2CADA0A-08CE-6585-D225-181DA3433209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1C4F359-EF32-ECE0-4FB9-01D799988147}"/>
              </a:ext>
            </a:extLst>
          </p:cNvPr>
          <p:cNvSpPr/>
          <p:nvPr userDrawn="1"/>
        </p:nvSpPr>
        <p:spPr>
          <a:xfrm>
            <a:off x="4491424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230744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8B33A99-7856-F744-8A4A-4AEFC5660507}"/>
              </a:ext>
            </a:extLst>
          </p:cNvPr>
          <p:cNvSpPr/>
          <p:nvPr userDrawn="1"/>
        </p:nvSpPr>
        <p:spPr>
          <a:xfrm>
            <a:off x="636267" y="1879592"/>
            <a:ext cx="278537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4C2002-9DB9-C144-B19A-E72021E43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7" y="396617"/>
            <a:ext cx="2805024" cy="1202419"/>
          </a:xfrm>
          <a:prstGeom prst="rect">
            <a:avLst/>
          </a:prstGeom>
        </p:spPr>
        <p:txBody>
          <a:bodyPr anchor="t"/>
          <a:lstStyle>
            <a:lvl1pPr>
              <a:defRPr sz="2000" b="1" i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E9C92BA-762E-7C44-B633-C691FE2230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7" y="2227782"/>
            <a:ext cx="2805024" cy="40365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5613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6675" y="3585550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A00D2DFA-23E8-024D-814A-708EA8B7D122}"/>
              </a:ext>
            </a:extLst>
          </p:cNvPr>
          <p:cNvSpPr txBox="1">
            <a:spLocks/>
          </p:cNvSpPr>
          <p:nvPr userDrawn="1"/>
        </p:nvSpPr>
        <p:spPr>
          <a:xfrm>
            <a:off x="5480243" y="5291647"/>
            <a:ext cx="2267196" cy="3995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/>
              <a:t>www.orlenunipetrol.cz</a:t>
            </a:r>
            <a:endParaRPr lang="pl-PL" sz="830" b="0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8" y="4859372"/>
            <a:ext cx="283125" cy="21234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768" y="4432237"/>
            <a:ext cx="283125" cy="212344"/>
          </a:xfrm>
          <a:prstGeom prst="rect">
            <a:avLst/>
          </a:prstGeom>
        </p:spPr>
      </p:pic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94876" y="3200400"/>
            <a:ext cx="2550693" cy="2490788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69AA055D-2BC7-F84C-A01B-5030BEC31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56063" y="401479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16" name="Symbol zastępczy tekstu 14">
            <a:extLst>
              <a:ext uri="{FF2B5EF4-FFF2-40B4-BE49-F238E27FC236}">
                <a16:creationId xmlns:a16="http://schemas.microsoft.com/office/drawing/2014/main" id="{AFDC3CC4-B764-724D-A34E-DE8BD3CF63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1222" y="446392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11048B57-5B8B-1C46-856A-D841A94C3D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1222" y="4895576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3085117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6DBF703-B219-99E8-4E2B-DEC1AE6CD190}"/>
              </a:ext>
            </a:extLst>
          </p:cNvPr>
          <p:cNvSpPr/>
          <p:nvPr userDrawn="1"/>
        </p:nvSpPr>
        <p:spPr>
          <a:xfrm>
            <a:off x="1114834" y="971802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A1418B35-9B78-8EEA-162F-10FED4ABFB14}"/>
              </a:ext>
            </a:extLst>
          </p:cNvPr>
          <p:cNvCxnSpPr>
            <a:cxnSpLocks/>
          </p:cNvCxnSpPr>
          <p:nvPr userDrawn="1"/>
        </p:nvCxnSpPr>
        <p:spPr>
          <a:xfrm>
            <a:off x="3341807" y="1080651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4" y="1697987"/>
            <a:ext cx="6922111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8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8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7" name="Tytuł 1">
            <a:extLst>
              <a:ext uri="{FF2B5EF4-FFF2-40B4-BE49-F238E27FC236}">
                <a16:creationId xmlns:a16="http://schemas.microsoft.com/office/drawing/2014/main" id="{64473050-89B8-1541-9F87-82A2E0258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4835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07CCA530-1059-4C4F-9684-6593BCBF029E}"/>
              </a:ext>
            </a:extLst>
          </p:cNvPr>
          <p:cNvSpPr txBox="1">
            <a:spLocks/>
          </p:cNvSpPr>
          <p:nvPr userDrawn="1"/>
        </p:nvSpPr>
        <p:spPr>
          <a:xfrm>
            <a:off x="5525985" y="5312780"/>
            <a:ext cx="2303600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/>
              <a:t>www.orlenunipetrol.cz</a:t>
            </a:r>
            <a:endParaRPr lang="pl-PL" sz="830" b="0" dirty="0"/>
          </a:p>
        </p:txBody>
      </p:sp>
      <p:pic>
        <p:nvPicPr>
          <p:cNvPr id="29" name="Picture 20">
            <a:extLst>
              <a:ext uri="{FF2B5EF4-FFF2-40B4-BE49-F238E27FC236}">
                <a16:creationId xmlns:a16="http://schemas.microsoft.com/office/drawing/2014/main" id="{B8D41D00-C1E5-3448-A672-86524922D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3232315"/>
            <a:ext cx="283125" cy="212344"/>
          </a:xfrm>
          <a:prstGeom prst="rect">
            <a:avLst/>
          </a:prstGeom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8E3105B3-DCED-BC48-A429-331C7EA5D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2883823"/>
            <a:ext cx="283125" cy="212344"/>
          </a:xfrm>
          <a:prstGeom prst="rect">
            <a:avLst/>
          </a:prstGeom>
        </p:spPr>
      </p:pic>
      <p:sp>
        <p:nvSpPr>
          <p:cNvPr id="31" name="Symbol zastępczy tekstu 14">
            <a:extLst>
              <a:ext uri="{FF2B5EF4-FFF2-40B4-BE49-F238E27FC236}">
                <a16:creationId xmlns:a16="http://schemas.microsoft.com/office/drawing/2014/main" id="{C1C484AC-B43E-F446-A627-91ACEA508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4223" y="255857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AFAFFB6A-3AB5-0946-AAB0-8C708F806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9382" y="289293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1341771F-E8F9-8443-9349-E02F57A061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9382" y="324594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5D533070-E3D4-6241-90FD-927F1C790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4976245"/>
            <a:ext cx="283125" cy="21234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6A00633-7A61-9B44-BE29-5EC83C6C2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928" y="4627753"/>
            <a:ext cx="283125" cy="212344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BFE842CC-B869-134C-9E0E-74EE2AE545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4223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822753E6-CD0E-8841-A55F-CE3844AA6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59382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C5F340B9-434C-604C-8CA5-2888D9B0DB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59382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FE08B9-D047-B54C-B3B6-EF14609D0E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4223" y="3841284"/>
            <a:ext cx="3656691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24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1742" y="1049580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87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 s fotografi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7A576824-0775-AA9D-7942-727F8C4892A8}"/>
              </a:ext>
            </a:extLst>
          </p:cNvPr>
          <p:cNvSpPr/>
          <p:nvPr userDrawn="1"/>
        </p:nvSpPr>
        <p:spPr>
          <a:xfrm>
            <a:off x="1114834" y="948537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F0714BD-482D-4700-B3B6-1647904E0F64}"/>
              </a:ext>
            </a:extLst>
          </p:cNvPr>
          <p:cNvCxnSpPr>
            <a:cxnSpLocks/>
          </p:cNvCxnSpPr>
          <p:nvPr userDrawn="1"/>
        </p:nvCxnSpPr>
        <p:spPr>
          <a:xfrm>
            <a:off x="3381701" y="1057386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2" name="Symbol zastępczy obrazu 11">
            <a:extLst>
              <a:ext uri="{FF2B5EF4-FFF2-40B4-BE49-F238E27FC236}">
                <a16:creationId xmlns:a16="http://schemas.microsoft.com/office/drawing/2014/main" id="{0711B926-1313-7B43-BDFB-E160EA336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2848" y="3905142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6" name="Symbol zastępczy obrazu 11">
            <a:extLst>
              <a:ext uri="{FF2B5EF4-FFF2-40B4-BE49-F238E27FC236}">
                <a16:creationId xmlns:a16="http://schemas.microsoft.com/office/drawing/2014/main" id="{2A078B1C-D77F-BA45-AE96-3516041870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72848" y="2182798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28" name="Symbol zastępczy obrazu 11">
            <a:extLst>
              <a:ext uri="{FF2B5EF4-FFF2-40B4-BE49-F238E27FC236}">
                <a16:creationId xmlns:a16="http://schemas.microsoft.com/office/drawing/2014/main" id="{F509A2E1-460B-024D-9298-92156A2677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8648" y="3924064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34" name="Symbol zastępczy obrazu 11">
            <a:extLst>
              <a:ext uri="{FF2B5EF4-FFF2-40B4-BE49-F238E27FC236}">
                <a16:creationId xmlns:a16="http://schemas.microsoft.com/office/drawing/2014/main" id="{69DB0742-71B0-244C-A36F-857D5A6FB6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648" y="2201720"/>
            <a:ext cx="1327077" cy="129591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pic>
        <p:nvPicPr>
          <p:cNvPr id="35" name="Picture 20">
            <a:extLst>
              <a:ext uri="{FF2B5EF4-FFF2-40B4-BE49-F238E27FC236}">
                <a16:creationId xmlns:a16="http://schemas.microsoft.com/office/drawing/2014/main" id="{FA79E6D2-D1CF-504D-BC25-95902AEF75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4953667"/>
            <a:ext cx="283125" cy="212344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9CB311B0-FA41-A746-B9CA-145317F4B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4605175"/>
            <a:ext cx="283125" cy="212344"/>
          </a:xfrm>
          <a:prstGeom prst="rect">
            <a:avLst/>
          </a:prstGeom>
        </p:spPr>
      </p:pic>
      <p:sp>
        <p:nvSpPr>
          <p:cNvPr id="37" name="Symbol zastępczy tekstu 14">
            <a:extLst>
              <a:ext uri="{FF2B5EF4-FFF2-40B4-BE49-F238E27FC236}">
                <a16:creationId xmlns:a16="http://schemas.microsoft.com/office/drawing/2014/main" id="{0465EC65-5E12-434C-BFE9-CE4189427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39434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38" name="Symbol zastępczy tekstu 14">
            <a:extLst>
              <a:ext uri="{FF2B5EF4-FFF2-40B4-BE49-F238E27FC236}">
                <a16:creationId xmlns:a16="http://schemas.microsoft.com/office/drawing/2014/main" id="{4AD7AA8A-B447-6548-81E0-7CC39FD98A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54594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9" name="Symbol zastępczy tekstu 14">
            <a:extLst>
              <a:ext uri="{FF2B5EF4-FFF2-40B4-BE49-F238E27FC236}">
                <a16:creationId xmlns:a16="http://schemas.microsoft.com/office/drawing/2014/main" id="{E043A482-04C4-944B-B807-24ED85DC4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4594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0" name="Symbol zastępczy tekstu 3">
            <a:extLst>
              <a:ext uri="{FF2B5EF4-FFF2-40B4-BE49-F238E27FC236}">
                <a16:creationId xmlns:a16="http://schemas.microsoft.com/office/drawing/2014/main" id="{43CAB2B4-A039-0B42-B70A-36395DB691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9435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41" name="Picture 20">
            <a:extLst>
              <a:ext uri="{FF2B5EF4-FFF2-40B4-BE49-F238E27FC236}">
                <a16:creationId xmlns:a16="http://schemas.microsoft.com/office/drawing/2014/main" id="{4C78DC39-5F7E-EF41-B4F8-1C68E20BD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3243009"/>
            <a:ext cx="283125" cy="21234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80B83C7-8F18-BC41-9E53-49B2F3D3E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139" y="2894517"/>
            <a:ext cx="283125" cy="212344"/>
          </a:xfrm>
          <a:prstGeom prst="rect">
            <a:avLst/>
          </a:prstGeom>
        </p:spPr>
      </p:pic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73E14C0F-C23F-3F43-A66E-34D63905FB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9434" y="2591847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44" name="Symbol zastępczy tekstu 14">
            <a:extLst>
              <a:ext uri="{FF2B5EF4-FFF2-40B4-BE49-F238E27FC236}">
                <a16:creationId xmlns:a16="http://schemas.microsoft.com/office/drawing/2014/main" id="{42E308F3-25C5-ED4E-9B75-0F8C71A1C4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4594" y="292620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5" name="Symbol zastępczy tekstu 14">
            <a:extLst>
              <a:ext uri="{FF2B5EF4-FFF2-40B4-BE49-F238E27FC236}">
                <a16:creationId xmlns:a16="http://schemas.microsoft.com/office/drawing/2014/main" id="{D70D4ED0-0609-4F43-9723-8F71FC6D6D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4594" y="3279213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6" name="Symbol zastępczy tekstu 3">
            <a:extLst>
              <a:ext uri="{FF2B5EF4-FFF2-40B4-BE49-F238E27FC236}">
                <a16:creationId xmlns:a16="http://schemas.microsoft.com/office/drawing/2014/main" id="{BD3A5E84-38FC-CC4D-8BDD-A2787F38F1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9435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4B208BF1-9045-2041-8208-E99629E4C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4953667"/>
            <a:ext cx="283125" cy="212344"/>
          </a:xfrm>
          <a:prstGeom prst="rect">
            <a:avLst/>
          </a:prstGeom>
        </p:spPr>
      </p:pic>
      <p:pic>
        <p:nvPicPr>
          <p:cNvPr id="48" name="Picture 22">
            <a:extLst>
              <a:ext uri="{FF2B5EF4-FFF2-40B4-BE49-F238E27FC236}">
                <a16:creationId xmlns:a16="http://schemas.microsoft.com/office/drawing/2014/main" id="{8EA8A637-4A6E-0E46-8D03-A147E1271E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4605175"/>
            <a:ext cx="283125" cy="212344"/>
          </a:xfrm>
          <a:prstGeom prst="rect">
            <a:avLst/>
          </a:prstGeom>
        </p:spPr>
      </p:pic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EE4F912F-C7CF-6543-AB76-C0F84CF188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5234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50" name="Symbol zastępczy tekstu 14">
            <a:extLst>
              <a:ext uri="{FF2B5EF4-FFF2-40B4-BE49-F238E27FC236}">
                <a16:creationId xmlns:a16="http://schemas.microsoft.com/office/drawing/2014/main" id="{52EEB6D2-09AA-A941-8282-7C5F04BAF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50393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1" name="Symbol zastępczy tekstu 14">
            <a:extLst>
              <a:ext uri="{FF2B5EF4-FFF2-40B4-BE49-F238E27FC236}">
                <a16:creationId xmlns:a16="http://schemas.microsoft.com/office/drawing/2014/main" id="{4E849C4F-5E13-0E40-9C1C-3DC19C7F8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50393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2" name="Symbol zastępczy tekstu 3">
            <a:extLst>
              <a:ext uri="{FF2B5EF4-FFF2-40B4-BE49-F238E27FC236}">
                <a16:creationId xmlns:a16="http://schemas.microsoft.com/office/drawing/2014/main" id="{F3DB6F24-BE96-3F41-9D62-CBE6E1A8C9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5233" y="3841284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9BC5F81C-3223-4E4A-A0A0-7B8019B17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3243009"/>
            <a:ext cx="283125" cy="212344"/>
          </a:xfrm>
          <a:prstGeom prst="rect">
            <a:avLst/>
          </a:prstGeom>
        </p:spPr>
      </p:pic>
      <p:pic>
        <p:nvPicPr>
          <p:cNvPr id="54" name="Picture 22">
            <a:extLst>
              <a:ext uri="{FF2B5EF4-FFF2-40B4-BE49-F238E27FC236}">
                <a16:creationId xmlns:a16="http://schemas.microsoft.com/office/drawing/2014/main" id="{370961F3-0131-AF4E-BE8B-29C7B9033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938" y="2894517"/>
            <a:ext cx="283125" cy="212344"/>
          </a:xfrm>
          <a:prstGeom prst="rect">
            <a:avLst/>
          </a:prstGeom>
        </p:spPr>
      </p:pic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47EB2C78-2EDE-F04E-8F73-F8FBE891726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35234" y="2591847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56" name="Symbol zastępczy tekstu 14">
            <a:extLst>
              <a:ext uri="{FF2B5EF4-FFF2-40B4-BE49-F238E27FC236}">
                <a16:creationId xmlns:a16="http://schemas.microsoft.com/office/drawing/2014/main" id="{850E4655-F365-5244-9365-D561FFDB2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50393" y="292620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7" name="Symbol zastępczy tekstu 14">
            <a:extLst>
              <a:ext uri="{FF2B5EF4-FFF2-40B4-BE49-F238E27FC236}">
                <a16:creationId xmlns:a16="http://schemas.microsoft.com/office/drawing/2014/main" id="{6C680B25-53EF-D14B-BB84-A666F718F8B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150393" y="3279213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8" name="Symbol zastępczy tekstu 3">
            <a:extLst>
              <a:ext uri="{FF2B5EF4-FFF2-40B4-BE49-F238E27FC236}">
                <a16:creationId xmlns:a16="http://schemas.microsoft.com/office/drawing/2014/main" id="{DDDBF0C7-39A9-4844-8146-2874930DA1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35233" y="2130626"/>
            <a:ext cx="2783920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sp>
        <p:nvSpPr>
          <p:cNvPr id="59" name="Tytuł 1">
            <a:extLst>
              <a:ext uri="{FF2B5EF4-FFF2-40B4-BE49-F238E27FC236}">
                <a16:creationId xmlns:a16="http://schemas.microsoft.com/office/drawing/2014/main" id="{AFFB37C9-E9FA-2E49-AAC6-FBE98200C2F7}"/>
              </a:ext>
            </a:extLst>
          </p:cNvPr>
          <p:cNvSpPr txBox="1">
            <a:spLocks/>
          </p:cNvSpPr>
          <p:nvPr userDrawn="1"/>
        </p:nvSpPr>
        <p:spPr>
          <a:xfrm>
            <a:off x="8150393" y="5312780"/>
            <a:ext cx="2368761" cy="3784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/>
              <a:t>www.orlenunipetrol.cz</a:t>
            </a:r>
            <a:endParaRPr lang="pl-PL" sz="830" b="0" dirty="0"/>
          </a:p>
        </p:txBody>
      </p:sp>
      <p:pic>
        <p:nvPicPr>
          <p:cNvPr id="61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801" y="1018364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so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>
            <a:extLst>
              <a:ext uri="{FF2B5EF4-FFF2-40B4-BE49-F238E27FC236}">
                <a16:creationId xmlns:a16="http://schemas.microsoft.com/office/drawing/2014/main" id="{A1BFAB25-3A2A-304D-9A31-D701BC84E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005" y="3585550"/>
            <a:ext cx="6392433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9EA78BD8-4B1C-7C4B-A45A-038E539F27D6}"/>
              </a:ext>
            </a:extLst>
          </p:cNvPr>
          <p:cNvSpPr txBox="1">
            <a:spLocks/>
          </p:cNvSpPr>
          <p:nvPr userDrawn="1"/>
        </p:nvSpPr>
        <p:spPr>
          <a:xfrm>
            <a:off x="5517189" y="5291647"/>
            <a:ext cx="223025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/>
              <a:t>www.orlenunipetrol.cz</a:t>
            </a:r>
            <a:endParaRPr lang="pl-PL" sz="830" b="0" dirty="0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6F3379B9-6A9B-F145-A358-CA48499C1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9" y="4893239"/>
            <a:ext cx="283125" cy="212344"/>
          </a:xfrm>
          <a:prstGeom prst="rect">
            <a:avLst/>
          </a:prstGeom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508A27BA-0DD1-114B-B925-B78D4EE5B7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099" y="4466104"/>
            <a:ext cx="283125" cy="212344"/>
          </a:xfrm>
          <a:prstGeom prst="rect">
            <a:avLst/>
          </a:prstGeom>
        </p:spPr>
      </p:pic>
      <p:sp>
        <p:nvSpPr>
          <p:cNvPr id="17" name="Symbol zastępczy tekstu 14">
            <a:extLst>
              <a:ext uri="{FF2B5EF4-FFF2-40B4-BE49-F238E27FC236}">
                <a16:creationId xmlns:a16="http://schemas.microsoft.com/office/drawing/2014/main" id="{CE761AD9-3CFA-2F48-9123-D510CB904E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4394" y="401479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18" name="Symbol zastępczy tekstu 14">
            <a:extLst>
              <a:ext uri="{FF2B5EF4-FFF2-40B4-BE49-F238E27FC236}">
                <a16:creationId xmlns:a16="http://schemas.microsoft.com/office/drawing/2014/main" id="{19B6514D-9E6B-A048-8667-ECC6CF9EFF8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59554" y="4463929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9" name="Symbol zastępczy tekstu 14">
            <a:extLst>
              <a:ext uri="{FF2B5EF4-FFF2-40B4-BE49-F238E27FC236}">
                <a16:creationId xmlns:a16="http://schemas.microsoft.com/office/drawing/2014/main" id="{A80CB5BB-FF0F-9D4E-BE4D-2AD1B1A6BA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9554" y="4895576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1798678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so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37D3382B-2785-C300-BD99-83A64EE83D0B}"/>
              </a:ext>
            </a:extLst>
          </p:cNvPr>
          <p:cNvSpPr/>
          <p:nvPr userDrawn="1"/>
        </p:nvSpPr>
        <p:spPr>
          <a:xfrm>
            <a:off x="1114834" y="955793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2976EAF-B582-1A95-49DF-0BE471C41F5C}"/>
              </a:ext>
            </a:extLst>
          </p:cNvPr>
          <p:cNvCxnSpPr>
            <a:cxnSpLocks/>
          </p:cNvCxnSpPr>
          <p:nvPr userDrawn="1"/>
        </p:nvCxnSpPr>
        <p:spPr>
          <a:xfrm>
            <a:off x="3621960" y="1052223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4" y="1698100"/>
            <a:ext cx="6922111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AADFC119-817A-9C44-B5F9-2240A73CD3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5827" y="2151268"/>
            <a:ext cx="3645568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FCAEC6FB-DC83-604F-A4A8-162754FB16AB}"/>
              </a:ext>
            </a:extLst>
          </p:cNvPr>
          <p:cNvSpPr txBox="1">
            <a:spLocks/>
          </p:cNvSpPr>
          <p:nvPr userDrawn="1"/>
        </p:nvSpPr>
        <p:spPr>
          <a:xfrm>
            <a:off x="5525986" y="5312780"/>
            <a:ext cx="2219517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/>
              <a:t>www.orlenunipetrol.cz</a:t>
            </a:r>
            <a:endParaRPr lang="pl-PL" sz="830" b="0" dirty="0"/>
          </a:p>
        </p:txBody>
      </p:sp>
      <p:pic>
        <p:nvPicPr>
          <p:cNvPr id="19" name="Picture 20">
            <a:extLst>
              <a:ext uri="{FF2B5EF4-FFF2-40B4-BE49-F238E27FC236}">
                <a16:creationId xmlns:a16="http://schemas.microsoft.com/office/drawing/2014/main" id="{34E433D6-74D8-8C4C-9019-BCF33B990D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3243604"/>
            <a:ext cx="283125" cy="212344"/>
          </a:xfrm>
          <a:prstGeom prst="rect">
            <a:avLst/>
          </a:prstGeom>
        </p:spPr>
      </p:pic>
      <p:pic>
        <p:nvPicPr>
          <p:cNvPr id="20" name="Picture 22">
            <a:extLst>
              <a:ext uri="{FF2B5EF4-FFF2-40B4-BE49-F238E27FC236}">
                <a16:creationId xmlns:a16="http://schemas.microsoft.com/office/drawing/2014/main" id="{165B4425-6030-C345-9064-88270B9EB0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2895112"/>
            <a:ext cx="283125" cy="212344"/>
          </a:xfrm>
          <a:prstGeom prst="rect">
            <a:avLst/>
          </a:prstGeom>
        </p:spPr>
      </p:pic>
      <p:sp>
        <p:nvSpPr>
          <p:cNvPr id="27" name="Symbol zastępczy tekstu 14">
            <a:extLst>
              <a:ext uri="{FF2B5EF4-FFF2-40B4-BE49-F238E27FC236}">
                <a16:creationId xmlns:a16="http://schemas.microsoft.com/office/drawing/2014/main" id="{AFAEF9DD-165C-D84A-95A1-C0888E6A2B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5217" y="255857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28" name="Symbol zastępczy tekstu 14">
            <a:extLst>
              <a:ext uri="{FF2B5EF4-FFF2-40B4-BE49-F238E27FC236}">
                <a16:creationId xmlns:a16="http://schemas.microsoft.com/office/drawing/2014/main" id="{EB465F5F-4F47-824C-8DDD-6F44E68FC2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0375" y="289293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29" name="Symbol zastępczy tekstu 14">
            <a:extLst>
              <a:ext uri="{FF2B5EF4-FFF2-40B4-BE49-F238E27FC236}">
                <a16:creationId xmlns:a16="http://schemas.microsoft.com/office/drawing/2014/main" id="{B15B932D-9A79-564A-91D7-DE756AB4BB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375" y="324594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2337385A-C529-DB4C-A2B6-CF5A48094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987534"/>
            <a:ext cx="283125" cy="212344"/>
          </a:xfrm>
          <a:prstGeom prst="rect">
            <a:avLst/>
          </a:prstGeom>
        </p:spPr>
      </p:pic>
      <p:pic>
        <p:nvPicPr>
          <p:cNvPr id="31" name="Picture 22">
            <a:extLst>
              <a:ext uri="{FF2B5EF4-FFF2-40B4-BE49-F238E27FC236}">
                <a16:creationId xmlns:a16="http://schemas.microsoft.com/office/drawing/2014/main" id="{2867E916-D116-8644-AAD8-E3B4E075A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920" y="4639042"/>
            <a:ext cx="283125" cy="212344"/>
          </a:xfrm>
          <a:prstGeom prst="rect">
            <a:avLst/>
          </a:prstGeom>
        </p:spPr>
      </p:pic>
      <p:sp>
        <p:nvSpPr>
          <p:cNvPr id="32" name="Symbol zastępczy tekstu 14">
            <a:extLst>
              <a:ext uri="{FF2B5EF4-FFF2-40B4-BE49-F238E27FC236}">
                <a16:creationId xmlns:a16="http://schemas.microsoft.com/office/drawing/2014/main" id="{D3253565-730F-184B-99EF-A506DF3E7C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05217" y="4302505"/>
            <a:ext cx="217646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33" name="Symbol zastępczy tekstu 14">
            <a:extLst>
              <a:ext uri="{FF2B5EF4-FFF2-40B4-BE49-F238E27FC236}">
                <a16:creationId xmlns:a16="http://schemas.microsoft.com/office/drawing/2014/main" id="{29471C65-7248-014D-B73A-71905C1C32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20375" y="463686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34" name="Symbol zastępczy tekstu 14">
            <a:extLst>
              <a:ext uri="{FF2B5EF4-FFF2-40B4-BE49-F238E27FC236}">
                <a16:creationId xmlns:a16="http://schemas.microsoft.com/office/drawing/2014/main" id="{F115D1F6-DF27-6C49-B7BE-35912C7003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0375" y="4989871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35" name="Symbol zastępczy tekstu 3">
            <a:extLst>
              <a:ext uri="{FF2B5EF4-FFF2-40B4-BE49-F238E27FC236}">
                <a16:creationId xmlns:a16="http://schemas.microsoft.com/office/drawing/2014/main" id="{98D61762-F224-F940-9FA7-DFFA2C8A4F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5216" y="3841284"/>
            <a:ext cx="3656691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21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44" y="1022023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52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so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162FBAE-ECF2-63D9-15BF-7F715BB39F4F}"/>
              </a:ext>
            </a:extLst>
          </p:cNvPr>
          <p:cNvSpPr/>
          <p:nvPr userDrawn="1"/>
        </p:nvSpPr>
        <p:spPr>
          <a:xfrm>
            <a:off x="1114834" y="959923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5362969-698E-0F4B-99DF-07432042B54A}"/>
              </a:ext>
            </a:extLst>
          </p:cNvPr>
          <p:cNvSpPr/>
          <p:nvPr userDrawn="1"/>
        </p:nvSpPr>
        <p:spPr>
          <a:xfrm>
            <a:off x="1114832" y="1698100"/>
            <a:ext cx="9677493" cy="3993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pic>
        <p:nvPicPr>
          <p:cNvPr id="39" name="Picture 20">
            <a:extLst>
              <a:ext uri="{FF2B5EF4-FFF2-40B4-BE49-F238E27FC236}">
                <a16:creationId xmlns:a16="http://schemas.microsoft.com/office/drawing/2014/main" id="{BCC1AD7B-B37D-7243-93D5-B80988FDF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4987534"/>
            <a:ext cx="283125" cy="212344"/>
          </a:xfrm>
          <a:prstGeom prst="rect">
            <a:avLst/>
          </a:prstGeom>
        </p:spPr>
      </p:pic>
      <p:pic>
        <p:nvPicPr>
          <p:cNvPr id="40" name="Picture 22">
            <a:extLst>
              <a:ext uri="{FF2B5EF4-FFF2-40B4-BE49-F238E27FC236}">
                <a16:creationId xmlns:a16="http://schemas.microsoft.com/office/drawing/2014/main" id="{5027B045-2967-3148-8761-0BA177A27B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4639042"/>
            <a:ext cx="283125" cy="212344"/>
          </a:xfrm>
          <a:prstGeom prst="rect">
            <a:avLst/>
          </a:prstGeom>
        </p:spPr>
      </p:pic>
      <p:sp>
        <p:nvSpPr>
          <p:cNvPr id="41" name="Symbol zastępczy tekstu 14">
            <a:extLst>
              <a:ext uri="{FF2B5EF4-FFF2-40B4-BE49-F238E27FC236}">
                <a16:creationId xmlns:a16="http://schemas.microsoft.com/office/drawing/2014/main" id="{035E2823-F264-C54D-BFC8-9DAA321290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99676" y="430250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42" name="Symbol zastępczy tekstu 14">
            <a:extLst>
              <a:ext uri="{FF2B5EF4-FFF2-40B4-BE49-F238E27FC236}">
                <a16:creationId xmlns:a16="http://schemas.microsoft.com/office/drawing/2014/main" id="{586E636C-F890-3D48-B2C6-DF69EC2A5D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4834" y="463686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3" name="Symbol zastępczy tekstu 14">
            <a:extLst>
              <a:ext uri="{FF2B5EF4-FFF2-40B4-BE49-F238E27FC236}">
                <a16:creationId xmlns:a16="http://schemas.microsoft.com/office/drawing/2014/main" id="{60191B87-9386-1647-99AD-B9D0A85561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4834" y="498987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44" name="Symbol zastępczy tekstu 3">
            <a:extLst>
              <a:ext uri="{FF2B5EF4-FFF2-40B4-BE49-F238E27FC236}">
                <a16:creationId xmlns:a16="http://schemas.microsoft.com/office/drawing/2014/main" id="{E5B3E16D-18C2-724E-B940-6CD69F73F5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99675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60A4677B-7C38-2C4C-8339-C22F5191B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3276876"/>
            <a:ext cx="283125" cy="212344"/>
          </a:xfrm>
          <a:prstGeom prst="rect">
            <a:avLst/>
          </a:prstGeom>
        </p:spPr>
      </p:pic>
      <p:pic>
        <p:nvPicPr>
          <p:cNvPr id="46" name="Picture 22">
            <a:extLst>
              <a:ext uri="{FF2B5EF4-FFF2-40B4-BE49-F238E27FC236}">
                <a16:creationId xmlns:a16="http://schemas.microsoft.com/office/drawing/2014/main" id="{ED0E7CB7-240A-C14E-9CD4-CF4ACDA879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380" y="2928384"/>
            <a:ext cx="283125" cy="212344"/>
          </a:xfrm>
          <a:prstGeom prst="rect">
            <a:avLst/>
          </a:prstGeom>
        </p:spPr>
      </p:pic>
      <p:sp>
        <p:nvSpPr>
          <p:cNvPr id="47" name="Symbol zastępczy tekstu 14">
            <a:extLst>
              <a:ext uri="{FF2B5EF4-FFF2-40B4-BE49-F238E27FC236}">
                <a16:creationId xmlns:a16="http://schemas.microsoft.com/office/drawing/2014/main" id="{9B4D2C2D-F59C-1746-A0F5-8F29B5B2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9676" y="2591847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48" name="Symbol zastępczy tekstu 14">
            <a:extLst>
              <a:ext uri="{FF2B5EF4-FFF2-40B4-BE49-F238E27FC236}">
                <a16:creationId xmlns:a16="http://schemas.microsoft.com/office/drawing/2014/main" id="{2D34E607-D0CF-1345-9EDB-4D7B89E010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4834" y="292620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49" name="Symbol zastępczy tekstu 14">
            <a:extLst>
              <a:ext uri="{FF2B5EF4-FFF2-40B4-BE49-F238E27FC236}">
                <a16:creationId xmlns:a16="http://schemas.microsoft.com/office/drawing/2014/main" id="{76C27650-DABB-7940-9618-40E6D9A6B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14834" y="3279213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0" name="Symbol zastępczy tekstu 3">
            <a:extLst>
              <a:ext uri="{FF2B5EF4-FFF2-40B4-BE49-F238E27FC236}">
                <a16:creationId xmlns:a16="http://schemas.microsoft.com/office/drawing/2014/main" id="{E7C669C2-A06F-B54F-A86B-574AF6FB51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99675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 baseline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9E7E590E-F349-174C-8126-0FD3EEA0B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4987534"/>
            <a:ext cx="283125" cy="212344"/>
          </a:xfrm>
          <a:prstGeom prst="rect">
            <a:avLst/>
          </a:prstGeom>
        </p:spPr>
      </p:pic>
      <p:pic>
        <p:nvPicPr>
          <p:cNvPr id="52" name="Picture 22">
            <a:extLst>
              <a:ext uri="{FF2B5EF4-FFF2-40B4-BE49-F238E27FC236}">
                <a16:creationId xmlns:a16="http://schemas.microsoft.com/office/drawing/2014/main" id="{D6BC7018-0DED-7443-BA58-9B6E13C4FF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4639042"/>
            <a:ext cx="283125" cy="212344"/>
          </a:xfrm>
          <a:prstGeom prst="rect">
            <a:avLst/>
          </a:prstGeom>
        </p:spPr>
      </p:pic>
      <p:sp>
        <p:nvSpPr>
          <p:cNvPr id="53" name="Symbol zastępczy tekstu 14">
            <a:extLst>
              <a:ext uri="{FF2B5EF4-FFF2-40B4-BE49-F238E27FC236}">
                <a16:creationId xmlns:a16="http://schemas.microsoft.com/office/drawing/2014/main" id="{7AAA8981-72D7-7E4F-B91E-162C163E82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95474" y="4302505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54" name="Symbol zastępczy tekstu 14">
            <a:extLst>
              <a:ext uri="{FF2B5EF4-FFF2-40B4-BE49-F238E27FC236}">
                <a16:creationId xmlns:a16="http://schemas.microsoft.com/office/drawing/2014/main" id="{46ADC2CE-0946-4C42-89DF-104A983EC0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10633" y="4636867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55" name="Symbol zastępczy tekstu 14">
            <a:extLst>
              <a:ext uri="{FF2B5EF4-FFF2-40B4-BE49-F238E27FC236}">
                <a16:creationId xmlns:a16="http://schemas.microsoft.com/office/drawing/2014/main" id="{DC0E0222-23A9-2842-A6C1-2F6B364A28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10633" y="4989871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56" name="Symbol zastępczy tekstu 3">
            <a:extLst>
              <a:ext uri="{FF2B5EF4-FFF2-40B4-BE49-F238E27FC236}">
                <a16:creationId xmlns:a16="http://schemas.microsoft.com/office/drawing/2014/main" id="{3140DE3F-E9BC-3F4F-8130-44A57E3D3D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95474" y="3841284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C54620F9-8564-1C42-BC68-8F5448214C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3276876"/>
            <a:ext cx="283125" cy="212344"/>
          </a:xfrm>
          <a:prstGeom prst="rect">
            <a:avLst/>
          </a:prstGeom>
        </p:spPr>
      </p:pic>
      <p:pic>
        <p:nvPicPr>
          <p:cNvPr id="58" name="Picture 22">
            <a:extLst>
              <a:ext uri="{FF2B5EF4-FFF2-40B4-BE49-F238E27FC236}">
                <a16:creationId xmlns:a16="http://schemas.microsoft.com/office/drawing/2014/main" id="{63BE3737-8EAB-9C4E-9F55-839B322DA0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79" y="2928384"/>
            <a:ext cx="283125" cy="212344"/>
          </a:xfrm>
          <a:prstGeom prst="rect">
            <a:avLst/>
          </a:prstGeom>
        </p:spPr>
      </p:pic>
      <p:sp>
        <p:nvSpPr>
          <p:cNvPr id="59" name="Symbol zastępczy tekstu 14">
            <a:extLst>
              <a:ext uri="{FF2B5EF4-FFF2-40B4-BE49-F238E27FC236}">
                <a16:creationId xmlns:a16="http://schemas.microsoft.com/office/drawing/2014/main" id="{8B718655-87B7-CD41-A91B-9CD194673E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95474" y="2591847"/>
            <a:ext cx="3287433" cy="19194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pl-PL" dirty="0" err="1"/>
              <a:t>Pozice</a:t>
            </a:r>
            <a:endParaRPr lang="pl-PL" dirty="0"/>
          </a:p>
        </p:txBody>
      </p:sp>
      <p:sp>
        <p:nvSpPr>
          <p:cNvPr id="60" name="Symbol zastępczy tekstu 14">
            <a:extLst>
              <a:ext uri="{FF2B5EF4-FFF2-40B4-BE49-F238E27FC236}">
                <a16:creationId xmlns:a16="http://schemas.microsoft.com/office/drawing/2014/main" id="{659637D2-2BE4-194B-B448-BE648D28872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10633" y="2926209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61" name="Symbol zastępczy tekstu 14">
            <a:extLst>
              <a:ext uri="{FF2B5EF4-FFF2-40B4-BE49-F238E27FC236}">
                <a16:creationId xmlns:a16="http://schemas.microsoft.com/office/drawing/2014/main" id="{71A49FB1-9C6F-DD47-8A44-52DE5E9798E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10633" y="3279213"/>
            <a:ext cx="328743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  <p:sp>
        <p:nvSpPr>
          <p:cNvPr id="62" name="Symbol zastępczy tekstu 3">
            <a:extLst>
              <a:ext uri="{FF2B5EF4-FFF2-40B4-BE49-F238E27FC236}">
                <a16:creationId xmlns:a16="http://schemas.microsoft.com/office/drawing/2014/main" id="{BE0C5F33-4388-E44F-AA89-D9A3A59FDD0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95474" y="2130626"/>
            <a:ext cx="4204967" cy="374726"/>
          </a:xfrm>
          <a:prstGeom prst="rect">
            <a:avLst/>
          </a:prstGeom>
        </p:spPr>
        <p:txBody>
          <a:bodyPr/>
          <a:lstStyle>
            <a:lvl1pPr>
              <a:defRPr sz="1800" spc="0"/>
            </a:lvl1pPr>
          </a:lstStyle>
          <a:p>
            <a:pPr lvl="0"/>
            <a:r>
              <a:rPr lang="pl-PL" dirty="0" err="1"/>
              <a:t>Jméno</a:t>
            </a:r>
            <a:r>
              <a:rPr lang="pl-PL" dirty="0"/>
              <a:t> </a:t>
            </a:r>
            <a:r>
              <a:rPr lang="pl-PL" dirty="0" err="1"/>
              <a:t>Příjmení</a:t>
            </a:r>
            <a:endParaRPr lang="pl-PL" dirty="0"/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4E04163-B35D-3003-AE50-D85077023B9B}"/>
              </a:ext>
            </a:extLst>
          </p:cNvPr>
          <p:cNvCxnSpPr>
            <a:cxnSpLocks/>
          </p:cNvCxnSpPr>
          <p:nvPr userDrawn="1"/>
        </p:nvCxnSpPr>
        <p:spPr>
          <a:xfrm>
            <a:off x="3320408" y="106877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44" y="1051181"/>
            <a:ext cx="2210065" cy="531482"/>
          </a:xfrm>
          <a:prstGeom prst="rect">
            <a:avLst/>
          </a:prstGeom>
        </p:spPr>
      </p:pic>
      <p:sp>
        <p:nvSpPr>
          <p:cNvPr id="34" name="Tytuł 1">
            <a:extLst>
              <a:ext uri="{FF2B5EF4-FFF2-40B4-BE49-F238E27FC236}">
                <a16:creationId xmlns:a16="http://schemas.microsoft.com/office/drawing/2014/main" id="{92F36894-22FD-9348-BEF7-07A2AB57371A}"/>
              </a:ext>
            </a:extLst>
          </p:cNvPr>
          <p:cNvSpPr txBox="1">
            <a:spLocks/>
          </p:cNvSpPr>
          <p:nvPr userDrawn="1"/>
        </p:nvSpPr>
        <p:spPr>
          <a:xfrm>
            <a:off x="8498230" y="5378366"/>
            <a:ext cx="219967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/>
              <a:t>www.orlenunipetrol.cz</a:t>
            </a:r>
            <a:endParaRPr lang="pl-PL" sz="830" b="0" dirty="0"/>
          </a:p>
        </p:txBody>
      </p:sp>
    </p:spTree>
    <p:extLst>
      <p:ext uri="{BB962C8B-B14F-4D97-AF65-F5344CB8AC3E}">
        <p14:creationId xmlns:p14="http://schemas.microsoft.com/office/powerpoint/2010/main" val="745801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-firem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5AA9D7-9CF3-9146-A77E-3E377ABB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602" y="3444430"/>
            <a:ext cx="5698903" cy="102754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lang="pl-PL" b="0" i="0" smtClean="0">
                <a:effectLst/>
                <a:latin typeface="+mn-lt"/>
              </a:defRPr>
            </a:lvl1pPr>
          </a:lstStyle>
          <a:p>
            <a:r>
              <a:rPr lang="pl-PL" dirty="0"/>
              <a:t>ORLEN</a:t>
            </a:r>
            <a:br>
              <a:rPr lang="pl-PL"/>
            </a:br>
            <a:endParaRPr lang="pl-PL" dirty="0"/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D590E34F-DEF7-554B-9DE9-2CCC498815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2" y="5056386"/>
            <a:ext cx="283125" cy="21234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BA25F20-1EE0-594D-B8B6-4D6DDAD873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02" y="4624739"/>
            <a:ext cx="283125" cy="212344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92F36894-22FD-9348-BEF7-07A2AB57371A}"/>
              </a:ext>
            </a:extLst>
          </p:cNvPr>
          <p:cNvSpPr txBox="1">
            <a:spLocks/>
          </p:cNvSpPr>
          <p:nvPr userDrawn="1"/>
        </p:nvSpPr>
        <p:spPr>
          <a:xfrm>
            <a:off x="5300255" y="5301918"/>
            <a:ext cx="2199671" cy="3128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Font typeface="+mj-lt"/>
              <a:buNone/>
              <a:defRPr sz="2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pl-PL" sz="830" b="0" cap="none" spc="90" baseline="0" dirty="0"/>
              <a:t>www.orlenunipetrol.cz</a:t>
            </a:r>
            <a:endParaRPr lang="pl-PL" sz="830" b="0" dirty="0"/>
          </a:p>
        </p:txBody>
      </p:sp>
      <p:sp>
        <p:nvSpPr>
          <p:cNvPr id="13" name="Symbol zastępczy tekstu 14">
            <a:extLst>
              <a:ext uri="{FF2B5EF4-FFF2-40B4-BE49-F238E27FC236}">
                <a16:creationId xmlns:a16="http://schemas.microsoft.com/office/drawing/2014/main" id="{3BE7A160-A5EE-E248-8F11-C103A8E29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486" y="4624740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Email</a:t>
            </a:r>
          </a:p>
        </p:txBody>
      </p:sp>
      <p:sp>
        <p:nvSpPr>
          <p:cNvPr id="14" name="Symbol zastępczy tekstu 14">
            <a:extLst>
              <a:ext uri="{FF2B5EF4-FFF2-40B4-BE49-F238E27FC236}">
                <a16:creationId xmlns:a16="http://schemas.microsoft.com/office/drawing/2014/main" id="{C7C04DF9-0F30-EA4D-B3D6-B65A51B7F5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9486" y="5056387"/>
            <a:ext cx="2176463" cy="211137"/>
          </a:xfrm>
          <a:prstGeom prst="rect">
            <a:avLst/>
          </a:prstGeom>
        </p:spPr>
        <p:txBody>
          <a:bodyPr/>
          <a:lstStyle>
            <a:lvl1pPr>
              <a:defRPr sz="900" b="0" spc="0"/>
            </a:lvl1pPr>
          </a:lstStyle>
          <a:p>
            <a:pPr lvl="0"/>
            <a:r>
              <a:rPr lang="pl-PL" dirty="0"/>
              <a:t>Telefon</a:t>
            </a:r>
          </a:p>
        </p:txBody>
      </p:sp>
    </p:spTree>
    <p:extLst>
      <p:ext uri="{BB962C8B-B14F-4D97-AF65-F5344CB8AC3E}">
        <p14:creationId xmlns:p14="http://schemas.microsoft.com/office/powerpoint/2010/main" val="111579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CE749-6D23-EE4E-A002-5E4DB306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86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29BF232-9D58-AF4D-89A7-292EE2CB52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186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err="1"/>
              <a:t>Kliknutím</a:t>
            </a:r>
            <a:r>
              <a:rPr lang="pl-PL" dirty="0"/>
              <a:t> </a:t>
            </a:r>
            <a:r>
              <a:rPr lang="pl-PL" dirty="0" err="1"/>
              <a:t>upravíte</a:t>
            </a:r>
            <a:r>
              <a:rPr lang="pl-PL" dirty="0"/>
              <a:t> </a:t>
            </a:r>
            <a:r>
              <a:rPr lang="pl-PL" dirty="0" err="1"/>
              <a:t>styly</a:t>
            </a:r>
            <a:r>
              <a:rPr lang="pl-PL" dirty="0"/>
              <a:t> </a:t>
            </a:r>
            <a:r>
              <a:rPr lang="pl-PL" dirty="0" err="1"/>
              <a:t>textového</a:t>
            </a:r>
            <a:r>
              <a:rPr lang="pl-PL" dirty="0"/>
              <a:t> </a:t>
            </a:r>
            <a:r>
              <a:rPr lang="pl-PL" dirty="0" err="1"/>
              <a:t>vzoru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80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B6A48BC-AF4D-504A-83F3-AFE449905B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1" spcCol="36000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97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CD444AD-3060-7340-A5E6-CFB01AAF6E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16C8812-B786-CD44-8295-633B1A6ECA0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5C0C0EC-FB6A-8D43-87F3-9024AAF47AA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2" spcCol="360000"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496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ACD6495A-3C9A-0542-B4E8-F9A2B13F3E6E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15A02C-1A47-5344-AAB7-8C23CE44E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D55ADC60-99ED-2C4F-B0BD-1771017BE3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10157751" cy="4577807"/>
          </a:xfrm>
          <a:prstGeom prst="rect">
            <a:avLst/>
          </a:prstGeom>
        </p:spPr>
        <p:txBody>
          <a:bodyPr numCol="3" spcCol="360000"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10000"/>
                  </a:schemeClr>
                </a:solidFill>
                <a:effectLst/>
                <a:latin typeface="+mn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 </a:t>
            </a: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  <a:r>
              <a:rPr lang="pl-PL" dirty="0" err="1"/>
              <a:t>Phasellus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r>
              <a:rPr lang="pl-PL" dirty="0"/>
              <a:t> </a:t>
            </a:r>
            <a:r>
              <a:rPr lang="pl-PL" dirty="0" err="1"/>
              <a:t>vulputate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erat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vitae </a:t>
            </a:r>
            <a:r>
              <a:rPr lang="pl-PL" dirty="0" err="1"/>
              <a:t>nibh</a:t>
            </a:r>
            <a:r>
              <a:rPr lang="pl-PL" dirty="0"/>
              <a:t> in </a:t>
            </a:r>
            <a:r>
              <a:rPr lang="pl-PL" dirty="0" err="1"/>
              <a:t>maximus</a:t>
            </a:r>
            <a:r>
              <a:rPr lang="pl-PL" dirty="0"/>
              <a:t>. Nam a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In vel </a:t>
            </a:r>
            <a:r>
              <a:rPr lang="pl-PL" dirty="0" err="1"/>
              <a:t>neque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tellus</a:t>
            </a:r>
            <a:r>
              <a:rPr lang="pl-PL" dirty="0"/>
              <a:t> </a:t>
            </a:r>
            <a:r>
              <a:rPr lang="pl-PL" dirty="0" err="1"/>
              <a:t>suscipit</a:t>
            </a:r>
            <a:r>
              <a:rPr lang="pl-PL" dirty="0"/>
              <a:t> </a:t>
            </a:r>
            <a:r>
              <a:rPr lang="pl-PL" dirty="0" err="1"/>
              <a:t>lacinia</a:t>
            </a:r>
            <a:r>
              <a:rPr lang="pl-PL" dirty="0"/>
              <a:t> id sit </a:t>
            </a:r>
            <a:r>
              <a:rPr lang="pl-PL" dirty="0" err="1"/>
              <a:t>amet</a:t>
            </a:r>
            <a:r>
              <a:rPr lang="pl-PL" dirty="0"/>
              <a:t> </a:t>
            </a:r>
            <a:r>
              <a:rPr lang="pl-PL" dirty="0" err="1"/>
              <a:t>metus</a:t>
            </a:r>
            <a:r>
              <a:rPr lang="pl-PL" dirty="0"/>
              <a:t>. Nam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velit</a:t>
            </a:r>
            <a:r>
              <a:rPr lang="pl-PL" dirty="0"/>
              <a:t> </a:t>
            </a:r>
            <a:r>
              <a:rPr lang="pl-PL" dirty="0" err="1"/>
              <a:t>laoreet</a:t>
            </a:r>
            <a:r>
              <a:rPr lang="pl-PL" dirty="0"/>
              <a:t>, </a:t>
            </a:r>
            <a:r>
              <a:rPr lang="pl-PL" dirty="0" err="1"/>
              <a:t>eleifend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et, </a:t>
            </a:r>
            <a:r>
              <a:rPr lang="pl-PL" dirty="0" err="1"/>
              <a:t>porttitor</a:t>
            </a:r>
            <a:r>
              <a:rPr lang="pl-PL" dirty="0"/>
              <a:t> </a:t>
            </a:r>
            <a:r>
              <a:rPr lang="pl-PL" dirty="0" err="1"/>
              <a:t>neque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83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7D06D2FF-169E-BD46-B5AF-0BB6A2CBB438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0EE97A-6BD4-BD47-828C-77AC6C8D3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</a:t>
            </a:r>
            <a:r>
              <a:rPr lang="en-GB"/>
              <a:t>upravíte </a:t>
            </a:r>
            <a:r>
              <a:rPr lang="cs-CZ"/>
              <a:t>nadpis</a:t>
            </a:r>
            <a:endParaRPr lang="en-PL" dirty="0"/>
          </a:p>
        </p:txBody>
      </p:sp>
      <p:sp>
        <p:nvSpPr>
          <p:cNvPr id="3" name="Symbol zastępczy wykresu 2">
            <a:extLst>
              <a:ext uri="{FF2B5EF4-FFF2-40B4-BE49-F238E27FC236}">
                <a16:creationId xmlns:a16="http://schemas.microsoft.com/office/drawing/2014/main" id="{27E936B8-2EA2-F341-A204-C3FFD9276B7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7192" y="1685925"/>
            <a:ext cx="10156825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59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/2; Graf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57C7CB6-7F4B-4249-A4CA-6CC2DCCFC725}"/>
              </a:ext>
            </a:extLst>
          </p:cNvPr>
          <p:cNvSpPr/>
          <p:nvPr userDrawn="1"/>
        </p:nvSpPr>
        <p:spPr>
          <a:xfrm>
            <a:off x="636266" y="1290096"/>
            <a:ext cx="10157751" cy="47091"/>
          </a:xfrm>
          <a:prstGeom prst="rect">
            <a:avLst/>
          </a:prstGeom>
          <a:solidFill>
            <a:srgbClr val="AE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F312793-CC0A-F047-92B2-F2D646FC9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266" y="396618"/>
            <a:ext cx="10157751" cy="606384"/>
          </a:xfrm>
          <a:prstGeom prst="rect">
            <a:avLst/>
          </a:prstGeom>
        </p:spPr>
        <p:txBody>
          <a:bodyPr anchor="ctr"/>
          <a:lstStyle>
            <a:lvl1pPr>
              <a:defRPr sz="2000" b="1" i="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Kliknutím </a:t>
            </a:r>
            <a:r>
              <a:rPr lang="en-GB" dirty="0" err="1"/>
              <a:t>upravíte</a:t>
            </a:r>
            <a:r>
              <a:rPr lang="en-GB" dirty="0"/>
              <a:t> </a:t>
            </a:r>
            <a:r>
              <a:rPr lang="cs-CZ" dirty="0"/>
              <a:t>nadpis</a:t>
            </a:r>
            <a:endParaRPr lang="en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BCB3330E-9FAB-314B-99D5-ACEE1A5C80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66" y="1686546"/>
            <a:ext cx="4860767" cy="4577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dat </a:t>
            </a:r>
            <a:r>
              <a:rPr lang="pl-PL" dirty="0" err="1"/>
              <a:t>maximus</a:t>
            </a:r>
            <a:r>
              <a:rPr lang="pl-PL" dirty="0"/>
              <a:t> </a:t>
            </a:r>
            <a:r>
              <a:rPr lang="pl-PL" dirty="0" err="1"/>
              <a:t>turpis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 </a:t>
            </a:r>
            <a:r>
              <a:rPr lang="pl-PL" dirty="0" err="1"/>
              <a:t>imperdiet</a:t>
            </a:r>
            <a:r>
              <a:rPr lang="pl-PL" dirty="0"/>
              <a:t> </a:t>
            </a:r>
            <a:r>
              <a:rPr lang="pl-PL" dirty="0" err="1"/>
              <a:t>mauris</a:t>
            </a:r>
            <a:r>
              <a:rPr lang="pl-PL" dirty="0"/>
              <a:t> </a:t>
            </a:r>
            <a:r>
              <a:rPr lang="pl-PL" dirty="0" err="1"/>
              <a:t>nec</a:t>
            </a:r>
            <a:r>
              <a:rPr lang="pl-PL" dirty="0"/>
              <a:t> </a:t>
            </a:r>
            <a:r>
              <a:rPr lang="pl-PL" dirty="0" err="1"/>
              <a:t>consequatolor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pl-PL" dirty="0"/>
            </a:br>
            <a:r>
              <a:rPr lang="pl-PL" dirty="0"/>
              <a:t>Nunc </a:t>
            </a:r>
            <a:r>
              <a:rPr lang="pl-PL" dirty="0" err="1"/>
              <a:t>aliquet</a:t>
            </a:r>
            <a:r>
              <a:rPr lang="pl-PL" dirty="0"/>
              <a:t> urna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 </a:t>
            </a:r>
            <a:r>
              <a:rPr lang="pl-PL" dirty="0" err="1"/>
              <a:t>egestas</a:t>
            </a:r>
            <a:r>
              <a:rPr lang="pl-PL" dirty="0"/>
              <a:t>, </a:t>
            </a:r>
            <a:r>
              <a:rPr lang="pl-PL" dirty="0" err="1"/>
              <a:t>consequat</a:t>
            </a:r>
            <a:r>
              <a:rPr lang="pl-PL" dirty="0"/>
              <a:t> </a:t>
            </a:r>
            <a:r>
              <a:rPr lang="pl-PL" dirty="0" err="1"/>
              <a:t>pulvinar</a:t>
            </a:r>
            <a:r>
              <a:rPr lang="pl-PL" dirty="0"/>
              <a:t> </a:t>
            </a:r>
            <a:r>
              <a:rPr lang="pl-PL" dirty="0" err="1"/>
              <a:t>dui</a:t>
            </a:r>
            <a:r>
              <a:rPr lang="pl-PL" dirty="0"/>
              <a:t> </a:t>
            </a:r>
            <a:r>
              <a:rPr lang="pl-PL" dirty="0" err="1"/>
              <a:t>cursus</a:t>
            </a:r>
            <a:r>
              <a:rPr lang="pl-PL" dirty="0"/>
              <a:t>. </a:t>
            </a:r>
            <a:r>
              <a:rPr lang="pl-PL" dirty="0" err="1"/>
              <a:t>Aenean</a:t>
            </a:r>
            <a:r>
              <a:rPr lang="pl-PL" dirty="0"/>
              <a:t> </a:t>
            </a:r>
            <a:r>
              <a:rPr lang="pl-PL" dirty="0" err="1"/>
              <a:t>efficitur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tempus</a:t>
            </a:r>
            <a:r>
              <a:rPr lang="pl-PL" dirty="0"/>
              <a:t> eros </a:t>
            </a:r>
            <a:r>
              <a:rPr lang="pl-PL" dirty="0" err="1"/>
              <a:t>feugiat</a:t>
            </a:r>
            <a:r>
              <a:rPr lang="pl-PL" dirty="0"/>
              <a:t>, </a:t>
            </a:r>
            <a:r>
              <a:rPr lang="pl-PL" dirty="0" err="1"/>
              <a:t>eget</a:t>
            </a:r>
            <a:r>
              <a:rPr lang="pl-PL" dirty="0"/>
              <a:t> </a:t>
            </a:r>
            <a:r>
              <a:rPr lang="pl-PL" dirty="0" err="1"/>
              <a:t>posuere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bibendum</a:t>
            </a:r>
            <a:r>
              <a:rPr lang="pl-PL" dirty="0"/>
              <a:t>. </a:t>
            </a:r>
            <a:r>
              <a:rPr lang="pl-PL" dirty="0" err="1"/>
              <a:t>Aliquam</a:t>
            </a:r>
            <a:r>
              <a:rPr lang="pl-PL" dirty="0"/>
              <a:t> </a:t>
            </a:r>
            <a:r>
              <a:rPr lang="pl-PL" dirty="0" err="1"/>
              <a:t>pretium</a:t>
            </a:r>
            <a:r>
              <a:rPr lang="pl-PL" dirty="0"/>
              <a:t> </a:t>
            </a:r>
            <a:r>
              <a:rPr lang="pl-PL" dirty="0" err="1"/>
              <a:t>iaculis</a:t>
            </a:r>
            <a:r>
              <a:rPr lang="pl-PL" dirty="0"/>
              <a:t> </a:t>
            </a:r>
            <a:r>
              <a:rPr lang="pl-PL" dirty="0" err="1"/>
              <a:t>felis</a:t>
            </a:r>
            <a:r>
              <a:rPr lang="pl-PL" dirty="0"/>
              <a:t>, </a:t>
            </a:r>
            <a:r>
              <a:rPr lang="pl-PL" dirty="0" err="1"/>
              <a:t>sed</a:t>
            </a:r>
            <a:r>
              <a:rPr lang="pl-PL" dirty="0"/>
              <a:t> </a:t>
            </a:r>
            <a:r>
              <a:rPr lang="pl-PL" dirty="0" err="1"/>
              <a:t>blandit</a:t>
            </a:r>
            <a:r>
              <a:rPr lang="pl-PL" dirty="0"/>
              <a:t> ex </a:t>
            </a:r>
            <a:r>
              <a:rPr lang="pl-PL" dirty="0" err="1"/>
              <a:t>ullamcorper</a:t>
            </a:r>
            <a:r>
              <a:rPr lang="pl-PL" dirty="0"/>
              <a:t> </a:t>
            </a:r>
            <a:r>
              <a:rPr lang="pl-PL" dirty="0" err="1"/>
              <a:t>eu</a:t>
            </a:r>
            <a:r>
              <a:rPr lang="pl-PL" dirty="0"/>
              <a:t>. </a:t>
            </a:r>
            <a:r>
              <a:rPr lang="pl-PL" dirty="0" err="1"/>
              <a:t>Donec</a:t>
            </a:r>
            <a:r>
              <a:rPr lang="pl-PL" dirty="0"/>
              <a:t> </a:t>
            </a:r>
            <a:r>
              <a:rPr lang="pl-PL" dirty="0" err="1"/>
              <a:t>leo</a:t>
            </a:r>
            <a:r>
              <a:rPr lang="pl-PL" dirty="0"/>
              <a:t> </a:t>
            </a:r>
            <a:r>
              <a:rPr lang="pl-PL" dirty="0" err="1"/>
              <a:t>risus</a:t>
            </a:r>
            <a:r>
              <a:rPr lang="pl-PL" dirty="0"/>
              <a:t>, </a:t>
            </a:r>
            <a:r>
              <a:rPr lang="pl-PL" dirty="0" err="1"/>
              <a:t>interdum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purus</a:t>
            </a:r>
            <a:r>
              <a:rPr lang="pl-PL" dirty="0"/>
              <a:t> </a:t>
            </a:r>
            <a:r>
              <a:rPr lang="pl-PL" dirty="0" err="1"/>
              <a:t>sed</a:t>
            </a:r>
            <a:r>
              <a:rPr lang="pl-PL" dirty="0"/>
              <a:t>, </a:t>
            </a:r>
            <a:r>
              <a:rPr lang="pl-PL" dirty="0" err="1"/>
              <a:t>luctus</a:t>
            </a:r>
            <a:r>
              <a:rPr lang="pl-PL" dirty="0"/>
              <a:t> </a:t>
            </a:r>
            <a:r>
              <a:rPr lang="pl-PL" dirty="0" err="1"/>
              <a:t>scelerisque</a:t>
            </a:r>
            <a:r>
              <a:rPr lang="pl-PL" dirty="0"/>
              <a:t> </a:t>
            </a:r>
            <a:r>
              <a:rPr lang="pl-PL" dirty="0" err="1"/>
              <a:t>ante</a:t>
            </a:r>
            <a:r>
              <a:rPr lang="pl-PL" dirty="0"/>
              <a:t>. </a:t>
            </a:r>
            <a:r>
              <a:rPr lang="pl-PL" dirty="0" err="1"/>
              <a:t>Curabitur</a:t>
            </a:r>
            <a:r>
              <a:rPr lang="pl-PL" dirty="0"/>
              <a:t> </a:t>
            </a:r>
            <a:r>
              <a:rPr lang="pl-PL" dirty="0" err="1"/>
              <a:t>ac</a:t>
            </a:r>
            <a:endParaRPr lang="pl-PL" dirty="0"/>
          </a:p>
        </p:txBody>
      </p:sp>
      <p:sp>
        <p:nvSpPr>
          <p:cNvPr id="10" name="Symbol zastępczy wykresu 2">
            <a:extLst>
              <a:ext uri="{FF2B5EF4-FFF2-40B4-BE49-F238E27FC236}">
                <a16:creationId xmlns:a16="http://schemas.microsoft.com/office/drawing/2014/main" id="{5803261F-AF89-C44A-B0E1-3B6ECFB5B20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933250" y="1676218"/>
            <a:ext cx="4860767" cy="457835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935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heme" Target="../theme/theme2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jpg"/><Relationship Id="rId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3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7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ags" Target="../tags/tag5.xml"/><Relationship Id="rId11" Type="http://schemas.openxmlformats.org/officeDocument/2006/relationships/image" Target="../media/image7.svg"/><Relationship Id="rId5" Type="http://schemas.openxmlformats.org/officeDocument/2006/relationships/theme" Target="../theme/theme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jp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heme" Target="../theme/theme5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jp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ags" Target="../tags/tag7.xml"/><Relationship Id="rId11" Type="http://schemas.openxmlformats.org/officeDocument/2006/relationships/image" Target="../media/image12.svg"/><Relationship Id="rId5" Type="http://schemas.openxmlformats.org/officeDocument/2006/relationships/theme" Target="../theme/theme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637043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3" imgH="473" progId="TCLayout.ActiveDocument.1">
                  <p:embed/>
                </p:oleObj>
              </mc:Choice>
              <mc:Fallback>
                <p:oleObj name="think-cell Slide" r:id="rId5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3C252644-33FE-3919-8438-CCB484E357D2}"/>
              </a:ext>
            </a:extLst>
          </p:cNvPr>
          <p:cNvSpPr/>
          <p:nvPr userDrawn="1"/>
        </p:nvSpPr>
        <p:spPr>
          <a:xfrm>
            <a:off x="1114833" y="3201798"/>
            <a:ext cx="6391285" cy="257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EE8214C-5F9B-5652-4AED-0DDBAE44FE58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52F91F-C484-0945-0881-040A5ADDA052}"/>
              </a:ext>
            </a:extLst>
          </p:cNvPr>
          <p:cNvSpPr/>
          <p:nvPr userDrawn="1"/>
        </p:nvSpPr>
        <p:spPr>
          <a:xfrm>
            <a:off x="1114833" y="2440955"/>
            <a:ext cx="3718815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                           </a:t>
            </a:r>
          </a:p>
        </p:txBody>
      </p:sp>
      <p:pic>
        <p:nvPicPr>
          <p:cNvPr id="8" name="Obraz 7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1E41D6F1-0D3C-4C5D-9FC7-33AF3A555F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8646" y="2533011"/>
            <a:ext cx="1657549" cy="531482"/>
          </a:xfrm>
          <a:prstGeom prst="rect">
            <a:avLst/>
          </a:prstGeom>
        </p:spPr>
      </p:pic>
      <p:cxnSp>
        <p:nvCxnSpPr>
          <p:cNvPr id="9" name="Łącznik prosty 9">
            <a:extLst>
              <a:ext uri="{FF2B5EF4-FFF2-40B4-BE49-F238E27FC236}">
                <a16:creationId xmlns:a16="http://schemas.microsoft.com/office/drawing/2014/main" id="{ABEA2661-9383-C3B4-8B0E-C0C84B0D4FE9}"/>
              </a:ext>
            </a:extLst>
          </p:cNvPr>
          <p:cNvCxnSpPr>
            <a:cxnSpLocks/>
          </p:cNvCxnSpPr>
          <p:nvPr userDrawn="1"/>
        </p:nvCxnSpPr>
        <p:spPr>
          <a:xfrm>
            <a:off x="2980007" y="2559388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065052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34524E29-9B1A-DB4C-BDCE-8FAF3F33F731}"/>
              </a:ext>
            </a:extLst>
          </p:cNvPr>
          <p:cNvSpPr/>
          <p:nvPr userDrawn="1"/>
        </p:nvSpPr>
        <p:spPr>
          <a:xfrm>
            <a:off x="1114833" y="1948529"/>
            <a:ext cx="6391285" cy="3826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98F1226-B5E6-86AA-ABAA-E40FD34E8D47}"/>
              </a:ext>
            </a:extLst>
          </p:cNvPr>
          <p:cNvSpPr/>
          <p:nvPr userDrawn="1"/>
        </p:nvSpPr>
        <p:spPr>
          <a:xfrm>
            <a:off x="1114832" y="1209691"/>
            <a:ext cx="3718815" cy="738838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3AE34BD-A8AB-DCCC-C4D8-EB44AFDB203D}"/>
              </a:ext>
            </a:extLst>
          </p:cNvPr>
          <p:cNvSpPr/>
          <p:nvPr userDrawn="1"/>
        </p:nvSpPr>
        <p:spPr>
          <a:xfrm>
            <a:off x="1114833" y="4969498"/>
            <a:ext cx="6391285" cy="4987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pic>
        <p:nvPicPr>
          <p:cNvPr id="8" name="Obraz 10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8646" y="1296827"/>
            <a:ext cx="1657549" cy="531482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F83BC72-06F1-4445-BE1F-90704C68AD96}"/>
              </a:ext>
            </a:extLst>
          </p:cNvPr>
          <p:cNvCxnSpPr>
            <a:cxnSpLocks/>
          </p:cNvCxnSpPr>
          <p:nvPr userDrawn="1"/>
        </p:nvCxnSpPr>
        <p:spPr>
          <a:xfrm>
            <a:off x="2980007" y="1311582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7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Font typeface="+mj-lt"/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1" i="0" kern="1200" spc="3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071661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473" imgH="473" progId="TCLayout.ActiveDocument.1">
                  <p:embed/>
                </p:oleObj>
              </mc:Choice>
              <mc:Fallback>
                <p:oleObj name="think-cell Slide" r:id="rId19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13594"/>
            <a:ext cx="4804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800" smtClean="0">
                <a:solidFill>
                  <a:schemeClr val="bg1"/>
                </a:solidFill>
              </a:rPr>
              <a:pPr algn="ctr"/>
              <a:t>‹#›</a:t>
            </a:fld>
            <a:endParaRPr lang="pl-PL" sz="1800" dirty="0">
              <a:solidFill>
                <a:schemeClr val="bg1"/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B77F9E9F-E308-B4EE-E592-9AD8F667C3BB}"/>
              </a:ext>
            </a:extLst>
          </p:cNvPr>
          <p:cNvGrpSpPr/>
          <p:nvPr userDrawn="1"/>
        </p:nvGrpSpPr>
        <p:grpSpPr>
          <a:xfrm>
            <a:off x="11429810" y="0"/>
            <a:ext cx="762190" cy="6864020"/>
            <a:chOff x="11429810" y="0"/>
            <a:chExt cx="762190" cy="6864020"/>
          </a:xfrm>
          <a:solidFill>
            <a:srgbClr val="E30613"/>
          </a:solidFill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877FA693-AA7B-FD4D-98B3-407F11143F26}"/>
                </a:ext>
              </a:extLst>
            </p:cNvPr>
            <p:cNvSpPr/>
            <p:nvPr userDrawn="1"/>
          </p:nvSpPr>
          <p:spPr>
            <a:xfrm>
              <a:off x="11430000" y="6096000"/>
              <a:ext cx="762000" cy="7680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969ADE9B-59DC-9044-883C-AF3D1536E491}"/>
                </a:ext>
              </a:extLst>
            </p:cNvPr>
            <p:cNvSpPr/>
            <p:nvPr userDrawn="1"/>
          </p:nvSpPr>
          <p:spPr>
            <a:xfrm>
              <a:off x="11430000" y="0"/>
              <a:ext cx="762000" cy="7315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AF6BE159-965F-017E-78E0-5CA5B5136F49}"/>
                </a:ext>
              </a:extLst>
            </p:cNvPr>
            <p:cNvSpPr/>
            <p:nvPr userDrawn="1"/>
          </p:nvSpPr>
          <p:spPr>
            <a:xfrm>
              <a:off x="11429810" y="731520"/>
              <a:ext cx="762000" cy="29768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53652D5B-0AB6-41E0-B8DC-6CAAF99543A7}"/>
              </a:ext>
            </a:extLst>
          </p:cNvPr>
          <p:cNvCxnSpPr>
            <a:cxnSpLocks/>
          </p:cNvCxnSpPr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BCB18F9-28DD-4898-B6B0-0CD0158750DF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3B8BBE35-A79E-7C11-D5D7-63B501CA64E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4" name="Symbol zastępczy tytułu pionowego 9">
            <a:extLst>
              <a:ext uri="{FF2B5EF4-FFF2-40B4-BE49-F238E27FC236}">
                <a16:creationId xmlns:a16="http://schemas.microsoft.com/office/drawing/2014/main" id="{4B11797E-3700-EE0A-2420-F03B8F827C11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375141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7" r:id="rId3"/>
    <p:sldLayoutId id="2147483678" r:id="rId4"/>
    <p:sldLayoutId id="2147483694" r:id="rId5"/>
    <p:sldLayoutId id="2147483693" r:id="rId6"/>
    <p:sldLayoutId id="2147483692" r:id="rId7"/>
    <p:sldLayoutId id="2147483695" r:id="rId8"/>
    <p:sldLayoutId id="2147483760" r:id="rId9"/>
    <p:sldLayoutId id="2147483679" r:id="rId10"/>
    <p:sldLayoutId id="2147483788" r:id="rId11"/>
    <p:sldLayoutId id="2147483808" r:id="rId12"/>
    <p:sldLayoutId id="2147483809" r:id="rId13"/>
    <p:sldLayoutId id="2147483810" r:id="rId14"/>
    <p:sldLayoutId id="2147483811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880150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3" progId="TCLayout.ActiveDocument.1">
                  <p:embed/>
                </p:oleObj>
              </mc:Choice>
              <mc:Fallback>
                <p:oleObj name="think-cell Slide" r:id="rId8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rostokąt 4">
            <a:extLst>
              <a:ext uri="{FF2B5EF4-FFF2-40B4-BE49-F238E27FC236}">
                <a16:creationId xmlns:a16="http://schemas.microsoft.com/office/drawing/2014/main" id="{4B455F63-7C94-D04D-8634-1DC70B147042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A0C5BDC-9939-6E47-8C1B-8F2B4CC89B53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chemeClr val="bg1"/>
                </a:solidFill>
              </a:rPr>
              <a:pPr algn="ctr"/>
              <a:t>‹#›</a:t>
            </a:fld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14ED63E-33D7-B34A-A699-477DBB479EA3}"/>
              </a:ext>
            </a:extLst>
          </p:cNvPr>
          <p:cNvSpPr/>
          <p:nvPr userDrawn="1"/>
        </p:nvSpPr>
        <p:spPr>
          <a:xfrm>
            <a:off x="0" y="0"/>
            <a:ext cx="5762847" cy="6858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DAF62F3-59F9-36C5-B8D6-6D79A6DAFC18}"/>
              </a:ext>
            </a:extLst>
          </p:cNvPr>
          <p:cNvSpPr/>
          <p:nvPr userDrawn="1"/>
        </p:nvSpPr>
        <p:spPr>
          <a:xfrm>
            <a:off x="11429999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BACDB5F-5D50-4BEE-B00B-EB7FBF006B66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a 3">
            <a:extLst>
              <a:ext uri="{FF2B5EF4-FFF2-40B4-BE49-F238E27FC236}">
                <a16:creationId xmlns:a16="http://schemas.microsoft.com/office/drawing/2014/main" id="{9C65627E-293A-69C4-9F2A-647FE0322F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1" name="Symbol zastępczy tytułu pionowego 9">
            <a:extLst>
              <a:ext uri="{FF2B5EF4-FFF2-40B4-BE49-F238E27FC236}">
                <a16:creationId xmlns:a16="http://schemas.microsoft.com/office/drawing/2014/main" id="{ED292964-AD18-4D0F-B0E4-625FED577225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334510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533154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3" progId="TCLayout.ActiveDocument.1">
                  <p:embed/>
                </p:oleObj>
              </mc:Choice>
              <mc:Fallback>
                <p:oleObj name="think-cell Slide" r:id="rId8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rostokąt 10">
            <a:extLst>
              <a:ext uri="{FF2B5EF4-FFF2-40B4-BE49-F238E27FC236}">
                <a16:creationId xmlns:a16="http://schemas.microsoft.com/office/drawing/2014/main" id="{618CEE57-E635-6C44-8BBD-82912595552C}"/>
              </a:ext>
            </a:extLst>
          </p:cNvPr>
          <p:cNvSpPr/>
          <p:nvPr userDrawn="1"/>
        </p:nvSpPr>
        <p:spPr>
          <a:xfrm>
            <a:off x="0" y="0"/>
            <a:ext cx="5762847" cy="68580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2EDDF91-8D84-5F4F-BE4B-C98CCFAB48EF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6D16056-5AFB-8E43-922A-0D5153B56132}"/>
              </a:ext>
            </a:extLst>
          </p:cNvPr>
          <p:cNvSpPr/>
          <p:nvPr userDrawn="1"/>
        </p:nvSpPr>
        <p:spPr>
          <a:xfrm>
            <a:off x="11430000" y="13123"/>
            <a:ext cx="762000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1747ECD-03FD-084B-A4BF-9114C35526C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575498" y="213360"/>
            <a:ext cx="470624" cy="33104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452521D-8148-1948-9A96-41D0996CA88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rgbClr val="FFFFFF"/>
                </a:solidFill>
              </a:rPr>
              <a:pPr algn="ctr"/>
              <a:t>‹#›</a:t>
            </a:fld>
            <a:endParaRPr lang="pl-PL" sz="1200" dirty="0">
              <a:solidFill>
                <a:srgbClr val="FFFFFF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F4AB519-550A-64AE-1DB0-B663EB93308D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CFD9D63-D086-440C-B4DC-E777FC6BEE96}"/>
              </a:ext>
            </a:extLst>
          </p:cNvPr>
          <p:cNvSpPr/>
          <p:nvPr userDrawn="1"/>
        </p:nvSpPr>
        <p:spPr>
          <a:xfrm>
            <a:off x="11430000" y="13123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A76A6218-1D16-4001-BCC4-A13EF3C74C68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a 4">
            <a:extLst>
              <a:ext uri="{FF2B5EF4-FFF2-40B4-BE49-F238E27FC236}">
                <a16:creationId xmlns:a16="http://schemas.microsoft.com/office/drawing/2014/main" id="{9975BEA9-49FD-FF81-B3D8-5CE6DBF008F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6" name="Symbol zastępczy tytułu pionowego 9">
            <a:extLst>
              <a:ext uri="{FF2B5EF4-FFF2-40B4-BE49-F238E27FC236}">
                <a16:creationId xmlns:a16="http://schemas.microsoft.com/office/drawing/2014/main" id="{ED292964-AD18-4D0F-B0E4-625FED577225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273629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1097212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73" imgH="473" progId="TCLayout.ActiveDocument.1">
                  <p:embed/>
                </p:oleObj>
              </mc:Choice>
              <mc:Fallback>
                <p:oleObj name="think-cell Slide" r:id="rId8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rostokąt 5">
            <a:extLst>
              <a:ext uri="{FF2B5EF4-FFF2-40B4-BE49-F238E27FC236}">
                <a16:creationId xmlns:a16="http://schemas.microsoft.com/office/drawing/2014/main" id="{763167F5-66B6-594E-A4A4-929DC305392E}"/>
              </a:ext>
            </a:extLst>
          </p:cNvPr>
          <p:cNvSpPr/>
          <p:nvPr userDrawn="1"/>
        </p:nvSpPr>
        <p:spPr>
          <a:xfrm>
            <a:off x="11430000" y="6096000"/>
            <a:ext cx="762000" cy="7680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2C1D8DE-1DA6-454D-87B1-F85DF9344A5D}"/>
              </a:ext>
            </a:extLst>
          </p:cNvPr>
          <p:cNvSpPr/>
          <p:nvPr userDrawn="1"/>
        </p:nvSpPr>
        <p:spPr>
          <a:xfrm>
            <a:off x="11430000" y="0"/>
            <a:ext cx="762000" cy="73152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6F53D4D-B6C8-A448-8F2D-6DF909E427E9}"/>
              </a:ext>
            </a:extLst>
          </p:cNvPr>
          <p:cNvSpPr txBox="1"/>
          <p:nvPr userDrawn="1"/>
        </p:nvSpPr>
        <p:spPr>
          <a:xfrm>
            <a:off x="11570797" y="6359760"/>
            <a:ext cx="4804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CFEB446E-73B9-3243-9057-0DACC1A58EE8}" type="slidenum">
              <a:rPr lang="pl-PL" sz="1200" smtClean="0">
                <a:solidFill>
                  <a:srgbClr val="FFFFFF"/>
                </a:solidFill>
              </a:rPr>
              <a:pPr algn="ctr"/>
              <a:t>‹#›</a:t>
            </a:fld>
            <a:endParaRPr lang="pl-PL" sz="1200" dirty="0">
              <a:solidFill>
                <a:srgbClr val="FFFFFF"/>
              </a:solidFill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5ABB967-C940-3C40-A30F-0A38CBDA92B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" y="0"/>
            <a:ext cx="3932904" cy="6858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564BC7C-0C47-4439-E32E-E52F8B25C0AA}"/>
              </a:ext>
            </a:extLst>
          </p:cNvPr>
          <p:cNvSpPr/>
          <p:nvPr userDrawn="1"/>
        </p:nvSpPr>
        <p:spPr>
          <a:xfrm>
            <a:off x="11430000" y="721360"/>
            <a:ext cx="762000" cy="297687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AA2DAFB-597A-45FE-B5B4-87C7497926A0}"/>
              </a:ext>
            </a:extLst>
          </p:cNvPr>
          <p:cNvCxnSpPr/>
          <p:nvPr userDrawn="1"/>
        </p:nvCxnSpPr>
        <p:spPr>
          <a:xfrm>
            <a:off x="11560691" y="717512"/>
            <a:ext cx="521140" cy="0"/>
          </a:xfrm>
          <a:prstGeom prst="line">
            <a:avLst/>
          </a:prstGeom>
          <a:ln w="12700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a 2">
            <a:extLst>
              <a:ext uri="{FF2B5EF4-FFF2-40B4-BE49-F238E27FC236}">
                <a16:creationId xmlns:a16="http://schemas.microsoft.com/office/drawing/2014/main" id="{72C2E510-11B6-7113-BD78-0FB803C5941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589443" y="138881"/>
            <a:ext cx="463637" cy="417711"/>
          </a:xfrm>
          <a:prstGeom prst="rect">
            <a:avLst/>
          </a:prstGeom>
        </p:spPr>
      </p:pic>
      <p:sp>
        <p:nvSpPr>
          <p:cNvPr id="13" name="Symbol zastępczy tytułu pionowego 9">
            <a:extLst>
              <a:ext uri="{FF2B5EF4-FFF2-40B4-BE49-F238E27FC236}">
                <a16:creationId xmlns:a16="http://schemas.microsoft.com/office/drawing/2014/main" id="{2F31193A-58B9-C9CF-71EF-2CD7EFC8E821}"/>
              </a:ext>
            </a:extLst>
          </p:cNvPr>
          <p:cNvSpPr txBox="1">
            <a:spLocks/>
          </p:cNvSpPr>
          <p:nvPr userDrawn="1"/>
        </p:nvSpPr>
        <p:spPr>
          <a:xfrm>
            <a:off x="11560691" y="895312"/>
            <a:ext cx="521140" cy="2533688"/>
          </a:xfrm>
          <a:prstGeom prst="rect">
            <a:avLst/>
          </a:prstGeom>
        </p:spPr>
        <p:txBody>
          <a:bodyPr vert="eaVert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 spc="300">
                <a:solidFill>
                  <a:srgbClr val="AEAFA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FFFFFF"/>
                </a:solidFill>
              </a:rPr>
              <a:t>ORLEN Unipetrol</a:t>
            </a:r>
          </a:p>
        </p:txBody>
      </p:sp>
    </p:spTree>
    <p:extLst>
      <p:ext uri="{BB962C8B-B14F-4D97-AF65-F5344CB8AC3E}">
        <p14:creationId xmlns:p14="http://schemas.microsoft.com/office/powerpoint/2010/main" val="98748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2" r:id="rId3"/>
    <p:sldLayoutId id="2147483751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8253836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73" imgH="473" progId="TCLayout.ActiveDocument.1">
                  <p:embed/>
                </p:oleObj>
              </mc:Choice>
              <mc:Fallback>
                <p:oleObj name="think-cell Slide" r:id="rId11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34524E29-9B1A-DB4C-BDCE-8FAF3F33F731}"/>
              </a:ext>
            </a:extLst>
          </p:cNvPr>
          <p:cNvSpPr/>
          <p:nvPr userDrawn="1"/>
        </p:nvSpPr>
        <p:spPr>
          <a:xfrm>
            <a:off x="1114834" y="3201800"/>
            <a:ext cx="6922111" cy="2505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B2D2C2F-799C-04BE-2AF2-EE1A072F3D7A}"/>
              </a:ext>
            </a:extLst>
          </p:cNvPr>
          <p:cNvSpPr/>
          <p:nvPr userDrawn="1"/>
        </p:nvSpPr>
        <p:spPr>
          <a:xfrm>
            <a:off x="1114834" y="2462960"/>
            <a:ext cx="4411151" cy="738838"/>
          </a:xfrm>
          <a:prstGeom prst="rect">
            <a:avLst/>
          </a:prstGeom>
          <a:solidFill>
            <a:srgbClr val="DE0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 dirty="0"/>
          </a:p>
        </p:txBody>
      </p: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95396F80-01BD-15AF-82DE-3F8F46A8A60F}"/>
              </a:ext>
            </a:extLst>
          </p:cNvPr>
          <p:cNvCxnSpPr>
            <a:cxnSpLocks/>
          </p:cNvCxnSpPr>
          <p:nvPr userDrawn="1"/>
        </p:nvCxnSpPr>
        <p:spPr>
          <a:xfrm>
            <a:off x="3502535" y="2559390"/>
            <a:ext cx="0" cy="5211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D3F5E01-2DE5-4C35-AF18-DB62FCC507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D81E05"/>
              </a:clrFrom>
              <a:clrTo>
                <a:srgbClr val="D81E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2400" y="2554217"/>
            <a:ext cx="2210065" cy="5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4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hf sldNum="0" hdr="0" ftr="0"/>
  <p:txStyles>
    <p:titleStyle>
      <a:lvl1pPr marL="0" indent="0" algn="l" defTabSz="685783" rtl="0" eaLnBrk="1" latinLnBrk="0" hangingPunct="1">
        <a:lnSpc>
          <a:spcPct val="90000"/>
        </a:lnSpc>
        <a:spcBef>
          <a:spcPct val="0"/>
        </a:spcBef>
        <a:buFont typeface="+mj-lt"/>
        <a:buNone/>
        <a:defRPr sz="2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750" b="1" i="0" kern="1200" spc="225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0.png"/><Relationship Id="rId1" Type="http://schemas.openxmlformats.org/officeDocument/2006/relationships/tags" Target="../tags/tag1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2.emf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2.png"/><Relationship Id="rId3" Type="http://schemas.openxmlformats.org/officeDocument/2006/relationships/oleObject" Target="../embeddings/oleObject20.bin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5.xml"/><Relationship Id="rId20" Type="http://schemas.openxmlformats.org/officeDocument/2006/relationships/image" Target="../media/image163.png"/><Relationship Id="rId1" Type="http://schemas.openxmlformats.org/officeDocument/2006/relationships/tags" Target="../tags/tag2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9" Type="http://schemas.openxmlformats.org/officeDocument/2006/relationships/customXml" Target="../ink/ink2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3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.emf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90640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ytuł 2">
            <a:extLst>
              <a:ext uri="{FF2B5EF4-FFF2-40B4-BE49-F238E27FC236}">
                <a16:creationId xmlns:a16="http://schemas.microsoft.com/office/drawing/2014/main" id="{F666756D-D031-FE73-3E2E-7D01DDB0A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139" y="3390118"/>
            <a:ext cx="9358709" cy="1325563"/>
          </a:xfrm>
        </p:spPr>
        <p:txBody>
          <a:bodyPr vert="horz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cs-CZ" dirty="0"/>
              <a:t>Půlstoletí výroby polyolefinů</a:t>
            </a:r>
            <a:br>
              <a:rPr lang="cs-CZ" dirty="0"/>
            </a:br>
            <a:r>
              <a:rPr lang="cs-CZ" sz="2000" dirty="0"/>
              <a:t>Chemické fórum Ústeckého kraje 2024</a:t>
            </a:r>
            <a:endParaRPr lang="pl-PL" sz="2000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D2B0BA-1F83-7EE6-441C-480DD9CE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26.09.2024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6135A9-CA84-1744-726C-E393C4CA4D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dirty="0"/>
              <a:t>Most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053166" y="2541722"/>
            <a:ext cx="171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Polyolefins </a:t>
            </a:r>
            <a:r>
              <a:rPr lang="cs-CZ" sz="1400" dirty="0" err="1">
                <a:solidFill>
                  <a:schemeClr val="bg1"/>
                </a:solidFill>
              </a:rPr>
              <a:t>Production</a:t>
            </a:r>
            <a:r>
              <a:rPr lang="cs-CZ" sz="1400" dirty="0">
                <a:solidFill>
                  <a:schemeClr val="bg1"/>
                </a:solidFill>
              </a:rPr>
              <a:t> Unit</a:t>
            </a:r>
          </a:p>
        </p:txBody>
      </p:sp>
    </p:spTree>
    <p:extLst>
      <p:ext uri="{BB962C8B-B14F-4D97-AF65-F5344CB8AC3E}">
        <p14:creationId xmlns:p14="http://schemas.microsoft.com/office/powerpoint/2010/main" val="971458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9202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Žijeme v době plastové</a:t>
            </a:r>
            <a:endParaRPr lang="en-GB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66" y="1563624"/>
            <a:ext cx="1851031" cy="1786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125" y="1563624"/>
            <a:ext cx="2216467" cy="17925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20" y="1557205"/>
            <a:ext cx="1774755" cy="17925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6992" y="1555703"/>
            <a:ext cx="2239306" cy="17896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266" y="3438714"/>
            <a:ext cx="2197241" cy="182595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8586" y="3428999"/>
            <a:ext cx="1931931" cy="18351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3234" y="3430007"/>
            <a:ext cx="1938839" cy="1834134"/>
          </a:xfrm>
          <a:prstGeom prst="rect">
            <a:avLst/>
          </a:prstGeom>
        </p:spPr>
      </p:pic>
      <p:grpSp>
        <p:nvGrpSpPr>
          <p:cNvPr id="14" name="Skupina 13"/>
          <p:cNvGrpSpPr/>
          <p:nvPr/>
        </p:nvGrpSpPr>
        <p:grpSpPr>
          <a:xfrm>
            <a:off x="636266" y="5327200"/>
            <a:ext cx="3432746" cy="1194451"/>
            <a:chOff x="9476595" y="5351126"/>
            <a:chExt cx="2533501" cy="859406"/>
          </a:xfrm>
        </p:grpSpPr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6595" y="5351126"/>
              <a:ext cx="735141" cy="85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image00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4431" y="5351868"/>
              <a:ext cx="811251" cy="85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0" r="10553" b="12123"/>
            <a:stretch>
              <a:fillRect/>
            </a:stretch>
          </p:blipFill>
          <p:spPr bwMode="auto">
            <a:xfrm>
              <a:off x="11025683" y="5351126"/>
              <a:ext cx="984413" cy="85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64" y="5328231"/>
            <a:ext cx="4107229" cy="122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16451" y="3430007"/>
            <a:ext cx="2130937" cy="1824364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7782" y="5337977"/>
            <a:ext cx="2617122" cy="121247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51795" y="3438715"/>
            <a:ext cx="2048503" cy="1833324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81449" y="1563624"/>
            <a:ext cx="2073455" cy="178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3384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Rovnoramenný trojúhelník 69"/>
          <p:cNvSpPr/>
          <p:nvPr/>
        </p:nvSpPr>
        <p:spPr>
          <a:xfrm>
            <a:off x="3829099" y="3713325"/>
            <a:ext cx="3846031" cy="2878394"/>
          </a:xfrm>
          <a:prstGeom prst="triangle">
            <a:avLst/>
          </a:prstGeom>
          <a:gradFill>
            <a:gsLst>
              <a:gs pos="14000">
                <a:schemeClr val="accent1">
                  <a:lumMod val="5000"/>
                  <a:lumOff val="95000"/>
                </a:schemeClr>
              </a:gs>
              <a:gs pos="97000">
                <a:srgbClr val="92D050"/>
              </a:gs>
            </a:gsLst>
            <a:lin ang="5400000" scaled="1"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Využití polyolefinů a ekologické aspekty</a:t>
            </a: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432777" y="1439547"/>
            <a:ext cx="10808807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Polyolefiny se široce používají v různých odvětvích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včetně obalového průmyslu (kanystry, lahve, víčka, fólie, tašky),  automobilového průmysl (interiérové komponenty), elektroniky (izolačních materiálů), textilního průmyslu (syntetické vlákna) nebo stavitelství (izolační materiály, desky a trubky).</a:t>
            </a:r>
          </a:p>
          <a:p>
            <a:pPr algn="just"/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Nicméně součástí ekologického povědomí je i výchova a informování veřejnosti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o správném nakládání s plastovými odpady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Podpora recyklace, snížení jednorázových plastových produktů a rozvoj alternativních materiálů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jsou úkoly, které leží na bedrech jak průmyslu, tak i vlády a vzdělávacích institucí.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Obrázek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625" y="5034852"/>
            <a:ext cx="677287" cy="704022"/>
          </a:xfrm>
          <a:prstGeom prst="rect">
            <a:avLst/>
          </a:prstGeom>
        </p:spPr>
      </p:pic>
      <p:sp>
        <p:nvSpPr>
          <p:cNvPr id="57" name="Obdélník 56"/>
          <p:cNvSpPr/>
          <p:nvPr/>
        </p:nvSpPr>
        <p:spPr>
          <a:xfrm>
            <a:off x="3718933" y="3713325"/>
            <a:ext cx="181331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Opětovné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endParaRPr lang="en-GB" sz="17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délník 57"/>
          <p:cNvSpPr/>
          <p:nvPr/>
        </p:nvSpPr>
        <p:spPr>
          <a:xfrm>
            <a:off x="3205138" y="4141701"/>
            <a:ext cx="201850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Přímé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zapracování</a:t>
            </a:r>
            <a:endParaRPr lang="en-GB" sz="17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bdélník 58"/>
          <p:cNvSpPr/>
          <p:nvPr/>
        </p:nvSpPr>
        <p:spPr>
          <a:xfrm>
            <a:off x="2587090" y="4594657"/>
            <a:ext cx="235994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Efektivní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přepracování</a:t>
            </a:r>
            <a:endParaRPr lang="en-GB" sz="17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2598081" y="5082705"/>
            <a:ext cx="201850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Energetické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endParaRPr lang="en-GB" sz="17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bdélník 60"/>
          <p:cNvSpPr/>
          <p:nvPr/>
        </p:nvSpPr>
        <p:spPr>
          <a:xfrm>
            <a:off x="2400730" y="5601798"/>
            <a:ext cx="177484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Řízená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likvidace</a:t>
            </a:r>
            <a:endParaRPr lang="en-GB" sz="17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délník 61"/>
          <p:cNvSpPr/>
          <p:nvPr/>
        </p:nvSpPr>
        <p:spPr>
          <a:xfrm>
            <a:off x="1899319" y="6113982"/>
            <a:ext cx="204575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Bezpečné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ukládání</a:t>
            </a:r>
            <a:endParaRPr lang="en-GB" sz="17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6052247" y="3702454"/>
            <a:ext cx="186871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(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zálohování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4" name="Obdélník 63"/>
          <p:cNvSpPr/>
          <p:nvPr/>
        </p:nvSpPr>
        <p:spPr>
          <a:xfrm>
            <a:off x="6287765" y="4141701"/>
            <a:ext cx="415113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PET, PE, PP, PS (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mechanická</a:t>
            </a:r>
            <a:r>
              <a:rPr lang="en-GB" sz="1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5" name="Obdélník 64"/>
          <p:cNvSpPr/>
          <p:nvPr/>
        </p:nvSpPr>
        <p:spPr>
          <a:xfrm>
            <a:off x="6638876" y="4588537"/>
            <a:ext cx="372730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Směsné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plasty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chemická</a:t>
            </a:r>
            <a:r>
              <a:rPr lang="en-GB" sz="1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recyklace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6892742" y="5082795"/>
            <a:ext cx="331757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 (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spalovny</a:t>
            </a:r>
            <a:r>
              <a:rPr lang="en-GB" sz="1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sz="1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cementu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7" name="Obdélník 66"/>
          <p:cNvSpPr/>
          <p:nvPr/>
        </p:nvSpPr>
        <p:spPr>
          <a:xfrm>
            <a:off x="7258549" y="5564530"/>
            <a:ext cx="328166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Obtížně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zpracovatelné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7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8" name="Obdélník 67"/>
          <p:cNvSpPr/>
          <p:nvPr/>
        </p:nvSpPr>
        <p:spPr>
          <a:xfrm>
            <a:off x="7616185" y="6046265"/>
            <a:ext cx="280878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Nezpracovatelné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7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deponie</a:t>
            </a:r>
            <a:r>
              <a:rPr lang="en-GB" sz="17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9" name="Obrázek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753" y="5817603"/>
            <a:ext cx="673077" cy="664221"/>
          </a:xfrm>
          <a:prstGeom prst="rect">
            <a:avLst/>
          </a:prstGeom>
        </p:spPr>
      </p:pic>
      <p:sp>
        <p:nvSpPr>
          <p:cNvPr id="73" name="Obousměrná svislá šipka 72"/>
          <p:cNvSpPr/>
          <p:nvPr/>
        </p:nvSpPr>
        <p:spPr>
          <a:xfrm>
            <a:off x="5681786" y="3964335"/>
            <a:ext cx="140659" cy="1600195"/>
          </a:xfrm>
          <a:prstGeom prst="up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0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bousměrná svislá šipka 75"/>
          <p:cNvSpPr/>
          <p:nvPr/>
        </p:nvSpPr>
        <p:spPr>
          <a:xfrm>
            <a:off x="5289776" y="4768584"/>
            <a:ext cx="163314" cy="1735467"/>
          </a:xfrm>
          <a:prstGeom prst="upDownArrow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0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46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4819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15" y="1708354"/>
            <a:ext cx="9883902" cy="38243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817" y="5385816"/>
            <a:ext cx="5029200" cy="111442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Recyklace odpadních plastů v Petrochemii</a:t>
            </a:r>
            <a:endParaRPr lang="en-GB" sz="24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478515" y="4480409"/>
            <a:ext cx="18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72 Black" panose="020B0A04030603020204" pitchFamily="34" charset="0"/>
                <a:cs typeface="72 Black" panose="020B0A04030603020204" pitchFamily="34" charset="0"/>
              </a:rPr>
              <a:t>ENVITEN</a:t>
            </a:r>
            <a:r>
              <a:rPr lang="cs-CZ" sz="2000" baseline="30000" dirty="0">
                <a:latin typeface="72 Black" panose="020B0A04030603020204" pitchFamily="34" charset="0"/>
                <a:cs typeface="72 Black" panose="020B0A04030603020204" pitchFamily="34" charset="0"/>
              </a:rPr>
              <a:t>®</a:t>
            </a:r>
            <a:endParaRPr lang="en-GB" sz="2000" baseline="3000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910115" y="5532691"/>
            <a:ext cx="5028461" cy="9675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ovéPole 18"/>
          <p:cNvSpPr txBox="1"/>
          <p:nvPr/>
        </p:nvSpPr>
        <p:spPr>
          <a:xfrm>
            <a:off x="4182655" y="5424425"/>
            <a:ext cx="18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72 Black" panose="020B0A04030603020204" pitchFamily="34" charset="0"/>
                <a:cs typeface="72 Black" panose="020B0A04030603020204" pitchFamily="34" charset="0"/>
              </a:rPr>
              <a:t>ENVILOOP</a:t>
            </a:r>
            <a:r>
              <a:rPr lang="cs-CZ" sz="2000" baseline="30000" dirty="0">
                <a:latin typeface="72 Black" panose="020B0A04030603020204" pitchFamily="34" charset="0"/>
                <a:cs typeface="72 Black" panose="020B0A04030603020204" pitchFamily="34" charset="0"/>
              </a:rPr>
              <a:t>®</a:t>
            </a:r>
            <a:endParaRPr lang="en-GB" sz="2000" baseline="3000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240163" y="5624480"/>
            <a:ext cx="1827744" cy="707886"/>
          </a:xfrm>
          <a:prstGeom prst="rect">
            <a:avLst/>
          </a:prstGeom>
          <a:solidFill>
            <a:srgbClr val="F29D91"/>
          </a:solidFill>
          <a:ln>
            <a:solidFill>
              <a:schemeClr val="bg1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Cirkulární ekonomika</a:t>
            </a:r>
            <a:endParaRPr lang="en-GB" sz="2000" b="1" baseline="300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3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87666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ject 3">
            <a:extLst>
              <a:ext uri="{FF2B5EF4-FFF2-40B4-BE49-F238E27FC236}">
                <a16:creationId xmlns:a16="http://schemas.microsoft.com/office/drawing/2014/main" id="{7BF5DE6C-AD0C-2246-A02C-BDF115C8513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91236" y="1602342"/>
            <a:ext cx="4745414" cy="4778362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7E12B01B-5242-154C-9BC1-4572327331E1}"/>
              </a:ext>
            </a:extLst>
          </p:cNvPr>
          <p:cNvSpPr txBox="1">
            <a:spLocks/>
          </p:cNvSpPr>
          <p:nvPr/>
        </p:nvSpPr>
        <p:spPr>
          <a:xfrm>
            <a:off x="806627" y="691398"/>
            <a:ext cx="4969239" cy="2460495"/>
          </a:xfrm>
          <a:prstGeom prst="rect">
            <a:avLst/>
          </a:prstGeom>
        </p:spPr>
        <p:txBody>
          <a:bodyPr vert="horz" wrap="square" lIns="0" tIns="50051" rIns="0" bIns="0" rtlCol="0">
            <a:spAutoFit/>
          </a:bodyPr>
          <a:lstStyle>
            <a:lvl1pPr>
              <a:defRPr sz="4250" b="1" i="0">
                <a:solidFill>
                  <a:srgbClr val="D81E04"/>
                </a:solidFill>
                <a:latin typeface="Arial"/>
                <a:ea typeface="+mj-ea"/>
                <a:cs typeface="Arial"/>
              </a:defRPr>
            </a:lvl1pPr>
          </a:lstStyle>
          <a:p>
            <a:pPr marL="23485" defTabSz="554401">
              <a:spcBef>
                <a:spcPts val="458"/>
              </a:spcBef>
              <a:defRPr/>
            </a:pPr>
            <a:endParaRPr lang="cs-CZ" sz="1546" b="0" kern="0" spc="-21" dirty="0">
              <a:solidFill>
                <a:srgbClr val="676D6F"/>
              </a:solidFill>
            </a:endParaRPr>
          </a:p>
          <a:p>
            <a:pPr marL="23485" defTabSz="554401">
              <a:spcBef>
                <a:spcPts val="458"/>
              </a:spcBef>
              <a:defRPr/>
            </a:pPr>
            <a:endParaRPr lang="cs-CZ" sz="1546" b="0" kern="0" spc="-21" dirty="0">
              <a:solidFill>
                <a:srgbClr val="676D6F"/>
              </a:solidFill>
            </a:endParaRPr>
          </a:p>
          <a:p>
            <a:pPr marL="23485" defTabSz="554401">
              <a:spcBef>
                <a:spcPts val="458"/>
              </a:spcBef>
              <a:defRPr/>
            </a:pPr>
            <a:endParaRPr lang="cs-CZ" sz="1546" b="0" kern="0" spc="-21" dirty="0">
              <a:solidFill>
                <a:srgbClr val="676D6F"/>
              </a:solidFill>
            </a:endParaRPr>
          </a:p>
          <a:p>
            <a:pPr marL="300685" indent="-277200" defTabSz="554401">
              <a:lnSpc>
                <a:spcPct val="150000"/>
              </a:lnSpc>
              <a:spcBef>
                <a:spcPts val="458"/>
              </a:spcBef>
              <a:buSzPct val="110000"/>
              <a:buBlip>
                <a:blip r:embed="rId6"/>
              </a:buBlip>
              <a:defRPr/>
            </a:pPr>
            <a:r>
              <a:rPr lang="cs-CZ" sz="1546" b="0" kern="0" spc="-21" dirty="0">
                <a:solidFill>
                  <a:schemeClr val="tx1"/>
                </a:solidFill>
              </a:rPr>
              <a:t>Mezinárodní program pro plastikářský průmysl – </a:t>
            </a:r>
            <a:r>
              <a:rPr lang="cs-CZ" sz="1546" b="0" kern="0" spc="-21" dirty="0">
                <a:solidFill>
                  <a:srgbClr val="C00000"/>
                </a:solidFill>
              </a:rPr>
              <a:t>„</a:t>
            </a:r>
            <a:r>
              <a:rPr lang="cs-CZ" sz="1600" dirty="0">
                <a:solidFill>
                  <a:srgbClr val="C00000"/>
                </a:solidFill>
              </a:rPr>
              <a:t>Program nulové ztráty úniku plastů“</a:t>
            </a:r>
            <a:endParaRPr lang="cs-CZ" sz="1546" b="0" kern="0" spc="-21" dirty="0">
              <a:solidFill>
                <a:srgbClr val="C00000"/>
              </a:solidFill>
            </a:endParaRPr>
          </a:p>
          <a:p>
            <a:pPr marL="300685" indent="-277200" defTabSz="554401">
              <a:lnSpc>
                <a:spcPct val="150000"/>
              </a:lnSpc>
              <a:spcBef>
                <a:spcPts val="458"/>
              </a:spcBef>
              <a:buSzPct val="110000"/>
              <a:buBlip>
                <a:blip r:embed="rId6"/>
              </a:buBlip>
              <a:defRPr/>
            </a:pPr>
            <a:r>
              <a:rPr lang="cs-CZ" sz="1546" b="0" kern="0" spc="-39" dirty="0">
                <a:solidFill>
                  <a:schemeClr val="bg1">
                    <a:lumMod val="10000"/>
                  </a:schemeClr>
                </a:solidFill>
              </a:rPr>
              <a:t>Reakce na nepříznivé účinky znečištění životního prostředí plasty a plastovými výrobky</a:t>
            </a:r>
            <a:endParaRPr lang="cs-CZ" sz="1546" kern="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84D77682-5AC2-F848-A60E-BD002656875F}"/>
              </a:ext>
            </a:extLst>
          </p:cNvPr>
          <p:cNvSpPr txBox="1">
            <a:spLocks/>
          </p:cNvSpPr>
          <p:nvPr/>
        </p:nvSpPr>
        <p:spPr>
          <a:xfrm>
            <a:off x="747061" y="3177753"/>
            <a:ext cx="5463484" cy="1138012"/>
          </a:xfrm>
          <a:prstGeom prst="rect">
            <a:avLst/>
          </a:prstGeom>
        </p:spPr>
        <p:txBody>
          <a:bodyPr vert="horz" wrap="square" lIns="0" tIns="31186" rIns="0" bIns="0" rtlCol="0">
            <a:spAutoFit/>
          </a:bodyPr>
          <a:lstStyle>
            <a:lvl1pPr marL="0">
              <a:defRPr sz="2550" b="0" i="0">
                <a:solidFill>
                  <a:srgbClr val="676D6F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99915" marR="602911" indent="-254100" defTabSz="554401">
              <a:lnSpc>
                <a:spcPct val="103200"/>
              </a:lnSpc>
              <a:spcBef>
                <a:spcPts val="246"/>
              </a:spcBef>
              <a:defRPr/>
            </a:pPr>
            <a:endParaRPr lang="cs-CZ" sz="1970" kern="0" dirty="0"/>
          </a:p>
          <a:p>
            <a:pPr marL="299915" marR="445061" defTabSz="554401">
              <a:lnSpc>
                <a:spcPct val="110500"/>
              </a:lnSpc>
              <a:defRPr/>
            </a:pPr>
            <a:r>
              <a:rPr lang="cs-CZ" sz="1550" b="1" kern="0" spc="-1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Cíl: </a:t>
            </a:r>
            <a:r>
              <a:rPr lang="cs-CZ" sz="155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omezit a zabránit ztrátám úniku plastů všech velikostí do životního prostředí během celého výrobního procesu</a:t>
            </a:r>
            <a:r>
              <a:rPr lang="cs-CZ" sz="1550" b="1" kern="0" spc="-15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550" kern="0" spc="-2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652493F5-B1A2-1743-8B74-8C7695B74DB9}"/>
              </a:ext>
            </a:extLst>
          </p:cNvPr>
          <p:cNvGrpSpPr/>
          <p:nvPr/>
        </p:nvGrpSpPr>
        <p:grpSpPr>
          <a:xfrm>
            <a:off x="699540" y="3286308"/>
            <a:ext cx="5490317" cy="1232960"/>
            <a:chOff x="1243961" y="4393527"/>
            <a:chExt cx="8548370" cy="1538605"/>
          </a:xfrm>
        </p:grpSpPr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CDEF2CC5-3DC6-F146-B70E-B3DC3DE5A044}"/>
                </a:ext>
              </a:extLst>
            </p:cNvPr>
            <p:cNvSpPr/>
            <p:nvPr/>
          </p:nvSpPr>
          <p:spPr>
            <a:xfrm>
              <a:off x="1243961" y="4393527"/>
              <a:ext cx="8548370" cy="1538605"/>
            </a:xfrm>
            <a:custGeom>
              <a:avLst/>
              <a:gdLst/>
              <a:ahLst/>
              <a:cxnLst/>
              <a:rect l="l" t="t" r="r" b="b"/>
              <a:pathLst>
                <a:path w="8548370" h="1538604">
                  <a:moveTo>
                    <a:pt x="8202399" y="0"/>
                  </a:moveTo>
                  <a:lnTo>
                    <a:pt x="345486" y="0"/>
                  </a:lnTo>
                  <a:lnTo>
                    <a:pt x="298671" y="3148"/>
                  </a:lnTo>
                  <a:lnTo>
                    <a:pt x="253750" y="12320"/>
                  </a:lnTo>
                  <a:lnTo>
                    <a:pt x="211138" y="27100"/>
                  </a:lnTo>
                  <a:lnTo>
                    <a:pt x="171250" y="47075"/>
                  </a:lnTo>
                  <a:lnTo>
                    <a:pt x="134502" y="71833"/>
                  </a:lnTo>
                  <a:lnTo>
                    <a:pt x="101307" y="100960"/>
                  </a:lnTo>
                  <a:lnTo>
                    <a:pt x="72080" y="134042"/>
                  </a:lnTo>
                  <a:lnTo>
                    <a:pt x="47238" y="170666"/>
                  </a:lnTo>
                  <a:lnTo>
                    <a:pt x="27193" y="210418"/>
                  </a:lnTo>
                  <a:lnTo>
                    <a:pt x="12362" y="252886"/>
                  </a:lnTo>
                  <a:lnTo>
                    <a:pt x="3158" y="297668"/>
                  </a:lnTo>
                  <a:lnTo>
                    <a:pt x="0" y="344314"/>
                  </a:lnTo>
                  <a:lnTo>
                    <a:pt x="0" y="1194036"/>
                  </a:lnTo>
                  <a:lnTo>
                    <a:pt x="3159" y="1240695"/>
                  </a:lnTo>
                  <a:lnTo>
                    <a:pt x="12362" y="1285464"/>
                  </a:lnTo>
                  <a:lnTo>
                    <a:pt x="27193" y="1327932"/>
                  </a:lnTo>
                  <a:lnTo>
                    <a:pt x="47238" y="1367684"/>
                  </a:lnTo>
                  <a:lnTo>
                    <a:pt x="72080" y="1404308"/>
                  </a:lnTo>
                  <a:lnTo>
                    <a:pt x="101307" y="1437390"/>
                  </a:lnTo>
                  <a:lnTo>
                    <a:pt x="134502" y="1466517"/>
                  </a:lnTo>
                  <a:lnTo>
                    <a:pt x="171250" y="1491275"/>
                  </a:lnTo>
                  <a:lnTo>
                    <a:pt x="211138" y="1511250"/>
                  </a:lnTo>
                  <a:lnTo>
                    <a:pt x="253750" y="1526030"/>
                  </a:lnTo>
                  <a:lnTo>
                    <a:pt x="298671" y="1535202"/>
                  </a:lnTo>
                  <a:lnTo>
                    <a:pt x="345486" y="1538351"/>
                  </a:lnTo>
                  <a:lnTo>
                    <a:pt x="8202399" y="1538351"/>
                  </a:lnTo>
                  <a:lnTo>
                    <a:pt x="8249214" y="1535202"/>
                  </a:lnTo>
                  <a:lnTo>
                    <a:pt x="8294135" y="1526030"/>
                  </a:lnTo>
                  <a:lnTo>
                    <a:pt x="8336747" y="1511250"/>
                  </a:lnTo>
                  <a:lnTo>
                    <a:pt x="8376635" y="1491275"/>
                  </a:lnTo>
                  <a:lnTo>
                    <a:pt x="8413384" y="1466517"/>
                  </a:lnTo>
                  <a:lnTo>
                    <a:pt x="8446579" y="1437390"/>
                  </a:lnTo>
                  <a:lnTo>
                    <a:pt x="8475805" y="1404308"/>
                  </a:lnTo>
                  <a:lnTo>
                    <a:pt x="8480277" y="1397716"/>
                  </a:lnTo>
                  <a:lnTo>
                    <a:pt x="345486" y="1397716"/>
                  </a:lnTo>
                  <a:lnTo>
                    <a:pt x="298680" y="1392327"/>
                  </a:lnTo>
                  <a:lnTo>
                    <a:pt x="255683" y="1376983"/>
                  </a:lnTo>
                  <a:lnTo>
                    <a:pt x="217731" y="1352914"/>
                  </a:lnTo>
                  <a:lnTo>
                    <a:pt x="186062" y="1321353"/>
                  </a:lnTo>
                  <a:lnTo>
                    <a:pt x="161910" y="1283532"/>
                  </a:lnTo>
                  <a:lnTo>
                    <a:pt x="146512" y="1240682"/>
                  </a:lnTo>
                  <a:lnTo>
                    <a:pt x="141105" y="1194036"/>
                  </a:lnTo>
                  <a:lnTo>
                    <a:pt x="141105" y="344314"/>
                  </a:lnTo>
                  <a:lnTo>
                    <a:pt x="146517" y="297656"/>
                  </a:lnTo>
                  <a:lnTo>
                    <a:pt x="161910" y="254819"/>
                  </a:lnTo>
                  <a:lnTo>
                    <a:pt x="186062" y="216997"/>
                  </a:lnTo>
                  <a:lnTo>
                    <a:pt x="217731" y="185436"/>
                  </a:lnTo>
                  <a:lnTo>
                    <a:pt x="255683" y="161367"/>
                  </a:lnTo>
                  <a:lnTo>
                    <a:pt x="298680" y="146023"/>
                  </a:lnTo>
                  <a:lnTo>
                    <a:pt x="345486" y="140634"/>
                  </a:lnTo>
                  <a:lnTo>
                    <a:pt x="8480277" y="140634"/>
                  </a:lnTo>
                  <a:lnTo>
                    <a:pt x="8475805" y="134042"/>
                  </a:lnTo>
                  <a:lnTo>
                    <a:pt x="8446579" y="100960"/>
                  </a:lnTo>
                  <a:lnTo>
                    <a:pt x="8413384" y="71833"/>
                  </a:lnTo>
                  <a:lnTo>
                    <a:pt x="8376635" y="47075"/>
                  </a:lnTo>
                  <a:lnTo>
                    <a:pt x="8336747" y="27100"/>
                  </a:lnTo>
                  <a:lnTo>
                    <a:pt x="8294135" y="12320"/>
                  </a:lnTo>
                  <a:lnTo>
                    <a:pt x="8249214" y="3148"/>
                  </a:lnTo>
                  <a:lnTo>
                    <a:pt x="8202399" y="0"/>
                  </a:lnTo>
                  <a:close/>
                </a:path>
                <a:path w="8548370" h="1538604">
                  <a:moveTo>
                    <a:pt x="8480277" y="140634"/>
                  </a:moveTo>
                  <a:lnTo>
                    <a:pt x="8202399" y="140634"/>
                  </a:lnTo>
                  <a:lnTo>
                    <a:pt x="8249205" y="146023"/>
                  </a:lnTo>
                  <a:lnTo>
                    <a:pt x="8292201" y="161367"/>
                  </a:lnTo>
                  <a:lnTo>
                    <a:pt x="8330150" y="185436"/>
                  </a:lnTo>
                  <a:lnTo>
                    <a:pt x="8361817" y="216997"/>
                  </a:lnTo>
                  <a:lnTo>
                    <a:pt x="8385967" y="254819"/>
                  </a:lnTo>
                  <a:lnTo>
                    <a:pt x="8401363" y="297668"/>
                  </a:lnTo>
                  <a:lnTo>
                    <a:pt x="8406770" y="344314"/>
                  </a:lnTo>
                  <a:lnTo>
                    <a:pt x="8406770" y="1194036"/>
                  </a:lnTo>
                  <a:lnTo>
                    <a:pt x="8401359" y="1240695"/>
                  </a:lnTo>
                  <a:lnTo>
                    <a:pt x="8385967" y="1283532"/>
                  </a:lnTo>
                  <a:lnTo>
                    <a:pt x="8361817" y="1321353"/>
                  </a:lnTo>
                  <a:lnTo>
                    <a:pt x="8330150" y="1352914"/>
                  </a:lnTo>
                  <a:lnTo>
                    <a:pt x="8292201" y="1376983"/>
                  </a:lnTo>
                  <a:lnTo>
                    <a:pt x="8249205" y="1392327"/>
                  </a:lnTo>
                  <a:lnTo>
                    <a:pt x="8202399" y="1397716"/>
                  </a:lnTo>
                  <a:lnTo>
                    <a:pt x="8480277" y="1397716"/>
                  </a:lnTo>
                  <a:lnTo>
                    <a:pt x="8520692" y="1327932"/>
                  </a:lnTo>
                  <a:lnTo>
                    <a:pt x="8535523" y="1285464"/>
                  </a:lnTo>
                  <a:lnTo>
                    <a:pt x="8544727" y="1240682"/>
                  </a:lnTo>
                  <a:lnTo>
                    <a:pt x="8547886" y="1194036"/>
                  </a:lnTo>
                  <a:lnTo>
                    <a:pt x="8547886" y="344314"/>
                  </a:lnTo>
                  <a:lnTo>
                    <a:pt x="8544726" y="297656"/>
                  </a:lnTo>
                  <a:lnTo>
                    <a:pt x="8535523" y="252886"/>
                  </a:lnTo>
                  <a:lnTo>
                    <a:pt x="8520692" y="210418"/>
                  </a:lnTo>
                  <a:lnTo>
                    <a:pt x="8500648" y="170666"/>
                  </a:lnTo>
                  <a:lnTo>
                    <a:pt x="8480277" y="140634"/>
                  </a:lnTo>
                  <a:close/>
                </a:path>
              </a:pathLst>
            </a:custGeom>
            <a:solidFill>
              <a:srgbClr val="D81E04"/>
            </a:solidFill>
          </p:spPr>
          <p:txBody>
            <a:bodyPr wrap="square" lIns="0" tIns="0" rIns="0" bIns="0" rtlCol="0"/>
            <a:lstStyle/>
            <a:p>
              <a:endParaRPr sz="1091">
                <a:solidFill>
                  <a:prstClr val="black"/>
                </a:solidFill>
                <a:latin typeface="Calibri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5" name="Rukopis 24">
                  <a:extLst>
                    <a:ext uri="{FF2B5EF4-FFF2-40B4-BE49-F238E27FC236}">
                      <a16:creationId xmlns:a16="http://schemas.microsoft.com/office/drawing/2014/main" id="{10324C50-93A1-0441-B91D-AF0BCE0E4C35}"/>
                    </a:ext>
                  </a:extLst>
                </p14:cNvPr>
                <p14:cNvContentPartPr/>
                <p14:nvPr/>
              </p14:nvContentPartPr>
              <p14:xfrm>
                <a:off x="9537084" y="4524300"/>
                <a:ext cx="163800" cy="33480"/>
              </p14:xfrm>
            </p:contentPart>
          </mc:Choice>
          <mc:Fallback xmlns="">
            <p:pic>
              <p:nvPicPr>
                <p:cNvPr id="25" name="Rukopis 24">
                  <a:extLst>
                    <a:ext uri="{FF2B5EF4-FFF2-40B4-BE49-F238E27FC236}">
                      <a16:creationId xmlns:a16="http://schemas.microsoft.com/office/drawing/2014/main" id="{10324C50-93A1-0441-B91D-AF0BCE0E4C3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519444" y="4506660"/>
                  <a:ext cx="19944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71BC857B-B5CC-1843-A867-447C5FC47799}"/>
                    </a:ext>
                  </a:extLst>
                </p14:cNvPr>
                <p14:cNvContentPartPr/>
                <p14:nvPr/>
              </p14:nvContentPartPr>
              <p14:xfrm>
                <a:off x="9524844" y="5782140"/>
                <a:ext cx="167400" cy="2700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71BC857B-B5CC-1843-A867-447C5FC4779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507204" y="5764500"/>
                  <a:ext cx="203040" cy="62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object 6">
            <a:extLst>
              <a:ext uri="{FF2B5EF4-FFF2-40B4-BE49-F238E27FC236}">
                <a16:creationId xmlns:a16="http://schemas.microsoft.com/office/drawing/2014/main" id="{6132737E-B043-B749-9251-EFC96593E4B1}"/>
              </a:ext>
            </a:extLst>
          </p:cNvPr>
          <p:cNvSpPr txBox="1">
            <a:spLocks/>
          </p:cNvSpPr>
          <p:nvPr/>
        </p:nvSpPr>
        <p:spPr>
          <a:xfrm>
            <a:off x="689456" y="4249249"/>
            <a:ext cx="5965805" cy="2202982"/>
          </a:xfrm>
          <a:prstGeom prst="rect">
            <a:avLst/>
          </a:prstGeom>
        </p:spPr>
        <p:txBody>
          <a:bodyPr vert="horz" wrap="square" lIns="0" tIns="31186" rIns="0" bIns="0" rtlCol="0">
            <a:spAutoFit/>
          </a:bodyPr>
          <a:lstStyle>
            <a:lvl1pPr marL="0">
              <a:defRPr sz="2550" b="0" i="0">
                <a:solidFill>
                  <a:srgbClr val="676D6F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401">
              <a:spcBef>
                <a:spcPts val="6"/>
              </a:spcBef>
              <a:defRPr/>
            </a:pPr>
            <a:endParaRPr lang="cs-CZ" sz="2486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23400" indent="-277200" defTabSz="554401">
              <a:lnSpc>
                <a:spcPct val="150000"/>
              </a:lnSpc>
              <a:buSzPct val="110000"/>
              <a:buBlip>
                <a:blip r:embed="rId6"/>
              </a:buBlip>
              <a:defRPr/>
            </a:pPr>
            <a:r>
              <a:rPr lang="cs-CZ" sz="155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Evropským koordinátorem projektu je asociace </a:t>
            </a:r>
            <a:r>
              <a:rPr lang="cs-CZ" sz="155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Plastics</a:t>
            </a:r>
            <a:r>
              <a:rPr lang="cs-CZ" sz="155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5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cs-CZ" sz="155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23400" indent="-277200" defTabSz="554401">
              <a:lnSpc>
                <a:spcPct val="150000"/>
              </a:lnSpc>
              <a:buSzPct val="110000"/>
              <a:buBlip>
                <a:blip r:embed="rId6"/>
              </a:buBlip>
              <a:defRPr/>
            </a:pPr>
            <a:r>
              <a:rPr lang="cs-CZ" sz="1550" b="1" kern="0" spc="-6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ORLEN Unipetrol se k závazku připojil v roce 2021</a:t>
            </a:r>
          </a:p>
          <a:p>
            <a:pPr marL="323400" indent="-277200" defTabSz="554401">
              <a:lnSpc>
                <a:spcPct val="150000"/>
              </a:lnSpc>
              <a:buSzPct val="110000"/>
              <a:buBlip>
                <a:blip r:embed="rId6"/>
              </a:buBlip>
              <a:defRPr/>
            </a:pPr>
            <a:r>
              <a:rPr lang="cs-CZ" sz="1550" dirty="0">
                <a:solidFill>
                  <a:schemeClr val="bg1">
                    <a:lumMod val="10000"/>
                  </a:schemeClr>
                </a:solidFill>
              </a:rPr>
              <a:t>Jedná se o přijetí účinných opatření a kontrolních mechanismů pro prevenci úniku plastů v podobě pelet, prášku nebo prachu do životního prostředí</a:t>
            </a:r>
            <a:r>
              <a:rPr lang="cs-CZ" sz="1550" dirty="0"/>
              <a:t>. </a:t>
            </a:r>
            <a:endParaRPr lang="cs-CZ" sz="1550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4887" y="403032"/>
            <a:ext cx="6017316" cy="606384"/>
          </a:xfrm>
        </p:spPr>
        <p:txBody>
          <a:bodyPr vert="horz"/>
          <a:lstStyle/>
          <a:p>
            <a:r>
              <a:rPr lang="cs-CZ" sz="2400" dirty="0" err="1"/>
              <a:t>Operational</a:t>
            </a:r>
            <a:r>
              <a:rPr lang="cs-CZ" sz="2400" dirty="0"/>
              <a:t> </a:t>
            </a:r>
            <a:r>
              <a:rPr lang="cs-CZ" sz="2400" dirty="0" err="1"/>
              <a:t>Clean</a:t>
            </a:r>
            <a:r>
              <a:rPr lang="cs-CZ" sz="2400" dirty="0"/>
              <a:t> </a:t>
            </a:r>
            <a:r>
              <a:rPr lang="cs-CZ" sz="2400" dirty="0" err="1"/>
              <a:t>Sweep</a:t>
            </a:r>
            <a:r>
              <a:rPr lang="cs-CZ" sz="2400" dirty="0"/>
              <a:t> (OCS)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3908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75205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5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aoblený obdélník 18"/>
          <p:cNvSpPr/>
          <p:nvPr/>
        </p:nvSpPr>
        <p:spPr>
          <a:xfrm>
            <a:off x="9341426" y="2924513"/>
            <a:ext cx="1908288" cy="35372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aoblený obdélník 17"/>
          <p:cNvSpPr/>
          <p:nvPr/>
        </p:nvSpPr>
        <p:spPr>
          <a:xfrm>
            <a:off x="7055584" y="2924715"/>
            <a:ext cx="2219634" cy="3537222"/>
          </a:xfrm>
          <a:prstGeom prst="roundRect">
            <a:avLst/>
          </a:prstGeom>
          <a:solidFill>
            <a:srgbClr val="CCFFCC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Zaoblený obdélník 16"/>
          <p:cNvSpPr/>
          <p:nvPr/>
        </p:nvSpPr>
        <p:spPr>
          <a:xfrm>
            <a:off x="4795750" y="2966947"/>
            <a:ext cx="2180821" cy="35372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Zaoblený obdélník 15"/>
          <p:cNvSpPr/>
          <p:nvPr/>
        </p:nvSpPr>
        <p:spPr>
          <a:xfrm>
            <a:off x="2852928" y="2966947"/>
            <a:ext cx="1891369" cy="35372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aoblený obdélník 14"/>
          <p:cNvSpPr/>
          <p:nvPr/>
        </p:nvSpPr>
        <p:spPr>
          <a:xfrm>
            <a:off x="450119" y="2966947"/>
            <a:ext cx="2331217" cy="35372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Současnost a budoucnost (nejen) výroby polyolefinů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131" y="1531098"/>
            <a:ext cx="10720582" cy="4577807"/>
          </a:xfrm>
        </p:spPr>
        <p:txBody>
          <a:bodyPr/>
          <a:lstStyle/>
          <a:p>
            <a:pPr algn="just"/>
            <a:r>
              <a:rPr lang="cs-CZ" sz="1600" b="1" dirty="0"/>
              <a:t>Současnými trendy </a:t>
            </a:r>
            <a:r>
              <a:rPr lang="cs-CZ" sz="1600" dirty="0"/>
              <a:t>jsou</a:t>
            </a:r>
            <a:r>
              <a:rPr lang="cs-CZ" sz="1600" b="1" dirty="0"/>
              <a:t> </a:t>
            </a:r>
            <a:r>
              <a:rPr lang="cs-CZ" sz="1600" dirty="0"/>
              <a:t>rostoucí poptávka po </a:t>
            </a:r>
            <a:r>
              <a:rPr lang="cs-CZ" sz="1600" b="1" dirty="0"/>
              <a:t>recyklovaných materiálech </a:t>
            </a:r>
            <a:r>
              <a:rPr lang="cs-CZ" sz="1600" dirty="0"/>
              <a:t>a </a:t>
            </a:r>
            <a:r>
              <a:rPr lang="cs-CZ" sz="1600" b="1" dirty="0"/>
              <a:t>udržitelných produktech/procesech</a:t>
            </a:r>
            <a:r>
              <a:rPr lang="cs-CZ" sz="1600" dirty="0"/>
              <a:t>, proto petrochemický segment v ORLEN Unipetrolu bude do budoucna investovat do nových technologií, bude zvyšovat podíl alternativních vstupních surovin a navyšovat výrobní kapacity.</a:t>
            </a:r>
          </a:p>
          <a:p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03686" y="3144931"/>
            <a:ext cx="23492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22300"/>
            <a:r>
              <a:rPr lang="cs-CZ" sz="1400" b="1" dirty="0"/>
              <a:t>Výzkum, vývoj a inovace </a:t>
            </a:r>
            <a:br>
              <a:rPr lang="cs-CZ" sz="1400" b="1" dirty="0"/>
            </a:br>
            <a:r>
              <a:rPr lang="cs-CZ" sz="1400" b="1" dirty="0"/>
              <a:t>      v oblasti aplikací       	polymerů </a:t>
            </a:r>
          </a:p>
          <a:p>
            <a:endParaRPr lang="cs-CZ" sz="1400" dirty="0"/>
          </a:p>
          <a:p>
            <a:pPr algn="ctr"/>
            <a:r>
              <a:rPr lang="cs-CZ" sz="1400" dirty="0"/>
              <a:t>Spolupráce s akademickými a výzkumnými institucemi na vývoji nových polymerních materiálů</a:t>
            </a:r>
            <a:r>
              <a:rPr lang="en-US" sz="1400" dirty="0"/>
              <a:t>, </a:t>
            </a:r>
            <a:r>
              <a:rPr lang="en-US" sz="1400" dirty="0" err="1"/>
              <a:t>kter</a:t>
            </a:r>
            <a:r>
              <a:rPr lang="cs-CZ" sz="1400" dirty="0"/>
              <a:t>é</a:t>
            </a:r>
            <a:r>
              <a:rPr lang="en-US" sz="1400" dirty="0"/>
              <a:t> </a:t>
            </a:r>
            <a:r>
              <a:rPr lang="en-US" sz="1400" dirty="0" err="1"/>
              <a:t>najdou</a:t>
            </a:r>
            <a:r>
              <a:rPr lang="cs-CZ" sz="1400" dirty="0"/>
              <a:t> uplatnění v různých průmyslových odvětvích (včetně stavebního, automobilového a obalového průmyslu).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382351" y="3137950"/>
            <a:ext cx="18673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Péče o životní prostředí </a:t>
            </a:r>
          </a:p>
          <a:p>
            <a:endParaRPr lang="cs-CZ" sz="1400" dirty="0"/>
          </a:p>
          <a:p>
            <a:endParaRPr lang="cs-CZ" sz="1400" dirty="0"/>
          </a:p>
          <a:p>
            <a:pPr algn="ctr"/>
            <a:r>
              <a:rPr lang="cs-CZ" sz="1400" dirty="0"/>
              <a:t>Společenské ambice snížit dopady na životní prostředí (snižování emisí skleníkových plynů), snížení uhlíkové stopy ve výrobě (dekarbonizace)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083705" y="3137950"/>
            <a:ext cx="219151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Rostoucí poptávka po ekologických produktech</a:t>
            </a:r>
            <a:r>
              <a:rPr lang="cs-CZ" sz="1400" dirty="0"/>
              <a:t> </a:t>
            </a:r>
          </a:p>
          <a:p>
            <a:endParaRPr lang="cs-CZ" sz="1400" dirty="0"/>
          </a:p>
          <a:p>
            <a:pPr algn="ctr"/>
            <a:r>
              <a:rPr lang="cs-CZ" sz="1400" dirty="0"/>
              <a:t>Spotřebitelé stále více hledají produkty, které mají menší vliv na životní prostředí, což vyžaduje inovace v oblasti ekologických materiálů a šetrných výrobních procesů (pokroky v recyklačních procesech).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851431" y="3139508"/>
            <a:ext cx="21787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Digitální transformace (nejen) výroby</a:t>
            </a:r>
          </a:p>
          <a:p>
            <a:endParaRPr lang="cs-CZ" sz="1400" dirty="0"/>
          </a:p>
          <a:p>
            <a:pPr algn="ctr"/>
            <a:endParaRPr lang="cs-CZ" sz="1400" dirty="0"/>
          </a:p>
          <a:p>
            <a:pPr algn="ctr"/>
            <a:r>
              <a:rPr lang="cs-CZ" sz="1400" dirty="0"/>
              <a:t>Implementace chytrých technologií a umělé inteligence v procesech výroby jako nástroj pro optimalizaci výrobních jednotek, zvyšování efektivity a hledání energetických úspor.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865347" y="3137950"/>
            <a:ext cx="18513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/>
              <a:t>Podpora vzdělávání (základní, střední a vysoké školství) </a:t>
            </a:r>
          </a:p>
          <a:p>
            <a:endParaRPr lang="cs-CZ" sz="1400" dirty="0"/>
          </a:p>
          <a:p>
            <a:pPr algn="ctr"/>
            <a:r>
              <a:rPr lang="cs-CZ" sz="1400" dirty="0"/>
              <a:t>Finanční podpora škol, rozvoj podpory talentů a integrace mladých talentovaných lidí prostřednictvím pracovních stáží, stipendií a mentorských programů = šíření nadšení pro chemii.</a:t>
            </a:r>
          </a:p>
        </p:txBody>
      </p:sp>
    </p:spTree>
    <p:extLst>
      <p:ext uri="{BB962C8B-B14F-4D97-AF65-F5344CB8AC3E}">
        <p14:creationId xmlns:p14="http://schemas.microsoft.com/office/powerpoint/2010/main" val="1019281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47393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dirty="0"/>
              <a:t>Mgr. Ladislav Palovský</a:t>
            </a:r>
            <a:endParaRPr lang="en-GB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5"/>
          </p:nvPr>
        </p:nvSpPr>
        <p:spPr>
          <a:xfrm>
            <a:off x="1355005" y="3952521"/>
            <a:ext cx="4041422" cy="228629"/>
          </a:xfrm>
        </p:spPr>
        <p:txBody>
          <a:bodyPr/>
          <a:lstStyle/>
          <a:p>
            <a:r>
              <a:rPr lang="cs-CZ" sz="1100" dirty="0"/>
              <a:t>Ředitel výrobní jednotky Polyolefiny</a:t>
            </a:r>
            <a:endParaRPr lang="en-GB" sz="1100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Ladislav.Palovsky@orlenunipetrol.cz</a:t>
            </a:r>
            <a:endParaRPr lang="en-GB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cs-CZ" dirty="0"/>
              <a:t>+420 736 507 807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11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63163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928" y="463806"/>
            <a:ext cx="5206431" cy="292861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6977" y="3665910"/>
            <a:ext cx="566395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b="1" dirty="0"/>
              <a:t>První plast </a:t>
            </a:r>
            <a:r>
              <a:rPr lang="cs-CZ" sz="1400" dirty="0"/>
              <a:t>vyrobil v roce 1835 </a:t>
            </a:r>
            <a:r>
              <a:rPr lang="cs-CZ" sz="1400" dirty="0" err="1"/>
              <a:t>Henri</a:t>
            </a:r>
            <a:r>
              <a:rPr lang="cs-CZ" sz="1400" dirty="0"/>
              <a:t> Victor </a:t>
            </a:r>
            <a:r>
              <a:rPr lang="cs-CZ" sz="1400" dirty="0" err="1"/>
              <a:t>Regnault</a:t>
            </a:r>
            <a:r>
              <a:rPr lang="cs-CZ" sz="1400" dirty="0"/>
              <a:t> při syntéze vinylchloridu a vypozoroval, že delším působením slunečního světla se tvoří bílý prášek (</a:t>
            </a:r>
            <a:r>
              <a:rPr lang="cs-CZ" sz="1400" b="1" dirty="0"/>
              <a:t>polyvinylchlorid, PVC</a:t>
            </a:r>
            <a:r>
              <a:rPr lang="cs-CZ" sz="1400" dirty="0"/>
              <a:t>). Pak následoval </a:t>
            </a:r>
            <a:r>
              <a:rPr lang="cs-CZ" sz="1400" b="1" dirty="0" err="1"/>
              <a:t>parkesin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čili umělá slonovina, neboli celuloid, který připravil Angličan Alexander </a:t>
            </a:r>
            <a:r>
              <a:rPr lang="cs-CZ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Parkes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 v roce 1856 </a:t>
            </a:r>
            <a:r>
              <a:rPr lang="pl-PL" sz="1400" dirty="0"/>
              <a:t>jako </a:t>
            </a:r>
            <a:r>
              <a:rPr lang="pl-PL" sz="1400" dirty="0" err="1"/>
              <a:t>tuhý</a:t>
            </a:r>
            <a:r>
              <a:rPr lang="pl-PL" sz="1400" dirty="0"/>
              <a:t> zbytek po </a:t>
            </a:r>
            <a:r>
              <a:rPr lang="pl-PL" sz="1400" dirty="0" err="1"/>
              <a:t>odpaření</a:t>
            </a:r>
            <a:r>
              <a:rPr lang="pl-PL" sz="1400" dirty="0"/>
              <a:t> </a:t>
            </a:r>
            <a:r>
              <a:rPr lang="pl-PL" sz="1400" dirty="0" err="1"/>
              <a:t>rozpouštědla</a:t>
            </a:r>
            <a:r>
              <a:rPr lang="pl-PL" sz="1400" dirty="0"/>
              <a:t> z kolodia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endParaRPr lang="cs-CZ" sz="1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Prvním plně syntetickým plastem byl </a:t>
            </a:r>
            <a:r>
              <a:rPr lang="cs-CZ" sz="1400" b="1" dirty="0">
                <a:solidFill>
                  <a:srgbClr val="202122"/>
                </a:solidFill>
                <a:latin typeface="Arial" panose="020B0604020202020204" pitchFamily="34" charset="0"/>
              </a:rPr>
              <a:t>bakelit</a:t>
            </a:r>
            <a:r>
              <a:rPr lang="cs-CZ" sz="1400" dirty="0">
                <a:latin typeface="Arial" panose="020B0604020202020204" pitchFamily="34" charset="0"/>
              </a:rPr>
              <a:t>, který 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byl připraven Leo </a:t>
            </a:r>
            <a:r>
              <a:rPr lang="cs-CZ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Baekelandem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 v roce 1909 (</a:t>
            </a:r>
            <a:r>
              <a:rPr lang="cs-CZ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reaktoplast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 vznikající polykondenzací fenolu a formaldehydu</a:t>
            </a:r>
            <a:r>
              <a:rPr lang="cs-CZ" sz="1400" dirty="0">
                <a:latin typeface="Arial" panose="020B0604020202020204" pitchFamily="34" charset="0"/>
              </a:rPr>
              <a:t>)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</a:p>
          <a:p>
            <a:pPr algn="just"/>
            <a:endParaRPr lang="cs-CZ" sz="10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První </a:t>
            </a:r>
            <a:r>
              <a:rPr lang="cs-CZ" sz="1400" b="1" dirty="0">
                <a:solidFill>
                  <a:srgbClr val="202122"/>
                </a:solidFill>
                <a:latin typeface="Arial" panose="020B0604020202020204" pitchFamily="34" charset="0"/>
              </a:rPr>
              <a:t>polyetylen 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(polyolefin) byl poprvé připraven Hansem von </a:t>
            </a:r>
            <a:r>
              <a:rPr lang="cs-CZ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Peckmannem</a:t>
            </a:r>
            <a:r>
              <a:rPr lang="cs-CZ" sz="1400" dirty="0">
                <a:solidFill>
                  <a:srgbClr val="202122"/>
                </a:solidFill>
                <a:latin typeface="Arial" panose="020B0604020202020204" pitchFamily="34" charset="0"/>
              </a:rPr>
              <a:t> v roce 1898.</a:t>
            </a:r>
            <a:endParaRPr lang="en-GB" sz="1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036" y="3530838"/>
            <a:ext cx="5139323" cy="289086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118" y="463806"/>
            <a:ext cx="1939859" cy="276820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521" y="463806"/>
            <a:ext cx="2145727" cy="276820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535342" y="3207757"/>
            <a:ext cx="15985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solidFill>
                  <a:srgbClr val="202122"/>
                </a:solidFill>
                <a:latin typeface="Arial" panose="020B0604020202020204" pitchFamily="34" charset="0"/>
              </a:rPr>
              <a:t>Alexander </a:t>
            </a:r>
            <a:r>
              <a:rPr lang="cs-CZ" sz="1400" i="1" dirty="0" err="1">
                <a:solidFill>
                  <a:srgbClr val="202122"/>
                </a:solidFill>
                <a:latin typeface="Arial" panose="020B0604020202020204" pitchFamily="34" charset="0"/>
              </a:rPr>
              <a:t>Parkes</a:t>
            </a:r>
            <a:endParaRPr lang="en-GB" sz="1400" i="1" dirty="0"/>
          </a:p>
        </p:txBody>
      </p:sp>
      <p:sp>
        <p:nvSpPr>
          <p:cNvPr id="10" name="Obdélník 9"/>
          <p:cNvSpPr/>
          <p:nvPr/>
        </p:nvSpPr>
        <p:spPr>
          <a:xfrm>
            <a:off x="716363" y="3186793"/>
            <a:ext cx="19334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err="1"/>
              <a:t>Henri</a:t>
            </a:r>
            <a:r>
              <a:rPr lang="cs-CZ" sz="1400" i="1" dirty="0"/>
              <a:t> Victor </a:t>
            </a:r>
            <a:r>
              <a:rPr lang="cs-CZ" sz="1400" i="1" dirty="0" err="1"/>
              <a:t>Regnault</a:t>
            </a:r>
            <a:r>
              <a:rPr lang="cs-CZ" sz="1400" i="1" dirty="0"/>
              <a:t>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60788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10215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Definice polymerů (plastů)</a:t>
            </a:r>
            <a:endParaRPr lang="en-GB" sz="2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391" y="1557555"/>
            <a:ext cx="7058501" cy="455848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60824" y="1930279"/>
            <a:ext cx="381856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Polymery jsou </a:t>
            </a: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makromolekulární látky 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molární hmotnosti M ≥ 10 000 g/mol. 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řetězci se mnohokrát opakuje základní konstituční jednotka „</a:t>
            </a:r>
            <a:r>
              <a:rPr lang="cs-CZ" sz="16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 </a:t>
            </a:r>
          </a:p>
          <a:p>
            <a:endParaRPr lang="cs-CZ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Hlavním surovinovým zdrojem pro výrobu polymerů je v současnosti ropa. </a:t>
            </a:r>
          </a:p>
          <a:p>
            <a:endParaRPr lang="cs-CZ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petrochemické produkty se ji používá cca 8 %, zbylých 92 % se používá na rafinérské produkty.</a:t>
            </a:r>
          </a:p>
          <a:p>
            <a:endParaRPr lang="cs-CZ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Ročně se spotřebuje cca 4 mld. tun ropy. K výrobě plastů v Evropě se používá pouze 4 až 6 %. </a:t>
            </a:r>
          </a:p>
          <a:p>
            <a:pPr algn="just"/>
            <a:endParaRPr lang="cs-CZ" sz="1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20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9318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Co jsou polyolefiny? </a:t>
            </a: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569975" y="1522533"/>
            <a:ext cx="763952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Polyolefiny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jsou skupinou polymerů, které se vyrábějí polymerací olefinů, což jsou jednoduché uhlovodíky obsahující jednu nebo více dvojných vazeb C=C. </a:t>
            </a:r>
          </a:p>
          <a:p>
            <a:pPr algn="just"/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Nejčastěji se polyolefiny vyrábějí z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dvou základních monomerů: </a:t>
            </a:r>
            <a:b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etylenu a propylenu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produkty jsou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polyetylen (PE)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polypropylen (PP)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PE a PP mají řadu výhod:</a:t>
            </a:r>
          </a:p>
          <a:p>
            <a:pPr marL="265113" indent="-265113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-    vysoká odolnost vůči chemikáliím</a:t>
            </a:r>
          </a:p>
          <a:p>
            <a:pPr marL="285750" indent="-285750"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nízká hmotnost</a:t>
            </a:r>
          </a:p>
          <a:p>
            <a:pPr marL="285750" indent="-285750"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vynikající elektroizolační vlastnosti</a:t>
            </a:r>
          </a:p>
          <a:p>
            <a:pPr marL="285750" indent="-285750"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minimální opotřebení, houževnatost, odolnost a pevnost</a:t>
            </a:r>
          </a:p>
          <a:p>
            <a:pPr marL="285750" indent="-285750"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recyklovatelnost</a:t>
            </a:r>
          </a:p>
          <a:p>
            <a:pPr marL="285750" indent="-285750"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zpracovatelnost </a:t>
            </a:r>
          </a:p>
          <a:p>
            <a:pPr marL="285750" indent="-285750"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nízká cena </a:t>
            </a:r>
          </a:p>
          <a:p>
            <a:pPr marL="285750" indent="-285750">
              <a:buFontTx/>
              <a:buChar char="-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bezpečnost</a:t>
            </a:r>
          </a:p>
          <a:p>
            <a:pPr marL="285750" indent="-285750">
              <a:buFontTx/>
              <a:buChar char="-"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… a to je činí populárními, hrají klíčovou roli v moderním průmyslu a každodenním životě, díky svým vynikajícím vlastnostem a širokému spektru aplikací.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5848">
            <a:off x="6373178" y="3684566"/>
            <a:ext cx="1977554" cy="19775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9386" y="2124102"/>
            <a:ext cx="2669712" cy="16653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9386" y="4331292"/>
            <a:ext cx="2669712" cy="175425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419386" y="1784569"/>
            <a:ext cx="4924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PE</a:t>
            </a:r>
            <a:endParaRPr lang="en-GB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419385" y="3961960"/>
            <a:ext cx="4924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PP</a:t>
            </a:r>
            <a:endParaRPr lang="en-GB" b="1" dirty="0"/>
          </a:p>
        </p:txBody>
      </p:sp>
      <p:sp>
        <p:nvSpPr>
          <p:cNvPr id="7" name="Obdélník 6"/>
          <p:cNvSpPr/>
          <p:nvPr/>
        </p:nvSpPr>
        <p:spPr>
          <a:xfrm>
            <a:off x="8419386" y="3304801"/>
            <a:ext cx="2669712" cy="48465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 11"/>
          <p:cNvSpPr/>
          <p:nvPr/>
        </p:nvSpPr>
        <p:spPr>
          <a:xfrm>
            <a:off x="8419386" y="4331292"/>
            <a:ext cx="2669712" cy="68695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34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07867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Co je potřeba pro výrobu polyolefinů?</a:t>
            </a:r>
            <a:endParaRPr lang="en-GB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256" y="2940677"/>
            <a:ext cx="972108" cy="10600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7B14FC4-82AF-C147-B444-873DAABD98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593" y="3672533"/>
            <a:ext cx="1488791" cy="1340243"/>
          </a:xfrm>
          <a:prstGeom prst="rect">
            <a:avLst/>
          </a:prstGeom>
        </p:spPr>
      </p:pic>
      <p:cxnSp>
        <p:nvCxnSpPr>
          <p:cNvPr id="15" name="Přímá spojnice se šipkou 14"/>
          <p:cNvCxnSpPr/>
          <p:nvPr/>
        </p:nvCxnSpPr>
        <p:spPr>
          <a:xfrm>
            <a:off x="5193733" y="3407968"/>
            <a:ext cx="321264" cy="378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4799636" y="3760510"/>
            <a:ext cx="474457" cy="155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727098" y="3347435"/>
            <a:ext cx="46551" cy="385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4743131" y="4260252"/>
            <a:ext cx="5728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4635119" y="4570600"/>
            <a:ext cx="623716" cy="186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4893789" y="4948529"/>
            <a:ext cx="258670" cy="210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5240353" y="5248426"/>
            <a:ext cx="178194" cy="245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 flipV="1">
            <a:off x="5762290" y="5296874"/>
            <a:ext cx="5425" cy="287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6576756" y="3755545"/>
            <a:ext cx="729870" cy="7710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5256592" y="4913621"/>
            <a:ext cx="1711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PE2</a:t>
            </a:r>
            <a:r>
              <a:rPr lang="cs-CZ" sz="1600" b="1" dirty="0">
                <a:solidFill>
                  <a:schemeClr val="bg2">
                    <a:lumMod val="10000"/>
                  </a:schemeClr>
                </a:solidFill>
                <a:cs typeface="Calibri" panose="020F0502020204030204" pitchFamily="34" charset="0"/>
              </a:rPr>
              <a:t>, PE3, PP2</a:t>
            </a:r>
            <a:endParaRPr lang="en-US" sz="1600" b="1" dirty="0">
              <a:solidFill>
                <a:schemeClr val="bg2">
                  <a:lumMod val="1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3" name="Obdélník 42"/>
          <p:cNvSpPr/>
          <p:nvPr/>
        </p:nvSpPr>
        <p:spPr>
          <a:xfrm>
            <a:off x="7481186" y="2627995"/>
            <a:ext cx="82586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  <a:defRPr/>
            </a:pPr>
            <a:r>
              <a:rPr lang="en-US" sz="1350" b="1" dirty="0">
                <a:solidFill>
                  <a:schemeClr val="bg2">
                    <a:lumMod val="1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48 </a:t>
            </a:r>
            <a:r>
              <a:rPr lang="cs-CZ" sz="1350" b="1" dirty="0">
                <a:solidFill>
                  <a:schemeClr val="bg2">
                    <a:lumMod val="1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typů</a:t>
            </a:r>
            <a:endParaRPr lang="en-US" sz="1350" b="1" dirty="0">
              <a:solidFill>
                <a:schemeClr val="bg2">
                  <a:lumMod val="1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48" name="Obdélník 47"/>
          <p:cNvSpPr/>
          <p:nvPr/>
        </p:nvSpPr>
        <p:spPr>
          <a:xfrm>
            <a:off x="778995" y="2368791"/>
            <a:ext cx="7928272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  <a:defRPr/>
            </a:pPr>
            <a:r>
              <a:rPr lang="en-US" sz="14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Utilit</a:t>
            </a: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>
              <a:spcBef>
                <a:spcPts val="225"/>
              </a:spcBef>
              <a:spcAft>
                <a:spcPts val="225"/>
              </a:spcAft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pára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VT, ST, NT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ktřina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chladicí voda, 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demivoda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zemní plyn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aktivaci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CrOx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katalyzátorů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RTO)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dusík,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vzduch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 a instrumentační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9" name="Obdélník 48"/>
          <p:cNvSpPr/>
          <p:nvPr/>
        </p:nvSpPr>
        <p:spPr>
          <a:xfrm>
            <a:off x="784137" y="3265260"/>
            <a:ext cx="5654448" cy="249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suroviny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monomer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etylen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propylen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komonomery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etylen,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1-hexen, 1-buten)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isobutan 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isopentan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olymer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ační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katalyzátory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ZN, titanové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ové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kokatalyzátory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modifikátory (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  <a:defRPr/>
            </a:pP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peci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ální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plyny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1400" baseline="-25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</a:t>
            </a:r>
            <a:r>
              <a:rPr lang="cs-CZ" sz="1400" baseline="-25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plyn pro zastavení reakce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délník 49"/>
          <p:cNvSpPr/>
          <p:nvPr/>
        </p:nvSpPr>
        <p:spPr>
          <a:xfrm>
            <a:off x="811651" y="5799447"/>
            <a:ext cx="6235435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  <a:defRPr/>
            </a:pPr>
            <a:r>
              <a:rPr lang="cs-CZ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suroviny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itiva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cs-CZ" sz="1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ráškové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NDB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saze, propylen, další organokovové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anorganické chemikálie, organické peroxidy</a:t>
            </a: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Obrázek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6466" y="4961496"/>
            <a:ext cx="1027549" cy="1198553"/>
          </a:xfrm>
          <a:prstGeom prst="rect">
            <a:avLst/>
          </a:prstGeom>
        </p:spPr>
      </p:pic>
      <p:cxnSp>
        <p:nvCxnSpPr>
          <p:cNvPr id="46" name="Přímá spojnice se šipkou 45"/>
          <p:cNvCxnSpPr/>
          <p:nvPr/>
        </p:nvCxnSpPr>
        <p:spPr>
          <a:xfrm>
            <a:off x="6576756" y="4496444"/>
            <a:ext cx="729870" cy="1160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bdélník 46"/>
          <p:cNvSpPr/>
          <p:nvPr/>
        </p:nvSpPr>
        <p:spPr>
          <a:xfrm>
            <a:off x="7524293" y="4650606"/>
            <a:ext cx="82586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  <a:defRPr/>
            </a:pPr>
            <a:r>
              <a:rPr lang="en-US" sz="1350" b="1" dirty="0">
                <a:solidFill>
                  <a:schemeClr val="bg2">
                    <a:lumMod val="1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40 </a:t>
            </a:r>
            <a:r>
              <a:rPr lang="cs-CZ" sz="1350" b="1" dirty="0">
                <a:solidFill>
                  <a:schemeClr val="bg2">
                    <a:lumMod val="1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typů</a:t>
            </a:r>
            <a:endParaRPr lang="en-US" sz="1350" b="1" dirty="0">
              <a:solidFill>
                <a:schemeClr val="bg2">
                  <a:lumMod val="1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021726" y="4000730"/>
            <a:ext cx="182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72 Black" panose="020B0A04030603020204" pitchFamily="34" charset="0"/>
                <a:cs typeface="72 Black" panose="020B0A04030603020204" pitchFamily="34" charset="0"/>
              </a:rPr>
              <a:t>HDPE LITEN</a:t>
            </a:r>
            <a:r>
              <a:rPr lang="cs-CZ" sz="2000" baseline="30000" dirty="0">
                <a:latin typeface="72 Black" panose="020B0A04030603020204" pitchFamily="34" charset="0"/>
                <a:cs typeface="72 Black" panose="020B0A04030603020204" pitchFamily="34" charset="0"/>
              </a:rPr>
              <a:t>®</a:t>
            </a:r>
            <a:endParaRPr lang="en-GB" sz="2000" baseline="3000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7070216" y="6182810"/>
            <a:ext cx="1907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72 Black" panose="020B0A04030603020204" pitchFamily="34" charset="0"/>
                <a:cs typeface="72 Black" panose="020B0A04030603020204" pitchFamily="34" charset="0"/>
              </a:rPr>
              <a:t>PP MOSTEN</a:t>
            </a:r>
            <a:r>
              <a:rPr lang="cs-CZ" sz="2000" baseline="30000" dirty="0">
                <a:latin typeface="72 Black" panose="020B0A04030603020204" pitchFamily="34" charset="0"/>
                <a:cs typeface="72 Black" panose="020B0A04030603020204" pitchFamily="34" charset="0"/>
              </a:rPr>
              <a:t>®</a:t>
            </a:r>
            <a:endParaRPr lang="en-GB" sz="2000" baseline="30000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4803" y="2518301"/>
            <a:ext cx="1846408" cy="12415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5768" y="5177812"/>
            <a:ext cx="1864455" cy="12277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7647" y="4005569"/>
            <a:ext cx="1820695" cy="954417"/>
          </a:xfrm>
          <a:prstGeom prst="rect">
            <a:avLst/>
          </a:prstGeom>
        </p:spPr>
      </p:pic>
      <p:sp>
        <p:nvSpPr>
          <p:cNvPr id="13" name="Šipka dolů 12"/>
          <p:cNvSpPr/>
          <p:nvPr/>
        </p:nvSpPr>
        <p:spPr>
          <a:xfrm>
            <a:off x="10081815" y="3776953"/>
            <a:ext cx="203895" cy="1890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Šipka dolů 34"/>
          <p:cNvSpPr/>
          <p:nvPr/>
        </p:nvSpPr>
        <p:spPr>
          <a:xfrm>
            <a:off x="10076059" y="4988791"/>
            <a:ext cx="203895" cy="1890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Zaoblený obdélník 35"/>
          <p:cNvSpPr/>
          <p:nvPr/>
        </p:nvSpPr>
        <p:spPr>
          <a:xfrm>
            <a:off x="9144099" y="1814794"/>
            <a:ext cx="2117291" cy="4753505"/>
          </a:xfrm>
          <a:prstGeom prst="roundRect">
            <a:avLst/>
          </a:prstGeom>
          <a:noFill/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délník 36"/>
          <p:cNvSpPr/>
          <p:nvPr/>
        </p:nvSpPr>
        <p:spPr>
          <a:xfrm>
            <a:off x="9471042" y="1858771"/>
            <a:ext cx="14139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  <a:defRPr/>
            </a:pPr>
            <a:r>
              <a:rPr lang="cs-CZ" sz="17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prášku ke granulátu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497087" y="1431285"/>
            <a:ext cx="871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b="1" dirty="0"/>
              <a:t>Koordinační polymerizace alkenů </a:t>
            </a:r>
            <a:r>
              <a:rPr lang="cs-CZ" sz="1600" dirty="0"/>
              <a:t>– nízkoteplotní (75-100°C) a nízkotlaký proces (2-4 </a:t>
            </a:r>
            <a:r>
              <a:rPr lang="cs-CZ" sz="1600" dirty="0" err="1"/>
              <a:t>MPa</a:t>
            </a:r>
            <a:r>
              <a:rPr lang="cs-CZ" sz="1600" dirty="0"/>
              <a:t>) s využitím tzv. Ziegler-</a:t>
            </a:r>
            <a:r>
              <a:rPr lang="cs-CZ" sz="1600" dirty="0" err="1"/>
              <a:t>Natta</a:t>
            </a:r>
            <a:r>
              <a:rPr lang="cs-CZ" sz="1600" dirty="0"/>
              <a:t> katalyzátorů (na rozdíl od vysokotlakého a vysokoteplotního radikálového procesu).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1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8430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476" y="1616474"/>
            <a:ext cx="1705608" cy="149212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951" y="1608468"/>
            <a:ext cx="1507505" cy="1493573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56" name="Obdélník 55"/>
          <p:cNvSpPr/>
          <p:nvPr/>
        </p:nvSpPr>
        <p:spPr>
          <a:xfrm>
            <a:off x="1058906" y="2248387"/>
            <a:ext cx="1016767" cy="631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bdélník 54"/>
          <p:cNvSpPr/>
          <p:nvPr/>
        </p:nvSpPr>
        <p:spPr>
          <a:xfrm>
            <a:off x="5117558" y="2241007"/>
            <a:ext cx="1550582" cy="62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4" name="Obdélník 53"/>
          <p:cNvSpPr/>
          <p:nvPr/>
        </p:nvSpPr>
        <p:spPr>
          <a:xfrm>
            <a:off x="2180424" y="2248387"/>
            <a:ext cx="1127598" cy="631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bdélník 51"/>
          <p:cNvSpPr/>
          <p:nvPr/>
        </p:nvSpPr>
        <p:spPr>
          <a:xfrm>
            <a:off x="8122948" y="3921103"/>
            <a:ext cx="1127598" cy="631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bdélník 50"/>
          <p:cNvSpPr/>
          <p:nvPr/>
        </p:nvSpPr>
        <p:spPr>
          <a:xfrm>
            <a:off x="9510218" y="3831353"/>
            <a:ext cx="1127598" cy="763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bdélník 46"/>
          <p:cNvSpPr/>
          <p:nvPr/>
        </p:nvSpPr>
        <p:spPr>
          <a:xfrm>
            <a:off x="8476287" y="5569420"/>
            <a:ext cx="1127598" cy="595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856" y="1610692"/>
            <a:ext cx="1237753" cy="1497902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773369D-E077-CF45-9850-129F96927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7865" y="4908175"/>
            <a:ext cx="1268629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90" y="1608468"/>
            <a:ext cx="1205232" cy="147013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F0C0AAE5-83C1-0A43-BA31-A4A3C4B86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7742" y="4908175"/>
            <a:ext cx="1304686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B5F72DB-CA7F-C844-BD68-856ABBDA5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601" y="4908175"/>
            <a:ext cx="1362184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A5BD760-DC00-2B4E-802D-AAB5FC9C6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924" y="3296364"/>
            <a:ext cx="1111873" cy="1394045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D8B3C430-2094-6F41-A57A-6911C8FA2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7628" y="3297205"/>
            <a:ext cx="1494220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0CB0CEA-3F5E-6A45-A255-9D8008B4F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46" y="4906672"/>
            <a:ext cx="1264770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75E92686-4C6D-1E4A-ADD3-E4A04A064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812" y="3302709"/>
            <a:ext cx="1399734" cy="1407032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7F37B512-6B25-F34F-9CCC-3442B7878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789" y="3295702"/>
            <a:ext cx="1411825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buNone/>
            </a:pPr>
            <a:endParaRPr lang="cs-CZ" sz="800" dirty="0">
              <a:solidFill>
                <a:srgbClr val="5C667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6D7D2-9D2E-6E46-82F5-E63EED7EE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151" y="3295158"/>
            <a:ext cx="1246111" cy="1405591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334033D5-1B72-E045-8B3D-D3B0D4E79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16" y="3305672"/>
            <a:ext cx="1658853" cy="140655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DC1DA234-3660-834C-8CFF-6812036D7AE6}"/>
              </a:ext>
            </a:extLst>
          </p:cNvPr>
          <p:cNvSpPr/>
          <p:nvPr/>
        </p:nvSpPr>
        <p:spPr>
          <a:xfrm>
            <a:off x="1550829" y="4973874"/>
            <a:ext cx="120432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dirty="0">
                <a:solidFill>
                  <a:srgbClr val="E40F18"/>
                </a:solidFill>
              </a:rPr>
              <a:t>1939</a:t>
            </a:r>
            <a:endParaRPr lang="en-US" sz="1440" dirty="0">
              <a:solidFill>
                <a:srgbClr val="E40F18"/>
              </a:solidFill>
            </a:endParaRPr>
          </a:p>
          <a:p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Zahájení stavby rafinérie v Litvínově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34B0A35-8184-5342-B330-5270773FCDFE}"/>
              </a:ext>
            </a:extLst>
          </p:cNvPr>
          <p:cNvSpPr/>
          <p:nvPr/>
        </p:nvSpPr>
        <p:spPr>
          <a:xfrm>
            <a:off x="4365783" y="4973874"/>
            <a:ext cx="108401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dirty="0">
                <a:solidFill>
                  <a:srgbClr val="E40F18"/>
                </a:solidFill>
              </a:rPr>
              <a:t>1958</a:t>
            </a:r>
            <a:endParaRPr lang="cs-CZ" sz="1440" dirty="0">
              <a:solidFill>
                <a:srgbClr val="E40F18"/>
              </a:solidFill>
            </a:endParaRPr>
          </a:p>
          <a:p>
            <a:b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Založení společnosti </a:t>
            </a:r>
            <a:r>
              <a:rPr lang="cs-CZ" sz="1100" b="1" dirty="0">
                <a:solidFill>
                  <a:srgbClr val="5C6670"/>
                </a:solidFill>
              </a:rPr>
              <a:t>Benzina</a:t>
            </a:r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5055836-F451-9642-9F9E-20D985B51E1F}"/>
              </a:ext>
            </a:extLst>
          </p:cNvPr>
          <p:cNvSpPr/>
          <p:nvPr/>
        </p:nvSpPr>
        <p:spPr>
          <a:xfrm>
            <a:off x="5644787" y="4973873"/>
            <a:ext cx="1257401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dirty="0">
                <a:solidFill>
                  <a:srgbClr val="E40F18"/>
                </a:solidFill>
              </a:rPr>
              <a:t>1970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Spuštění </a:t>
            </a:r>
            <a:r>
              <a:rPr lang="cs-CZ" sz="1100" b="1" dirty="0">
                <a:solidFill>
                  <a:srgbClr val="5C6670"/>
                </a:solidFill>
              </a:rPr>
              <a:t>petrochemie</a:t>
            </a:r>
          </a:p>
          <a:p>
            <a:r>
              <a:rPr lang="cs-CZ" sz="1100" b="1" dirty="0">
                <a:solidFill>
                  <a:srgbClr val="5C6670"/>
                </a:solidFill>
              </a:rPr>
              <a:t>v Litvínově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5BA669CF-301B-F943-BECE-E577376EB7E4}"/>
              </a:ext>
            </a:extLst>
          </p:cNvPr>
          <p:cNvSpPr/>
          <p:nvPr/>
        </p:nvSpPr>
        <p:spPr>
          <a:xfrm>
            <a:off x="7092168" y="4973873"/>
            <a:ext cx="120432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dirty="0">
                <a:solidFill>
                  <a:srgbClr val="E40F18"/>
                </a:solidFill>
              </a:rPr>
              <a:t>1975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Spuštění</a:t>
            </a:r>
          </a:p>
          <a:p>
            <a:r>
              <a:rPr lang="cs-CZ" sz="1100" dirty="0">
                <a:solidFill>
                  <a:srgbClr val="5C6670"/>
                </a:solidFill>
              </a:rPr>
              <a:t>nové </a:t>
            </a:r>
            <a:r>
              <a:rPr lang="cs-CZ" sz="1100" b="1" dirty="0">
                <a:solidFill>
                  <a:srgbClr val="5C6670"/>
                </a:solidFill>
              </a:rPr>
              <a:t>rafinérie</a:t>
            </a:r>
          </a:p>
          <a:p>
            <a:r>
              <a:rPr lang="cs-CZ" sz="1100" b="1" dirty="0">
                <a:solidFill>
                  <a:srgbClr val="5C6670"/>
                </a:solidFill>
              </a:rPr>
              <a:t>v Kralupech</a:t>
            </a:r>
            <a:endParaRPr lang="cs-CZ" sz="1100" dirty="0">
              <a:solidFill>
                <a:srgbClr val="5C6670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D29E50A0-486E-FE4A-8B0D-B4A5A8044DD8}"/>
              </a:ext>
            </a:extLst>
          </p:cNvPr>
          <p:cNvSpPr/>
          <p:nvPr/>
        </p:nvSpPr>
        <p:spPr>
          <a:xfrm>
            <a:off x="6355045" y="3349369"/>
            <a:ext cx="153266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dirty="0">
                <a:solidFill>
                  <a:srgbClr val="E40F18"/>
                </a:solidFill>
              </a:rPr>
              <a:t>2004</a:t>
            </a:r>
            <a:endParaRPr lang="cs-CZ" sz="1440" dirty="0">
              <a:solidFill>
                <a:srgbClr val="E40F18"/>
              </a:solidFill>
            </a:endParaRPr>
          </a:p>
          <a:p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b="1" dirty="0">
                <a:solidFill>
                  <a:srgbClr val="5C6670"/>
                </a:solidFill>
              </a:rPr>
              <a:t>ORLEN </a:t>
            </a:r>
            <a:r>
              <a:rPr lang="cs-CZ" sz="1100" dirty="0">
                <a:solidFill>
                  <a:srgbClr val="5C6670"/>
                </a:solidFill>
              </a:rPr>
              <a:t>majoritním vlastníkem Unipetrolu (4.6.2004)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6E8FBF8F-CEFC-854B-A141-82B5F80A1EA6}"/>
              </a:ext>
            </a:extLst>
          </p:cNvPr>
          <p:cNvSpPr/>
          <p:nvPr/>
        </p:nvSpPr>
        <p:spPr>
          <a:xfrm>
            <a:off x="9467174" y="3349369"/>
            <a:ext cx="1319744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b="1" dirty="0">
                <a:solidFill>
                  <a:srgbClr val="E40F18"/>
                </a:solidFill>
              </a:rPr>
              <a:t>2002</a:t>
            </a:r>
            <a:br>
              <a:rPr lang="en-US" sz="96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2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Zahájen provoz nové výrobny </a:t>
            </a:r>
            <a:r>
              <a:rPr lang="cs-CZ" sz="1100" b="1" dirty="0">
                <a:solidFill>
                  <a:srgbClr val="FFFFFF"/>
                </a:solidFill>
              </a:rPr>
              <a:t>PP2, ukončen provoz PP1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860B594-A5C2-F84D-A6B6-53F605C84B7D}"/>
              </a:ext>
            </a:extLst>
          </p:cNvPr>
          <p:cNvSpPr/>
          <p:nvPr/>
        </p:nvSpPr>
        <p:spPr>
          <a:xfrm>
            <a:off x="5043593" y="3327118"/>
            <a:ext cx="1097220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solidFill>
                  <a:srgbClr val="E40F18"/>
                </a:solidFill>
              </a:rPr>
              <a:t>2009</a:t>
            </a:r>
            <a:br>
              <a:rPr lang="en-US" sz="960" dirty="0">
                <a:solidFill>
                  <a:srgbClr val="FF3333"/>
                </a:solidFill>
              </a:rPr>
            </a:br>
            <a:endParaRPr lang="en-US" sz="960" dirty="0">
              <a:solidFill>
                <a:srgbClr val="FF3333"/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Modernizace </a:t>
            </a:r>
            <a:r>
              <a:rPr lang="cs-CZ" sz="1100" b="1" dirty="0">
                <a:solidFill>
                  <a:srgbClr val="5C6670"/>
                </a:solidFill>
              </a:rPr>
              <a:t>PP2</a:t>
            </a:r>
            <a:r>
              <a:rPr lang="cs-CZ" sz="1100" dirty="0">
                <a:solidFill>
                  <a:srgbClr val="5C6670"/>
                </a:solidFill>
              </a:rPr>
              <a:t> – </a:t>
            </a:r>
            <a:r>
              <a:rPr lang="cs-CZ" sz="1100" b="1" dirty="0">
                <a:solidFill>
                  <a:srgbClr val="5C6670"/>
                </a:solidFill>
              </a:rPr>
              <a:t>druhá</a:t>
            </a:r>
            <a:r>
              <a:rPr lang="cs-CZ" sz="1100" dirty="0">
                <a:solidFill>
                  <a:srgbClr val="5C6670"/>
                </a:solidFill>
              </a:rPr>
              <a:t> </a:t>
            </a:r>
            <a:r>
              <a:rPr lang="cs-CZ" sz="1100" b="1" dirty="0">
                <a:solidFill>
                  <a:srgbClr val="5C6670"/>
                </a:solidFill>
              </a:rPr>
              <a:t>extruzní linka Farrel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51B1DA14-E81D-814C-953A-98591F7873A5}"/>
              </a:ext>
            </a:extLst>
          </p:cNvPr>
          <p:cNvSpPr/>
          <p:nvPr/>
        </p:nvSpPr>
        <p:spPr>
          <a:xfrm>
            <a:off x="2138396" y="3330037"/>
            <a:ext cx="1292907" cy="1360372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en-US" sz="1920" b="1" dirty="0">
                <a:solidFill>
                  <a:srgbClr val="E40F18"/>
                </a:solidFill>
              </a:rPr>
              <a:t>201</a:t>
            </a:r>
            <a:r>
              <a:rPr lang="cs-CZ" sz="1920" b="1" dirty="0">
                <a:solidFill>
                  <a:srgbClr val="E40F18"/>
                </a:solidFill>
              </a:rPr>
              <a:t>6</a:t>
            </a:r>
            <a:endParaRPr lang="en-US" sz="1440" b="1" dirty="0">
              <a:solidFill>
                <a:srgbClr val="E40F18"/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b="1" dirty="0">
                <a:solidFill>
                  <a:srgbClr val="5C6670"/>
                </a:solidFill>
              </a:rPr>
              <a:t>Intenzifikace výrobny PP2 </a:t>
            </a:r>
            <a:r>
              <a:rPr lang="cs-CZ" sz="1100" dirty="0">
                <a:solidFill>
                  <a:srgbClr val="5C6670"/>
                </a:solidFill>
              </a:rPr>
              <a:t>na současnou kapacitu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79A29D3E-CCEE-D748-91CD-5F174B6C2795}"/>
              </a:ext>
            </a:extLst>
          </p:cNvPr>
          <p:cNvSpPr/>
          <p:nvPr/>
        </p:nvSpPr>
        <p:spPr>
          <a:xfrm>
            <a:off x="958132" y="3339583"/>
            <a:ext cx="110159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dirty="0">
                <a:solidFill>
                  <a:srgbClr val="E40F18"/>
                </a:solidFill>
              </a:rPr>
              <a:t>  </a:t>
            </a:r>
            <a:r>
              <a:rPr lang="en-US" sz="1920" dirty="0">
                <a:solidFill>
                  <a:srgbClr val="E40F18"/>
                </a:solidFill>
              </a:rPr>
              <a:t>2018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100" b="1" dirty="0">
              <a:solidFill>
                <a:srgbClr val="5C6670"/>
              </a:solidFill>
            </a:endParaRPr>
          </a:p>
          <a:p>
            <a:r>
              <a:rPr lang="cs-CZ" sz="1100" b="1" dirty="0">
                <a:solidFill>
                  <a:srgbClr val="5C6670"/>
                </a:solidFill>
              </a:rPr>
              <a:t>ORLEN </a:t>
            </a:r>
            <a:r>
              <a:rPr lang="cs-CZ" sz="1100" dirty="0">
                <a:solidFill>
                  <a:srgbClr val="5C6670"/>
                </a:solidFill>
              </a:rPr>
              <a:t>100%</a:t>
            </a:r>
          </a:p>
          <a:p>
            <a:r>
              <a:rPr lang="cs-CZ" sz="1100" dirty="0">
                <a:solidFill>
                  <a:srgbClr val="5C6670"/>
                </a:solidFill>
              </a:rPr>
              <a:t>vlastníkem Unipetrolu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15F0CD07-BDD9-F14D-9C3B-5F5F08869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894" y="4910409"/>
            <a:ext cx="1304686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D25DD802-88AB-704A-B2B5-5BFD432D30D5}"/>
              </a:ext>
            </a:extLst>
          </p:cNvPr>
          <p:cNvSpPr/>
          <p:nvPr/>
        </p:nvSpPr>
        <p:spPr>
          <a:xfrm>
            <a:off x="2938886" y="4976107"/>
            <a:ext cx="1261695" cy="1191095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r>
              <a:rPr lang="cs-CZ" sz="1920" dirty="0">
                <a:solidFill>
                  <a:srgbClr val="E40F18"/>
                </a:solidFill>
              </a:rPr>
              <a:t>1942</a:t>
            </a:r>
            <a:br>
              <a:rPr lang="cs-CZ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b="1" dirty="0">
                <a:solidFill>
                  <a:srgbClr val="5C6670"/>
                </a:solidFill>
              </a:rPr>
              <a:t>Zahájení </a:t>
            </a:r>
            <a:br>
              <a:rPr lang="cs-CZ" sz="1100" b="1" dirty="0">
                <a:solidFill>
                  <a:srgbClr val="5C6670"/>
                </a:solidFill>
              </a:rPr>
            </a:br>
            <a:r>
              <a:rPr lang="cs-CZ" sz="1100" b="1" dirty="0">
                <a:solidFill>
                  <a:srgbClr val="5C6670"/>
                </a:solidFill>
              </a:rPr>
              <a:t>provozu rafinérie v Litvínově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07253AE1-719C-3240-A020-9528C2345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932" y="3302709"/>
            <a:ext cx="1405517" cy="1415028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29" name="Obdélník 11">
            <a:extLst>
              <a:ext uri="{FF2B5EF4-FFF2-40B4-BE49-F238E27FC236}">
                <a16:creationId xmlns:a16="http://schemas.microsoft.com/office/drawing/2014/main" id="{8D71CC5E-7F92-0C49-9C8A-9100331FBCC3}"/>
              </a:ext>
            </a:extLst>
          </p:cNvPr>
          <p:cNvSpPr/>
          <p:nvPr/>
        </p:nvSpPr>
        <p:spPr>
          <a:xfrm>
            <a:off x="1290754" y="3717672"/>
            <a:ext cx="9454012" cy="1653664"/>
          </a:xfrm>
          <a:custGeom>
            <a:avLst/>
            <a:gdLst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0" fmla="*/ 4165806 w 4165806"/>
              <a:gd name="connsiteY0" fmla="*/ 0 h 1574355"/>
              <a:gd name="connsiteX1" fmla="*/ 4165806 w 4165806"/>
              <a:gd name="connsiteY1" fmla="*/ 1574355 h 1574355"/>
              <a:gd name="connsiteX2" fmla="*/ 0 w 4165806"/>
              <a:gd name="connsiteY2" fmla="*/ 1574355 h 1574355"/>
              <a:gd name="connsiteX0" fmla="*/ 4165806 w 4165806"/>
              <a:gd name="connsiteY0" fmla="*/ 0 h 1729125"/>
              <a:gd name="connsiteX1" fmla="*/ 4165806 w 4165806"/>
              <a:gd name="connsiteY1" fmla="*/ 1729125 h 1729125"/>
              <a:gd name="connsiteX2" fmla="*/ 0 w 4165806"/>
              <a:gd name="connsiteY2" fmla="*/ 1729125 h 172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5806" h="1729125">
                <a:moveTo>
                  <a:pt x="4165806" y="0"/>
                </a:moveTo>
                <a:lnTo>
                  <a:pt x="4165806" y="1729125"/>
                </a:lnTo>
                <a:lnTo>
                  <a:pt x="0" y="1729125"/>
                </a:lnTo>
              </a:path>
            </a:pathLst>
          </a:custGeom>
          <a:noFill/>
          <a:ln w="28575">
            <a:solidFill>
              <a:srgbClr val="5C6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48" dirty="0"/>
          </a:p>
        </p:txBody>
      </p:sp>
      <p:sp>
        <p:nvSpPr>
          <p:cNvPr id="30" name="Obdélník 11">
            <a:extLst>
              <a:ext uri="{FF2B5EF4-FFF2-40B4-BE49-F238E27FC236}">
                <a16:creationId xmlns:a16="http://schemas.microsoft.com/office/drawing/2014/main" id="{053EB594-F11F-444D-8C10-D0E52D5F3E16}"/>
              </a:ext>
            </a:extLst>
          </p:cNvPr>
          <p:cNvSpPr/>
          <p:nvPr/>
        </p:nvSpPr>
        <p:spPr>
          <a:xfrm rot="10800000">
            <a:off x="1028663" y="2057154"/>
            <a:ext cx="9716101" cy="1670232"/>
          </a:xfrm>
          <a:custGeom>
            <a:avLst/>
            <a:gdLst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0 w 4165806"/>
              <a:gd name="connsiteY4" fmla="*/ 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4" fmla="*/ 91440 w 4165806"/>
              <a:gd name="connsiteY4" fmla="*/ 91440 h 1574355"/>
              <a:gd name="connsiteX0" fmla="*/ 0 w 4165806"/>
              <a:gd name="connsiteY0" fmla="*/ 0 h 1574355"/>
              <a:gd name="connsiteX1" fmla="*/ 4165806 w 4165806"/>
              <a:gd name="connsiteY1" fmla="*/ 0 h 1574355"/>
              <a:gd name="connsiteX2" fmla="*/ 4165806 w 4165806"/>
              <a:gd name="connsiteY2" fmla="*/ 1574355 h 1574355"/>
              <a:gd name="connsiteX3" fmla="*/ 0 w 4165806"/>
              <a:gd name="connsiteY3" fmla="*/ 1574355 h 1574355"/>
              <a:gd name="connsiteX0" fmla="*/ 0 w 5005929"/>
              <a:gd name="connsiteY0" fmla="*/ 0 h 1574355"/>
              <a:gd name="connsiteX1" fmla="*/ 5005929 w 5005929"/>
              <a:gd name="connsiteY1" fmla="*/ 0 h 1574355"/>
              <a:gd name="connsiteX2" fmla="*/ 5005929 w 5005929"/>
              <a:gd name="connsiteY2" fmla="*/ 1574355 h 1574355"/>
              <a:gd name="connsiteX3" fmla="*/ 840123 w 5005929"/>
              <a:gd name="connsiteY3" fmla="*/ 1574355 h 157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5929" h="1574355">
                <a:moveTo>
                  <a:pt x="0" y="0"/>
                </a:moveTo>
                <a:lnTo>
                  <a:pt x="5005929" y="0"/>
                </a:lnTo>
                <a:lnTo>
                  <a:pt x="5005929" y="1574355"/>
                </a:lnTo>
                <a:lnTo>
                  <a:pt x="840123" y="1574355"/>
                </a:lnTo>
              </a:path>
            </a:pathLst>
          </a:custGeom>
          <a:noFill/>
          <a:ln w="28575">
            <a:solidFill>
              <a:srgbClr val="5C667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48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75BC7BE7-07AC-6140-A9B5-8C1AF4D9FD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62" y="5163933"/>
            <a:ext cx="462580" cy="462580"/>
          </a:xfrm>
          <a:prstGeom prst="rect">
            <a:avLst/>
          </a:prstGeom>
        </p:spPr>
      </p:pic>
      <p:sp>
        <p:nvSpPr>
          <p:cNvPr id="32" name="Rectangle 12">
            <a:extLst>
              <a:ext uri="{FF2B5EF4-FFF2-40B4-BE49-F238E27FC236}">
                <a16:creationId xmlns:a16="http://schemas.microsoft.com/office/drawing/2014/main" id="{D46D1BF5-5250-5E43-B862-4C47BE139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4682" y="4900657"/>
            <a:ext cx="1337714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8CAD757D-D5BC-B041-AB29-73E242ECC7F8}"/>
              </a:ext>
            </a:extLst>
          </p:cNvPr>
          <p:cNvSpPr/>
          <p:nvPr/>
        </p:nvSpPr>
        <p:spPr>
          <a:xfrm>
            <a:off x="8422856" y="4966356"/>
            <a:ext cx="1240561" cy="120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b="1" dirty="0">
                <a:solidFill>
                  <a:srgbClr val="E40F18"/>
                </a:solidFill>
              </a:rPr>
              <a:t>1976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90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Uvedeny do provozu výrobny </a:t>
            </a:r>
            <a:r>
              <a:rPr lang="cs-CZ" sz="1100" b="1" dirty="0">
                <a:solidFill>
                  <a:srgbClr val="FFFFFF"/>
                </a:solidFill>
              </a:rPr>
              <a:t>PE1 </a:t>
            </a:r>
            <a:r>
              <a:rPr lang="cs-CZ" sz="1100" dirty="0">
                <a:solidFill>
                  <a:srgbClr val="FFFFFF"/>
                </a:solidFill>
              </a:rPr>
              <a:t>a</a:t>
            </a:r>
            <a:r>
              <a:rPr lang="cs-CZ" sz="1100" b="1" dirty="0">
                <a:solidFill>
                  <a:srgbClr val="FFFFFF"/>
                </a:solidFill>
              </a:rPr>
              <a:t> PP1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1056096" y="1662779"/>
            <a:ext cx="1035879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solidFill>
                  <a:srgbClr val="E40F18"/>
                </a:solidFill>
              </a:rPr>
              <a:t>2019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Ukončen provoz </a:t>
            </a:r>
            <a:r>
              <a:rPr lang="cs-CZ" sz="1100" b="1" dirty="0">
                <a:solidFill>
                  <a:srgbClr val="FFFFFF"/>
                </a:solidFill>
              </a:rPr>
              <a:t>výrobny PE1</a:t>
            </a:r>
          </a:p>
          <a:p>
            <a:endParaRPr lang="cs-CZ" sz="1100" b="1" dirty="0">
              <a:solidFill>
                <a:srgbClr val="5C6670"/>
              </a:solidFill>
            </a:endParaRP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2204409" y="1666073"/>
            <a:ext cx="112730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solidFill>
                  <a:srgbClr val="E40F18"/>
                </a:solidFill>
              </a:rPr>
              <a:t>20</a:t>
            </a:r>
            <a:r>
              <a:rPr lang="cs-CZ" sz="1920" b="1" dirty="0">
                <a:solidFill>
                  <a:srgbClr val="E40F18"/>
                </a:solidFill>
              </a:rPr>
              <a:t>19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rgbClr val="FFFFFF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Spuštění nové </a:t>
            </a:r>
            <a:r>
              <a:rPr lang="cs-CZ" sz="1100" b="1" dirty="0">
                <a:solidFill>
                  <a:srgbClr val="FFFFFF"/>
                </a:solidFill>
              </a:rPr>
              <a:t>polyetylenové jednotky PE3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3532331" y="1666073"/>
            <a:ext cx="1512942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dirty="0">
                <a:solidFill>
                  <a:srgbClr val="E40F18"/>
                </a:solidFill>
              </a:rPr>
              <a:t>202</a:t>
            </a:r>
            <a:r>
              <a:rPr lang="cs-CZ" sz="1920" dirty="0">
                <a:solidFill>
                  <a:srgbClr val="E40F18"/>
                </a:solidFill>
              </a:rPr>
              <a:t>3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5C6670"/>
                </a:solidFill>
              </a:rPr>
              <a:t>Akvizice společností </a:t>
            </a:r>
            <a:r>
              <a:rPr lang="cs-CZ" sz="1100" b="1" dirty="0">
                <a:solidFill>
                  <a:srgbClr val="5C6670"/>
                </a:solidFill>
              </a:rPr>
              <a:t>REMAQ </a:t>
            </a:r>
            <a:r>
              <a:rPr lang="cs-CZ" sz="1100" dirty="0">
                <a:solidFill>
                  <a:srgbClr val="5C6670"/>
                </a:solidFill>
              </a:rPr>
              <a:t>(mechanická recyklace)</a:t>
            </a:r>
            <a:endParaRPr lang="cs-CZ" sz="1100" b="1" dirty="0">
              <a:solidFill>
                <a:srgbClr val="5C6670"/>
              </a:solidFill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D8B3C430-2094-6F41-A57A-6911C8FA2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651" y="4906433"/>
            <a:ext cx="1057433" cy="140504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6E8FBF8F-CEFC-854B-A141-82B5F80A1EA6}"/>
              </a:ext>
            </a:extLst>
          </p:cNvPr>
          <p:cNvSpPr/>
          <p:nvPr/>
        </p:nvSpPr>
        <p:spPr>
          <a:xfrm>
            <a:off x="9771980" y="4958597"/>
            <a:ext cx="1149486" cy="102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dirty="0">
                <a:solidFill>
                  <a:srgbClr val="E40F18"/>
                </a:solidFill>
              </a:rPr>
              <a:t>1979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/>
              <a:t>Spuštění do provozu </a:t>
            </a:r>
            <a:r>
              <a:rPr lang="cs-CZ" sz="1100" b="1" dirty="0"/>
              <a:t>EJ</a:t>
            </a:r>
            <a:endParaRPr lang="cs-CZ" sz="1100" b="1" dirty="0">
              <a:solidFill>
                <a:srgbClr val="5C6670"/>
              </a:solidFill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5117559" y="1654162"/>
            <a:ext cx="155058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solidFill>
                  <a:srgbClr val="E40F18"/>
                </a:solidFill>
              </a:rPr>
              <a:t>202</a:t>
            </a:r>
            <a:r>
              <a:rPr lang="cs-CZ" sz="1920" b="1" dirty="0">
                <a:solidFill>
                  <a:srgbClr val="E40F18"/>
                </a:solidFill>
              </a:rPr>
              <a:t>4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100" dirty="0">
              <a:solidFill>
                <a:srgbClr val="5C6670"/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Zahájen provoz výrobny </a:t>
            </a:r>
            <a:r>
              <a:rPr lang="cs-CZ" sz="1100" b="1" dirty="0">
                <a:solidFill>
                  <a:srgbClr val="FFFFFF"/>
                </a:solidFill>
              </a:rPr>
              <a:t>NDB</a:t>
            </a:r>
            <a:r>
              <a:rPr lang="cs-CZ" sz="1100" dirty="0">
                <a:solidFill>
                  <a:srgbClr val="FFFFFF"/>
                </a:solidFill>
              </a:rPr>
              <a:t> (výroba  bezprašných směsí)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C62AEF96-66DB-3C46-94D2-45F52CB2D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4918" y="1616474"/>
            <a:ext cx="1307481" cy="1530430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42000"/>
                  <a:lumOff val="58000"/>
                  <a:alpha val="9000"/>
                </a:schemeClr>
              </a:gs>
              <a:gs pos="100000">
                <a:srgbClr val="C8C8C8">
                  <a:alpha val="3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wrap="none" anchor="ctr"/>
          <a:lstStyle>
            <a:defPPr>
              <a:defRPr lang="cs-CZ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5pPr>
            <a:lvl6pPr marL="22860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6pPr>
            <a:lvl7pPr marL="27432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7pPr>
            <a:lvl8pPr marL="32004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8pPr>
            <a:lvl9pPr marL="3657600" algn="l" defTabSz="457200" rtl="0" eaLnBrk="1" latinLnBrk="0" hangingPunct="1">
              <a:defRPr sz="1000" b="1" kern="1200">
                <a:solidFill>
                  <a:srgbClr val="676D6F"/>
                </a:solidFill>
                <a:latin typeface="Arial" charset="0"/>
                <a:ea typeface="Geneva" charset="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600" b="0">
              <a:solidFill>
                <a:schemeClr val="tx1"/>
              </a:solidFill>
            </a:endParaRPr>
          </a:p>
        </p:txBody>
      </p:sp>
      <p:sp>
        <p:nvSpPr>
          <p:cNvPr id="45" name="Obdélník 44">
            <a:extLst>
              <a:ext uri="{FF2B5EF4-FFF2-40B4-BE49-F238E27FC236}">
                <a16:creationId xmlns:a16="http://schemas.microsoft.com/office/drawing/2014/main" id="{427FE24E-0D25-7C46-B094-F54289F5917F}"/>
              </a:ext>
            </a:extLst>
          </p:cNvPr>
          <p:cNvSpPr/>
          <p:nvPr/>
        </p:nvSpPr>
        <p:spPr>
          <a:xfrm>
            <a:off x="9664646" y="1666073"/>
            <a:ext cx="1243209" cy="104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solidFill>
                  <a:srgbClr val="E40F18"/>
                </a:solidFill>
              </a:rPr>
              <a:t>20</a:t>
            </a:r>
            <a:r>
              <a:rPr lang="cs-CZ" sz="1920" b="1" dirty="0">
                <a:solidFill>
                  <a:srgbClr val="E40F18"/>
                </a:solidFill>
              </a:rPr>
              <a:t>50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b="1" dirty="0">
                <a:solidFill>
                  <a:srgbClr val="5C6670"/>
                </a:solidFill>
              </a:rPr>
              <a:t>Uhlíková emisní neutralita</a:t>
            </a:r>
            <a:endParaRPr lang="en-US" sz="1100" b="1" dirty="0">
              <a:solidFill>
                <a:srgbClr val="5C6670"/>
              </a:solidFill>
            </a:endParaRPr>
          </a:p>
        </p:txBody>
      </p:sp>
      <p:sp>
        <p:nvSpPr>
          <p:cNvPr id="46" name="Obdélník 45">
            <a:extLst>
              <a:ext uri="{FF2B5EF4-FFF2-40B4-BE49-F238E27FC236}">
                <a16:creationId xmlns:a16="http://schemas.microsoft.com/office/drawing/2014/main" id="{6E8FBF8F-CEFC-854B-A141-82B5F80A1EA6}"/>
              </a:ext>
            </a:extLst>
          </p:cNvPr>
          <p:cNvSpPr/>
          <p:nvPr/>
        </p:nvSpPr>
        <p:spPr>
          <a:xfrm>
            <a:off x="8094162" y="3349368"/>
            <a:ext cx="104842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920" b="1" dirty="0">
                <a:solidFill>
                  <a:srgbClr val="E40F18"/>
                </a:solidFill>
              </a:rPr>
              <a:t>2002</a:t>
            </a:r>
            <a:br>
              <a:rPr lang="en-US" sz="96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dirty="0">
                <a:solidFill>
                  <a:srgbClr val="FFFFFF"/>
                </a:solidFill>
              </a:rPr>
              <a:t>Zahájen provoz nové výrobny </a:t>
            </a:r>
            <a:r>
              <a:rPr lang="cs-CZ" sz="1100" b="1" dirty="0">
                <a:solidFill>
                  <a:srgbClr val="FFFFFF"/>
                </a:solidFill>
              </a:rPr>
              <a:t>PE2</a:t>
            </a:r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8860B594-A5C2-F84D-A6B6-53F605C84B7D}"/>
              </a:ext>
            </a:extLst>
          </p:cNvPr>
          <p:cNvSpPr/>
          <p:nvPr/>
        </p:nvSpPr>
        <p:spPr>
          <a:xfrm>
            <a:off x="3589462" y="3341880"/>
            <a:ext cx="1097220" cy="136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dirty="0">
                <a:solidFill>
                  <a:srgbClr val="E40F18"/>
                </a:solidFill>
              </a:rPr>
              <a:t>20</a:t>
            </a:r>
            <a:r>
              <a:rPr lang="cs-CZ" sz="1920" dirty="0">
                <a:solidFill>
                  <a:srgbClr val="E40F18"/>
                </a:solidFill>
              </a:rPr>
              <a:t>13</a:t>
            </a:r>
            <a:br>
              <a:rPr lang="en-US" sz="960" dirty="0">
                <a:solidFill>
                  <a:srgbClr val="FF3333"/>
                </a:solidFill>
              </a:rPr>
            </a:br>
            <a:endParaRPr lang="en-US" sz="960" dirty="0">
              <a:solidFill>
                <a:srgbClr val="FF3333"/>
              </a:solidFill>
            </a:endParaRPr>
          </a:p>
          <a:p>
            <a:endParaRPr lang="en-US" sz="96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cs-CZ" sz="1100" b="1" dirty="0">
                <a:solidFill>
                  <a:srgbClr val="5C6670"/>
                </a:solidFill>
              </a:rPr>
              <a:t>Zahájení realizace projektu PE3</a:t>
            </a:r>
            <a:r>
              <a:rPr lang="cs-CZ" sz="1100" dirty="0">
                <a:solidFill>
                  <a:srgbClr val="5C6670"/>
                </a:solidFill>
              </a:rPr>
              <a:t>, podpis licence</a:t>
            </a:r>
            <a:endParaRPr lang="cs-CZ" sz="1100" b="1" dirty="0">
              <a:solidFill>
                <a:srgbClr val="5C6670"/>
              </a:solidFill>
            </a:endParaRPr>
          </a:p>
        </p:txBody>
      </p:sp>
      <p:sp>
        <p:nvSpPr>
          <p:cNvPr id="57" name="Nadpis 56"/>
          <p:cNvSpPr>
            <a:spLocks noGrp="1"/>
          </p:cNvSpPr>
          <p:nvPr>
            <p:ph type="title"/>
          </p:nvPr>
        </p:nvSpPr>
        <p:spPr>
          <a:xfrm>
            <a:off x="636266" y="396618"/>
            <a:ext cx="10876030" cy="606384"/>
          </a:xfrm>
        </p:spPr>
        <p:txBody>
          <a:bodyPr vert="horz"/>
          <a:lstStyle/>
          <a:p>
            <a:r>
              <a:rPr lang="cs-CZ" sz="2400" dirty="0"/>
              <a:t>Významné milníky v historii výroby HDPE a PP v Litvínově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4374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32202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aoblený obdélník 1"/>
          <p:cNvSpPr/>
          <p:nvPr/>
        </p:nvSpPr>
        <p:spPr>
          <a:xfrm>
            <a:off x="6153912" y="4096512"/>
            <a:ext cx="5148072" cy="2423160"/>
          </a:xfrm>
          <a:prstGeom prst="roundRect">
            <a:avLst>
              <a:gd name="adj" fmla="val 6750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278944" y="1807027"/>
            <a:ext cx="37842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POLYETYLEN 2</a:t>
            </a:r>
          </a:p>
          <a:p>
            <a:r>
              <a:rPr lang="cs-CZ" sz="1200" b="1" dirty="0">
                <a:solidFill>
                  <a:srgbClr val="C00000"/>
                </a:solidFill>
                <a:cs typeface="Calibri" panose="020F0502020204030204" pitchFamily="34" charset="0"/>
              </a:rPr>
              <a:t>PE2</a:t>
            </a:r>
            <a:endParaRPr lang="en-US" sz="12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cs typeface="Calibri" panose="020F0502020204030204" pitchFamily="34" charset="0"/>
              </a:rPr>
              <a:t>Licensor: </a:t>
            </a:r>
            <a:r>
              <a:rPr lang="en-US" sz="1200" dirty="0">
                <a:solidFill>
                  <a:srgbClr val="C00000"/>
                </a:solidFill>
                <a:cs typeface="Calibri" panose="020F0502020204030204" pitchFamily="34" charset="0"/>
              </a:rPr>
              <a:t>Univation</a:t>
            </a:r>
          </a:p>
          <a:p>
            <a:r>
              <a:rPr lang="cs-CZ" sz="1200" b="1" dirty="0">
                <a:solidFill>
                  <a:srgbClr val="C00000"/>
                </a:solidFill>
                <a:cs typeface="Calibri" panose="020F0502020204030204" pitchFamily="34" charset="0"/>
              </a:rPr>
              <a:t>T</a:t>
            </a:r>
            <a:r>
              <a:rPr lang="en-US"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echnolog</a:t>
            </a:r>
            <a:r>
              <a:rPr lang="cs-CZ"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ie</a:t>
            </a:r>
            <a:r>
              <a:rPr lang="en-US" sz="1200" b="1" dirty="0">
                <a:solidFill>
                  <a:srgbClr val="C00000"/>
                </a:solidFill>
                <a:cs typeface="Calibri" panose="020F0502020204030204" pitchFamily="34" charset="0"/>
              </a:rPr>
              <a:t>: </a:t>
            </a:r>
            <a:r>
              <a:rPr lang="cs-CZ" sz="1200" dirty="0" err="1">
                <a:solidFill>
                  <a:srgbClr val="C00000"/>
                </a:solidFill>
                <a:cs typeface="Calibri" panose="020F0502020204030204" pitchFamily="34" charset="0"/>
              </a:rPr>
              <a:t>plynofázní</a:t>
            </a:r>
            <a:r>
              <a:rPr lang="cs-CZ" sz="1200" dirty="0">
                <a:solidFill>
                  <a:srgbClr val="C00000"/>
                </a:solidFill>
                <a:cs typeface="Calibri" panose="020F0502020204030204" pitchFamily="34" charset="0"/>
              </a:rPr>
              <a:t> proces Unipol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  <a:cs typeface="Calibri" panose="020F0502020204030204" pitchFamily="34" charset="0"/>
              </a:rPr>
              <a:t>Uvedení do provozu: </a:t>
            </a:r>
            <a:r>
              <a:rPr lang="cs-CZ" sz="1200" dirty="0">
                <a:solidFill>
                  <a:srgbClr val="C00000"/>
                </a:solidFill>
              </a:rPr>
              <a:t>2002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Výrobní kapacita (designová): </a:t>
            </a:r>
            <a:r>
              <a:rPr lang="cs-CZ" sz="1200" dirty="0">
                <a:solidFill>
                  <a:srgbClr val="C00000"/>
                </a:solidFill>
              </a:rPr>
              <a:t>200 kTa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Výrobní kapacita (současná): </a:t>
            </a:r>
            <a:r>
              <a:rPr lang="cs-CZ" sz="1200" dirty="0">
                <a:solidFill>
                  <a:srgbClr val="C00000"/>
                </a:solidFill>
              </a:rPr>
              <a:t>200 kTa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Extruzní linky: </a:t>
            </a:r>
            <a:r>
              <a:rPr lang="cs-CZ" sz="1200" dirty="0">
                <a:solidFill>
                  <a:srgbClr val="C00000"/>
                </a:solidFill>
              </a:rPr>
              <a:t>1 (Farrel)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Modernizace: </a:t>
            </a:r>
            <a:r>
              <a:rPr lang="cs-CZ" sz="1200" dirty="0">
                <a:solidFill>
                  <a:srgbClr val="C00000"/>
                </a:solidFill>
              </a:rPr>
              <a:t>0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Stav: </a:t>
            </a:r>
            <a:r>
              <a:rPr lang="cs-CZ" sz="1200" dirty="0">
                <a:solidFill>
                  <a:srgbClr val="C00000"/>
                </a:solidFill>
              </a:rPr>
              <a:t>v provozu</a:t>
            </a:r>
            <a:endParaRPr lang="en-US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1437" y="4288440"/>
            <a:ext cx="3962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POLYPROPYLEN 2</a:t>
            </a:r>
          </a:p>
          <a:p>
            <a:r>
              <a:rPr lang="cs-CZ" sz="1200" b="1" dirty="0">
                <a:solidFill>
                  <a:srgbClr val="C00000"/>
                </a:solidFill>
                <a:cs typeface="Calibri" panose="020F0502020204030204" pitchFamily="34" charset="0"/>
              </a:rPr>
              <a:t>PP2</a:t>
            </a:r>
            <a:endParaRPr lang="en-US" sz="12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cs typeface="Calibri" panose="020F0502020204030204" pitchFamily="34" charset="0"/>
              </a:rPr>
              <a:t>Licensor: </a:t>
            </a:r>
            <a:r>
              <a:rPr lang="en-US" sz="1200" dirty="0">
                <a:solidFill>
                  <a:srgbClr val="C00000"/>
                </a:solidFill>
                <a:cs typeface="Calibri" panose="020F0502020204030204" pitchFamily="34" charset="0"/>
              </a:rPr>
              <a:t>BP Amoco / INEOS</a:t>
            </a:r>
          </a:p>
          <a:p>
            <a:r>
              <a:rPr lang="en-US"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Technolog</a:t>
            </a:r>
            <a:r>
              <a:rPr lang="cs-CZ"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ie</a:t>
            </a:r>
            <a:r>
              <a:rPr lang="en-US" sz="1200" b="1" dirty="0">
                <a:solidFill>
                  <a:srgbClr val="C00000"/>
                </a:solidFill>
                <a:cs typeface="Calibri" panose="020F0502020204030204" pitchFamily="34" charset="0"/>
              </a:rPr>
              <a:t>: </a:t>
            </a:r>
            <a:r>
              <a:rPr lang="cs-CZ" sz="1200" dirty="0" err="1">
                <a:solidFill>
                  <a:srgbClr val="C00000"/>
                </a:solidFill>
                <a:cs typeface="Calibri" panose="020F0502020204030204" pitchFamily="34" charset="0"/>
              </a:rPr>
              <a:t>plynofázní</a:t>
            </a:r>
            <a:r>
              <a:rPr lang="cs-CZ" sz="1200" dirty="0">
                <a:solidFill>
                  <a:srgbClr val="C00000"/>
                </a:solidFill>
                <a:cs typeface="Calibri" panose="020F0502020204030204" pitchFamily="34" charset="0"/>
              </a:rPr>
              <a:t> proces BP </a:t>
            </a:r>
            <a:r>
              <a:rPr lang="cs-CZ" sz="1200" dirty="0" err="1">
                <a:solidFill>
                  <a:srgbClr val="C00000"/>
                </a:solidFill>
                <a:cs typeface="Calibri" panose="020F0502020204030204" pitchFamily="34" charset="0"/>
              </a:rPr>
              <a:t>Amoco</a:t>
            </a:r>
            <a:endParaRPr lang="cs-CZ" sz="1200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r>
              <a:rPr lang="cs-CZ" sz="1200" b="1" dirty="0">
                <a:solidFill>
                  <a:srgbClr val="C00000"/>
                </a:solidFill>
                <a:cs typeface="Calibri" panose="020F0502020204030204" pitchFamily="34" charset="0"/>
              </a:rPr>
              <a:t>Uvedení do provozu: </a:t>
            </a:r>
            <a:r>
              <a:rPr lang="cs-CZ" sz="1200" dirty="0">
                <a:solidFill>
                  <a:srgbClr val="C00000"/>
                </a:solidFill>
              </a:rPr>
              <a:t>2002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Výrobní kapacita (designová): </a:t>
            </a:r>
            <a:r>
              <a:rPr lang="cs-CZ" sz="1200" dirty="0">
                <a:solidFill>
                  <a:srgbClr val="C00000"/>
                </a:solidFill>
              </a:rPr>
              <a:t>250 kTa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Výrobní kapacita (současná): </a:t>
            </a:r>
            <a:r>
              <a:rPr lang="cs-CZ" sz="1200" dirty="0">
                <a:solidFill>
                  <a:srgbClr val="C00000"/>
                </a:solidFill>
              </a:rPr>
              <a:t>300 kTa</a:t>
            </a:r>
          </a:p>
          <a:p>
            <a:pPr fontAlgn="t"/>
            <a:r>
              <a:rPr lang="cs-CZ" sz="1200" dirty="0">
                <a:solidFill>
                  <a:srgbClr val="C00000"/>
                </a:solidFill>
              </a:rPr>
              <a:t>                         350 kTa (homopolymery) 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Extruzní linky: </a:t>
            </a:r>
            <a:r>
              <a:rPr lang="cs-CZ" sz="1200" dirty="0">
                <a:solidFill>
                  <a:srgbClr val="C00000"/>
                </a:solidFill>
              </a:rPr>
              <a:t>2 (Farrel)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Modernizace: </a:t>
            </a:r>
            <a:r>
              <a:rPr lang="cs-CZ" sz="1200" dirty="0">
                <a:solidFill>
                  <a:srgbClr val="C00000"/>
                </a:solidFill>
              </a:rPr>
              <a:t>2</a:t>
            </a:r>
            <a:r>
              <a:rPr lang="cs-CZ" sz="1200" b="1" dirty="0">
                <a:solidFill>
                  <a:srgbClr val="C00000"/>
                </a:solidFill>
              </a:rPr>
              <a:t> 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Stav: </a:t>
            </a:r>
            <a:r>
              <a:rPr lang="cs-CZ" sz="1200" dirty="0">
                <a:solidFill>
                  <a:srgbClr val="C00000"/>
                </a:solidFill>
              </a:rPr>
              <a:t>v provozu</a:t>
            </a:r>
            <a:endParaRPr lang="en-US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1" descr="D:\Data\Palovsky\Desktop\Unipetrol-PE3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877" y="1876530"/>
            <a:ext cx="2108314" cy="17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36266" y="1760233"/>
            <a:ext cx="31376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POLYETYLEN 3</a:t>
            </a:r>
          </a:p>
          <a:p>
            <a:r>
              <a:rPr lang="cs-CZ" sz="12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PE3</a:t>
            </a:r>
            <a:endParaRPr lang="en-US" sz="1200" b="1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Licensor: </a:t>
            </a:r>
            <a:r>
              <a:rPr lang="en-US" sz="1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INEOS</a:t>
            </a:r>
            <a:endParaRPr lang="en-US" sz="1200" b="1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1200" b="1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Technolog</a:t>
            </a:r>
            <a:r>
              <a:rPr lang="cs-CZ" sz="1200" b="1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ie</a:t>
            </a:r>
            <a:r>
              <a:rPr lang="en-US" sz="12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en-US" sz="1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slurry</a:t>
            </a:r>
            <a:r>
              <a:rPr lang="cs-CZ" sz="1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Innovene S</a:t>
            </a:r>
          </a:p>
          <a:p>
            <a:r>
              <a:rPr lang="cs-CZ" sz="12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Uvedení do provozu: </a:t>
            </a:r>
            <a:r>
              <a:rPr lang="cs-CZ" sz="1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2019 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Výrobní kapacita </a:t>
            </a:r>
            <a:r>
              <a:rPr lang="cs-CZ" sz="1200" b="1" dirty="0">
                <a:solidFill>
                  <a:srgbClr val="C00000"/>
                </a:solidFill>
                <a:latin typeface="+mj-lt"/>
              </a:rPr>
              <a:t>(designová): </a:t>
            </a:r>
            <a:r>
              <a:rPr lang="cs-CZ" sz="1200" dirty="0">
                <a:solidFill>
                  <a:srgbClr val="C00000"/>
                </a:solidFill>
                <a:latin typeface="+mj-lt"/>
              </a:rPr>
              <a:t>270 kTa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  <a:latin typeface="+mj-lt"/>
              </a:rPr>
              <a:t>Výrobní kapacita (současná): </a:t>
            </a:r>
            <a:r>
              <a:rPr lang="cs-CZ" sz="1200" dirty="0">
                <a:solidFill>
                  <a:srgbClr val="C00000"/>
                </a:solidFill>
                <a:latin typeface="+mj-lt"/>
              </a:rPr>
              <a:t>270 kTa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  <a:latin typeface="+mj-lt"/>
              </a:rPr>
              <a:t>Extruzní linky: </a:t>
            </a:r>
            <a:r>
              <a:rPr lang="cs-CZ" sz="1200" dirty="0">
                <a:solidFill>
                  <a:srgbClr val="C00000"/>
                </a:solidFill>
                <a:latin typeface="+mj-lt"/>
              </a:rPr>
              <a:t>2 </a:t>
            </a:r>
            <a:r>
              <a:rPr lang="cs-CZ" sz="1200" dirty="0">
                <a:solidFill>
                  <a:srgbClr val="C00000"/>
                </a:solidFill>
              </a:rPr>
              <a:t>(Coperion)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  <a:latin typeface="+mj-lt"/>
              </a:rPr>
              <a:t>Modernizace: </a:t>
            </a:r>
            <a:r>
              <a:rPr lang="cs-CZ" sz="1200" dirty="0">
                <a:solidFill>
                  <a:srgbClr val="C00000"/>
                </a:solidFill>
                <a:latin typeface="+mj-lt"/>
              </a:rPr>
              <a:t>0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  <a:latin typeface="+mj-lt"/>
              </a:rPr>
              <a:t>Stav: </a:t>
            </a:r>
            <a:r>
              <a:rPr lang="cs-CZ" sz="1200" dirty="0">
                <a:solidFill>
                  <a:srgbClr val="C00000"/>
                </a:solidFill>
                <a:latin typeface="+mj-lt"/>
              </a:rPr>
              <a:t>v provozu</a:t>
            </a:r>
            <a:endParaRPr lang="en-US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346810" y="4380774"/>
            <a:ext cx="36484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DUST BLEND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200" b="1" dirty="0">
                <a:solidFill>
                  <a:srgbClr val="C00000"/>
                </a:solidFill>
                <a:cs typeface="Calibri" panose="020F0502020204030204" pitchFamily="34" charset="0"/>
              </a:rPr>
              <a:t>NDB</a:t>
            </a:r>
            <a:endParaRPr lang="en-US" sz="1200" b="1" dirty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r>
              <a:rPr lang="en-US"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Technolog</a:t>
            </a:r>
            <a:r>
              <a:rPr lang="cs-CZ" sz="1200" b="1" dirty="0" err="1">
                <a:solidFill>
                  <a:srgbClr val="C00000"/>
                </a:solidFill>
                <a:cs typeface="Calibri" panose="020F0502020204030204" pitchFamily="34" charset="0"/>
              </a:rPr>
              <a:t>ie</a:t>
            </a:r>
            <a:r>
              <a:rPr lang="en-US" sz="1200" b="1" dirty="0">
                <a:solidFill>
                  <a:srgbClr val="C00000"/>
                </a:solidFill>
                <a:cs typeface="Calibri" panose="020F0502020204030204" pitchFamily="34" charset="0"/>
              </a:rPr>
              <a:t>: </a:t>
            </a:r>
            <a:r>
              <a:rPr lang="cs-CZ" sz="1200" dirty="0" err="1">
                <a:solidFill>
                  <a:srgbClr val="C00000"/>
                </a:solidFill>
                <a:cs typeface="Calibri" panose="020F0502020204030204" pitchFamily="34" charset="0"/>
              </a:rPr>
              <a:t>Kahl</a:t>
            </a:r>
            <a:r>
              <a:rPr lang="cs-CZ" sz="1200" dirty="0">
                <a:solidFill>
                  <a:srgbClr val="C00000"/>
                </a:solidFill>
                <a:cs typeface="Calibri" panose="020F0502020204030204" pitchFamily="34" charset="0"/>
              </a:rPr>
              <a:t>/Coperion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  <a:cs typeface="Calibri" panose="020F0502020204030204" pitchFamily="34" charset="0"/>
              </a:rPr>
              <a:t>Uvedení do provozu: </a:t>
            </a:r>
            <a:r>
              <a:rPr lang="cs-CZ" sz="1200" dirty="0">
                <a:solidFill>
                  <a:srgbClr val="C00000"/>
                </a:solidFill>
              </a:rPr>
              <a:t>2024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Výrobní kapacita (designová): </a:t>
            </a:r>
            <a:r>
              <a:rPr lang="cs-CZ" sz="1200" dirty="0">
                <a:solidFill>
                  <a:srgbClr val="C00000"/>
                </a:solidFill>
              </a:rPr>
              <a:t>3 kTa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Výrobní kapacita (současná): </a:t>
            </a:r>
            <a:r>
              <a:rPr lang="cs-CZ" sz="1200" dirty="0">
                <a:solidFill>
                  <a:srgbClr val="C00000"/>
                </a:solidFill>
              </a:rPr>
              <a:t>3 kTa</a:t>
            </a:r>
          </a:p>
          <a:p>
            <a:pPr fontAlgn="t"/>
            <a:r>
              <a:rPr lang="cs-CZ" sz="1200" b="1" dirty="0" err="1">
                <a:solidFill>
                  <a:srgbClr val="C00000"/>
                </a:solidFill>
              </a:rPr>
              <a:t>Peletizéry</a:t>
            </a:r>
            <a:r>
              <a:rPr lang="cs-CZ" sz="1200" b="1" dirty="0">
                <a:solidFill>
                  <a:srgbClr val="C00000"/>
                </a:solidFill>
              </a:rPr>
              <a:t>: </a:t>
            </a:r>
            <a:r>
              <a:rPr lang="cs-CZ" sz="1200" dirty="0">
                <a:solidFill>
                  <a:srgbClr val="C00000"/>
                </a:solidFill>
              </a:rPr>
              <a:t>2 (</a:t>
            </a:r>
            <a:r>
              <a:rPr lang="cs-CZ" sz="1200" dirty="0" err="1">
                <a:solidFill>
                  <a:srgbClr val="C00000"/>
                </a:solidFill>
              </a:rPr>
              <a:t>Kahl</a:t>
            </a:r>
            <a:r>
              <a:rPr lang="cs-CZ" sz="1200" dirty="0">
                <a:solidFill>
                  <a:srgbClr val="C00000"/>
                </a:solidFill>
              </a:rPr>
              <a:t>)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Modernizace: </a:t>
            </a:r>
            <a:r>
              <a:rPr lang="cs-CZ" sz="1200" dirty="0">
                <a:solidFill>
                  <a:srgbClr val="C00000"/>
                </a:solidFill>
              </a:rPr>
              <a:t>0</a:t>
            </a:r>
          </a:p>
          <a:p>
            <a:pPr fontAlgn="t"/>
            <a:r>
              <a:rPr lang="cs-CZ" sz="1200" b="1" dirty="0">
                <a:solidFill>
                  <a:srgbClr val="C00000"/>
                </a:solidFill>
              </a:rPr>
              <a:t>Stav: </a:t>
            </a:r>
            <a:r>
              <a:rPr lang="cs-CZ" sz="1200" dirty="0">
                <a:solidFill>
                  <a:srgbClr val="C00000"/>
                </a:solidFill>
              </a:rPr>
              <a:t>v provozu</a:t>
            </a:r>
            <a:endParaRPr lang="en-US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Současné dostupné technologie</a:t>
            </a:r>
            <a:endParaRPr lang="en-GB" dirty="0"/>
          </a:p>
        </p:txBody>
      </p:sp>
      <p:pic>
        <p:nvPicPr>
          <p:cNvPr id="43" name="Obrázek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733" y="1741815"/>
            <a:ext cx="1754561" cy="1956098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1300" y="4283369"/>
            <a:ext cx="1633778" cy="2036396"/>
          </a:xfrm>
          <a:prstGeom prst="rect">
            <a:avLst/>
          </a:prstGeom>
        </p:spPr>
      </p:pic>
      <p:sp>
        <p:nvSpPr>
          <p:cNvPr id="45" name="Zaoblený obdélník 44"/>
          <p:cNvSpPr/>
          <p:nvPr/>
        </p:nvSpPr>
        <p:spPr>
          <a:xfrm>
            <a:off x="6153912" y="1565779"/>
            <a:ext cx="5136914" cy="2423160"/>
          </a:xfrm>
          <a:prstGeom prst="roundRect">
            <a:avLst>
              <a:gd name="adj" fmla="val 6750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Zaoblený obdélník 45"/>
          <p:cNvSpPr/>
          <p:nvPr/>
        </p:nvSpPr>
        <p:spPr>
          <a:xfrm>
            <a:off x="532858" y="1554459"/>
            <a:ext cx="5367935" cy="2423160"/>
          </a:xfrm>
          <a:prstGeom prst="roundRect">
            <a:avLst>
              <a:gd name="adj" fmla="val 6750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Zaoblený obdélník 46"/>
          <p:cNvSpPr/>
          <p:nvPr/>
        </p:nvSpPr>
        <p:spPr>
          <a:xfrm>
            <a:off x="493089" y="4092522"/>
            <a:ext cx="5367935" cy="2423160"/>
          </a:xfrm>
          <a:prstGeom prst="roundRect">
            <a:avLst>
              <a:gd name="adj" fmla="val 6750"/>
            </a:avLst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8" name="Obrázek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4451703"/>
            <a:ext cx="1962404" cy="177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4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0121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sz="2400" dirty="0"/>
              <a:t>Víte, že…</a:t>
            </a:r>
            <a:endParaRPr lang="en-GB" sz="2400" dirty="0"/>
          </a:p>
        </p:txBody>
      </p:sp>
      <p:sp>
        <p:nvSpPr>
          <p:cNvPr id="9" name="Obdélník 8"/>
          <p:cNvSpPr/>
          <p:nvPr/>
        </p:nvSpPr>
        <p:spPr>
          <a:xfrm>
            <a:off x="432777" y="1439547"/>
            <a:ext cx="1080880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V novodobé historii (od roku 2002) bylo k 1.1.2024 vyrobeno </a:t>
            </a:r>
            <a:r>
              <a:rPr lang="cs-CZ" sz="1600" b="1" dirty="0"/>
              <a:t>8 500 000 t HDPE </a:t>
            </a:r>
            <a:r>
              <a:rPr lang="cs-CZ" sz="1600" dirty="0"/>
              <a:t>na výrobnách PE2 a PE3 a o měsíc dříve (7.12.2023) výrobna PP2 vyrobila </a:t>
            </a:r>
            <a:r>
              <a:rPr lang="cs-CZ" sz="1600" b="1" dirty="0"/>
              <a:t>7 500 000 t PP</a:t>
            </a:r>
            <a:r>
              <a:rPr lang="cs-CZ" sz="1600" dirty="0"/>
              <a:t>.</a:t>
            </a:r>
          </a:p>
          <a:p>
            <a:pPr algn="just"/>
            <a:endParaRPr lang="cs-CZ" sz="800" dirty="0"/>
          </a:p>
          <a:p>
            <a:pPr algn="just"/>
            <a:r>
              <a:rPr lang="cs-CZ" sz="1600" dirty="0"/>
              <a:t>PE2 vyrábí v průměru 25 tun/h, PE3 ~ 34 tun/h a PP2 ~ 38 t/h, což řečí čísel znamená </a:t>
            </a:r>
            <a:br>
              <a:rPr lang="cs-CZ" sz="1600" dirty="0"/>
            </a:br>
            <a:r>
              <a:rPr lang="cs-CZ" sz="1600" dirty="0"/>
              <a:t>100t / hodinu = </a:t>
            </a:r>
            <a:r>
              <a:rPr lang="cs-CZ" sz="1600" b="1" dirty="0"/>
              <a:t>4 plné 25T cisterny HDPE a PP materiálů za 1 hodinu</a:t>
            </a:r>
            <a:r>
              <a:rPr lang="cs-CZ" sz="1600" dirty="0"/>
              <a:t>, které následně odjíždí k zákazníkům (popřípadě se vyráběný materiál skladuje v silech, v pytlích na paletách nebo IBC kontejnerech).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b="1" dirty="0"/>
              <a:t>Od roku 1976 vzrostla celková kapacita výroby HDPE a PP trojnásobně</a:t>
            </a:r>
            <a:r>
              <a:rPr lang="cs-CZ" sz="1600" dirty="0"/>
              <a:t> - z 240 </a:t>
            </a:r>
            <a:r>
              <a:rPr lang="cs-CZ" sz="1600" dirty="0" err="1"/>
              <a:t>kt</a:t>
            </a:r>
            <a:r>
              <a:rPr lang="cs-CZ" sz="1600" dirty="0"/>
              <a:t>/ročně na 770 </a:t>
            </a:r>
            <a:r>
              <a:rPr lang="cs-CZ" sz="1600" dirty="0" err="1"/>
              <a:t>kt</a:t>
            </a:r>
            <a:r>
              <a:rPr lang="cs-CZ" sz="1600" dirty="0"/>
              <a:t>/ročně.       </a:t>
            </a:r>
          </a:p>
          <a:p>
            <a:endParaRPr lang="cs-CZ" sz="1600" b="1" dirty="0"/>
          </a:p>
          <a:p>
            <a:endParaRPr lang="cs-CZ" sz="16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17" y="3472686"/>
            <a:ext cx="4654297" cy="298264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58497" y="5904121"/>
            <a:ext cx="825867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HDPE</a:t>
            </a:r>
            <a:endParaRPr lang="en-GB" b="1" dirty="0">
              <a:solidFill>
                <a:srgbClr val="FFFFFF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696" y="3508559"/>
            <a:ext cx="4960321" cy="298264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838437" y="3542073"/>
            <a:ext cx="1001798" cy="5996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ovéPole 9"/>
          <p:cNvSpPr txBox="1"/>
          <p:nvPr/>
        </p:nvSpPr>
        <p:spPr>
          <a:xfrm>
            <a:off x="8230275" y="3657212"/>
            <a:ext cx="492443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PP</a:t>
            </a:r>
            <a:endParaRPr lang="en-GB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3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83611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42" y="295846"/>
            <a:ext cx="10487701" cy="627869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521" y="4675471"/>
            <a:ext cx="3666744" cy="175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907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ulní stran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23367C89-C4DD-42FF-BD32-8385B5620ED1}"/>
    </a:ext>
  </a:extLst>
</a:theme>
</file>

<file path=ppt/theme/theme2.xml><?xml version="1.0" encoding="utf-8"?>
<a:theme xmlns:a="http://schemas.openxmlformats.org/drawingml/2006/main" name="Prolož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5DCF1F20-A030-4903-811A-E9B90B286EFC}"/>
    </a:ext>
  </a:extLst>
</a:theme>
</file>

<file path=ppt/theme/theme3.xml><?xml version="1.0" encoding="utf-8"?>
<a:theme xmlns:a="http://schemas.openxmlformats.org/drawingml/2006/main" name="Základní snímky">
  <a:themeElements>
    <a:clrScheme name="Niestandardowy 2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FF0000"/>
      </a:accent1>
      <a:accent2>
        <a:srgbClr val="FF7F00"/>
      </a:accent2>
      <a:accent3>
        <a:srgbClr val="6C6C6C"/>
      </a:accent3>
      <a:accent4>
        <a:srgbClr val="CBCBD0"/>
      </a:accent4>
      <a:accent5>
        <a:srgbClr val="14A3FF"/>
      </a:accent5>
      <a:accent6>
        <a:srgbClr val="48FF6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E5269FF5-49E5-42F8-B324-330C69E1A51F}"/>
    </a:ext>
  </a:extLst>
</a:theme>
</file>

<file path=ppt/theme/theme4.xml><?xml version="1.0" encoding="utf-8"?>
<a:theme xmlns:a="http://schemas.openxmlformats.org/drawingml/2006/main" name="Snímky s textem a vizuálem 1/2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3A179F1A-DBF3-4268-91F3-74B4720003C8}"/>
    </a:ext>
  </a:extLst>
</a:theme>
</file>

<file path=ppt/theme/theme5.xml><?xml version="1.0" encoding="utf-8"?>
<a:theme xmlns:a="http://schemas.openxmlformats.org/drawingml/2006/main" name="Snímky s textem 1/2 a vizuálem červeno-bílé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AF7C19D5-ED34-4769-BE0C-1CE0CB835CD8}"/>
    </a:ext>
  </a:extLst>
</a:theme>
</file>

<file path=ppt/theme/theme6.xml><?xml version="1.0" encoding="utf-8"?>
<a:theme xmlns:a="http://schemas.openxmlformats.org/drawingml/2006/main" name="Snímky s textem 1/3 a vizuálem">
  <a:themeElements>
    <a:clrScheme name="Niestandardowy 1">
      <a:dk1>
        <a:srgbClr val="222222"/>
      </a:dk1>
      <a:lt1>
        <a:srgbClr val="EAEAEA"/>
      </a:lt1>
      <a:dk2>
        <a:srgbClr val="D8222A"/>
      </a:dk2>
      <a:lt2>
        <a:srgbClr val="E3E3E2"/>
      </a:lt2>
      <a:accent1>
        <a:srgbClr val="DD544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0" id="{70C109FD-EE12-410E-BE9E-373CF1A60CAB}" vid="{70C51D78-FD77-41D4-A8C7-C6B94E776326}"/>
    </a:ext>
  </a:extLst>
</a:theme>
</file>

<file path=ppt/theme/theme7.xml><?xml version="1.0" encoding="utf-8"?>
<a:theme xmlns:a="http://schemas.openxmlformats.org/drawingml/2006/main" name="Závěrečné snímk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8" id="{E6A60764-F96F-4ACD-AE88-52E3A4899BCF}" vid="{3E8DB2FE-2D0A-49BE-AA62-4FD0DE685738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FCD5DC-4B55-8B4F-87B1-52E286FC7801}">
  <we:reference id="wa200001396" version="2.1.6.0" store="pl-PL" storeType="OMEX"/>
  <we:alternateReferences>
    <we:reference id="wa200001396" version="2.1.6.0" store="WA20000139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F20F7E1DC6D243A71EFFAE3FD8B874" ma:contentTypeVersion="0" ma:contentTypeDescription="Vytvoří nový dokument" ma:contentTypeScope="" ma:versionID="9219316cf798e03cec6c92c37305c98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B0868F-62B0-47A7-A6B3-68153E692A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C402A8-6BEE-4DCF-B9AF-7181D6E37AA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0BE9685-FF2F-4029-A667-1FF1156964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ORLEN-prezentacja-16x9-podstawowa-czerwona (1)</Template>
  <TotalTime>4138</TotalTime>
  <Words>1460</Words>
  <Application>Microsoft Office PowerPoint</Application>
  <PresentationFormat>Širokoúhlá obrazovka</PresentationFormat>
  <Paragraphs>229</Paragraphs>
  <Slides>15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7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6" baseType="lpstr">
      <vt:lpstr>72 Black</vt:lpstr>
      <vt:lpstr>Arial</vt:lpstr>
      <vt:lpstr>Calibri</vt:lpstr>
      <vt:lpstr>Titulní strana</vt:lpstr>
      <vt:lpstr>Prolož</vt:lpstr>
      <vt:lpstr>Základní snímky</vt:lpstr>
      <vt:lpstr>Snímky s textem a vizuálem 1/2</vt:lpstr>
      <vt:lpstr>Snímky s textem 1/2 a vizuálem červeno-bílé</vt:lpstr>
      <vt:lpstr>Snímky s textem 1/3 a vizuálem</vt:lpstr>
      <vt:lpstr>Závěrečné snímky</vt:lpstr>
      <vt:lpstr>think-cell Slide</vt:lpstr>
      <vt:lpstr>Půlstoletí výroby polyolefinů Chemické fórum Ústeckého kraje 2024</vt:lpstr>
      <vt:lpstr>Prezentace aplikace PowerPoint</vt:lpstr>
      <vt:lpstr>Definice polymerů (plastů)</vt:lpstr>
      <vt:lpstr>Co jsou polyolefiny? </vt:lpstr>
      <vt:lpstr>Co je potřeba pro výrobu polyolefinů?</vt:lpstr>
      <vt:lpstr>Významné milníky v historii výroby HDPE a PP v Litvínově</vt:lpstr>
      <vt:lpstr>Současné dostupné technologie</vt:lpstr>
      <vt:lpstr>Víte, že…</vt:lpstr>
      <vt:lpstr>Prezentace aplikace PowerPoint</vt:lpstr>
      <vt:lpstr>Žijeme v době plastové</vt:lpstr>
      <vt:lpstr>Využití polyolefinů a ekologické aspekty</vt:lpstr>
      <vt:lpstr>Recyklace odpadních plastů v Petrochemii</vt:lpstr>
      <vt:lpstr>Operational Clean Sweep (OCS)</vt:lpstr>
      <vt:lpstr>Současnost a budoucnost (nejen) výroby polyolefinů</vt:lpstr>
      <vt:lpstr>Mgr. Ladislav Palovský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Lišková Denisa (UNP-RPA)</dc:creator>
  <cp:lastModifiedBy>Petr Matoušek</cp:lastModifiedBy>
  <cp:revision>137</cp:revision>
  <dcterms:created xsi:type="dcterms:W3CDTF">2024-03-21T10:19:16Z</dcterms:created>
  <dcterms:modified xsi:type="dcterms:W3CDTF">2024-09-27T09:25:27Z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12e15-a5e9-4500-a857-15b9f442bba9_Enabled">
    <vt:lpwstr>true</vt:lpwstr>
  </property>
  <property fmtid="{D5CDD505-2E9C-101B-9397-08002B2CF9AE}" pid="3" name="MSIP_Label_53312e15-a5e9-4500-a857-15b9f442bba9_SetDate">
    <vt:lpwstr>2023-06-14T11:17:41Z</vt:lpwstr>
  </property>
  <property fmtid="{D5CDD505-2E9C-101B-9397-08002B2CF9AE}" pid="4" name="MSIP_Label_53312e15-a5e9-4500-a857-15b9f442bba9_Method">
    <vt:lpwstr>Standard</vt:lpwstr>
  </property>
  <property fmtid="{D5CDD505-2E9C-101B-9397-08002B2CF9AE}" pid="5" name="MSIP_Label_53312e15-a5e9-4500-a857-15b9f442bba9_Name">
    <vt:lpwstr>Informacje służbowe</vt:lpwstr>
  </property>
  <property fmtid="{D5CDD505-2E9C-101B-9397-08002B2CF9AE}" pid="6" name="MSIP_Label_53312e15-a5e9-4500-a857-15b9f442bba9_SiteId">
    <vt:lpwstr>8240863f-2f43-471d-b2eb-4a75fb9fab5b</vt:lpwstr>
  </property>
  <property fmtid="{D5CDD505-2E9C-101B-9397-08002B2CF9AE}" pid="7" name="MSIP_Label_53312e15-a5e9-4500-a857-15b9f442bba9_ActionId">
    <vt:lpwstr>c1359e53-81a9-4472-87d9-f0ac68df9a1f</vt:lpwstr>
  </property>
  <property fmtid="{D5CDD505-2E9C-101B-9397-08002B2CF9AE}" pid="8" name="MSIP_Label_53312e15-a5e9-4500-a857-15b9f442bba9_ContentBits">
    <vt:lpwstr>0</vt:lpwstr>
  </property>
  <property fmtid="{D5CDD505-2E9C-101B-9397-08002B2CF9AE}" pid="9" name="ContentTypeId">
    <vt:lpwstr>0x010100F8F20F7E1DC6D243A71EFFAE3FD8B874</vt:lpwstr>
  </property>
</Properties>
</file>