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7" r:id="rId3"/>
    <p:sldId id="294" r:id="rId4"/>
    <p:sldId id="292" r:id="rId5"/>
    <p:sldId id="293" r:id="rId6"/>
    <p:sldId id="257" r:id="rId7"/>
    <p:sldId id="258" r:id="rId8"/>
    <p:sldId id="272" r:id="rId9"/>
    <p:sldId id="274" r:id="rId10"/>
    <p:sldId id="273" r:id="rId11"/>
    <p:sldId id="275" r:id="rId12"/>
    <p:sldId id="295" r:id="rId13"/>
    <p:sldId id="286" r:id="rId14"/>
    <p:sldId id="278" r:id="rId15"/>
    <p:sldId id="279" r:id="rId16"/>
    <p:sldId id="280" r:id="rId17"/>
    <p:sldId id="281" r:id="rId18"/>
    <p:sldId id="282" r:id="rId19"/>
    <p:sldId id="297" r:id="rId20"/>
    <p:sldId id="298" r:id="rId21"/>
    <p:sldId id="296" r:id="rId22"/>
    <p:sldId id="283" r:id="rId23"/>
    <p:sldId id="284" r:id="rId24"/>
    <p:sldId id="285" r:id="rId25"/>
  </p:sldIdLst>
  <p:sldSz cx="12192000" cy="685800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856D2-CD1B-427D-9CF6-C252D48B0B8E}" v="1" dt="2024-09-19T05:02:45.6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Souček" userId="508276c6-2758-4de3-b6f4-70a2228d7aea" providerId="ADAL" clId="{D0A856D2-CD1B-427D-9CF6-C252D48B0B8E}"/>
    <pc:docChg chg="custSel addSld delSld modSld">
      <pc:chgData name="Ivan Souček" userId="508276c6-2758-4de3-b6f4-70a2228d7aea" providerId="ADAL" clId="{D0A856D2-CD1B-427D-9CF6-C252D48B0B8E}" dt="2024-09-19T05:08:49.414" v="142" actId="20577"/>
      <pc:docMkLst>
        <pc:docMk/>
      </pc:docMkLst>
      <pc:sldChg chg="del">
        <pc:chgData name="Ivan Souček" userId="508276c6-2758-4de3-b6f4-70a2228d7aea" providerId="ADAL" clId="{D0A856D2-CD1B-427D-9CF6-C252D48B0B8E}" dt="2024-09-19T04:57:21.612" v="0" actId="47"/>
        <pc:sldMkLst>
          <pc:docMk/>
          <pc:sldMk cId="572177487" sldId="276"/>
        </pc:sldMkLst>
      </pc:sldChg>
      <pc:sldChg chg="modSp mod">
        <pc:chgData name="Ivan Souček" userId="508276c6-2758-4de3-b6f4-70a2228d7aea" providerId="ADAL" clId="{D0A856D2-CD1B-427D-9CF6-C252D48B0B8E}" dt="2024-09-19T05:02:19.296" v="10" actId="14100"/>
        <pc:sldMkLst>
          <pc:docMk/>
          <pc:sldMk cId="3100916500" sldId="282"/>
        </pc:sldMkLst>
        <pc:picChg chg="mod">
          <ac:chgData name="Ivan Souček" userId="508276c6-2758-4de3-b6f4-70a2228d7aea" providerId="ADAL" clId="{D0A856D2-CD1B-427D-9CF6-C252D48B0B8E}" dt="2024-09-19T05:02:19.296" v="10" actId="14100"/>
          <ac:picMkLst>
            <pc:docMk/>
            <pc:sldMk cId="3100916500" sldId="282"/>
            <ac:picMk id="6" creationId="{019E0244-4E3C-8F29-BCBC-28BC8FB1BB57}"/>
          </ac:picMkLst>
        </pc:picChg>
      </pc:sldChg>
      <pc:sldChg chg="modSp mod">
        <pc:chgData name="Ivan Souček" userId="508276c6-2758-4de3-b6f4-70a2228d7aea" providerId="ADAL" clId="{D0A856D2-CD1B-427D-9CF6-C252D48B0B8E}" dt="2024-09-19T05:08:49.414" v="142" actId="20577"/>
        <pc:sldMkLst>
          <pc:docMk/>
          <pc:sldMk cId="2828696838" sldId="284"/>
        </pc:sldMkLst>
        <pc:spChg chg="mod">
          <ac:chgData name="Ivan Souček" userId="508276c6-2758-4de3-b6f4-70a2228d7aea" providerId="ADAL" clId="{D0A856D2-CD1B-427D-9CF6-C252D48B0B8E}" dt="2024-09-19T05:08:49.414" v="142" actId="20577"/>
          <ac:spMkLst>
            <pc:docMk/>
            <pc:sldMk cId="2828696838" sldId="284"/>
            <ac:spMk id="5" creationId="{68D1CBA7-4C65-6872-7012-1DBA4838619B}"/>
          </ac:spMkLst>
        </pc:spChg>
      </pc:sldChg>
      <pc:sldChg chg="addSp delSp modSp add mod">
        <pc:chgData name="Ivan Souček" userId="508276c6-2758-4de3-b6f4-70a2228d7aea" providerId="ADAL" clId="{D0A856D2-CD1B-427D-9CF6-C252D48B0B8E}" dt="2024-09-19T05:02:24.899" v="11" actId="14100"/>
        <pc:sldMkLst>
          <pc:docMk/>
          <pc:sldMk cId="3168905584" sldId="297"/>
        </pc:sldMkLst>
        <pc:picChg chg="add mod">
          <ac:chgData name="Ivan Souček" userId="508276c6-2758-4de3-b6f4-70a2228d7aea" providerId="ADAL" clId="{D0A856D2-CD1B-427D-9CF6-C252D48B0B8E}" dt="2024-09-19T05:02:24.899" v="11" actId="14100"/>
          <ac:picMkLst>
            <pc:docMk/>
            <pc:sldMk cId="3168905584" sldId="297"/>
            <ac:picMk id="4" creationId="{0F96CF44-0239-B17B-3350-28FD37BF0555}"/>
          </ac:picMkLst>
        </pc:picChg>
        <pc:picChg chg="del">
          <ac:chgData name="Ivan Souček" userId="508276c6-2758-4de3-b6f4-70a2228d7aea" providerId="ADAL" clId="{D0A856D2-CD1B-427D-9CF6-C252D48B0B8E}" dt="2024-09-19T04:59:55.709" v="3" actId="478"/>
          <ac:picMkLst>
            <pc:docMk/>
            <pc:sldMk cId="3168905584" sldId="297"/>
            <ac:picMk id="6" creationId="{019E0244-4E3C-8F29-BCBC-28BC8FB1BB57}"/>
          </ac:picMkLst>
        </pc:picChg>
      </pc:sldChg>
      <pc:sldChg chg="addSp delSp modSp add mod">
        <pc:chgData name="Ivan Souček" userId="508276c6-2758-4de3-b6f4-70a2228d7aea" providerId="ADAL" clId="{D0A856D2-CD1B-427D-9CF6-C252D48B0B8E}" dt="2024-09-19T05:02:56.118" v="17" actId="14100"/>
        <pc:sldMkLst>
          <pc:docMk/>
          <pc:sldMk cId="1657364527" sldId="298"/>
        </pc:sldMkLst>
        <pc:picChg chg="add mod">
          <ac:chgData name="Ivan Souček" userId="508276c6-2758-4de3-b6f4-70a2228d7aea" providerId="ADAL" clId="{D0A856D2-CD1B-427D-9CF6-C252D48B0B8E}" dt="2024-09-19T05:02:56.118" v="17" actId="14100"/>
          <ac:picMkLst>
            <pc:docMk/>
            <pc:sldMk cId="1657364527" sldId="298"/>
            <ac:picMk id="3" creationId="{4A25C450-50D7-1037-205E-4D11CDC1A8B7}"/>
          </ac:picMkLst>
        </pc:picChg>
        <pc:picChg chg="del">
          <ac:chgData name="Ivan Souček" userId="508276c6-2758-4de3-b6f4-70a2228d7aea" providerId="ADAL" clId="{D0A856D2-CD1B-427D-9CF6-C252D48B0B8E}" dt="2024-09-19T05:02:44.232" v="12" actId="478"/>
          <ac:picMkLst>
            <pc:docMk/>
            <pc:sldMk cId="1657364527" sldId="298"/>
            <ac:picMk id="6" creationId="{019E0244-4E3C-8F29-BCBC-28BC8FB1BB5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600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5859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542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2188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90454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9271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24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44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066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513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130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587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35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1082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49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952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24A05-6EA2-4656-8BE0-CA0CB767D369}" type="datetimeFigureOut">
              <a:rPr lang="cs-CZ" smtClean="0"/>
              <a:t>19.09.2024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8BE75B2-87D1-42D2-B7A0-86EE47296B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8362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chp.cz/info/jaka-byla-konference-decarb-2022-dekarbonizace-energeticky-narocnych-odvetv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plyn.cz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cs.wikipedia.org/wiki/Uhl%C3%ADkov%C3%A1_neutralit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plyn.cz/uhl&#237;kov&#225;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single-market-economy.ec.europa.eu/sectors/chemicals/transition-pathway_e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783B30-6677-7E3F-4F2B-C1170898B1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464" y="2117514"/>
            <a:ext cx="9116009" cy="1617112"/>
          </a:xfrm>
        </p:spPr>
        <p:txBody>
          <a:bodyPr>
            <a:norm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cs-CZ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Dekarbonizace chemického průmyslu – stav a perspektivy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1F718B-9C44-162D-499D-F87CB30F4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6325"/>
            <a:ext cx="7305675" cy="1617112"/>
          </a:xfrm>
        </p:spPr>
        <p:txBody>
          <a:bodyPr>
            <a:normAutofit/>
          </a:bodyPr>
          <a:lstStyle/>
          <a:p>
            <a:r>
              <a:rPr lang="cs-CZ" sz="1800" b="1" dirty="0"/>
              <a:t>Chemické fórum Ústeckého kraje</a:t>
            </a:r>
            <a:endParaRPr lang="cs-CZ" b="1" dirty="0"/>
          </a:p>
          <a:p>
            <a:r>
              <a:rPr lang="cs-CZ" dirty="0"/>
              <a:t>26.9.2024</a:t>
            </a:r>
          </a:p>
          <a:p>
            <a:r>
              <a:rPr lang="cs-CZ" dirty="0"/>
              <a:t>Ing. Ivan Souček, Ph.D. – SCHP ČR</a:t>
            </a:r>
          </a:p>
        </p:txBody>
      </p:sp>
    </p:spTree>
    <p:extLst>
      <p:ext uri="{BB962C8B-B14F-4D97-AF65-F5344CB8AC3E}">
        <p14:creationId xmlns:p14="http://schemas.microsoft.com/office/powerpoint/2010/main" val="177923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271FB-5F66-0722-F9B8-58B203E6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Aktuální stav rozpracovanosti návrhu Národního plánu přechodové cesty pro chemii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4911-66D3-868F-53B0-DCAA1158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2160589"/>
            <a:ext cx="9363075" cy="4581174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06000"/>
              </a:lnSpc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Potenciální zapojení externích expertů do revize  připravovaného dokumentu(INCIEN, CETA)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Předběžná diskuse s klíčovými aktéry (MŽP, MPO, ...) - 10/2023 – 03/2024 a prezentace konečných výstupů modelu ic2050CZ a Návrhu plánu přechodové cesty pro chemický průmysl </a:t>
            </a:r>
            <a:r>
              <a:rPr lang="cs-CZ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Vysoké pracovní skupině pro chemii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(03/2024)</a:t>
            </a:r>
          </a:p>
          <a:p>
            <a:pPr marL="342900" lvl="0" indent="-342900" algn="just">
              <a:lnSpc>
                <a:spcPct val="106000"/>
              </a:lnSpc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cs-CZ" sz="18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Doplnění návrhů na opatření (</a:t>
            </a:r>
            <a:r>
              <a:rPr lang="cs-CZ" sz="1800" b="1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karty opatření</a:t>
            </a:r>
            <a:r>
              <a:rPr lang="cs-CZ" sz="18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ve spolupráci se státní správou (03 – 04/2024)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Představení prvního návrhu dokumentu: (04/2024).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Bef>
                <a:spcPts val="1200"/>
              </a:spcBef>
              <a:buFont typeface="Calibri" panose="020F0502020204030204" pitchFamily="34" charset="0"/>
              <a:buChar char="-"/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Přezkum dokumentu a prezentace konečného návrhu dokumentu: </a:t>
            </a:r>
            <a:r>
              <a:rPr lang="cs-CZ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Koncepce české národní cesty přechodu pro chemický průmysl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představenstvu Svazu (04/2024).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Zapracování připomínek představenstva Svazu a meziodvětvové pracovní skupiny do dokumentu a vydání </a:t>
            </a:r>
            <a:r>
              <a:rPr lang="cs-CZ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české národní Cesty přechodu pro chemický průmysl k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dalšímu posouzení a schválení předložení k projednání na příslušné úrovni státu (06/2024).</a:t>
            </a:r>
          </a:p>
          <a:p>
            <a:pPr marL="342900" lvl="0" indent="-342900" algn="just">
              <a:lnSpc>
                <a:spcPct val="106000"/>
              </a:lnSpc>
              <a:spcBef>
                <a:spcPts val="120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cs-CZ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Projednání revidované verze představenstvem SCHP ČR s následným předložením dokumentu státní správě (MPO, MŽP, MŠMT) s žádosti o projednání na příslušné úrovni (09/2024)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313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271FB-5F66-0722-F9B8-58B203E6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/>
              <a:t>Scénářový</a:t>
            </a:r>
            <a:r>
              <a:rPr lang="cs-CZ" dirty="0"/>
              <a:t> přístup pro kvantifikaci možných opatření k dosažení uhlíkové neutrality</a:t>
            </a:r>
            <a:endParaRPr lang="cs-CZ"/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549DD958-AED5-AE57-5B95-54B74D5981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775541"/>
              </p:ext>
            </p:extLst>
          </p:nvPr>
        </p:nvGraphicFramePr>
        <p:xfrm>
          <a:off x="517588" y="1897054"/>
          <a:ext cx="9747126" cy="4351346"/>
        </p:xfrm>
        <a:graphic>
          <a:graphicData uri="http://schemas.openxmlformats.org/drawingml/2006/table">
            <a:tbl>
              <a:tblPr firstRow="1" firstCol="1" bandRow="1"/>
              <a:tblGrid>
                <a:gridCol w="4396566">
                  <a:extLst>
                    <a:ext uri="{9D8B030D-6E8A-4147-A177-3AD203B41FA5}">
                      <a16:colId xmlns:a16="http://schemas.microsoft.com/office/drawing/2014/main" val="2325313113"/>
                    </a:ext>
                  </a:extLst>
                </a:gridCol>
                <a:gridCol w="1610848">
                  <a:extLst>
                    <a:ext uri="{9D8B030D-6E8A-4147-A177-3AD203B41FA5}">
                      <a16:colId xmlns:a16="http://schemas.microsoft.com/office/drawing/2014/main" val="2595571079"/>
                    </a:ext>
                  </a:extLst>
                </a:gridCol>
                <a:gridCol w="1957945">
                  <a:extLst>
                    <a:ext uri="{9D8B030D-6E8A-4147-A177-3AD203B41FA5}">
                      <a16:colId xmlns:a16="http://schemas.microsoft.com/office/drawing/2014/main" val="980977096"/>
                    </a:ext>
                  </a:extLst>
                </a:gridCol>
                <a:gridCol w="1781767">
                  <a:extLst>
                    <a:ext uri="{9D8B030D-6E8A-4147-A177-3AD203B41FA5}">
                      <a16:colId xmlns:a16="http://schemas.microsoft.com/office/drawing/2014/main" val="1449800427"/>
                    </a:ext>
                  </a:extLst>
                </a:gridCol>
              </a:tblGrid>
              <a:tr h="886676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Opatření pro dekarbonizaci</a:t>
                      </a:r>
                      <a:endParaRPr lang="cs-CZ" sz="3000" b="0" i="0" u="none" strike="noStrike">
                        <a:effectLst/>
                        <a:highlight>
                          <a:srgbClr val="70AD47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Významnost opatření pro dekarbonizaci</a:t>
                      </a:r>
                      <a:endParaRPr lang="cs-CZ" sz="3000" b="0" i="0" u="none" strike="noStrike">
                        <a:effectLst/>
                        <a:highlight>
                          <a:srgbClr val="70AD47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Pravděpodobnost realizace opatření</a:t>
                      </a:r>
                      <a:endParaRPr lang="cs-CZ" sz="3000" b="0" i="0" u="none" strike="noStrike">
                        <a:effectLst/>
                        <a:highlight>
                          <a:srgbClr val="70AD47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1" i="0" u="none" strike="noStrike">
                          <a:solidFill>
                            <a:srgbClr val="FFFFFF"/>
                          </a:solidFill>
                          <a:effectLst/>
                          <a:highlight>
                            <a:srgbClr val="70AD47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Časový horizont realizace opatření</a:t>
                      </a:r>
                      <a:endParaRPr lang="cs-CZ" sz="3000" b="0" i="0" u="none" strike="noStrike">
                        <a:effectLst/>
                        <a:highlight>
                          <a:srgbClr val="70AD47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>
                      <a:noFill/>
                    </a:lnL>
                    <a:lnR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334639"/>
                  </a:ext>
                </a:extLst>
              </a:tr>
              <a:tr h="34646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Zvýšení energetické účinnosti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2020+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AD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6807608"/>
                  </a:ext>
                </a:extLst>
              </a:tr>
              <a:tr h="34646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Náhrada uhlí nízkoemisním palivem (ZP)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2020-2030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8037802"/>
                  </a:ext>
                </a:extLst>
              </a:tr>
              <a:tr h="34646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Rekuperace tepelné energie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2020+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953918"/>
                  </a:ext>
                </a:extLst>
              </a:tr>
              <a:tr h="34646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Zachycování, ukládání a zpracování CO2</a:t>
                      </a:r>
                      <a:endParaRPr lang="cs-CZ" sz="3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2035+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776658"/>
                  </a:ext>
                </a:extLst>
              </a:tr>
              <a:tr h="34646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Výroba vlastní elektřiny z  OZE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3000" b="0" i="0" u="none" strike="noStrike" dirty="0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2025+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241660"/>
                  </a:ext>
                </a:extLst>
              </a:tr>
              <a:tr h="34646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Náhrada fosilního vodíku nízkoemisním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2040+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4015024"/>
                  </a:ext>
                </a:extLst>
              </a:tr>
              <a:tr h="34646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Využití biometanu jako paliva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2025+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231809"/>
                  </a:ext>
                </a:extLst>
              </a:tr>
              <a:tr h="34646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Využití vodíku jako paliva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2020+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297032"/>
                  </a:ext>
                </a:extLst>
              </a:tr>
              <a:tr h="34646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Odstavení stávajících energetických zdrojů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***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2EFD9"/>
                          </a:highligh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2020+</a:t>
                      </a:r>
                      <a:endParaRPr lang="cs-CZ" sz="3000" b="0" i="0" u="none" strike="noStrike">
                        <a:effectLst/>
                        <a:highlight>
                          <a:srgbClr val="E2EFD9"/>
                        </a:highlight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54424"/>
                  </a:ext>
                </a:extLst>
              </a:tr>
              <a:tr h="346467">
                <a:tc>
                  <a:txBody>
                    <a:bodyPr/>
                    <a:lstStyle/>
                    <a:p>
                      <a:pPr algn="l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Elektrifikace (nákup elektřiny na trhu)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**</a:t>
                      </a:r>
                      <a:endParaRPr lang="cs-CZ" sz="3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cs-CZ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2030+</a:t>
                      </a:r>
                      <a:endParaRPr lang="cs-CZ" sz="3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3595" marR="113595" marT="15777" marB="0">
                    <a:lnL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8D0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9924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632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271FB-5F66-0722-F9B8-58B203E6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/>
              <a:t>Scénářový</a:t>
            </a:r>
            <a:r>
              <a:rPr lang="cs-CZ" dirty="0"/>
              <a:t> přístup pro kvantifikaci možných opatření k dosažení uhlíkové neutrality</a:t>
            </a:r>
            <a:endParaRPr lang="cs-CZ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7C16FEAD-C38C-E8E3-7D08-CCA5CF1AA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8216"/>
            <a:ext cx="10605674" cy="286283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A97148EE-0CD2-8BA5-010A-B00D98D2E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3" y="4246626"/>
            <a:ext cx="9887712" cy="26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613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B67B45A-A5EB-E096-199F-126293093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Scénáře vývoje základní vstupů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id="{0F638070-6FCA-30AC-96AC-1EF73E6F1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6055" y="1550953"/>
            <a:ext cx="4578493" cy="275563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2B7F5C1-2F08-C4D3-4082-161FCE4F7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57" y="1550953"/>
            <a:ext cx="5959475" cy="4002435"/>
          </a:xfrm>
          <a:prstGeom prst="rect">
            <a:avLst/>
          </a:prstGeom>
          <a:noFill/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1E62E76-BF1E-0223-253B-21F88DF4537F}"/>
              </a:ext>
            </a:extLst>
          </p:cNvPr>
          <p:cNvSpPr txBox="1"/>
          <p:nvPr/>
        </p:nvSpPr>
        <p:spPr>
          <a:xfrm>
            <a:off x="664116" y="5571411"/>
            <a:ext cx="10687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Klíčovými vstupy je vývoj poptávky, resp. vývoj instalovaných kapacit v ČR, cenové vývoje: elektrická energie, zemní plyn, povolenky EU ETS, disponibilita biomasy a technologická připravenost pro náhradu nízkoemisními technologiemi, resp. pro elektrifikaci odvětví.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F92A5FE-678B-5303-2D5D-1AF9F51858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604" y="4324607"/>
            <a:ext cx="4560725" cy="12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84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271FB-5F66-0722-F9B8-58B203E6A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 err="1"/>
              <a:t>Scénářový</a:t>
            </a:r>
            <a:r>
              <a:rPr lang="cs-CZ" dirty="0"/>
              <a:t> přístup pro kvantifikaci možných opatření k dosažení uhlíkové neutrality</a:t>
            </a:r>
            <a:endParaRPr lang="cs-CZ"/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850F06E3-03B1-400A-CAA9-80450D2B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87" y="1825625"/>
            <a:ext cx="10963481" cy="489585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None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Modelu iC2050CZ je dále pracováno se 2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podscénáři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1600200" lvl="3" indent="-2286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+mj-lt"/>
              <a:buAutoNum type="alphaUcParenR"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Elektrifikace (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Electrification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Předpokládá se, že elektřina bude v letech 2019 až 2050 vysoce dostupná.</a:t>
            </a: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Předpokládá se, že intenzita emisí skleníkových plynů v odvětví energetiky (elektřina) se sníží a v roce 2050 dosáhne nuly.</a:t>
            </a: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Množství udržitelné biomasy, které je k dispozici pro chemický průmysl v České republice, je omezené.</a:t>
            </a: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Elektrifikované parní krakovací (etylenové) jednotky budou v modelu k dispozici dříve - 2033.</a:t>
            </a:r>
          </a:p>
          <a:p>
            <a:pPr marL="1600200" lvl="3" indent="-2286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+mj-lt"/>
              <a:buAutoNum type="alphaUcParenR"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Obnovitelné suroviny (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Sustainable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Biomass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):</a:t>
            </a: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Předpokládá se, že elektřina bude mít střední dostupnost v letech 2019 až 2050.</a:t>
            </a: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Předpokládá se, že intenzita emisí skleníkových plynů v odvětví energetiky (elektřina) se sníží, ale v roce 2050 nedosáhne nuly (snížení intenzity skleníkových plynů o 96 % ve srovnání s rokem 2019).</a:t>
            </a:r>
          </a:p>
          <a:p>
            <a:pPr marL="342900" lvl="0" indent="-342900" algn="just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Množství udržitelné biomasy dostupné pro chemický průmysl v České republice je vyšší.</a:t>
            </a:r>
          </a:p>
          <a:p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Elektrifikované parní krakovací (etylenové) jednotky budou k dispozici později (v 2040), zatímco částečně elektrifikované budou k dispozici v roce 2033.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38400516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37B0-FB50-DB75-637D-CEC3BB5B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modelu iC2050CZ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32A92D9-6D41-7B4D-7D0B-E0539267F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3114068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Cílem modelu iC2050 vyvinutého pro </a:t>
            </a:r>
            <a:r>
              <a:rPr lang="cs-CZ" sz="1800" b="1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Cefic</a:t>
            </a:r>
            <a:r>
              <a:rPr lang="cs-CZ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cs-CZ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informovat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rozhodovací orgány a příslušné zúčastněné strany o důsledcích cíle klimatické neutrality pro rok 2050 pro chemický průmysl EU prostřednictvím modelování možného dopadu politik a nových technologií;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cs-CZ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odvětví identifikovat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analyzovat různé možné cesty k dosažení klimatické neutrality. 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Národní model je založen na poskytnutých údajích o předpokládané poptávce chemické produkce a technologických parametrech výrob. Model iC2050CZ vychází z poptávky po vybraných chemických komoditách (viz obrázek níže) a instalovaných výrobních kapacitách v ČR. Další technologické parametry (zejména nákladovost, spotřeba energií a emise CO2) jsou převzaty z evropského modelu ic2050.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6298600-393E-C84B-9573-A1C67F38B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6" y="4932499"/>
            <a:ext cx="7844784" cy="16881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514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37B0-FB50-DB75-637D-CEC3BB5B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modelu iC2050CZ</a:t>
            </a:r>
          </a:p>
        </p:txBody>
      </p:sp>
      <p:pic>
        <p:nvPicPr>
          <p:cNvPr id="4" name="Zástupný obsah 9">
            <a:extLst>
              <a:ext uri="{FF2B5EF4-FFF2-40B4-BE49-F238E27FC236}">
                <a16:creationId xmlns:a16="http://schemas.microsoft.com/office/drawing/2014/main" id="{EABF4600-9D71-1061-8265-24D4EC9E9A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79913"/>
            <a:ext cx="11218789" cy="523701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64DB9B5-E8D4-4075-F719-4B751DD16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322" y="609600"/>
            <a:ext cx="5810667" cy="59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37B0-FB50-DB75-637D-CEC3BB5B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4400"/>
          </a:xfrm>
        </p:spPr>
        <p:txBody>
          <a:bodyPr/>
          <a:lstStyle/>
          <a:p>
            <a:r>
              <a:rPr lang="cs-CZ" dirty="0"/>
              <a:t>Výstupy modelu iC2050CZ</a:t>
            </a:r>
          </a:p>
        </p:txBody>
      </p:sp>
      <p:pic>
        <p:nvPicPr>
          <p:cNvPr id="6" name="Picture 4" descr="A graph showing the number of emissions&#10;&#10;Description automatically generated">
            <a:extLst>
              <a:ext uri="{FF2B5EF4-FFF2-40B4-BE49-F238E27FC236}">
                <a16:creationId xmlns:a16="http://schemas.microsoft.com/office/drawing/2014/main" id="{700D47D1-5B0A-F584-4DFA-AB4491466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1754266"/>
            <a:ext cx="9060113" cy="50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765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37B0-FB50-DB75-637D-CEC3BB5B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modelu iC2050CZ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19E0244-4E3C-8F29-BCBC-28BC8FB1B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504443"/>
            <a:ext cx="7962899" cy="499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1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37B0-FB50-DB75-637D-CEC3BB5B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modelu iC2050CZ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F96CF44-0239-B17B-3350-28FD37BF0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225" y="1514475"/>
            <a:ext cx="7972425" cy="501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05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80698-BC31-B089-6A33-E0867D56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Výchozí definice – uhlíková neutralita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9A09FB1-81DB-D881-C2F7-602A9995E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Dekarbonizace</a:t>
            </a:r>
          </a:p>
          <a:p>
            <a:pPr marL="0" indent="0">
              <a:buNone/>
            </a:pPr>
            <a:r>
              <a:rPr lang="cs-CZ" sz="7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Defosilizace</a:t>
            </a:r>
            <a:endParaRPr lang="cs-CZ" sz="7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sz="7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Uhlíková neutralita</a:t>
            </a:r>
            <a:endParaRPr lang="cs-CZ" sz="72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067437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37B0-FB50-DB75-637D-CEC3BB5B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modelu iC2050CZ</a:t>
            </a:r>
          </a:p>
        </p:txBody>
      </p:sp>
      <p:pic>
        <p:nvPicPr>
          <p:cNvPr id="3" name="Picture 4" descr="A graph with blue squares&#10;&#10;Description automatically generated">
            <a:extLst>
              <a:ext uri="{FF2B5EF4-FFF2-40B4-BE49-F238E27FC236}">
                <a16:creationId xmlns:a16="http://schemas.microsoft.com/office/drawing/2014/main" id="{4A25C450-50D7-1037-205E-4D11CDC1A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57326"/>
            <a:ext cx="10438341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64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37B0-FB50-DB75-637D-CEC3BB5B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modelu iC2050CZ</a:t>
            </a:r>
          </a:p>
        </p:txBody>
      </p:sp>
      <p:pic>
        <p:nvPicPr>
          <p:cNvPr id="5" name="Picture 2" descr="A graph of green and blue bars&#10;&#10;Description automatically generated">
            <a:extLst>
              <a:ext uri="{FF2B5EF4-FFF2-40B4-BE49-F238E27FC236}">
                <a16:creationId xmlns:a16="http://schemas.microsoft.com/office/drawing/2014/main" id="{8BE1C9B4-A90F-C826-1C97-E7A2B2992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786" y="1754269"/>
            <a:ext cx="9609512" cy="44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02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37B0-FB50-DB75-637D-CEC3BB5B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modelu iC2050CZ - Souhrn výsledků analýzy modelu iC2050CZ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D1CBA7-4C65-6872-7012-1DBA48386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77500" lnSpcReduction="20000"/>
          </a:bodyPr>
          <a:lstStyle/>
          <a:p>
            <a:pPr marL="216000" lvl="0" indent="-216000" algn="just">
              <a:lnSpc>
                <a:spcPct val="110000"/>
              </a:lnSpc>
              <a:spcBef>
                <a:spcPts val="200"/>
              </a:spcBef>
              <a:spcAft>
                <a:spcPts val="1200"/>
              </a:spcAft>
              <a:buFont typeface="+mj-lt"/>
              <a:buAutoNum type="romanLcParenR"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dostupnost nízkoemisní elektřiny v přijatelné cenové hladině garantující globální konkurenceschopnost odvětví (do 100 EUR/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MWh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lvl="0" indent="-216000" algn="just">
              <a:lnSpc>
                <a:spcPct val="110000"/>
              </a:lnSpc>
              <a:spcBef>
                <a:spcPts val="200"/>
              </a:spcBef>
              <a:spcAft>
                <a:spcPts val="1200"/>
              </a:spcAft>
              <a:buFont typeface="+mj-lt"/>
              <a:buAutoNum type="romanLcParenR"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intenzita emisí skleníkových plynů v odvětví energetiky (elektřina) se sníží a v roce 2050 dosáhne nuly, resp. dojde ke snížení intenzity skleníkových plynů o 96 % ve srovnání s rokem 2019 ( podle různých </a:t>
            </a:r>
            <a:r>
              <a:rPr lang="cs-CZ" sz="18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podscénářů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lvl="0" indent="-216000" algn="just">
              <a:lnSpc>
                <a:spcPct val="110000"/>
              </a:lnSpc>
              <a:spcBef>
                <a:spcPts val="200"/>
              </a:spcBef>
              <a:spcAft>
                <a:spcPts val="1200"/>
              </a:spcAft>
              <a:buFont typeface="+mj-lt"/>
              <a:buAutoNum type="romanLcParenR"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dostatečné disponibilní množství udržitelné biomasy pro chemický průmysl v České republice (cca 1 mil. t);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lvl="0" indent="-216000" algn="just">
              <a:lnSpc>
                <a:spcPct val="110000"/>
              </a:lnSpc>
              <a:spcBef>
                <a:spcPts val="200"/>
              </a:spcBef>
              <a:spcAft>
                <a:spcPts val="1200"/>
              </a:spcAft>
              <a:buFont typeface="+mj-lt"/>
              <a:buAutoNum type="romanLcParenR"/>
            </a:pP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kapacita mechanické recyklace plastů dosahuje úrovně min. 400 </a:t>
            </a:r>
            <a:r>
              <a:rPr lang="cs-CZ" sz="1800" b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/rok a jsou vytvořeny podmínky pro zavádění a rozšiřování kapacit chemické recyklace (zejména plastových odpadů);</a:t>
            </a:r>
            <a:endParaRPr lang="cs-CZ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lvl="0" indent="-216000" algn="just">
              <a:lnSpc>
                <a:spcPct val="110000"/>
              </a:lnSpc>
              <a:spcBef>
                <a:spcPts val="200"/>
              </a:spcBef>
              <a:spcAft>
                <a:spcPts val="1200"/>
              </a:spcAft>
              <a:buFont typeface="+mj-lt"/>
              <a:buAutoNum type="romanLcParenR"/>
            </a:pP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ealizace nezbytné technologické transformace, např. (alespoň částečně) elektrifikované parní krakovací (etylenové) jednotky budou k dispozici v roce 2033, disponibilita dalších technologií uvedených v Příloze);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lvl="0" indent="-216000" algn="just">
              <a:lnSpc>
                <a:spcPct val="110000"/>
              </a:lnSpc>
              <a:spcBef>
                <a:spcPts val="200"/>
              </a:spcBef>
              <a:spcAft>
                <a:spcPts val="1200"/>
              </a:spcAft>
              <a:buFont typeface="+mj-lt"/>
              <a:buAutoNum type="romanLcParenR"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disponibilita dostatečných prostředků pro realizaci investic (dostatečná rentabilita odvětví - dlouhodobě);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lvl="0" indent="-216000" algn="just">
              <a:lnSpc>
                <a:spcPct val="110000"/>
              </a:lnSpc>
              <a:spcBef>
                <a:spcPts val="200"/>
              </a:spcBef>
              <a:spcAft>
                <a:spcPts val="1200"/>
              </a:spcAft>
              <a:buFont typeface="+mj-lt"/>
              <a:buAutoNum type="romanLcParenR"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disponibilita dostatečných veřejných zdrojů pro případnou provozní a investiční podporu nových technologií (zejména v počátečním období)</a:t>
            </a:r>
            <a:endParaRPr lang="cs-CZ" sz="1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lvl="0" indent="-216000" algn="just">
              <a:lnSpc>
                <a:spcPct val="110000"/>
              </a:lnSpc>
              <a:spcBef>
                <a:spcPts val="200"/>
              </a:spcBef>
              <a:spcAft>
                <a:spcPts val="1200"/>
              </a:spcAft>
              <a:buFont typeface="+mj-lt"/>
              <a:buAutoNum type="romanLcParenR"/>
            </a:pP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vybudovaná moderní energetická, dopravní, digitální, CCUS/H</a:t>
            </a:r>
            <a:r>
              <a:rPr lang="cs-CZ" sz="1800" b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recyklační infrastruktura;</a:t>
            </a:r>
            <a:endParaRPr lang="cs-CZ" sz="18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lvl="0" indent="-216000" algn="just">
              <a:lnSpc>
                <a:spcPct val="110000"/>
              </a:lnSpc>
              <a:spcBef>
                <a:spcPts val="200"/>
              </a:spcBef>
              <a:spcAft>
                <a:spcPts val="1200"/>
              </a:spcAft>
              <a:buFont typeface="+mj-lt"/>
              <a:buAutoNum type="romanLcParenR"/>
            </a:pPr>
            <a:r>
              <a:rPr lang="cs-CZ" sz="18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disponibilita kvalifikovaného a vzdělaného technického a obslužného personálu.</a:t>
            </a:r>
            <a:endParaRPr lang="cs-CZ" sz="1800" kern="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6000" indent="-216000">
              <a:lnSpc>
                <a:spcPct val="110000"/>
              </a:lnSpc>
              <a:spcBef>
                <a:spcPts val="600"/>
              </a:spcBef>
              <a:buFont typeface="+mj-lt"/>
              <a:buAutoNum type="romanLcParenR"/>
            </a:pPr>
            <a:r>
              <a:rPr lang="cs-CZ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přijatelný právní rámec (evropský i národní), na jednu stranu vyžadující bezpečné chemikálie, na druhou stranu dlouhodobě platný zajišťující investiční stabilitu a jasné podmínky pro návratnost investic;</a:t>
            </a:r>
          </a:p>
        </p:txBody>
      </p:sp>
    </p:spTree>
    <p:extLst>
      <p:ext uri="{BB962C8B-B14F-4D97-AF65-F5344CB8AC3E}">
        <p14:creationId xmlns:p14="http://schemas.microsoft.com/office/powerpoint/2010/main" val="59375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37B0-FB50-DB75-637D-CEC3BB5B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09" y="123825"/>
            <a:ext cx="8596668" cy="1320800"/>
          </a:xfrm>
        </p:spPr>
        <p:txBody>
          <a:bodyPr/>
          <a:lstStyle/>
          <a:p>
            <a:r>
              <a:rPr lang="cs-CZ" dirty="0"/>
              <a:t>Výstupy modelu iC2050CZ - Souhrn výsledků analýzy modelu iC2050CZ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D1CBA7-4C65-6872-7012-1DBA48386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709" y="1276350"/>
            <a:ext cx="10724091" cy="558165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provedených analýz (celkem rozpracováno 14 různých variantních scénářů) vyplývají pro vymezenou část odvětví následující kvantifikované výstupy za celkové období 2019 – 2050, tj. cca 30 let):</a:t>
            </a:r>
          </a:p>
          <a:p>
            <a:pPr marL="180000" lvl="0" indent="-216000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zajištění nákupu povolenek EU ETS bude za uvedené období vynaloženo cca 5 - 8 mld. EUR (z celkového hypotetického požadavku 34 mld. EUR bez investic a dalších opatření do dekarbonizace).</a:t>
            </a:r>
          </a:p>
          <a:p>
            <a:pPr marL="180000" lvl="0" indent="-216000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realizaci dekarbonizačních technologií bude nezbytné v uvedeném období vynaložit 17,2 – 28,8 mld. EUR, tzn. průměrně 1 mld. EUR/rok (cca 25 mld. Kč), nad rámec „běžného rozvoje odvětví“, který vyžaduje za celé období cca 15 mld. EUR.</a:t>
            </a:r>
          </a:p>
          <a:p>
            <a:pPr marL="180000" lvl="0" indent="-216000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uvedeném období bude spotřebováno 75 – 178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TWh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elektrické energie. Postupně stoupne spotřeba elektrické energie pro </a:t>
            </a:r>
            <a:r>
              <a:rPr lang="cs-CZ" sz="1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vymezenou část odvětví 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 1,5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TWh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na 5 – 12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TWh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/rok (podle zvoleného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podscénáře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180000" lvl="0" indent="-216000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Celková potřeba vodíku v uvedeném období činí 5,0 – 5,7 mil. t, což znamená max.  200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/rok v poslední dekádě sledovaného období, </a:t>
            </a:r>
            <a:r>
              <a:rPr lang="cs-CZ" sz="1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přičemž není uvažováno o derivátech vodíku jako akumulátory energie (P2X). 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Materiálová spotřeba pro chemický a rafinérský průmysl zůstává v úrovni 100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/rok.</a:t>
            </a:r>
          </a:p>
          <a:p>
            <a:pPr marL="180000" lvl="0" indent="-216000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Celková potřeba biomasy v uvedeném období činí 17,3 – 35,5 mil. t, což znamená cca 1 mil. t/rok v poslední dekádě sledovaného období</a:t>
            </a:r>
          </a:p>
          <a:p>
            <a:pPr marL="180000" lvl="0" indent="-216000">
              <a:lnSpc>
                <a:spcPct val="107000"/>
              </a:lnSpc>
              <a:spcBef>
                <a:spcPts val="0"/>
              </a:spcBef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Mechanicky je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zrecyklováno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uvedeném období 10 mil. t/rok polymerních odpadů, což znamená cca 400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/rok v poslední dekádě sledovaného období. Chemicky je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zrecyklováno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uvedeném období 0,8 – 8,9 mil. t/rok polymerních odpadů (podle zvoleného scénáře M1/M2). Pochopitelně dekarbonizace celého hodnotového řetězce (M1) předpokládá vyšší využití chemické recyklace, v poslední dekádě sledovaného období to </a:t>
            </a:r>
            <a:r>
              <a:rPr lang="cs-CZ" sz="1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znamená min. 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cs-CZ" sz="1400" b="1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kt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/rok.</a:t>
            </a:r>
          </a:p>
          <a:p>
            <a:pPr marL="180000" indent="-216000"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uvedené období bude emitováno 100 – 132 mil. t CO</a:t>
            </a:r>
            <a:r>
              <a:rPr lang="cs-CZ" sz="1400" b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3,3 – 10,7 mil. t CO</a:t>
            </a:r>
            <a:r>
              <a:rPr lang="cs-CZ" sz="1400" b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/rok</a:t>
            </a:r>
            <a:r>
              <a:rPr lang="cs-CZ" sz="1400" b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bude zachyceno (z toho 2,6 – 10,5 mil. t CO</a:t>
            </a:r>
            <a:r>
              <a:rPr lang="cs-CZ" sz="1400" b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/rok bude uloženo (CCS) a 0,2 – 1,9 mil. t CO</a:t>
            </a:r>
            <a:r>
              <a:rPr lang="cs-CZ" sz="1400" b="1" kern="1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/rok bude využito (CCU)). </a:t>
            </a:r>
            <a:r>
              <a:rPr lang="cs-CZ" sz="1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Emise CO2 jsou významně kompenzovány využitím „biogenního uhlíku“</a:t>
            </a:r>
            <a:r>
              <a:rPr lang="cs-CZ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1400" b="1" dirty="0">
                <a:effectLst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cs-CZ" sz="2000" b="1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 celé odvětví chemického průmyslu lze použít multiplikátor 1,5 – 2,0</a:t>
            </a:r>
            <a:endParaRPr lang="cs-CZ" sz="20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696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E537B0-FB50-DB75-637D-CEC3BB5BF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Doplnění Národního plánu přechodové cesty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8D1CBA7-4C65-6872-7012-1DBA48386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10649989" cy="4992745"/>
          </a:xfrm>
        </p:spPr>
        <p:txBody>
          <a:bodyPr>
            <a:normAutofit/>
          </a:bodyPr>
          <a:lstStyle/>
          <a:p>
            <a:pPr marL="0" indent="0"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  <a:buNone/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Závěry, vycházející z podmínek realizace možné transformace (viz výstupy iC2050CZ) a návrh plánu dalšího postupu jsou zakomponovány do souhrnu jednotlivých klíčových oblastí (viz struktura 8 pilířů dokumentu EU) a karet opatření v upraveném členění: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Podmínky konkurenceschopnosti odvětví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Právní rámec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Sociální aspekty a vzdělávání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Technologie, </a:t>
            </a:r>
            <a:r>
              <a:rPr lang="cs-CZ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VaVaI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Investice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Infrastruktura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Přístup k energiím a surovinám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600"/>
              </a:spcBef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Digitalizace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cs-CZ" sz="1800" b="1" kern="10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Nutno</a:t>
            </a:r>
            <a:r>
              <a:rPr lang="cs-CZ" sz="1800" b="1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zrevidovat </a:t>
            </a:r>
            <a:r>
              <a:rPr lang="cs-CZ" sz="18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součinnosti se státní správou.</a:t>
            </a:r>
          </a:p>
        </p:txBody>
      </p:sp>
      <p:pic>
        <p:nvPicPr>
          <p:cNvPr id="3" name="Obrázek 2" descr="Diagram, schematic&#10;&#10;Description automatically generated">
            <a:extLst>
              <a:ext uri="{FF2B5EF4-FFF2-40B4-BE49-F238E27FC236}">
                <a16:creationId xmlns:a16="http://schemas.microsoft.com/office/drawing/2014/main" id="{866B7A5F-A6BA-FB9F-52B8-0C26E8C931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695" y="2751599"/>
            <a:ext cx="5920105" cy="2219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9437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271FB-5F66-0722-F9B8-58B203E6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182"/>
            <a:ext cx="5461861" cy="849133"/>
          </a:xfrm>
        </p:spPr>
        <p:txBody>
          <a:bodyPr>
            <a:normAutofit/>
          </a:bodyPr>
          <a:lstStyle/>
          <a:p>
            <a:r>
              <a:rPr lang="cs-CZ" sz="4000" dirty="0"/>
              <a:t>Dekarbonizace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4911-66D3-868F-53B0-DCAA1158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1701"/>
            <a:ext cx="8098766" cy="441526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6000"/>
              </a:lnSpc>
              <a:spcBef>
                <a:spcPts val="1200"/>
              </a:spcBef>
              <a:buNone/>
            </a:pPr>
            <a:r>
              <a:rPr lang="cs-CZ" sz="20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Pojem „ Dekarbonizace “ (v kontextu dekarbonizace energetiky a celého sektoru průmyslu a služeb) je možno popsat jako </a:t>
            </a:r>
            <a:r>
              <a:rPr lang="cs-CZ" sz="2000" b="1" i="0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proces vedoucí ke snižování množství emisí uhlíku (zejména oxidu uhličitého) v atmosféře</a:t>
            </a:r>
            <a:r>
              <a:rPr lang="cs-CZ" sz="20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.</a:t>
            </a:r>
          </a:p>
          <a:p>
            <a:pPr marL="0" lvl="0" indent="0" algn="just">
              <a:lnSpc>
                <a:spcPct val="106000"/>
              </a:lnSpc>
              <a:spcBef>
                <a:spcPts val="1200"/>
              </a:spcBef>
              <a:buNone/>
            </a:pPr>
            <a:r>
              <a:rPr lang="cs-CZ" sz="2000" b="0" i="0" dirty="0">
                <a:solidFill>
                  <a:srgbClr val="006D21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www.informacni-portal.cz/clanek/dekarbonizace-energetiky</a:t>
            </a:r>
            <a:endParaRPr lang="cs-CZ" sz="2000" dirty="0"/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0A3B19D3-236C-95B2-4361-8CDC6269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376751"/>
            <a:ext cx="2041525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89AFD57D-2781-2FC3-F88D-6CB3E9D8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84" y="376751"/>
            <a:ext cx="168751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logo_echo.png">
            <a:extLst>
              <a:ext uri="{FF2B5EF4-FFF2-40B4-BE49-F238E27FC236}">
                <a16:creationId xmlns:a16="http://schemas.microsoft.com/office/drawing/2014/main" id="{DF96B30B-9615-BF71-1445-40D384FC7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19" y="302139"/>
            <a:ext cx="8763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 pole 2">
            <a:extLst>
              <a:ext uri="{FF2B5EF4-FFF2-40B4-BE49-F238E27FC236}">
                <a16:creationId xmlns:a16="http://schemas.microsoft.com/office/drawing/2014/main" id="{90D2F430-6792-5EE8-C9D2-0CEBF1EDB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221" y="6238361"/>
            <a:ext cx="514755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4" descr="A graph showing the number of emissions&#10;&#10;Description automatically generated">
            <a:extLst>
              <a:ext uri="{FF2B5EF4-FFF2-40B4-BE49-F238E27FC236}">
                <a16:creationId xmlns:a16="http://schemas.microsoft.com/office/drawing/2014/main" id="{5B47CECE-DCBB-98C7-4682-9C392746A9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772" y="1761701"/>
            <a:ext cx="2556893" cy="1734949"/>
          </a:xfrm>
          <a:prstGeom prst="rect">
            <a:avLst/>
          </a:prstGeom>
        </p:spPr>
      </p:pic>
      <p:pic>
        <p:nvPicPr>
          <p:cNvPr id="9" name="Picture 5" descr="A graph of a graph showing the amount of air in the cech&#10;&#10;Description automatically generated with medium confidence">
            <a:extLst>
              <a:ext uri="{FF2B5EF4-FFF2-40B4-BE49-F238E27FC236}">
                <a16:creationId xmlns:a16="http://schemas.microsoft.com/office/drawing/2014/main" id="{58986BE9-7D23-81DE-FA8E-CFDBD7D9D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3640" y="3816199"/>
            <a:ext cx="2537663" cy="175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767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271FB-5F66-0722-F9B8-58B203E6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1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 err="1"/>
              <a:t>Defosilizace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4911-66D3-868F-53B0-DCAA1158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251"/>
            <a:ext cx="7507637" cy="409071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6000"/>
              </a:lnSpc>
              <a:spcBef>
                <a:spcPts val="1200"/>
              </a:spcBef>
              <a:buNone/>
            </a:pPr>
            <a:r>
              <a:rPr lang="cs-CZ" sz="2000" dirty="0" err="1">
                <a:solidFill>
                  <a:srgbClr val="111111"/>
                </a:solidFill>
                <a:highlight>
                  <a:srgbClr val="FFFFFF"/>
                </a:highlight>
                <a:latin typeface="-apple-system"/>
              </a:rPr>
              <a:t>Defosilizace</a:t>
            </a:r>
            <a:r>
              <a:rPr lang="cs-CZ" sz="2000" dirty="0">
                <a:solidFill>
                  <a:srgbClr val="111111"/>
                </a:solidFill>
                <a:highlight>
                  <a:srgbClr val="FFFFFF"/>
                </a:highlight>
                <a:latin typeface="-apple-system"/>
              </a:rPr>
              <a:t> se týká hledání alternativních paliv, která nejsou z fosilních zdrojů, jako je ropa a uhlí. Existuje několik možností, například výroba paliva z CO₂ za pomoci slunečního světla nebo projekty využívající bakterie k přeměně CO₂ na etanol a další látky. </a:t>
            </a:r>
            <a:r>
              <a:rPr lang="cs-CZ" sz="2000" u="sng" dirty="0">
                <a:solidFill>
                  <a:srgbClr val="111111"/>
                </a:solidFill>
                <a:highlight>
                  <a:srgbClr val="FFFFFF"/>
                </a:highlight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Tento koncept je důležitý v souvislosti s dekarbonizací a snižováním emisí skleníkových plynů</a:t>
            </a:r>
            <a:endParaRPr lang="cs-CZ" sz="2000" u="sng" dirty="0">
              <a:solidFill>
                <a:srgbClr val="111111"/>
              </a:solidFill>
              <a:highlight>
                <a:srgbClr val="FFFFFF"/>
              </a:highlight>
              <a:latin typeface="-apple-system"/>
            </a:endParaRPr>
          </a:p>
          <a:p>
            <a:pPr marL="0" lvl="0" indent="0" algn="just">
              <a:lnSpc>
                <a:spcPct val="106000"/>
              </a:lnSpc>
              <a:spcBef>
                <a:spcPts val="1200"/>
              </a:spcBef>
              <a:buNone/>
            </a:pPr>
            <a:r>
              <a:rPr lang="cs-CZ" sz="2000" u="sng" dirty="0">
                <a:solidFill>
                  <a:srgbClr val="111111"/>
                </a:solidFill>
                <a:highlight>
                  <a:srgbClr val="FFFFFF"/>
                </a:highlight>
                <a:latin typeface="-apple-system"/>
              </a:rPr>
              <a:t>www.seznamzpravy.cz/clanek/tech-technologie-veda-oxid-uhlicity-neni-nepritel-veri-vedkyne-letecky-benzin-muze-byt-solarni-239117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0A3B19D3-236C-95B2-4361-8CDC6269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376751"/>
            <a:ext cx="2041525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89AFD57D-2781-2FC3-F88D-6CB3E9D8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84" y="376751"/>
            <a:ext cx="168751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logo_echo.png">
            <a:extLst>
              <a:ext uri="{FF2B5EF4-FFF2-40B4-BE49-F238E27FC236}">
                <a16:creationId xmlns:a16="http://schemas.microsoft.com/office/drawing/2014/main" id="{DF96B30B-9615-BF71-1445-40D384FC7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19" y="302139"/>
            <a:ext cx="8763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 pole 2">
            <a:extLst>
              <a:ext uri="{FF2B5EF4-FFF2-40B4-BE49-F238E27FC236}">
                <a16:creationId xmlns:a16="http://schemas.microsoft.com/office/drawing/2014/main" id="{90D2F430-6792-5EE8-C9D2-0CEBF1EDB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221" y="6238361"/>
            <a:ext cx="514755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7FA0D7C-8C9D-C57A-135C-202A5DF46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2182" y="1847343"/>
            <a:ext cx="3182823" cy="31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267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271FB-5F66-0722-F9B8-58B203E6A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0182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Uhlíková neutralita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D34911-66D3-868F-53B0-DCAA11580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251"/>
            <a:ext cx="7507637" cy="4090711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6000"/>
              </a:lnSpc>
              <a:spcBef>
                <a:spcPts val="1200"/>
              </a:spcBef>
              <a:buNone/>
            </a:pPr>
            <a:r>
              <a:rPr lang="cs-CZ" sz="2000" b="1" i="0" dirty="0">
                <a:solidFill>
                  <a:srgbClr val="111111"/>
                </a:solidFill>
                <a:effectLst/>
                <a:highlight>
                  <a:srgbClr val="F5F5F5"/>
                </a:highlight>
                <a:latin typeface="-apple-system"/>
              </a:rPr>
              <a:t>Uhlíková neutralita</a:t>
            </a:r>
            <a:r>
              <a:rPr lang="cs-CZ" sz="2000" b="0" i="0" dirty="0">
                <a:solidFill>
                  <a:srgbClr val="111111"/>
                </a:solidFill>
                <a:effectLst/>
                <a:highlight>
                  <a:srgbClr val="F5F5F5"/>
                </a:highlight>
                <a:latin typeface="-apple-system"/>
              </a:rPr>
              <a:t> znamená dosažení rovnováhy mezi </a:t>
            </a:r>
            <a:r>
              <a:rPr lang="cs-CZ" sz="2000" b="1" i="0" dirty="0">
                <a:solidFill>
                  <a:srgbClr val="111111"/>
                </a:solidFill>
                <a:effectLst/>
                <a:highlight>
                  <a:srgbClr val="F5F5F5"/>
                </a:highlight>
                <a:latin typeface="-apple-system"/>
              </a:rPr>
              <a:t>čistě lidskými emisemi uhlíku</a:t>
            </a:r>
            <a:r>
              <a:rPr lang="cs-CZ" sz="2000" b="0" i="0" dirty="0">
                <a:solidFill>
                  <a:srgbClr val="111111"/>
                </a:solidFill>
                <a:effectLst/>
                <a:highlight>
                  <a:srgbClr val="F5F5F5"/>
                </a:highlight>
                <a:latin typeface="-apple-system"/>
              </a:rPr>
              <a:t>, které jsou vypouštěny do atmosféry, a </a:t>
            </a:r>
            <a:r>
              <a:rPr lang="cs-CZ" sz="2000" b="1" i="0" dirty="0">
                <a:solidFill>
                  <a:srgbClr val="111111"/>
                </a:solidFill>
                <a:effectLst/>
                <a:highlight>
                  <a:srgbClr val="F5F5F5"/>
                </a:highlight>
                <a:latin typeface="-apple-system"/>
              </a:rPr>
              <a:t>opatřeními</a:t>
            </a:r>
            <a:r>
              <a:rPr lang="cs-CZ" sz="2000" b="0" i="0" dirty="0">
                <a:solidFill>
                  <a:srgbClr val="111111"/>
                </a:solidFill>
                <a:effectLst/>
                <a:highlight>
                  <a:srgbClr val="F5F5F5"/>
                </a:highlight>
                <a:latin typeface="-apple-system"/>
              </a:rPr>
              <a:t>, která oxid uhličitý z ovzduší odebírají. Tento koncept je klíčový pro snahu o </a:t>
            </a:r>
            <a:r>
              <a:rPr lang="cs-CZ" sz="2000" b="1" i="0" dirty="0">
                <a:solidFill>
                  <a:srgbClr val="111111"/>
                </a:solidFill>
                <a:effectLst/>
                <a:highlight>
                  <a:srgbClr val="F5F5F5"/>
                </a:highlight>
                <a:latin typeface="-apple-system"/>
              </a:rPr>
              <a:t>neprodukování emisí CO₂</a:t>
            </a:r>
            <a:r>
              <a:rPr lang="cs-CZ" sz="2000" b="0" i="0" dirty="0">
                <a:solidFill>
                  <a:srgbClr val="111111"/>
                </a:solidFill>
                <a:effectLst/>
                <a:highlight>
                  <a:srgbClr val="F5F5F5"/>
                </a:highlight>
                <a:latin typeface="-apple-system"/>
              </a:rPr>
              <a:t> nebo produkování maximálně </a:t>
            </a:r>
            <a:r>
              <a:rPr lang="cs-CZ" sz="2000" dirty="0">
                <a:solidFill>
                  <a:srgbClr val="111111"/>
                </a:solidFill>
                <a:highlight>
                  <a:srgbClr val="F5F5F5"/>
                </a:highlight>
                <a:latin typeface="-apple-system"/>
              </a:rPr>
              <a:t>takového množství, jež je možné vyvážit projekty, které mohou oxid uhličitý vstřebat. </a:t>
            </a:r>
            <a:r>
              <a:rPr lang="cs-CZ" sz="2000" dirty="0">
                <a:solidFill>
                  <a:srgbClr val="111111"/>
                </a:solidFill>
                <a:highlight>
                  <a:srgbClr val="F5F5F5"/>
                </a:highlight>
                <a:latin typeface="-apple-syste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 dosažení uhlíkové neutrality mohou být využívány strategie, jako je snižování emisí, kompenzace emisí prostřednictvím ukládání uhlíku nebo investice do projektů na odstranění skleníkových plynů z atmosféry</a:t>
            </a:r>
            <a:r>
              <a:rPr lang="cs-CZ" sz="2000" dirty="0">
                <a:solidFill>
                  <a:srgbClr val="111111"/>
                </a:solidFill>
                <a:highlight>
                  <a:srgbClr val="F5F5F5"/>
                </a:highlight>
                <a:latin typeface="-apple-system"/>
              </a:rPr>
              <a:t>.</a:t>
            </a:r>
          </a:p>
          <a:p>
            <a:pPr marL="0" lvl="0" indent="0" algn="just">
              <a:lnSpc>
                <a:spcPct val="106000"/>
              </a:lnSpc>
              <a:spcBef>
                <a:spcPts val="1200"/>
              </a:spcBef>
              <a:buNone/>
            </a:pPr>
            <a:r>
              <a:rPr lang="cs-CZ" sz="200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www.Plyn.cz/</a:t>
            </a:r>
            <a:r>
              <a:rPr lang="cs-CZ" sz="2000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uhlíková</a:t>
            </a:r>
            <a:r>
              <a:rPr lang="cs-CZ" sz="2000" dirty="0">
                <a:solidFill>
                  <a:srgbClr val="0070C0"/>
                </a:solidFill>
              </a:rPr>
              <a:t> neutralita</a:t>
            </a:r>
          </a:p>
        </p:txBody>
      </p:sp>
      <p:pic>
        <p:nvPicPr>
          <p:cNvPr id="4" name="Obrázek 1">
            <a:extLst>
              <a:ext uri="{FF2B5EF4-FFF2-40B4-BE49-F238E27FC236}">
                <a16:creationId xmlns:a16="http://schemas.microsoft.com/office/drawing/2014/main" id="{0A3B19D3-236C-95B2-4361-8CDC6269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" y="376751"/>
            <a:ext cx="2041525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3">
            <a:extLst>
              <a:ext uri="{FF2B5EF4-FFF2-40B4-BE49-F238E27FC236}">
                <a16:creationId xmlns:a16="http://schemas.microsoft.com/office/drawing/2014/main" id="{89AFD57D-2781-2FC3-F88D-6CB3E9D87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84" y="376751"/>
            <a:ext cx="1687513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logo_echo.png">
            <a:extLst>
              <a:ext uri="{FF2B5EF4-FFF2-40B4-BE49-F238E27FC236}">
                <a16:creationId xmlns:a16="http://schemas.microsoft.com/office/drawing/2014/main" id="{DF96B30B-9615-BF71-1445-40D384FC7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219" y="302139"/>
            <a:ext cx="876300" cy="60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 pole 2">
            <a:extLst>
              <a:ext uri="{FF2B5EF4-FFF2-40B4-BE49-F238E27FC236}">
                <a16:creationId xmlns:a16="http://schemas.microsoft.com/office/drawing/2014/main" id="{90D2F430-6792-5EE8-C9D2-0CEBF1EDB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221" y="6238361"/>
            <a:ext cx="5147558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/>
            <a:endParaRPr lang="cs-CZ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Picture 2" descr="A graph of green and blue bars&#10;&#10;Description automatically generated">
            <a:extLst>
              <a:ext uri="{FF2B5EF4-FFF2-40B4-BE49-F238E27FC236}">
                <a16:creationId xmlns:a16="http://schemas.microsoft.com/office/drawing/2014/main" id="{AF7417B7-3F6B-4291-41E4-71F95912E72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304" y="2227144"/>
            <a:ext cx="3684755" cy="1901511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746F823B-174F-5E26-BBC7-CEB3702EDD80}"/>
              </a:ext>
            </a:extLst>
          </p:cNvPr>
          <p:cNvSpPr/>
          <p:nvPr/>
        </p:nvSpPr>
        <p:spPr>
          <a:xfrm>
            <a:off x="10808899" y="2429164"/>
            <a:ext cx="425158" cy="13300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509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80698-BC31-B089-6A33-E0867D565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Východiska definovaná v roce 2023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A9A09FB1-81DB-D881-C2F7-602A9995E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 cílem urychlit souběžnou (digitální a zelenou) transformaci Evropské komise v roce 2021 navrhla aktualizovanou průmyslovou strategii zaměřenou na 14 průmyslových ekosystémů. </a:t>
            </a:r>
          </a:p>
          <a:p>
            <a:pPr marL="0" indent="0">
              <a:buNone/>
            </a:pP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Tyto záměry transformace by měly nabídnout "lepší pochopení rozsahu, nákladů, dlouhodobých přínosů a podmínek požadovaných opatření, která doprovázejí souběžnou transformaci" pro nejvýznamnější průmyslové ekosystémy, což (dle Komise) povede k „proveditelnému plánu ve prospěch udržitelné konkurenceschopnosti". </a:t>
            </a:r>
          </a:p>
          <a:p>
            <a:pPr marL="0" indent="0">
              <a:buNone/>
            </a:pPr>
            <a:r>
              <a:rPr lang="cs-CZ" sz="2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…čemuž nezbývá než věřit a aktivně (po vzoru jiných zemí EU) se do procesu zapojit…</a:t>
            </a: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Jedním ze 14 zmíněných průmyslových odvětví je Chemický průmysl.</a:t>
            </a: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27. ledna 2023 zveřejnila Evropská komise dokument </a:t>
            </a:r>
            <a:r>
              <a:rPr lang="cs-CZ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„Přechodová cesta pro chemický průmysl“,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viz </a:t>
            </a:r>
            <a:r>
              <a:rPr lang="cs-CZ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https://single-market-economy.ec.europa.eu/sectors/chemicals/transition-pathway_en</a:t>
            </a:r>
            <a:r>
              <a:rPr lang="cs-CZ" sz="20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0145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C068B4-7945-BA64-813C-45F8A2B19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8990541" cy="1320800"/>
          </a:xfrm>
        </p:spPr>
        <p:txBody>
          <a:bodyPr/>
          <a:lstStyle/>
          <a:p>
            <a:r>
              <a:rPr lang="cs-CZ" dirty="0"/>
              <a:t>Východiska dle materiálů EC a </a:t>
            </a:r>
            <a:r>
              <a:rPr lang="cs-CZ" dirty="0" err="1"/>
              <a:t>Cefic</a:t>
            </a:r>
            <a:endParaRPr lang="cs-CZ" dirty="0"/>
          </a:p>
        </p:txBody>
      </p:sp>
      <p:pic>
        <p:nvPicPr>
          <p:cNvPr id="4" name="Picture 27" descr="Diagram, schematic&#10;&#10;Description automatically generated">
            <a:extLst>
              <a:ext uri="{FF2B5EF4-FFF2-40B4-BE49-F238E27FC236}">
                <a16:creationId xmlns:a16="http://schemas.microsoft.com/office/drawing/2014/main" id="{BD355A38-20E0-B34F-501C-F258FF3C9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6" y="1591419"/>
            <a:ext cx="10515600" cy="3336182"/>
          </a:xfrm>
          <a:prstGeom prst="rect">
            <a:avLst/>
          </a:prstGeom>
          <a:noFill/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2691549-56BE-4C5E-1439-ECF389A3DD87}"/>
              </a:ext>
            </a:extLst>
          </p:cNvPr>
          <p:cNvSpPr txBox="1"/>
          <p:nvPr/>
        </p:nvSpPr>
        <p:spPr>
          <a:xfrm>
            <a:off x="677332" y="5429595"/>
            <a:ext cx="95128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"stavebních bloků" - 26 „témat“ – 187 „opatření“ (od obecných až po „příliš“ konkrétních)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94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D9A0BC-0BAB-3872-1539-0E25463A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 fontScale="90000"/>
          </a:bodyPr>
          <a:lstStyle/>
          <a:p>
            <a:r>
              <a:rPr lang="cs-CZ" sz="3000" dirty="0">
                <a:latin typeface="+mn-lt"/>
                <a:ea typeface="+mn-ea"/>
                <a:cs typeface="+mn-cs"/>
              </a:rPr>
              <a:t>Přechodová cesta k uhlíkové neutralitě </a:t>
            </a:r>
            <a:br>
              <a:rPr lang="cs-CZ" sz="3000" dirty="0">
                <a:latin typeface="+mn-lt"/>
                <a:ea typeface="+mn-ea"/>
                <a:cs typeface="+mn-cs"/>
              </a:rPr>
            </a:br>
            <a:r>
              <a:rPr lang="cs-CZ" sz="3000" dirty="0">
                <a:latin typeface="+mn-lt"/>
                <a:ea typeface="+mn-ea"/>
                <a:cs typeface="+mn-cs"/>
              </a:rPr>
              <a:t>pro chemický průmysl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ED5A40F-3746-2DD9-0F95-D4A3D058B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336129"/>
            <a:ext cx="11102457" cy="5082381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cs-CZ" sz="19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Svaz vnímá cestu přechodu jako důležitý a strategický evropský dokument, vycházejíce z požadavku jeho rozpracování na národní úroveň.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této „cestě přechodu“ se budeme spolu se svými členy mimo jiné podílet tím, že se aktivně zapojíme do rozkladu navržených opatření do konkrétních cílových úkolů v rámci České republiky (k tomu připravuje několik pracovních setkání, mj. v průběhu května jak na MPO, tak i MŽP) tak, aby návrhy připravované na úrovni „MS“ byly proveditelné a přijatelné i na úrovni „Průmyslu“ zejména </a:t>
            </a:r>
            <a:r>
              <a:rPr lang="cs-CZ" sz="19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při respektování základních vizí </a:t>
            </a:r>
            <a:r>
              <a:rPr lang="cs-CZ" sz="1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representace EU podporované národními vládami členských zemí směřujících ke všem dimenzím definovaných v Zelené dohodě pro Evropu (EGD):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Udržitelnost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(ekonomiky a životní úrovně EU)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Konkurenceschopnost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(celé EU vůči třetím zemím, zejména USA a Číně)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cs-CZ" sz="20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Resilience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(soběstačnosti v základních energiích a surovinách a jejich přijatelných nákladech)</a:t>
            </a:r>
          </a:p>
          <a:p>
            <a:pPr algn="just">
              <a:spcBef>
                <a:spcPts val="0"/>
              </a:spcBef>
              <a:buAutoNum type="arabicPeriod"/>
            </a:pPr>
            <a:r>
              <a:rPr lang="cs-CZ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Vytvoření časového a dostatečného programového rámce pro </a:t>
            </a:r>
            <a:r>
              <a:rPr lang="cs-CZ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vývoj a zavádění nezbytných technologií </a:t>
            </a:r>
            <a:r>
              <a:rPr lang="cs-CZ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(nutnost zavádění nikoliv restriktivních (EU ETS, revize REACH) ale motivačních opatření - viz „Anti-</a:t>
            </a:r>
            <a:r>
              <a:rPr lang="cs-CZ" sz="1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inflation</a:t>
            </a:r>
            <a:r>
              <a:rPr lang="cs-CZ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cs-CZ" sz="1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</a:t>
            </a:r>
            <a:r>
              <a:rPr lang="cs-CZ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 - USA a návrh EC „Net-</a:t>
            </a:r>
            <a:r>
              <a:rPr lang="cs-CZ" sz="1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zero</a:t>
            </a:r>
            <a:r>
              <a:rPr lang="cs-CZ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Industry </a:t>
            </a:r>
            <a:r>
              <a:rPr lang="cs-CZ" sz="19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</a:t>
            </a:r>
            <a:r>
              <a:rPr lang="cs-CZ" sz="19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“).</a:t>
            </a:r>
            <a:endParaRPr lang="cs-CZ" sz="20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cs-CZ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buNone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…při zajištění principů: </a:t>
            </a:r>
            <a:r>
              <a:rPr lang="cs-CZ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Cirkulární ekonomiky,  Předvídatelnosti a dlouhodobé platnosti regulatorního rámce, Digitalizace a vybudování znalostí/schopností, Zajištění výroby bezpečných a udržitelných chemikálií a Klimatické neutrality.</a:t>
            </a:r>
          </a:p>
          <a:p>
            <a:pPr algn="just">
              <a:spcBef>
                <a:spcPts val="0"/>
              </a:spcBef>
              <a:buNone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buAutoNum type="arabicPeriod"/>
            </a:pPr>
            <a:endParaRPr lang="cs-CZ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6128E0A-274D-3F1B-822C-7C4C035A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923D11-5943-4F7C-B774-CE2318C78B8C}" type="slidenum">
              <a:rPr lang="cs-CZ" altLang="en-US" smtClean="0"/>
              <a:pPr>
                <a:defRPr/>
              </a:pPr>
              <a:t>8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04373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3384FB-E8A5-2DD8-ED96-2A52AF66EB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Klíčové aktivity SCHP ČR související s přípravou tranzice k uhlíkové neutralitě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FC1EF1-D68C-32EE-5A59-2D40A906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825625"/>
            <a:ext cx="11106150" cy="4667250"/>
          </a:xfrm>
        </p:spPr>
        <p:txBody>
          <a:bodyPr>
            <a:normAutofit fontScale="92500" lnSpcReduction="10000"/>
          </a:bodyPr>
          <a:lstStyle/>
          <a:p>
            <a:pPr marL="144000" indent="-180000">
              <a:lnSpc>
                <a:spcPct val="110000"/>
              </a:lnSpc>
            </a:pPr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 červenci 2021 byl založen spolek CO2 Czech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Group, </a:t>
            </a:r>
            <a:r>
              <a:rPr lang="cs-CZ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z.s</a:t>
            </a:r>
            <a:r>
              <a:rPr lang="cs-CZ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., který dnes sdružuje několik průmyslových subjektů a 12 univerzitních a akademických pracovišť s cílem pokrýt problematiku možných národních řešení politické výzvy k dekarbonizaci (ale již v březnu 2019 Svaz chemického průmyslu uspořádal odborný seminář pod vedením Prof. J. Drahoše "CO2 - zdroj pro chemii, průmysl a dopravu"). Následně pak byla zorganizována mezinárodní k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onference "DECARB2022" iniciovaná Svazem a spoluorganizovaná Spolkem (11/2022).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indent="-180000">
              <a:lnSpc>
                <a:spcPct val="110000"/>
              </a:lnSpc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Vyjasňovací schůzka se zástupci </a:t>
            </a:r>
            <a:r>
              <a:rPr lang="cs-CZ" sz="18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Ceficu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ohledně možného modelování českého chemického průmyslu v rámci </a:t>
            </a:r>
            <a:r>
              <a:rPr lang="cs-CZ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modelu iC2050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(03/2023), aktivní rozpracování modelu iC2050CZ: 07/2023 – 03/2024.</a:t>
            </a:r>
          </a:p>
          <a:p>
            <a:pPr marL="144000" indent="-180000">
              <a:lnSpc>
                <a:spcPct val="110000"/>
              </a:lnSpc>
            </a:pPr>
            <a:r>
              <a:rPr lang="cs-CZ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Analýza Strategických dokumentů vlády ČR (MPO, MŽP, MD) (SEK, NKEP, Vodík, Mobilita, SEPPIA aj.)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80000" algn="just">
              <a:lnSpc>
                <a:spcPct val="110000"/>
              </a:lnSpc>
              <a:spcBef>
                <a:spcPts val="1200"/>
              </a:spcBef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Představení koncepce EU všech opatření rozdělených do 8 "stavebních bloků" a 26 témat </a:t>
            </a:r>
            <a:r>
              <a:rPr lang="cs-CZ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ministru životního prostředí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dohoda o zřízení společné pracovní skupiny - (05/2023)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4000" lvl="0" indent="-180000" algn="just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Představení koncepce EU všech opatření rozdělených do 8 "stavebních bloků" a 26 témat </a:t>
            </a:r>
            <a:r>
              <a:rPr lang="cs-CZ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skupině na vysoké úrovni pro chemický průmysl při Ministerstvu průmyslu a obchodu </a:t>
            </a: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dohoda o zřízení společné pracovní skupiny - (05/2023)</a:t>
            </a:r>
          </a:p>
          <a:p>
            <a:pPr marL="144000" indent="-180000" algn="just">
              <a:lnSpc>
                <a:spcPct val="110000"/>
              </a:lnSpc>
              <a:spcBef>
                <a:spcPts val="1200"/>
              </a:spcBef>
              <a:spcAft>
                <a:spcPts val="800"/>
              </a:spcAft>
            </a:pPr>
            <a:r>
              <a:rPr lang="cs-CZ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Prezentace výsledků modelování v rámci 2. draftu dokumentu „Národní plán přechodové cesty pro chemický průmysl“ představenstvu Svazu (01/2024)</a:t>
            </a:r>
            <a:endParaRPr lang="cs-C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4941045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8776</TotalTime>
  <Words>2252</Words>
  <Application>Microsoft Office PowerPoint</Application>
  <PresentationFormat>Širokoúhlá obrazovka</PresentationFormat>
  <Paragraphs>152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3" baseType="lpstr">
      <vt:lpstr>-apple-system</vt:lpstr>
      <vt:lpstr>Arial</vt:lpstr>
      <vt:lpstr>Calibri</vt:lpstr>
      <vt:lpstr>Roboto</vt:lpstr>
      <vt:lpstr>Symbol</vt:lpstr>
      <vt:lpstr>Times New Roman</vt:lpstr>
      <vt:lpstr>Trebuchet MS</vt:lpstr>
      <vt:lpstr>Wingdings 3</vt:lpstr>
      <vt:lpstr>Fazeta</vt:lpstr>
      <vt:lpstr>Dekarbonizace chemického průmyslu – stav a perspektivy</vt:lpstr>
      <vt:lpstr>Výchozí definice – uhlíková neutralita</vt:lpstr>
      <vt:lpstr>Dekarbonizace</vt:lpstr>
      <vt:lpstr>Defosilizace</vt:lpstr>
      <vt:lpstr>Uhlíková neutralita</vt:lpstr>
      <vt:lpstr>Východiska definovaná v roce 2023</vt:lpstr>
      <vt:lpstr>Východiska dle materiálů EC a Cefic</vt:lpstr>
      <vt:lpstr>Přechodová cesta k uhlíkové neutralitě  pro chemický průmysl</vt:lpstr>
      <vt:lpstr>Klíčové aktivity SCHP ČR související s přípravou tranzice k uhlíkové neutralitě</vt:lpstr>
      <vt:lpstr>Aktuální stav rozpracovanosti návrhu Národního plánu přechodové cesty pro chemii</vt:lpstr>
      <vt:lpstr>Scénářový přístup pro kvantifikaci možných opatření k dosažení uhlíkové neutrality</vt:lpstr>
      <vt:lpstr>Scénářový přístup pro kvantifikaci možných opatření k dosažení uhlíkové neutrality</vt:lpstr>
      <vt:lpstr>Scénáře vývoje základní vstupů</vt:lpstr>
      <vt:lpstr>Scénářový přístup pro kvantifikaci možných opatření k dosažení uhlíkové neutrality</vt:lpstr>
      <vt:lpstr>Výstupy modelu iC2050CZ</vt:lpstr>
      <vt:lpstr>Výstupy modelu iC2050CZ</vt:lpstr>
      <vt:lpstr>Výstupy modelu iC2050CZ</vt:lpstr>
      <vt:lpstr>Výstupy modelu iC2050CZ</vt:lpstr>
      <vt:lpstr>Výstupy modelu iC2050CZ</vt:lpstr>
      <vt:lpstr>Výstupy modelu iC2050CZ</vt:lpstr>
      <vt:lpstr>Výstupy modelu iC2050CZ</vt:lpstr>
      <vt:lpstr>Výstupy modelu iC2050CZ - Souhrn výsledků analýzy modelu iC2050CZ</vt:lpstr>
      <vt:lpstr>Výstupy modelu iC2050CZ - Souhrn výsledků analýzy modelu iC2050CZ</vt:lpstr>
      <vt:lpstr>Doplnění Národního plánu přechodové cesty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Národního plánu přechodové cesty pro chemický průmysl</dc:title>
  <dc:creator>ivan.soucek@schpcr.cz</dc:creator>
  <cp:lastModifiedBy>Ivan Souček</cp:lastModifiedBy>
  <cp:revision>10</cp:revision>
  <cp:lastPrinted>2024-03-19T13:46:42Z</cp:lastPrinted>
  <dcterms:created xsi:type="dcterms:W3CDTF">2024-03-17T18:46:02Z</dcterms:created>
  <dcterms:modified xsi:type="dcterms:W3CDTF">2024-09-19T05:08:57Z</dcterms:modified>
</cp:coreProperties>
</file>