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62" r:id="rId5"/>
    <p:sldId id="259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BF5E4-E557-00EB-49F5-64C8C7A9D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5FBD3-2F4C-90E9-B118-F43CBFDB6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9F566-2E9B-546F-CB58-BB18A68A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A8C98-6193-5684-84D8-C4C91193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FC2D10-C55D-D65D-4A72-A7B7392C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739AF-7AE3-0F7E-F033-DDD88D78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1D4179-A5A7-53F3-DC54-25AF4ECE4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2B668-8403-08C4-9E0A-53924B62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97068-CBE4-A10C-377E-D6B729CB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3DF40-CF07-1E17-E457-01E7638D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0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A619F9-DDA4-3295-1C86-2FF278D8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C6313B-78C6-2C31-457F-429D1759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50EF9-DEF3-03FA-5F3F-E938D1B5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280E3-4138-65E4-05ED-E85935D3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63155-1C88-4DC4-F94F-ADBE1D2E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46AB8-43E2-CA71-4269-B7932FAA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39276-0A43-048E-B2F3-A5FFBF642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3D750-EEF2-10DA-EF9F-CBDCEDA1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8463E-17EA-36AA-8BC8-2A9518B3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65DE17-6E2E-0207-B432-5E906F2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9DBBC-5DEE-FC19-E4B2-429B09B0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E82894-3854-9C6A-D56A-6BC30CE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AFF91-9054-3958-3B09-A7081A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849F4-7835-48DA-91BB-443EC7D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ACA8D-F55A-B17B-8B18-C172FDE6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EA325-C75A-4B96-9CB3-1FFAA1AB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0BE9A-5247-D58A-C291-ACAE62B14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43C06A-1864-6FCB-3DE5-51D91A861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3D3106-08C9-7B02-4C8F-546E6734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FFA6B-1510-8493-7C13-BF1BEB67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A2DC6-26D7-2F10-285D-AD10D611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ED361-62D8-6A7E-F9AD-3E43386E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6710A-88F0-D0AC-B0FA-89E989685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D90D42-D776-707C-437D-8AD4293A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125232-1472-8BB8-C537-649E6748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44D961-4AB4-27EF-13C2-D50138201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8A7A33-AA4F-9F2D-3ACA-F6A97F6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6A17BE-9568-FC41-4FB7-AA6F3B4B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E47284-6EF7-9FE9-72D9-D17323FE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6F187-ED9B-687B-060B-C1F09BCE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A688FA-1753-6CA6-45A8-320C6B75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CC5DC0-6232-4780-B8C9-6670A62B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88258E-0241-907B-E59D-EE72C6F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C91158-092A-8374-79E4-3AAEDCAC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69798E-043F-5C8C-EFE4-15F445C5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DDE9CF-DEAD-5FF8-F414-ACB5B196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77332-2636-9188-ADE5-0B0A9F52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6A79B-6779-F7A8-A37E-711DBC7B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413DA8-B659-FEE6-61FC-0F6686BD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1DDDBB-34A3-7BBC-D45E-529B10EA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6BD2F9-2FDD-C338-634E-169F0DA9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FE0563-1F87-DFAB-9868-4F288271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573FE-72DF-D676-EE7D-4B37AAFF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28343-3FC8-A057-1CA7-1CFC2FC60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F4EB4F-E996-BAF8-45FE-DCB7C36B0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329CBC-11C1-E63E-9480-6AA021B5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18E20-67AF-0F00-5783-6856D1BA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F7E102-0ED6-D238-4C0C-0D56A502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F73104-C971-6631-705A-224AEE4A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26D00-E97F-5AE5-355A-BDB862C3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71D418-48CA-CCBA-1D8C-F803E2A9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7D8E-070E-433F-A0AE-D566F4F9992A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00EB4B-F4F3-23EE-58D3-903B5B838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2A7BC-CAE5-290C-0AC6-13121556F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4867" y="389167"/>
            <a:ext cx="185820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SP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423676" y="389167"/>
            <a:ext cx="8623015" cy="28256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cs-CZ" sz="32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Udržitelnost obnovitelných zdrojů surovin „UOZS“</a:t>
            </a:r>
            <a:br>
              <a:rPr lang="cs-CZ" sz="32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cs-CZ" sz="12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327275" lvl="0">
              <a:lnSpc>
                <a:spcPct val="107000"/>
              </a:lnSpc>
            </a:pP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Fakulta </a:t>
            </a:r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životního 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prostředí 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(FŽP)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Přírodovědecká fakulta 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cs-CZ" b="1" dirty="0" err="1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PřF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Fakulta </a:t>
            </a:r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strojního 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inženýrství (FSI)</a:t>
            </a:r>
            <a:b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cs-CZ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140075" lvl="0">
              <a:lnSpc>
                <a:spcPct val="107000"/>
              </a:lnSpc>
              <a:tabLst>
                <a:tab pos="2244725" algn="l"/>
              </a:tabLst>
            </a:pP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(P. </a:t>
            </a:r>
            <a:r>
              <a:rPr lang="cs-CZ" b="1" dirty="0" err="1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Kuráň</a:t>
            </a: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 kol.)</a:t>
            </a:r>
            <a:endParaRPr lang="cs-CZ" b="1" dirty="0">
              <a:solidFill>
                <a:srgbClr val="0070C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11885" y="3376525"/>
            <a:ext cx="11912423" cy="3371838"/>
            <a:chOff x="639594" y="2536017"/>
            <a:chExt cx="11912423" cy="3371838"/>
          </a:xfrm>
        </p:grpSpPr>
        <p:sp>
          <p:nvSpPr>
            <p:cNvPr id="2" name="Obdélník 1"/>
            <p:cNvSpPr/>
            <p:nvPr/>
          </p:nvSpPr>
          <p:spPr>
            <a:xfrm>
              <a:off x="639594" y="2536017"/>
              <a:ext cx="7100479" cy="315477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cs-CZ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sz="2400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Nový bakalářský studijní program na UJEP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Témata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 </a:t>
              </a:r>
              <a:r>
                <a:rPr lang="cs-CZ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oblasti: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elených </a:t>
              </a: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technologií, chemie a materiálů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(pod garancí FŽP</a:t>
              </a:r>
              <a:r>
                <a:rPr lang="cs-CZ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Biologie</a:t>
              </a:r>
              <a:r>
                <a:rPr lang="cs-CZ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(pod garancí </a:t>
              </a:r>
              <a:r>
                <a:rPr lang="cs-CZ" b="1" dirty="0" err="1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PřF</a:t>
              </a:r>
              <a:r>
                <a:rPr lang="cs-CZ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Zelené </a:t>
              </a: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energetiky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(pod garancí FSI)</a:t>
              </a:r>
              <a:r>
                <a:rPr lang="cs-CZ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Obrázek 7" descr="F:\Projekt_CACTU\Bilboard_fotka\CACTU - billboard_final.jpg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361382" y="2536017"/>
              <a:ext cx="5190635" cy="3371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Současný stav přípravy SP UOZ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ročník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43625"/>
              </p:ext>
            </p:extLst>
          </p:nvPr>
        </p:nvGraphicFramePr>
        <p:xfrm>
          <a:off x="2447926" y="561975"/>
          <a:ext cx="8934448" cy="57070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85333"/>
                <a:gridCol w="884303"/>
                <a:gridCol w="817909"/>
                <a:gridCol w="682232"/>
                <a:gridCol w="2864604"/>
                <a:gridCol w="616800"/>
                <a:gridCol w="783267"/>
              </a:tblGrid>
              <a:tr h="1097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Charakterizace materiálů pro ŽP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Jiří Orava, Ph.D. (přednášející 50 %)Ing. Anna Knaislová, Ph.D. (přednášející 40 %), Ing. Daniel Bůžek, Ph.D. (přednášející 10 %)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analýzy materiálů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24l+8e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Bc. Anna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Knaislová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40 %), doc. Ing. Jiří Orava, Ph.D. (laboratoře 10 %), RNDr. Petr Ryšánek, Ph.D. (laboratoře 5 %), Ing. Slavomír Adamec (laboratoře 5 %)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Jakub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Ederer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5 %), doc. Ing. Jaromír Cais, Ph.D. (laboratoře 35 %), Ing. Daniel Bůžek, Ph.D. (vede exkurzi 100 %)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Statistika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13p+26c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Jan Popelka, Ph.D. (přednášející 100 %)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Podnikový ekolog 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50 %), Ing. Tomáš Lank (přednášející 50 %)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Podnikový ekolog 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50 %), Ing. Tomáš Lank (přednášející 50 %)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3/L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3/L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Současný stav přípravy SP UOZ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362478"/>
            <a:ext cx="1351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Volitelné</a:t>
            </a:r>
          </a:p>
          <a:p>
            <a:r>
              <a:rPr lang="cs-CZ" dirty="0" smtClean="0"/>
              <a:t>předměty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78357"/>
              </p:ext>
            </p:extLst>
          </p:nvPr>
        </p:nvGraphicFramePr>
        <p:xfrm>
          <a:off x="2484582" y="266700"/>
          <a:ext cx="8450117" cy="5893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1446"/>
                <a:gridCol w="836366"/>
                <a:gridCol w="773570"/>
                <a:gridCol w="645248"/>
                <a:gridCol w="2709316"/>
                <a:gridCol w="583363"/>
                <a:gridCol w="740808"/>
              </a:tblGrid>
              <a:tr h="27180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Povinně volitelné 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8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Michal Holec, Ph.D. (přednášející 70 %), Mgr. Diana Holcová, Ph.D. (přednášející 30 %)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Elements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Michaela Liegertová, Ph.D. (cvičící 100 %)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Aparáty v chemickém inženýrství a průmyslu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Havlica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50 %), Ing. Petr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Stanovský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50 %, cvičící 100 %)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ŽP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Jan Macháč, Ph.D. (přednášející 100 %), </a:t>
                      </a:r>
                      <a:b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Jakub Vosátka (cvičící 100 %)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makromolekulární chemie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Lederer, CSc. (přednášející 80 %), Ing. Josef Šimek, Ph.D. (přednášející 20 %)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Analýza rizik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Ing. Martin Kubal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Informační systémy v ochraně ŽP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Ing. Martin Kubal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Nefinanční reporting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6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4867" y="389167"/>
            <a:ext cx="185820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SP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423676" y="389167"/>
            <a:ext cx="8623015" cy="17060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cs-CZ" sz="32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Udržitelnost obnovitelných zdrojů surovin „UOZS“</a:t>
            </a:r>
            <a:br>
              <a:rPr lang="cs-CZ" sz="32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cs-CZ" sz="16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316288" lvl="0">
              <a:lnSpc>
                <a:spcPct val="107000"/>
              </a:lnSpc>
            </a:pP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FŽP - </a:t>
            </a:r>
            <a:r>
              <a:rPr lang="cs-CZ" b="1" dirty="0" err="1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PřF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FSI</a:t>
            </a:r>
            <a:endParaRPr lang="cs-CZ" b="1" dirty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4867" y="2222180"/>
            <a:ext cx="7063533" cy="239745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Přijímací pohovory: AR 2025/2026</a:t>
            </a:r>
            <a:endParaRPr lang="cs-CZ" b="1" dirty="0" smtClean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2000" b="1" dirty="0" smtClean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Jestli </a:t>
            </a:r>
            <a:r>
              <a:rPr lang="cs-CZ" sz="20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chceme přilákat mladé lidi na témata </a:t>
            </a:r>
            <a:r>
              <a:rPr lang="cs-CZ" sz="20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cs-CZ" sz="20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oblasti: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elených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technologií,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chemie, materiálů, 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</a:t>
            </a:r>
            <a:r>
              <a:rPr lang="cs-CZ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zelené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energetiky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Musíme </a:t>
            </a:r>
            <a:r>
              <a:rPr lang="cs-CZ" sz="28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začít již od ZŠ </a:t>
            </a:r>
            <a:r>
              <a:rPr lang="cs-CZ" sz="28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cs-CZ" sz="2800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7" descr="F:\Projekt_CACTU\Bilboard_fotka\CACTU - billboard_final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418" y="4619631"/>
            <a:ext cx="3558285" cy="2151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 descr="Air_.polluti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289171"/>
            <a:ext cx="4569691" cy="35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>
            <a:stCxn id="5" idx="3"/>
          </p:cNvCxnSpPr>
          <p:nvPr/>
        </p:nvCxnSpPr>
        <p:spPr>
          <a:xfrm flipV="1">
            <a:off x="4629703" y="5689600"/>
            <a:ext cx="2888697" cy="5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464101" y="199918"/>
            <a:ext cx="11654007" cy="2296437"/>
            <a:chOff x="-468771" y="2425882"/>
            <a:chExt cx="11654007" cy="2296437"/>
          </a:xfrm>
        </p:grpSpPr>
        <p:sp>
          <p:nvSpPr>
            <p:cNvPr id="2" name="Obdélník 1"/>
            <p:cNvSpPr/>
            <p:nvPr/>
          </p:nvSpPr>
          <p:spPr>
            <a:xfrm>
              <a:off x="-468771" y="2572962"/>
              <a:ext cx="9455752" cy="1409553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sz="2000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Jestli chceme přilákat mladé lidi na témata </a:t>
              </a:r>
              <a:r>
                <a:rPr lang="cs-CZ" sz="2000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 </a:t>
              </a:r>
              <a:r>
                <a:rPr lang="cs-CZ" sz="2000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oblasti: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elených </a:t>
              </a: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technologií, 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chemie, materiálů, biologie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zelené </a:t>
              </a: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energetiky 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2400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Musíme </a:t>
              </a:r>
              <a:r>
                <a:rPr lang="cs-CZ" sz="2400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začít již od ZŠ </a:t>
              </a:r>
              <a:r>
                <a:rPr lang="cs-CZ" sz="2400" b="1" dirty="0" smtClean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Jak na to ?</a:t>
              </a:r>
              <a:endParaRPr lang="cs-CZ" sz="24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Obrázek 7" descr="F:\Projekt_CACTU\Bilboard_fotka\CACTU - billboard_final.jpg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499927" y="2425882"/>
              <a:ext cx="3685309" cy="2296437"/>
            </a:xfrm>
            <a:prstGeom prst="rect">
              <a:avLst/>
            </a:prstGeom>
          </p:spPr>
        </p:pic>
      </p:grpSp>
      <p:sp>
        <p:nvSpPr>
          <p:cNvPr id="7" name="Obdélník 6"/>
          <p:cNvSpPr/>
          <p:nvPr/>
        </p:nvSpPr>
        <p:spPr>
          <a:xfrm>
            <a:off x="461817" y="2137092"/>
            <a:ext cx="11656291" cy="476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ANOTACE K VZDĚLÁVACÍMU PROGRAMU PRO ŽÁKY ZÁKLADNÍCH ŠKOL: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projektového dne: </a:t>
            </a: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Bádání na FŽP</a:t>
            </a:r>
            <a:endParaRPr lang="cs-CZ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Vzdělávací organizace:  </a:t>
            </a:r>
            <a:r>
              <a:rPr lang="cs-CZ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Univerzita J.E Purkyně Ústí nad Labem - Fakulta životního prostředí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Katedra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environmentální chemie a technologie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bude zahrnovat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návštěvu chemických laboratoří se špičkovým vybavením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kde budou žáci seznámeni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nenásilnou a zábavnou formou s principy a postupy analýzy škodlivých látek v </a:t>
            </a:r>
            <a:r>
              <a:rPr lang="cs-CZ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ŽP</a:t>
            </a:r>
            <a:r>
              <a:rPr lang="cs-CZ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Součástí programu budou chemické a fyzikální pokusy, na kterých budou demonstrovány základní principy chemie a fyziky využívané během výzkumu na KTEV.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Katedra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geoinformatiky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Žáci se seznámí s principem tvorby map, s 3D tiskem a ukázkou 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dronů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které se k mapování využívají.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Katedra životního prostředí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Člověk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životní prostředí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Ekologická výchova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např.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plasty, klimatické změny, velké šelmy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nás</a:t>
            </a:r>
            <a:r>
              <a:rPr lang="cs-CZ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Zajímavosti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 oblasti živého i neživého prostředí, které nás obklopuje a ve kterém bádáme. Z viditelného světa se přesunujeme i do takového, který očima nedokážeme postihnout. Prohlédneme si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zkameněliny rostlin i živočichů, vzorky nerostů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naučíme a popovídáme si o některých druzích rostlin a vyzkoušíme práci s mikroskopem pro pozorování drobných druhů a částí organismů.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Vzdělávací aktivity navazují na vzdělávací plán školy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3" y="99245"/>
            <a:ext cx="10501746" cy="675875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05163" y="291580"/>
            <a:ext cx="3011055" cy="4216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b="1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  <a:endParaRPr lang="cs-CZ" sz="2400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258516" y="343902"/>
            <a:ext cx="31983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Fakulta životního prostředí </a:t>
            </a:r>
            <a:endParaRPr lang="cs-CZ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UJEP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258516" y="1595430"/>
            <a:ext cx="17579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P. </a:t>
            </a:r>
            <a:r>
              <a:rPr lang="cs-CZ" b="1" dirty="0" err="1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Kuráň</a:t>
            </a:r>
            <a:r>
              <a:rPr lang="cs-CZ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 kol.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1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5972" y="1134767"/>
            <a:ext cx="1185949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Vážená paní prorektorko,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Fakulta životního prostředí 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</a:t>
            </a:r>
            <a:r>
              <a: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Přírodovědeckou fakultou 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Fakultou strojního inženýrství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deklarují společně zájem předložit žádost o podporu projektů v rámci tématu „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zelených dovedností a udržitelnosti na vysokých školách“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rámci komponenty 7.4 Národního plánu obnovy pro oblast vysokých škol pro roky 2023 – 2025.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projektu bychom připravili nový mezifakultní bakalářský studijní program zaměřený na zelené transformace. </a:t>
            </a:r>
            <a:r>
              <a: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program by obsahoval témata z oblasti zelených technologií, chemie a materiálů (pod garancí FŽP), biologie (pod garancí </a:t>
            </a:r>
            <a:r>
              <a:rPr lang="cs-CZ" b="1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PřF</a:t>
            </a:r>
            <a:r>
              <a: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zelené energetiky (pod garancí FSI)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Garantem studijního programu bude docent z FŽP.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Dály bychom (ve spolupráci s </a:t>
            </a:r>
            <a:r>
              <a:rPr lang="cs-CZ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PřF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 rámci projektu inovovali předměty v navazující studijním programu Technologie pro ochranu životního prostředí, tak aby program reflektoval témata zelené transformace.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pozdravem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</a:t>
            </a:r>
            <a:r>
              <a:rPr lang="cs-CZ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Kuráň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doc. </a:t>
            </a:r>
            <a:r>
              <a:rPr lang="cs-CZ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Varady</a:t>
            </a: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doc. Cais.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917" y="177281"/>
            <a:ext cx="5495731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Jak to všechno začalo ?</a:t>
            </a:r>
          </a:p>
          <a:p>
            <a:r>
              <a:rPr lang="cs-CZ" sz="2800" b="1" dirty="0" smtClean="0"/>
              <a:t>Podnět, závazek – listopad 2023</a:t>
            </a:r>
          </a:p>
        </p:txBody>
      </p:sp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D07886-FFA4-2AF8-E42C-59F23E15AFDA}"/>
              </a:ext>
            </a:extLst>
          </p:cNvPr>
          <p:cNvSpPr txBox="1"/>
          <p:nvPr/>
        </p:nvSpPr>
        <p:spPr>
          <a:xfrm>
            <a:off x="6951307" y="3769480"/>
            <a:ext cx="5016759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/>
              <a:t>FSI</a:t>
            </a:r>
          </a:p>
          <a:p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Zdroje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přeměny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energie</a:t>
            </a:r>
            <a:r>
              <a:rPr lang="en-US" dirty="0"/>
              <a:t> </a:t>
            </a:r>
            <a:endParaRPr lang="cs-CZ" dirty="0"/>
          </a:p>
          <a:p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Chemie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v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energetickém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průmyslu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Termodynamika</a:t>
            </a:r>
            <a:r>
              <a:rPr lang="en-US" dirty="0"/>
              <a:t> </a:t>
            </a:r>
            <a:endParaRPr lang="cs-CZ" dirty="0"/>
          </a:p>
          <a:p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Neobnovitelné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zdroje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energie</a:t>
            </a:r>
            <a:r>
              <a:rPr lang="en-US" dirty="0"/>
              <a:t> </a:t>
            </a:r>
            <a:endParaRPr lang="cs-CZ" dirty="0"/>
          </a:p>
          <a:p>
            <a:r>
              <a:rPr lang="pl-PL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Obnovitelné zdroje a akumulace energie</a:t>
            </a:r>
          </a:p>
          <a:p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Ekologické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aspekty</a:t>
            </a:r>
            <a:r>
              <a:rPr lang="en-US" sz="1800" b="1" i="0" u="none" strike="noStrike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energetice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Energetické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využívání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odpadů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US" sz="1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biomasy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BBF29C-4469-3CFB-353C-2D3D15CF0A6A}"/>
              </a:ext>
            </a:extLst>
          </p:cNvPr>
          <p:cNvSpPr txBox="1"/>
          <p:nvPr/>
        </p:nvSpPr>
        <p:spPr>
          <a:xfrm>
            <a:off x="7347297" y="890536"/>
            <a:ext cx="4404980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LABORATOŘE</a:t>
            </a:r>
          </a:p>
          <a:p>
            <a:r>
              <a:rPr lang="cs-CZ" dirty="0" smtClean="0"/>
              <a:t>Laboratoře oběhového hospodářství</a:t>
            </a:r>
          </a:p>
          <a:p>
            <a:r>
              <a:rPr lang="cs-CZ" dirty="0"/>
              <a:t>Laboratoře materiálové charakterizace</a:t>
            </a:r>
          </a:p>
          <a:p>
            <a:r>
              <a:rPr lang="cs-CZ" dirty="0"/>
              <a:t>Laboratoře - energetika</a:t>
            </a:r>
          </a:p>
          <a:p>
            <a:r>
              <a:rPr lang="cs-CZ" dirty="0"/>
              <a:t>Laboratoře </a:t>
            </a:r>
            <a:r>
              <a:rPr lang="cs-CZ" dirty="0" smtClean="0"/>
              <a:t>analýzy polutantů  </a:t>
            </a:r>
            <a:endParaRPr lang="cs-CZ" dirty="0"/>
          </a:p>
          <a:p>
            <a:r>
              <a:rPr lang="cs-CZ" dirty="0" smtClean="0"/>
              <a:t>Základy </a:t>
            </a:r>
            <a:r>
              <a:rPr lang="cs-CZ" dirty="0"/>
              <a:t>fyzikálních měření; </a:t>
            </a:r>
            <a:endParaRPr lang="cs-CZ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352DF1-A1EC-3349-B8EA-0B37B8948F0D}"/>
              </a:ext>
            </a:extLst>
          </p:cNvPr>
          <p:cNvSpPr txBox="1"/>
          <p:nvPr/>
        </p:nvSpPr>
        <p:spPr>
          <a:xfrm>
            <a:off x="514375" y="5538058"/>
            <a:ext cx="48108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ENG+ERASMUS</a:t>
            </a:r>
          </a:p>
          <a:p>
            <a:r>
              <a:rPr lang="cs-CZ" b="1" dirty="0"/>
              <a:t>Možná 2 specializace?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cs-CZ" dirty="0"/>
              <a:t>„environmentálně-chemicko-technologická“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cs-CZ" dirty="0"/>
              <a:t>„materiálově-inženýrská“</a:t>
            </a:r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D8BBF29C-4469-3CFB-353C-2D3D15CF0A6A}"/>
              </a:ext>
            </a:extLst>
          </p:cNvPr>
          <p:cNvSpPr txBox="1"/>
          <p:nvPr/>
        </p:nvSpPr>
        <p:spPr>
          <a:xfrm>
            <a:off x="578498" y="3789208"/>
            <a:ext cx="562169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PřF</a:t>
            </a:r>
            <a:r>
              <a:rPr lang="cs-CZ" sz="2400" b="1" dirty="0" smtClean="0"/>
              <a:t> </a:t>
            </a:r>
            <a:r>
              <a:rPr lang="cs-CZ" sz="2400" b="1" dirty="0"/>
              <a:t>(KBI, KCH, CENAB</a:t>
            </a:r>
            <a:r>
              <a:rPr lang="cs-CZ" sz="2400" b="1" dirty="0" smtClean="0"/>
              <a:t>)</a:t>
            </a:r>
          </a:p>
          <a:p>
            <a:r>
              <a:rPr lang="cs-CZ" b="1" dirty="0" smtClean="0"/>
              <a:t>Předměty z Bc SP „Aplikovaná chemie“</a:t>
            </a:r>
          </a:p>
          <a:p>
            <a:r>
              <a:rPr lang="en-US" b="1" dirty="0" err="1" smtClean="0"/>
              <a:t>Biologické</a:t>
            </a:r>
            <a:r>
              <a:rPr lang="en-US" b="1" dirty="0" smtClean="0"/>
              <a:t> </a:t>
            </a:r>
            <a:r>
              <a:rPr lang="en-US" b="1" dirty="0"/>
              <a:t>minimum I a </a:t>
            </a:r>
            <a:r>
              <a:rPr lang="en-US" b="1" dirty="0" smtClean="0"/>
              <a:t>II</a:t>
            </a:r>
            <a:endParaRPr lang="cs-CZ" b="1" dirty="0" smtClean="0"/>
          </a:p>
          <a:p>
            <a:r>
              <a:rPr lang="cs-CZ" b="1" dirty="0" smtClean="0"/>
              <a:t>Základy moderních biotechnologií</a:t>
            </a:r>
          </a:p>
          <a:p>
            <a:r>
              <a:rPr lang="cs-CZ" b="1" dirty="0" smtClean="0"/>
              <a:t>Chemie a fyzika živých soustav</a:t>
            </a:r>
            <a:endParaRPr lang="en-US" b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D8BBF29C-4469-3CFB-353C-2D3D15CF0A6A}"/>
              </a:ext>
            </a:extLst>
          </p:cNvPr>
          <p:cNvSpPr txBox="1"/>
          <p:nvPr/>
        </p:nvSpPr>
        <p:spPr>
          <a:xfrm>
            <a:off x="547112" y="915379"/>
            <a:ext cx="570943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FŽP </a:t>
            </a:r>
            <a:r>
              <a:rPr lang="cs-CZ" sz="2400" b="1" dirty="0"/>
              <a:t>(</a:t>
            </a:r>
            <a:r>
              <a:rPr lang="cs-CZ" sz="2400" b="1" dirty="0" smtClean="0"/>
              <a:t>KECHT, KŽP, KGI)</a:t>
            </a:r>
          </a:p>
          <a:p>
            <a:r>
              <a:rPr lang="en-US" b="1" dirty="0" err="1"/>
              <a:t>Různé</a:t>
            </a:r>
            <a:r>
              <a:rPr lang="en-US" b="1" dirty="0"/>
              <a:t> </a:t>
            </a:r>
            <a:r>
              <a:rPr lang="en-US" b="1" dirty="0" err="1"/>
              <a:t>chemie</a:t>
            </a:r>
            <a:r>
              <a:rPr lang="en-US" b="1" dirty="0"/>
              <a:t> (</a:t>
            </a:r>
            <a:r>
              <a:rPr lang="en-US" b="1" dirty="0" err="1"/>
              <a:t>envi</a:t>
            </a:r>
            <a:r>
              <a:rPr lang="en-US" b="1" dirty="0"/>
              <a:t>, </a:t>
            </a:r>
            <a:r>
              <a:rPr lang="en-US" b="1" dirty="0" err="1" smtClean="0"/>
              <a:t>obec</a:t>
            </a:r>
            <a:r>
              <a:rPr lang="cs-CZ" b="1" dirty="0" smtClean="0"/>
              <a:t>.,</a:t>
            </a:r>
            <a:r>
              <a:rPr lang="en-US" b="1" dirty="0" smtClean="0"/>
              <a:t> </a:t>
            </a:r>
            <a:r>
              <a:rPr lang="en-US" b="1" dirty="0" err="1"/>
              <a:t>anorg</a:t>
            </a:r>
            <a:r>
              <a:rPr lang="en-US" b="1" dirty="0"/>
              <a:t>, org., </a:t>
            </a:r>
            <a:r>
              <a:rPr lang="en-US" b="1" dirty="0" err="1" smtClean="0"/>
              <a:t>fyzikálni</a:t>
            </a:r>
            <a:r>
              <a:rPr lang="en-US" b="1" dirty="0"/>
              <a:t>)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Úvod do oběhového hospodářství</a:t>
            </a:r>
          </a:p>
          <a:p>
            <a:r>
              <a:rPr lang="cs-CZ" b="1" dirty="0" smtClean="0"/>
              <a:t>Základní principy environmetálních dějů a rovnovah v ŽP</a:t>
            </a:r>
          </a:p>
          <a:p>
            <a:r>
              <a:rPr lang="cs-CZ" b="1" dirty="0" smtClean="0"/>
              <a:t>Základy technologických procesů </a:t>
            </a:r>
            <a:r>
              <a:rPr lang="cs-CZ" b="1" dirty="0"/>
              <a:t>pro ochranu </a:t>
            </a:r>
            <a:r>
              <a:rPr lang="cs-CZ" b="1" dirty="0" smtClean="0"/>
              <a:t>ŽP</a:t>
            </a:r>
          </a:p>
          <a:p>
            <a:r>
              <a:rPr lang="cs-CZ" b="1" dirty="0" smtClean="0"/>
              <a:t>Základy charakterizace materiálů pro ŽP a oběhové hospodářství</a:t>
            </a:r>
            <a:endParaRPr lang="en-US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9167" y="233265"/>
            <a:ext cx="8621486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První kroky – konec 2023, leden 2024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 flipV="1">
            <a:off x="559837" y="5663682"/>
            <a:ext cx="4637314" cy="1035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97159" y="5598367"/>
            <a:ext cx="4599992" cy="1063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7" idx="3"/>
            <a:endCxn id="4" idx="1"/>
          </p:cNvCxnSpPr>
          <p:nvPr/>
        </p:nvCxnSpPr>
        <p:spPr>
          <a:xfrm flipV="1">
            <a:off x="6256547" y="1813866"/>
            <a:ext cx="1090750" cy="16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6" idx="3"/>
          </p:cNvCxnSpPr>
          <p:nvPr/>
        </p:nvCxnSpPr>
        <p:spPr>
          <a:xfrm flipV="1">
            <a:off x="6200195" y="2724539"/>
            <a:ext cx="1152327" cy="1849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3" idx="0"/>
            <a:endCxn id="4" idx="2"/>
          </p:cNvCxnSpPr>
          <p:nvPr/>
        </p:nvCxnSpPr>
        <p:spPr>
          <a:xfrm flipV="1">
            <a:off x="9459687" y="2737195"/>
            <a:ext cx="90100" cy="103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D07886-FFA4-2AF8-E42C-59F23E15AFDA}"/>
              </a:ext>
            </a:extLst>
          </p:cNvPr>
          <p:cNvSpPr txBox="1"/>
          <p:nvPr/>
        </p:nvSpPr>
        <p:spPr>
          <a:xfrm>
            <a:off x="476483" y="1436827"/>
            <a:ext cx="3936897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Příprava a odeslání dílčího formuláře KA1 „Informace o studijním programu“</a:t>
            </a:r>
          </a:p>
          <a:p>
            <a:pPr algn="ctr"/>
            <a:r>
              <a:rPr lang="cs-CZ" sz="1400" b="1" dirty="0" smtClean="0"/>
              <a:t>(3 stránky)</a:t>
            </a:r>
            <a:endParaRPr lang="cs-CZ" sz="1400" b="1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D8BBF29C-4469-3CFB-353C-2D3D15CF0A6A}"/>
              </a:ext>
            </a:extLst>
          </p:cNvPr>
          <p:cNvSpPr txBox="1"/>
          <p:nvPr/>
        </p:nvSpPr>
        <p:spPr>
          <a:xfrm>
            <a:off x="3340980" y="4871559"/>
            <a:ext cx="41188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Cíle studia v UOZS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Profil studenta UOZS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D8BBF29C-4469-3CFB-353C-2D3D15CF0A6A}"/>
              </a:ext>
            </a:extLst>
          </p:cNvPr>
          <p:cNvSpPr txBox="1"/>
          <p:nvPr/>
        </p:nvSpPr>
        <p:spPr>
          <a:xfrm>
            <a:off x="6332091" y="1540531"/>
            <a:ext cx="41648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Příprava a odeslání hlavního formuláře KA1 „Souhrnné informace o studijním programu“</a:t>
            </a:r>
          </a:p>
          <a:p>
            <a:pPr algn="ctr"/>
            <a:r>
              <a:rPr lang="cs-CZ" sz="1400" b="1" dirty="0" smtClean="0"/>
              <a:t>(24 stránek)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9167" y="233265"/>
            <a:ext cx="6363478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Další kroky – konec února 2024</a:t>
            </a:r>
          </a:p>
        </p:txBody>
      </p:sp>
      <p:cxnSp>
        <p:nvCxnSpPr>
          <p:cNvPr id="10" name="Přímá spojovací čára 9"/>
          <p:cNvCxnSpPr>
            <a:stCxn id="3" idx="2"/>
            <a:endCxn id="6" idx="0"/>
          </p:cNvCxnSpPr>
          <p:nvPr/>
        </p:nvCxnSpPr>
        <p:spPr>
          <a:xfrm>
            <a:off x="2444932" y="3468152"/>
            <a:ext cx="2955471" cy="1403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7" idx="2"/>
            <a:endCxn id="6" idx="0"/>
          </p:cNvCxnSpPr>
          <p:nvPr/>
        </p:nvCxnSpPr>
        <p:spPr>
          <a:xfrm flipH="1">
            <a:off x="5400403" y="3571856"/>
            <a:ext cx="3014112" cy="129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3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5302" y="970106"/>
            <a:ext cx="11859490" cy="58878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r>
              <a:rPr lang="cs-CZ" dirty="0" smtClean="0"/>
              <a:t>Výchova odborníků schopných </a:t>
            </a:r>
            <a:r>
              <a:rPr lang="cs-CZ" b="1" dirty="0"/>
              <a:t>navrhovat odolná a udržitelná řešení oběhového hospodářství v souladu se schváleným Strategickým rámcem cirkulární ekonomiky ČR 2040“ (resp. – „Cirkulární Česko 2040</a:t>
            </a:r>
            <a:r>
              <a:rPr lang="cs-CZ" b="1" dirty="0" smtClean="0"/>
              <a:t>“</a:t>
            </a:r>
            <a:r>
              <a:rPr lang="cs-CZ" dirty="0" smtClean="0"/>
              <a:t>) a připravovat </a:t>
            </a:r>
            <a:r>
              <a:rPr lang="cs-CZ" b="1" dirty="0" smtClean="0"/>
              <a:t>komplexní podklady pro volbu vhodných technologických, </a:t>
            </a:r>
            <a:r>
              <a:rPr lang="cs-CZ" b="1" dirty="0"/>
              <a:t>materiálových a </a:t>
            </a:r>
            <a:r>
              <a:rPr lang="cs-CZ" b="1" dirty="0" smtClean="0"/>
              <a:t>energetických nástrojů za účelem zelené transformace průmyslu, společnosti</a:t>
            </a:r>
            <a:r>
              <a:rPr lang="cs-CZ" dirty="0" smtClean="0"/>
              <a:t>. </a:t>
            </a:r>
            <a:r>
              <a:rPr lang="cs-CZ" b="1" dirty="0" smtClean="0"/>
              <a:t>Absolventi </a:t>
            </a:r>
            <a:r>
              <a:rPr lang="cs-CZ" dirty="0" smtClean="0"/>
              <a:t>budou schopni komplexně a interdisciplinárně přistupovat k řešení </a:t>
            </a:r>
            <a:r>
              <a:rPr lang="cs-CZ" b="1" dirty="0" smtClean="0"/>
              <a:t>dekarbonizace a uhlíkové neutrality</a:t>
            </a:r>
            <a:r>
              <a:rPr lang="cs-CZ" dirty="0" smtClean="0"/>
              <a:t> obecně stanovené na rok 2050.</a:t>
            </a:r>
            <a:br>
              <a:rPr lang="cs-CZ" dirty="0" smtClean="0"/>
            </a:br>
            <a:endParaRPr lang="cs-CZ" dirty="0" smtClean="0"/>
          </a:p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r>
              <a:rPr lang="cs-CZ" dirty="0" smtClean="0"/>
              <a:t>Vysoce </a:t>
            </a:r>
            <a:r>
              <a:rPr lang="cs-CZ" dirty="0" err="1" smtClean="0"/>
              <a:t>nadfakultní</a:t>
            </a:r>
            <a:r>
              <a:rPr lang="cs-CZ" dirty="0" smtClean="0"/>
              <a:t> a využívá odborných znalostí napříč polytechnickými fakultami UJEP, tj. </a:t>
            </a:r>
            <a:r>
              <a:rPr lang="cs-CZ" b="1" dirty="0" smtClean="0"/>
              <a:t>FŽP, </a:t>
            </a:r>
            <a:r>
              <a:rPr lang="cs-CZ" b="1" dirty="0" err="1" smtClean="0"/>
              <a:t>PřF</a:t>
            </a:r>
            <a:r>
              <a:rPr lang="cs-CZ" b="1" dirty="0" smtClean="0"/>
              <a:t> a FSI</a:t>
            </a:r>
            <a:r>
              <a:rPr lang="cs-CZ" dirty="0" smtClean="0"/>
              <a:t>. Jedná se o první bakalářský program UJEP s tak vysokou mírou </a:t>
            </a:r>
            <a:r>
              <a:rPr lang="cs-CZ" b="1" dirty="0" smtClean="0"/>
              <a:t>mezifakultního překryvu</a:t>
            </a:r>
            <a:r>
              <a:rPr lang="cs-CZ" dirty="0" smtClean="0"/>
              <a:t>, čímž je dosaženo maximálních synergických efektů v odbornosti jednotlivých fakult.</a:t>
            </a:r>
            <a:br>
              <a:rPr lang="cs-CZ" dirty="0" smtClean="0"/>
            </a:br>
            <a:endParaRPr lang="cs-CZ" dirty="0" smtClean="0"/>
          </a:p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r>
              <a:rPr lang="cs-CZ" dirty="0" smtClean="0"/>
              <a:t>Připravován i </a:t>
            </a:r>
            <a:r>
              <a:rPr lang="cs-CZ" b="1" dirty="0" smtClean="0"/>
              <a:t>v souladu s </a:t>
            </a:r>
            <a:r>
              <a:rPr lang="cs-CZ" b="1" dirty="0" err="1" smtClean="0"/>
              <a:t>NMgr</a:t>
            </a:r>
            <a:r>
              <a:rPr lang="cs-CZ" b="1" dirty="0" smtClean="0"/>
              <a:t> napříč polytechnickými fakultami UJEP</a:t>
            </a:r>
            <a:r>
              <a:rPr lang="cs-CZ" dirty="0" smtClean="0"/>
              <a:t>: „Technologie pro ochranu ŽP“ (FŽP), „Analytická chemie ŽP a toxikologie“ (FŽP), „Aplikovaná chemie“ (</a:t>
            </a:r>
            <a:r>
              <a:rPr lang="cs-CZ" dirty="0" err="1" smtClean="0"/>
              <a:t>PřF</a:t>
            </a:r>
            <a:r>
              <a:rPr lang="cs-CZ" dirty="0" smtClean="0"/>
              <a:t>), „Aplikované nanotechnologie“ (</a:t>
            </a:r>
            <a:r>
              <a:rPr lang="cs-CZ" dirty="0" err="1" smtClean="0"/>
              <a:t>PřF</a:t>
            </a:r>
            <a:r>
              <a:rPr lang="cs-CZ" dirty="0" smtClean="0"/>
              <a:t>), „Biologie – specializace Aplikovaná biologie a ekologie“ (</a:t>
            </a:r>
            <a:r>
              <a:rPr lang="cs-CZ" dirty="0" err="1" smtClean="0"/>
              <a:t>PřF</a:t>
            </a:r>
            <a:r>
              <a:rPr lang="cs-CZ" dirty="0" smtClean="0"/>
              <a:t>), „Energetika“ (FSI) a „Materiálové inženýrství“ (FSI).</a:t>
            </a:r>
            <a:br>
              <a:rPr lang="cs-CZ" dirty="0" smtClean="0"/>
            </a:br>
            <a:endParaRPr lang="cs-CZ" dirty="0" smtClean="0"/>
          </a:p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r>
              <a:rPr lang="cs-CZ" dirty="0" smtClean="0"/>
              <a:t>Uskutečňován za podpory </a:t>
            </a:r>
            <a:r>
              <a:rPr lang="cs-CZ" b="1" dirty="0" smtClean="0">
                <a:solidFill>
                  <a:srgbClr val="FF0000"/>
                </a:solidFill>
              </a:rPr>
              <a:t>ČEZ, ORLEN UNIPETROL RPA, </a:t>
            </a:r>
            <a:r>
              <a:rPr lang="cs-CZ" b="1" dirty="0" err="1" smtClean="0">
                <a:solidFill>
                  <a:srgbClr val="FF0000"/>
                </a:solidFill>
              </a:rPr>
              <a:t>Spolchemie</a:t>
            </a:r>
            <a:r>
              <a:rPr lang="cs-CZ" b="1" dirty="0" smtClean="0">
                <a:solidFill>
                  <a:srgbClr val="FF0000"/>
                </a:solidFill>
              </a:rPr>
              <a:t>, CO2CZ platformy pro dekarbonizaci, KHKÚK, OHK Chomutov, Regionální  pracoviště CHKO České Středohoří </a:t>
            </a:r>
            <a:r>
              <a:rPr lang="cs-CZ" dirty="0" smtClean="0"/>
              <a:t>–</a:t>
            </a:r>
            <a:br>
              <a:rPr lang="cs-CZ" dirty="0" smtClean="0"/>
            </a:br>
            <a:r>
              <a:rPr lang="cs-CZ" dirty="0" smtClean="0"/>
              <a:t>Do výuky zapojí také </a:t>
            </a:r>
            <a:r>
              <a:rPr lang="cs-CZ" b="1" dirty="0" smtClean="0"/>
              <a:t>externí odborníci z firem, orgánů veřejné správy a samosprávy a resortních institucí </a:t>
            </a:r>
            <a:r>
              <a:rPr lang="cs-CZ" dirty="0" smtClean="0"/>
              <a:t>(odborné exkurze, seminární práce, praxe, bakalářské práce a stáže) kromě akademiků. Cílem je vychovat</a:t>
            </a:r>
          </a:p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7019" y="398496"/>
            <a:ext cx="4827796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Cíle studia a specifika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5302" y="970106"/>
            <a:ext cx="11859490" cy="5641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Znalosti přírodně-technických věd nutné pro </a:t>
            </a:r>
            <a:r>
              <a:rPr lang="cs-CZ" b="1" dirty="0" smtClean="0"/>
              <a:t>pochopení principu oběhového a odpadového hospodářství, moderních „zelených technologií“ a udržitelných systému v energetice</a:t>
            </a:r>
            <a:r>
              <a:rPr lang="cs-CZ" dirty="0" smtClean="0"/>
              <a:t>.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Znalosti potřebné pro posuzování znečištění ŽP a pochopení technologií ochrany ŽP formou interdisciplinární výuky napříč chemickými a fyzikálními disciplínami a vztahy v ŽP.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Dovednosti komplexní a komplementární </a:t>
            </a:r>
            <a:r>
              <a:rPr lang="cs-CZ" b="1" dirty="0" smtClean="0"/>
              <a:t>charakterizace materiálů a jejich posouzení pro aplikace v oběhovém a odpadovém hospodářství, energetice a nových environmentálních aplikacích, základy biotechnologií.</a:t>
            </a:r>
            <a:endParaRPr lang="cs-CZ" sz="2000" b="1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Praktické dovednosti v laboratorním i terénním prostředí.  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Základní </a:t>
            </a:r>
            <a:r>
              <a:rPr lang="cs-CZ" b="1" dirty="0" smtClean="0"/>
              <a:t>znalosti administrativních nástrojů pro ochranu ŽP a oběhové hospodářství </a:t>
            </a:r>
            <a:r>
              <a:rPr lang="cs-CZ" dirty="0" smtClean="0"/>
              <a:t>(legislativa, normy, zákony a vyhlášky) v souladu s plánem </a:t>
            </a:r>
            <a:r>
              <a:rPr lang="cs-CZ" b="1" dirty="0" smtClean="0"/>
              <a:t>„Cirkulární Česko</a:t>
            </a:r>
            <a:r>
              <a:rPr lang="cs-CZ" dirty="0" smtClean="0"/>
              <a:t>“.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Základní znalosti biotických složek ŽP.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Rozvoj dovedností v oblasti </a:t>
            </a:r>
            <a:r>
              <a:rPr lang="cs-CZ" b="1" dirty="0" smtClean="0"/>
              <a:t>„soft-</a:t>
            </a:r>
            <a:r>
              <a:rPr lang="cs-CZ" b="1" dirty="0" err="1" smtClean="0"/>
              <a:t>skills</a:t>
            </a:r>
            <a:r>
              <a:rPr lang="cs-CZ" b="1" dirty="0" smtClean="0"/>
              <a:t>“ </a:t>
            </a:r>
            <a:r>
              <a:rPr lang="cs-CZ" dirty="0" smtClean="0"/>
              <a:t>– kritické hodnocení, schopnost komunikovat mezioborově, přenos výsledků výzkumu do reálné ekonomiky (podnikání), schopnost </a:t>
            </a:r>
            <a:r>
              <a:rPr lang="cs-CZ" b="1" dirty="0" smtClean="0"/>
              <a:t>kriticky využívat AI nástroje</a:t>
            </a:r>
            <a:r>
              <a:rPr lang="cs-CZ" dirty="0" smtClean="0"/>
              <a:t>, umět jasně a srozumitelně definovat složité vědecké problémy, kreativní myšlení.</a:t>
            </a:r>
            <a:endParaRPr lang="cs-CZ" sz="2000" dirty="0" smtClean="0"/>
          </a:p>
          <a:p>
            <a:pPr marL="269875" indent="-269875">
              <a:spcAft>
                <a:spcPts val="1200"/>
              </a:spcAft>
            </a:pPr>
            <a:r>
              <a:rPr lang="cs-CZ" dirty="0" smtClean="0"/>
              <a:t>•	Praktické dovednosti v kritické analýze a prezentaci dat. </a:t>
            </a:r>
            <a:endParaRPr lang="cs-CZ" sz="2000" dirty="0" smtClean="0"/>
          </a:p>
          <a:p>
            <a:pPr marL="269875" lvl="1" indent="-269875">
              <a:lnSpc>
                <a:spcPct val="107000"/>
              </a:lnSpc>
              <a:buFont typeface="Courier New" pitchFamily="49" charset="0"/>
              <a:buChar char="o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7019" y="398496"/>
            <a:ext cx="376660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Profil studenta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0542" y="1567265"/>
            <a:ext cx="1185949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9875" indent="-269875">
              <a:spcAft>
                <a:spcPts val="1800"/>
              </a:spcAft>
            </a:pPr>
            <a:r>
              <a:rPr lang="cs-CZ" dirty="0" smtClean="0"/>
              <a:t>•	</a:t>
            </a:r>
            <a:r>
              <a:rPr lang="cs-CZ" b="1" dirty="0" smtClean="0"/>
              <a:t>Techničtí a výzkumní pracovníci v průmyslových podnicích chemického a energetického zaměření</a:t>
            </a:r>
            <a:r>
              <a:rPr lang="cs-CZ" dirty="0" smtClean="0"/>
              <a:t>, výzkumných podnicích nebo jako </a:t>
            </a:r>
            <a:r>
              <a:rPr lang="cs-CZ" b="1" dirty="0" smtClean="0"/>
              <a:t>konzultanti v privátním sektoru v oblasti zelené </a:t>
            </a:r>
            <a:r>
              <a:rPr lang="cs-CZ" b="1" dirty="0" smtClean="0"/>
              <a:t>transformace</a:t>
            </a:r>
            <a:r>
              <a:rPr lang="cs-CZ" dirty="0" smtClean="0"/>
              <a:t>. </a:t>
            </a:r>
            <a:endParaRPr lang="cs-CZ" dirty="0" smtClean="0"/>
          </a:p>
          <a:p>
            <a:pPr marL="269875" indent="-269875">
              <a:spcAft>
                <a:spcPts val="1800"/>
              </a:spcAft>
            </a:pPr>
            <a:r>
              <a:rPr lang="cs-CZ" dirty="0" smtClean="0"/>
              <a:t>•	</a:t>
            </a:r>
            <a:r>
              <a:rPr lang="cs-CZ" dirty="0" smtClean="0"/>
              <a:t>Odborní </a:t>
            </a:r>
            <a:r>
              <a:rPr lang="cs-CZ" dirty="0" smtClean="0"/>
              <a:t>pracovníci ve </a:t>
            </a:r>
            <a:r>
              <a:rPr lang="cs-CZ" b="1" dirty="0" smtClean="0"/>
              <a:t>státní správě a samosprávě </a:t>
            </a:r>
            <a:r>
              <a:rPr lang="cs-CZ" dirty="0" smtClean="0"/>
              <a:t>(na městských, obecních či krajských úřadech, či ministerstvech) a resortních institucí (Česká inspekce ŽP).</a:t>
            </a:r>
            <a:endParaRPr lang="cs-CZ" sz="2000" dirty="0" smtClean="0"/>
          </a:p>
          <a:p>
            <a:pPr marL="269875" indent="-269875">
              <a:spcAft>
                <a:spcPts val="1800"/>
              </a:spcAft>
            </a:pPr>
            <a:r>
              <a:rPr lang="cs-CZ" dirty="0" smtClean="0"/>
              <a:t>•	Budou připraveni k navazujícímu studiu v programech zaměřených na </a:t>
            </a:r>
            <a:r>
              <a:rPr lang="cs-CZ" b="1" dirty="0" smtClean="0"/>
              <a:t>oběhové a odpadové hospodářství</a:t>
            </a:r>
            <a:r>
              <a:rPr lang="cs-CZ" dirty="0" smtClean="0"/>
              <a:t>,</a:t>
            </a:r>
            <a:r>
              <a:rPr lang="cs-CZ" b="1" dirty="0" smtClean="0"/>
              <a:t> environmentální technologie, životní prostředí, energetiku </a:t>
            </a:r>
            <a:r>
              <a:rPr lang="cs-CZ" dirty="0" smtClean="0"/>
              <a:t>a příbuzné SP, a to vše v rámci polytechnických fakult UJEP (FŽP, </a:t>
            </a:r>
            <a:r>
              <a:rPr lang="cs-CZ" dirty="0" err="1" smtClean="0"/>
              <a:t>PřF</a:t>
            </a:r>
            <a:r>
              <a:rPr lang="cs-CZ" dirty="0" smtClean="0"/>
              <a:t>, FSI).</a:t>
            </a:r>
            <a:endParaRPr lang="cs-CZ" sz="2000" b="1" dirty="0" smtClean="0"/>
          </a:p>
          <a:p>
            <a:pPr marL="269875" indent="-269875">
              <a:spcAft>
                <a:spcPts val="1800"/>
              </a:spcAft>
            </a:pPr>
            <a:r>
              <a:rPr lang="cs-CZ" dirty="0" smtClean="0"/>
              <a:t>•	V rámci SP budou nabízeny odborné a certifikované kurzy, které budou zvyšovat konkurenceschopnost absolventů SP na trhu práce.</a:t>
            </a:r>
          </a:p>
          <a:p>
            <a:pPr marL="269875" indent="-269875"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287019" y="398496"/>
            <a:ext cx="703032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Uplatnitelnost studenta SP UOZS na trhu práce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19" y="398496"/>
            <a:ext cx="1798955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Současný stav přípravy SP UOZ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ročník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34939"/>
              </p:ext>
            </p:extLst>
          </p:nvPr>
        </p:nvGraphicFramePr>
        <p:xfrm>
          <a:off x="2198254" y="114300"/>
          <a:ext cx="9850873" cy="67047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0540"/>
                <a:gridCol w="358761"/>
                <a:gridCol w="237756"/>
                <a:gridCol w="952553"/>
                <a:gridCol w="449221"/>
                <a:gridCol w="3681496"/>
                <a:gridCol w="718337"/>
                <a:gridCol w="912209"/>
              </a:tblGrid>
              <a:tr h="301807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Studijní plány a návrh témat prací (bakalářské a magisterské studijní programy)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33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Označení studijního plánu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Udržitelnost obnovitelných zdrojů surovin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65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předměty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4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Název předmětu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rozsah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způsob  ověř.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kred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vyučující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dop. roč./sem.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základ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646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Zelená legislativa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</a:t>
                      </a:r>
                      <a:r>
                        <a:rPr lang="cs-CZ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(přednášející 50 %), Ing. Tomáš Lank (přednášející 20 %), Ing. Ivan Souček Ing (přednášející 15 %), Ing. Leoš Gál (přednášející 15 %),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Chemické principy a mechanismy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Daniel Bůžek, Ph.D. (přednášející 90 %), Ing. Sylvie Kříženecká, Ph.D. (přednášející 10 %)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Aplikované výpočty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Mgr., Ing. Petr Novák (přednášející 60 %), Mgr. Lucie Loukotová (přednášející 40 %)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Biologické minimum I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Josef Trögl, Ph.D. (přednášející 50 %), Mgr. Michal Holec, Ph.D. (přednášející 30 %), Mgr. Diana Holcová, Ph.D. (cvičící 100 %), Mgr. Bc. Nela Kubová, Ph.D. (přednášející 20 %)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práce v laboratoři a fyzikálních měření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Tadeáš Riley Wangle, Ph.D. (laboratoře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toxikologie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Pavel Krystyník, Ph.D. (přednášející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Chemické výpočty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Zuzana Petrusová, Ph.D. (cvičící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Energetika v ŽP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Jaroslav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Šípal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70 %), Ing. Bc. Vladislav Síťař, Ph.D. (přednášející 30 %)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environmentálních dějů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100 %), Mgr. Jakub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Ederer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(cvičící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Anorganická chemie kritických prvků a strategických surovin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Jiří Orava, Ph.D. (přednášející 80 %), Ing. Anna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Knaislová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20 %), Ing. Daniel Bůžek, Ph.D. (cvičící 80 %)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oběhového hospodářství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Tomáš Lank (přednášející 75%), Ing. Katarína Kajánková, Ph.D.(přednášející 25%)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Praxe ve fungování oběhového hospodářství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Tomáš Lank (vede exkurze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0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Současný stav přípravy SP UOZ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ročník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60117"/>
              </p:ext>
            </p:extLst>
          </p:nvPr>
        </p:nvGraphicFramePr>
        <p:xfrm>
          <a:off x="2287731" y="45462"/>
          <a:ext cx="9750136" cy="694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8736"/>
                <a:gridCol w="685800"/>
                <a:gridCol w="533400"/>
                <a:gridCol w="419100"/>
                <a:gridCol w="4529682"/>
                <a:gridCol w="685844"/>
                <a:gridCol w="537574"/>
              </a:tblGrid>
              <a:tr h="84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moderních biotechnologií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 Malý, Ph.D. (přednášející 40%), Ing. Stanislav Vinopal, Ph.D. (přednášející 15%), Mgr. Olga Šebestová Janoušková, Ph.D. (přednášející 15%), Doc. RNDr. Milan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Gryndler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CSc. (přednášející 15%), Mgr. Hana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Malinská, Ph.D. (přednášející 15%)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anorganické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Václav Šícha Ph.D. (laboratoře 50 %), Ing. Ivana Kadlečková (laboratoře 50 %), doktorandi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Aktuální výzvy z praxe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Kuráň (přednášející 50 %), </a:t>
                      </a:r>
                      <a:r>
                        <a:rPr lang="cs-CZ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jednotliví zástupci firem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Thi Thu Huong Nguyen, Ph.D. (přednášející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Čištění vod a ovzduší, sekundární využití odpadů čištění ve výrobě a energetice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Krystyník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přednášející 30 %), doc. Ing. Jaroslav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Šípal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20%), Ing. Slavomír Adamec (přednášející 20%), Ing. Tomáš Lank, (přednášející 15 %), RNDr. Vojtěch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Pilnáček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15 %),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Moderovaný kurz s cílem reverse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Tomáš Lank (cvičící 25%), Ing. Katarína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(cvičící 25%), Ing. Daniel Bůžek, Ph.D.(cvičící 25%), doc. Ing. Jiří Orava, Ph.D. (cvičící 25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Energetické využívání odpadů a biomasy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Bude nominován – v jednání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Thi Thu Huong Nguyen, Ph.D. (laboratoře 100 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Bilanční výpočty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Havlica, Ph.D. (cvičící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monitorování látek v ŽP a průmyslu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26p+39l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Kuráň (přednášející 80%), Ing. Lucie Oravová, PhD. (přednášející 10%), Ing. Ivana Barchánková, Ph.D. (přednášející 10%)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Cirkulární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26p+39l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Lucie Oravová, Ph.D. (přednášející 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Doc. Dr.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Bude nominován – v jednání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40%), Ing. Ivana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Barchánková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40%), Ph.D., Dr. Jaroslav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Kocík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20%)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Biomateriály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 Malý, Ph.D. (přednášející 40%), Dominika Wróbel, Ph.D. (přednášející 30%), Mgr. Olga Janoušková Šebestová, Ph.D. (přednášející 30%)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Odborná praxe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týdny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katedry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cycle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Katrien Boonen, MSc. (přednášející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1637</Words>
  <Application>Microsoft Office PowerPoint</Application>
  <PresentationFormat>Širokoúhlá obrazovka</PresentationFormat>
  <Paragraphs>444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Segoe UI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Orava</dc:creator>
  <cp:lastModifiedBy>kuranp</cp:lastModifiedBy>
  <cp:revision>48</cp:revision>
  <dcterms:created xsi:type="dcterms:W3CDTF">2023-12-07T08:55:27Z</dcterms:created>
  <dcterms:modified xsi:type="dcterms:W3CDTF">2024-09-24T09:29:18Z</dcterms:modified>
</cp:coreProperties>
</file>