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0"/>
  </p:notesMasterIdLst>
  <p:sldIdLst>
    <p:sldId id="267" r:id="rId5"/>
    <p:sldId id="276" r:id="rId6"/>
    <p:sldId id="274" r:id="rId7"/>
    <p:sldId id="269" r:id="rId8"/>
    <p:sldId id="283" r:id="rId9"/>
    <p:sldId id="284" r:id="rId10"/>
    <p:sldId id="271" r:id="rId11"/>
    <p:sldId id="272" r:id="rId12"/>
    <p:sldId id="281" r:id="rId13"/>
    <p:sldId id="278" r:id="rId14"/>
    <p:sldId id="273" r:id="rId15"/>
    <p:sldId id="275" r:id="rId16"/>
    <p:sldId id="277" r:id="rId17"/>
    <p:sldId id="285" r:id="rId18"/>
    <p:sldId id="28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D21"/>
    <a:srgbClr val="649D39"/>
    <a:srgbClr val="6FAF3F"/>
    <a:srgbClr val="EEE9E7"/>
    <a:srgbClr val="5D9335"/>
    <a:srgbClr val="85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1889" autoAdjust="0"/>
  </p:normalViewPr>
  <p:slideViewPr>
    <p:cSldViewPr snapToGrid="0">
      <p:cViewPr varScale="1">
        <p:scale>
          <a:sx n="102" d="100"/>
          <a:sy n="102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9B45-8F43-45BD-B95B-DDA5B87AB0CF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1789B-11D1-4AFE-AAFC-2E3FCC53C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78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25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6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8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18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17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9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789B-11D1-4AFE-AAFC-2E3FCC53C11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09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4458-B06C-4D89-86A6-599016500D5B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E17C-319A-471A-AB60-F60FCDEC2F70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3FFC-A809-4984-85E5-C1438D505AB6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5CCE-C960-423A-A1D6-5BC4A3027A80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C4A-195A-4D7C-A44D-37DEBB1E6DC3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F1B3-242E-4B82-9562-CF34E84D274A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0BBD-FE38-434C-9E5C-3F638079BEE9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565-3162-4C14-8B72-4DA467F8E095}" type="datetime1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F201-A3FE-415D-8750-D9CF4908176F}" type="datetime1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61FF-2EA3-4A1C-B743-BCF9EC8DCEC0}" type="datetime1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14F-DD7F-46FB-90CF-6F9D689D04CE}" type="datetime1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8B83-EF4D-43E2-91A4-4B854465B17A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0B71-51A2-47FF-83CB-5D12357E3BD4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bay.com/" TargetMode="Externa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g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svg" /><Relationship Id="rId5" Type="http://schemas.openxmlformats.org/officeDocument/2006/relationships/image" Target="../media/image10.png" /><Relationship Id="rId4" Type="http://schemas.openxmlformats.org/officeDocument/2006/relationships/image" Target="../media/image9.sv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g" /><Relationship Id="rId5" Type="http://schemas.openxmlformats.org/officeDocument/2006/relationships/image" Target="../media/image18.jpg" /><Relationship Id="rId4" Type="http://schemas.openxmlformats.org/officeDocument/2006/relationships/image" Target="../media/image1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4" Type="http://schemas.openxmlformats.org/officeDocument/2006/relationships/image" Target="../media/image2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2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AD6F1A8-B1F2-F7FD-B7E3-064BBC7FCB64}"/>
              </a:ext>
            </a:extLst>
          </p:cNvPr>
          <p:cNvSpPr txBox="1">
            <a:spLocks/>
          </p:cNvSpPr>
          <p:nvPr/>
        </p:nvSpPr>
        <p:spPr>
          <a:xfrm>
            <a:off x="643466" y="2157132"/>
            <a:ext cx="10905059" cy="333035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6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Biodegradace polymeru kyseliny mléčné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8CFCAE1-67C6-375C-D098-370971028305}"/>
              </a:ext>
            </a:extLst>
          </p:cNvPr>
          <p:cNvCxnSpPr>
            <a:cxnSpLocks/>
          </p:cNvCxnSpPr>
          <p:nvPr/>
        </p:nvCxnSpPr>
        <p:spPr>
          <a:xfrm>
            <a:off x="1421" y="4107249"/>
            <a:ext cx="12192000" cy="0"/>
          </a:xfrm>
          <a:prstGeom prst="line">
            <a:avLst/>
          </a:prstGeom>
          <a:ln>
            <a:solidFill>
              <a:srgbClr val="3B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59AAF4F7-F8D3-BE39-9767-D94AC8EE14F0}"/>
              </a:ext>
            </a:extLst>
          </p:cNvPr>
          <p:cNvSpPr txBox="1">
            <a:spLocks/>
          </p:cNvSpPr>
          <p:nvPr/>
        </p:nvSpPr>
        <p:spPr>
          <a:xfrm>
            <a:off x="643466" y="4219387"/>
            <a:ext cx="10902016" cy="14545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Zpracovala: Anna Litovčenková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5020F2EA-1FA8-35BD-563E-3BFBF1F4F12A}"/>
              </a:ext>
            </a:extLst>
          </p:cNvPr>
          <p:cNvSpPr txBox="1">
            <a:spLocks/>
          </p:cNvSpPr>
          <p:nvPr/>
        </p:nvSpPr>
        <p:spPr>
          <a:xfrm>
            <a:off x="583081" y="4684628"/>
            <a:ext cx="10902016" cy="14545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</a:t>
            </a:r>
            <a:r>
              <a:rPr lang="cs-CZ" sz="2000" dirty="0">
                <a:solidFill>
                  <a:srgbClr val="3B5D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RNDr. Milan Šmídl, Ph.D</a:t>
            </a:r>
            <a:r>
              <a:rPr lang="cs-CZ" sz="2000" dirty="0">
                <a:solidFill>
                  <a:srgbClr val="3B5D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MBA</a:t>
            </a:r>
            <a:endParaRPr lang="cs-CZ" sz="2000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4" descr="huma">
            <a:extLst>
              <a:ext uri="{FF2B5EF4-FFF2-40B4-BE49-F238E27FC236}">
                <a16:creationId xmlns:a16="http://schemas.microsoft.com/office/drawing/2014/main" id="{49732BB6-673F-3AC6-7C6D-08A9DD48E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908" y="352149"/>
            <a:ext cx="1247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0478E17-9BB8-8D3C-22DD-B552229D5545}"/>
              </a:ext>
            </a:extLst>
          </p:cNvPr>
          <p:cNvSpPr txBox="1"/>
          <p:nvPr/>
        </p:nvSpPr>
        <p:spPr>
          <a:xfrm>
            <a:off x="2796003" y="6443627"/>
            <a:ext cx="647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SOŠ pro ochranu a obnovu životního prostředí - Schola Humanitas, Litvínov, Ukrajinská 379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22C4C6-44BC-C4DF-382F-89059887A7B5}"/>
              </a:ext>
            </a:extLst>
          </p:cNvPr>
          <p:cNvSpPr txBox="1"/>
          <p:nvPr/>
        </p:nvSpPr>
        <p:spPr>
          <a:xfrm>
            <a:off x="4128985" y="6053693"/>
            <a:ext cx="393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Maturitní práce, školní rok: 2023/2024</a:t>
            </a:r>
          </a:p>
        </p:txBody>
      </p:sp>
    </p:spTree>
    <p:extLst>
      <p:ext uri="{BB962C8B-B14F-4D97-AF65-F5344CB8AC3E}">
        <p14:creationId xmlns:p14="http://schemas.microsoft.com/office/powerpoint/2010/main" val="90697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698D9CA-CFD9-13FA-76F7-B8CA58A8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4" y="1640222"/>
            <a:ext cx="10905066" cy="3653196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E5FAB4-84E8-07AE-24CC-9192DF48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10</a:t>
            </a:fld>
            <a:r>
              <a:rPr lang="cs-CZ" dirty="0"/>
              <a:t> z 14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49D1BB-5F9F-5F7C-E911-BB3496725567}"/>
              </a:ext>
            </a:extLst>
          </p:cNvPr>
          <p:cNvSpPr txBox="1"/>
          <p:nvPr/>
        </p:nvSpPr>
        <p:spPr>
          <a:xfrm>
            <a:off x="2426650" y="279527"/>
            <a:ext cx="733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OBSAHU UHLÍKU, VODÍKU a DUSÍKU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85DB890-3D18-9AA0-E836-5BD5AE1116D3}"/>
              </a:ext>
            </a:extLst>
          </p:cNvPr>
          <p:cNvSpPr/>
          <p:nvPr/>
        </p:nvSpPr>
        <p:spPr>
          <a:xfrm>
            <a:off x="9154064" y="1207698"/>
            <a:ext cx="1656272" cy="43822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EA0BB-FFAA-8A9C-0F44-64899B465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D203660-7E07-C1AE-9845-F62F081C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542" y="142042"/>
            <a:ext cx="18655204" cy="4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D7FA39-22CE-3357-344B-0619DB76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824" y="0"/>
            <a:ext cx="141899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10AE04-5C77-BD91-01D8-991B6A7F7467}"/>
              </a:ext>
            </a:extLst>
          </p:cNvPr>
          <p:cNvSpPr txBox="1"/>
          <p:nvPr/>
        </p:nvSpPr>
        <p:spPr>
          <a:xfrm>
            <a:off x="2327288" y="115625"/>
            <a:ext cx="733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PRVKOVÉ SLOŽENÍ POMOCÍ ICP-MS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3765-BD78-5731-D38B-19BA5179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11</a:t>
            </a:fld>
            <a:r>
              <a:rPr lang="cs-CZ" dirty="0"/>
              <a:t> z 14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11BD38-AA0C-B8CD-59CB-6FF35BC1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15" y="647196"/>
            <a:ext cx="9619089" cy="59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5F433F5-492F-AF00-D17B-A94F88CE97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69743" y="914399"/>
            <a:ext cx="139333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02CD97-3716-592D-67F7-21F9A1BE8922}"/>
              </a:ext>
            </a:extLst>
          </p:cNvPr>
          <p:cNvSpPr txBox="1"/>
          <p:nvPr/>
        </p:nvSpPr>
        <p:spPr>
          <a:xfrm>
            <a:off x="2327288" y="115625"/>
            <a:ext cx="733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TERMOGRAVIMETRICKÁ ANALÝZA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CC0F8E-25A3-533B-A955-6A38191E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845" y="5163423"/>
            <a:ext cx="2743200" cy="365125"/>
          </a:xfrm>
        </p:spPr>
        <p:txBody>
          <a:bodyPr/>
          <a:lstStyle/>
          <a:p>
            <a:fld id="{51845F5A-061D-4825-9AE9-D7794091C6CF}" type="slidenum">
              <a:rPr lang="en-US" smtClean="0"/>
              <a:t>12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DB8843-BD38-88D0-E4A2-5A80ADEBC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91"/>
          <a:stretch/>
        </p:blipFill>
        <p:spPr>
          <a:xfrm>
            <a:off x="5890107" y="960118"/>
            <a:ext cx="6117879" cy="4446383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AFE42DD-71E6-9C67-C091-4542EBEFB4A7}"/>
              </a:ext>
            </a:extLst>
          </p:cNvPr>
          <p:cNvGrpSpPr/>
          <p:nvPr/>
        </p:nvGrpSpPr>
        <p:grpSpPr>
          <a:xfrm>
            <a:off x="67783" y="822303"/>
            <a:ext cx="6004543" cy="4557564"/>
            <a:chOff x="280849" y="577290"/>
            <a:chExt cx="5256722" cy="379432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8E49122-78D1-10B8-4B70-E5349E3D4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5340"/>
            <a:stretch/>
          </p:blipFill>
          <p:spPr>
            <a:xfrm>
              <a:off x="280849" y="577290"/>
              <a:ext cx="5256722" cy="3062796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D7A3ED2-0188-9CFC-1F5A-5B315BFF5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333"/>
            <a:stretch/>
          </p:blipFill>
          <p:spPr>
            <a:xfrm>
              <a:off x="280849" y="3640086"/>
              <a:ext cx="5256722" cy="731527"/>
            </a:xfrm>
            <a:prstGeom prst="rect">
              <a:avLst/>
            </a:prstGeom>
          </p:spPr>
        </p:pic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61510C99-8B0C-4257-54D9-E72ACBE1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28" y="5452220"/>
            <a:ext cx="4067743" cy="10669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DDFEAB-734B-15C9-194B-2AB048508DED}"/>
              </a:ext>
            </a:extLst>
          </p:cNvPr>
          <p:cNvSpPr txBox="1"/>
          <p:nvPr/>
        </p:nvSpPr>
        <p:spPr>
          <a:xfrm>
            <a:off x="11135360" y="6380669"/>
            <a:ext cx="780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2">
                    <a:lumMod val="75000"/>
                  </a:schemeClr>
                </a:solidFill>
              </a:rPr>
              <a:t>12 z 14</a:t>
            </a:r>
          </a:p>
        </p:txBody>
      </p:sp>
    </p:spTree>
    <p:extLst>
      <p:ext uri="{BB962C8B-B14F-4D97-AF65-F5344CB8AC3E}">
        <p14:creationId xmlns:p14="http://schemas.microsoft.com/office/powerpoint/2010/main" val="28399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5A74-2463-F288-C81C-42CA33387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5B4A53-498A-DF0F-E703-621C65C8E5E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69743" y="914399"/>
            <a:ext cx="139333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C63A61-7D15-9374-AB5D-B1D45A18904A}"/>
              </a:ext>
            </a:extLst>
          </p:cNvPr>
          <p:cNvSpPr txBox="1"/>
          <p:nvPr/>
        </p:nvSpPr>
        <p:spPr>
          <a:xfrm>
            <a:off x="2296677" y="603178"/>
            <a:ext cx="747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993E52-022C-DE32-56D5-6AFC356BBB67}"/>
              </a:ext>
            </a:extLst>
          </p:cNvPr>
          <p:cNvSpPr txBox="1"/>
          <p:nvPr/>
        </p:nvSpPr>
        <p:spPr>
          <a:xfrm>
            <a:off x="1049044" y="1745396"/>
            <a:ext cx="9507985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BIODEGRADOVATELNOST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Nejlépe </a:t>
            </a:r>
            <a:r>
              <a:rPr lang="cs-CZ" sz="2400" dirty="0" err="1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biodegradovatelné</a:t>
            </a: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zelené PLA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Nejhůře </a:t>
            </a:r>
            <a:r>
              <a:rPr lang="cs-CZ" sz="2400" dirty="0" err="1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biodegradovatelné</a:t>
            </a: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šedé a žluté PLA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Nejlepší degradační schopnosti </a:t>
            </a:r>
          </a:p>
          <a:p>
            <a:pPr lvl="2">
              <a:lnSpc>
                <a:spcPct val="150000"/>
              </a:lnSpc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směs mikroorganismů SEPTIŠOK</a:t>
            </a:r>
          </a:p>
          <a:p>
            <a:pPr lvl="2">
              <a:lnSpc>
                <a:spcPct val="150000"/>
              </a:lnSpc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i="1" dirty="0" err="1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cs-CZ" sz="2400" i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lang="cs-CZ" sz="2400" i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Rozdílné složení – vliv na biodegradovatelnost</a:t>
            </a:r>
          </a:p>
          <a:p>
            <a:pPr lvl="2">
              <a:lnSpc>
                <a:spcPct val="150000"/>
              </a:lnSpc>
            </a:pPr>
            <a:endParaRPr lang="cs-CZ" sz="2400" i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C19F3-FC8A-EC67-9289-FB00F50C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13</a:t>
            </a:fld>
            <a:r>
              <a:rPr lang="cs-CZ" dirty="0"/>
              <a:t> z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8C2EC9A-F98B-E1F4-E95C-ED1D55FC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14</a:t>
            </a:fld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75999F-622F-9EE6-34DC-A710C3F0D4D4}"/>
              </a:ext>
            </a:extLst>
          </p:cNvPr>
          <p:cNvSpPr txBox="1"/>
          <p:nvPr/>
        </p:nvSpPr>
        <p:spPr>
          <a:xfrm>
            <a:off x="2296677" y="603178"/>
            <a:ext cx="747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Poděkování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BDF27D-519D-0515-49B5-99975DA05F94}"/>
              </a:ext>
            </a:extLst>
          </p:cNvPr>
          <p:cNvSpPr txBox="1"/>
          <p:nvPr/>
        </p:nvSpPr>
        <p:spPr>
          <a:xfrm>
            <a:off x="1447807" y="1888394"/>
            <a:ext cx="8323868" cy="34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200000"/>
              </a:lnSpc>
            </a:pPr>
            <a:r>
              <a:rPr lang="cs-CZ" sz="28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Milan Šmídl, Ph.D.</a:t>
            </a:r>
            <a:endParaRPr lang="cs-CZ" sz="2800" dirty="0">
              <a:solidFill>
                <a:srgbClr val="BF5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200000"/>
              </a:lnSpc>
            </a:pPr>
            <a:r>
              <a:rPr lang="cs-CZ" sz="28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Ľuboš Vrtoch, Ph.D.</a:t>
            </a:r>
          </a:p>
          <a:p>
            <a:pPr lvl="2" algn="ctr">
              <a:lnSpc>
                <a:spcPct val="200000"/>
              </a:lnSpc>
            </a:pPr>
            <a:r>
              <a:rPr lang="cs-CZ" sz="28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Václav Šícha, Ph.D.</a:t>
            </a:r>
          </a:p>
          <a:p>
            <a:pPr lvl="2" algn="ctr">
              <a:lnSpc>
                <a:spcPct val="200000"/>
              </a:lnSpc>
            </a:pPr>
            <a:r>
              <a:rPr lang="cs-CZ" sz="28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Slavomír Adamec</a:t>
            </a:r>
          </a:p>
        </p:txBody>
      </p:sp>
    </p:spTree>
    <p:extLst>
      <p:ext uri="{BB962C8B-B14F-4D97-AF65-F5344CB8AC3E}">
        <p14:creationId xmlns:p14="http://schemas.microsoft.com/office/powerpoint/2010/main" val="218848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A8613A8-2F48-6DE1-AE64-C57DB674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15</a:t>
            </a:fld>
            <a:r>
              <a:rPr lang="cs-CZ" dirty="0"/>
              <a:t> z 14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E0708E-2F18-85FC-9E3D-88FE77335C35}"/>
              </a:ext>
            </a:extLst>
          </p:cNvPr>
          <p:cNvSpPr txBox="1"/>
          <p:nvPr/>
        </p:nvSpPr>
        <p:spPr>
          <a:xfrm>
            <a:off x="2296677" y="603178"/>
            <a:ext cx="747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910CA4-BB33-1206-E8C6-B7C515230B24}"/>
              </a:ext>
            </a:extLst>
          </p:cNvPr>
          <p:cNvSpPr txBox="1"/>
          <p:nvPr/>
        </p:nvSpPr>
        <p:spPr>
          <a:xfrm>
            <a:off x="1049044" y="1745396"/>
            <a:ext cx="950798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Ilustrační obrázky převzaty z </a:t>
            </a:r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endParaRPr lang="cs-CZ" sz="2400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endParaRPr lang="cs-CZ" sz="2400" i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7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obloha, odpadky, území&#10;&#10;Popis byl vytvořen automaticky">
            <a:extLst>
              <a:ext uri="{FF2B5EF4-FFF2-40B4-BE49-F238E27FC236}">
                <a16:creationId xmlns:a16="http://schemas.microsoft.com/office/drawing/2014/main" id="{24CBEB17-53D7-E927-9090-7032D2F0A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2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323E37B-F644-5357-4B54-3796A1735A53}"/>
              </a:ext>
            </a:extLst>
          </p:cNvPr>
          <p:cNvSpPr txBox="1"/>
          <p:nvPr/>
        </p:nvSpPr>
        <p:spPr>
          <a:xfrm>
            <a:off x="1670649" y="5177776"/>
            <a:ext cx="9144000" cy="1152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PLASTY vs ŽIVOTNÍ PROSTŘEDÍ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E05D53-41AF-1CEC-E85C-257531DE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r>
              <a:rPr lang="cs-CZ" dirty="0"/>
              <a:t> z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7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CB15-613D-BC22-FB36-F530BD400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2EA72B4-E5D1-7D05-D53A-D86EA99416AB}"/>
              </a:ext>
            </a:extLst>
          </p:cNvPr>
          <p:cNvSpPr txBox="1"/>
          <p:nvPr/>
        </p:nvSpPr>
        <p:spPr>
          <a:xfrm>
            <a:off x="2296677" y="603178"/>
            <a:ext cx="747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PLA?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224ADCC-A19B-DF94-C7B7-07ED84073A56}"/>
              </a:ext>
            </a:extLst>
          </p:cNvPr>
          <p:cNvSpPr/>
          <p:nvPr/>
        </p:nvSpPr>
        <p:spPr>
          <a:xfrm>
            <a:off x="517585" y="422694"/>
            <a:ext cx="11128075" cy="59694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snímek obrazovky, černá, tma&#10;&#10;Popis byl vytvořen automaticky">
            <a:extLst>
              <a:ext uri="{FF2B5EF4-FFF2-40B4-BE49-F238E27FC236}">
                <a16:creationId xmlns:a16="http://schemas.microsoft.com/office/drawing/2014/main" id="{2563A827-2D69-E6D7-EE29-A660E17CA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3" t="72622"/>
          <a:stretch/>
        </p:blipFill>
        <p:spPr>
          <a:xfrm>
            <a:off x="7306570" y="943754"/>
            <a:ext cx="4244197" cy="1796082"/>
          </a:xfrm>
          <a:prstGeom prst="rect">
            <a:avLst/>
          </a:prstGeom>
          <a:noFill/>
        </p:spPr>
      </p:pic>
      <p:pic>
        <p:nvPicPr>
          <p:cNvPr id="17" name="Obrázek 16" descr="Obsah obrázku zelenina, rostlina, kořenová zelenina, zemědělská produkce&#10;&#10;Popis byl vytvořen automaticky">
            <a:extLst>
              <a:ext uri="{FF2B5EF4-FFF2-40B4-BE49-F238E27FC236}">
                <a16:creationId xmlns:a16="http://schemas.microsoft.com/office/drawing/2014/main" id="{04BEB6E5-5FD2-8C69-D35A-B2E40D955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r="10899" b="14886"/>
          <a:stretch/>
        </p:blipFill>
        <p:spPr>
          <a:xfrm>
            <a:off x="2743070" y="4454854"/>
            <a:ext cx="1948427" cy="1655814"/>
          </a:xfrm>
          <a:prstGeom prst="ellipse">
            <a:avLst/>
          </a:prstGeom>
        </p:spPr>
      </p:pic>
      <p:pic>
        <p:nvPicPr>
          <p:cNvPr id="19" name="Obrázek 18" descr="Obsah obrázku kořenová zelenina, brambora, Russet burbank (brambory), Hlíza&#10;&#10;Popis byl vytvořen automaticky">
            <a:extLst>
              <a:ext uri="{FF2B5EF4-FFF2-40B4-BE49-F238E27FC236}">
                <a16:creationId xmlns:a16="http://schemas.microsoft.com/office/drawing/2014/main" id="{70F79062-49B7-7BCE-D9DB-0D01BEE43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6" y="4501390"/>
            <a:ext cx="1896910" cy="1631777"/>
          </a:xfrm>
          <a:prstGeom prst="ellipse">
            <a:avLst/>
          </a:prstGeom>
        </p:spPr>
      </p:pic>
      <p:pic>
        <p:nvPicPr>
          <p:cNvPr id="21" name="Obrázek 20" descr="Obsah obrázku kukuřice, jídlo, Kukuřičný klas, Kukuřičná zrna&#10;&#10;Popis byl vytvořen automaticky">
            <a:extLst>
              <a:ext uri="{FF2B5EF4-FFF2-40B4-BE49-F238E27FC236}">
                <a16:creationId xmlns:a16="http://schemas.microsoft.com/office/drawing/2014/main" id="{00B8F7EF-ABC6-060A-2210-F2BA8FEAA4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/>
          <a:stretch/>
        </p:blipFill>
        <p:spPr>
          <a:xfrm>
            <a:off x="7235245" y="4503308"/>
            <a:ext cx="1896909" cy="1678313"/>
          </a:xfrm>
          <a:prstGeom prst="ellipse">
            <a:avLst/>
          </a:prstGeom>
        </p:spPr>
      </p:pic>
      <p:pic>
        <p:nvPicPr>
          <p:cNvPr id="10" name="Obrázek 9" descr="Obsah obrázku osoba, stroj/přístroj, interiér, Technik&#10;&#10;Popis byl vytvořen automaticky">
            <a:extLst>
              <a:ext uri="{FF2B5EF4-FFF2-40B4-BE49-F238E27FC236}">
                <a16:creationId xmlns:a16="http://schemas.microsoft.com/office/drawing/2014/main" id="{02EDD6E2-90E4-A6BF-F5B7-A9FE887AF5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9" t="23452" r="27263" b="26080"/>
          <a:stretch/>
        </p:blipFill>
        <p:spPr>
          <a:xfrm flipH="1">
            <a:off x="815552" y="808836"/>
            <a:ext cx="2831529" cy="2654499"/>
          </a:xfrm>
          <a:prstGeom prst="snip2Diag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1AC441D-7246-56BC-06EC-5D1EDC736CDE}"/>
              </a:ext>
            </a:extLst>
          </p:cNvPr>
          <p:cNvSpPr txBox="1"/>
          <p:nvPr/>
        </p:nvSpPr>
        <p:spPr>
          <a:xfrm>
            <a:off x="3525495" y="2045118"/>
            <a:ext cx="5141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BIOPLAST</a:t>
            </a:r>
          </a:p>
          <a:p>
            <a:pPr algn="ctr"/>
            <a:endParaRPr lang="cs-CZ" sz="2400" b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KOMPOSTOVATELNÝ</a:t>
            </a:r>
          </a:p>
          <a:p>
            <a:pPr algn="ctr"/>
            <a:endParaRPr lang="cs-CZ" sz="2400" b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OBNOVITELNÝCH ZDROJŮ</a:t>
            </a:r>
          </a:p>
          <a:p>
            <a:pPr algn="ctr"/>
            <a:endParaRPr lang="cs-CZ" sz="2400" b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2400" b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2400" b="1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07537-53BE-B650-86C8-DBD48266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r>
              <a:rPr lang="cs-CZ" dirty="0"/>
              <a:t> z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2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6B33-0AFE-BBC4-2308-9793381E5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520763-8743-8FCB-FE20-084A5EAE746C}"/>
              </a:ext>
            </a:extLst>
          </p:cNvPr>
          <p:cNvSpPr txBox="1"/>
          <p:nvPr/>
        </p:nvSpPr>
        <p:spPr>
          <a:xfrm>
            <a:off x="2201751" y="893306"/>
            <a:ext cx="747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VÝZKUMNÝ DESIGN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B728D6E-F460-9796-7F9F-CD486A6378F7}"/>
              </a:ext>
            </a:extLst>
          </p:cNvPr>
          <p:cNvSpPr/>
          <p:nvPr/>
        </p:nvSpPr>
        <p:spPr>
          <a:xfrm rot="225203">
            <a:off x="1994340" y="2336765"/>
            <a:ext cx="2160000" cy="2160000"/>
          </a:xfrm>
          <a:prstGeom prst="ellipse">
            <a:avLst/>
          </a:prstGeom>
          <a:noFill/>
          <a:ln w="28575" cmpd="sng">
            <a:solidFill>
              <a:srgbClr val="649D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4195DF1-32F1-5226-7E56-3929F63B67E8}"/>
              </a:ext>
            </a:extLst>
          </p:cNvPr>
          <p:cNvSpPr/>
          <p:nvPr/>
        </p:nvSpPr>
        <p:spPr>
          <a:xfrm rot="225203">
            <a:off x="5016000" y="2348999"/>
            <a:ext cx="2160000" cy="2160000"/>
          </a:xfrm>
          <a:prstGeom prst="ellipse">
            <a:avLst/>
          </a:prstGeom>
          <a:noFill/>
          <a:ln w="28575" cmpd="sng">
            <a:solidFill>
              <a:srgbClr val="649D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4281C36-F8E1-4716-9448-79D411F676B9}"/>
              </a:ext>
            </a:extLst>
          </p:cNvPr>
          <p:cNvSpPr/>
          <p:nvPr/>
        </p:nvSpPr>
        <p:spPr>
          <a:xfrm rot="225203">
            <a:off x="8020141" y="2336764"/>
            <a:ext cx="2160000" cy="2160000"/>
          </a:xfrm>
          <a:prstGeom prst="ellipse">
            <a:avLst/>
          </a:prstGeom>
          <a:noFill/>
          <a:ln w="28575" cmpd="sng">
            <a:solidFill>
              <a:srgbClr val="649D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 descr="Udržitelnost obrys">
            <a:extLst>
              <a:ext uri="{FF2B5EF4-FFF2-40B4-BE49-F238E27FC236}">
                <a16:creationId xmlns:a16="http://schemas.microsoft.com/office/drawing/2014/main" id="{9581270B-E991-E803-FABB-124A73E1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9052" y="2761889"/>
            <a:ext cx="1334219" cy="1334219"/>
          </a:xfrm>
          <a:prstGeom prst="rect">
            <a:avLst/>
          </a:prstGeom>
        </p:spPr>
      </p:pic>
      <p:pic>
        <p:nvPicPr>
          <p:cNvPr id="20" name="Grafický objekt 19" descr="Obdélníkový hranol obrys">
            <a:extLst>
              <a:ext uri="{FF2B5EF4-FFF2-40B4-BE49-F238E27FC236}">
                <a16:creationId xmlns:a16="http://schemas.microsoft.com/office/drawing/2014/main" id="{88A91234-256C-4342-254E-11AB0C4AD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0787" y="2749653"/>
            <a:ext cx="1407514" cy="1407514"/>
          </a:xfrm>
          <a:prstGeom prst="rect">
            <a:avLst/>
          </a:prstGeom>
        </p:spPr>
      </p:pic>
      <p:pic>
        <p:nvPicPr>
          <p:cNvPr id="23" name="Grafický objekt 22" descr="Výzkum obrys">
            <a:extLst>
              <a:ext uri="{FF2B5EF4-FFF2-40B4-BE49-F238E27FC236}">
                <a16:creationId xmlns:a16="http://schemas.microsoft.com/office/drawing/2014/main" id="{151AED35-DB57-477E-BA18-5364098BB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6401" y="2745406"/>
            <a:ext cx="1411762" cy="1411762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1239089-1789-6A92-88E9-20471236772C}"/>
              </a:ext>
            </a:extLst>
          </p:cNvPr>
          <p:cNvSpPr txBox="1"/>
          <p:nvPr/>
        </p:nvSpPr>
        <p:spPr>
          <a:xfrm>
            <a:off x="2026775" y="4716487"/>
            <a:ext cx="209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TISK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098AE33-8499-AC33-18DF-4AD03F3E0018}"/>
              </a:ext>
            </a:extLst>
          </p:cNvPr>
          <p:cNvSpPr txBox="1"/>
          <p:nvPr/>
        </p:nvSpPr>
        <p:spPr>
          <a:xfrm>
            <a:off x="4744773" y="4716488"/>
            <a:ext cx="2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BIODEGRADACE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707AB56-EDBA-6F38-5B3A-94C2BFE9C61B}"/>
              </a:ext>
            </a:extLst>
          </p:cNvPr>
          <p:cNvSpPr txBox="1"/>
          <p:nvPr/>
        </p:nvSpPr>
        <p:spPr>
          <a:xfrm>
            <a:off x="7492107" y="4716488"/>
            <a:ext cx="326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CHARAKTERIZACE SLOŽENÍ PLA VZORKŮ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52821D-50BE-92B7-5472-DEDE7314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</a:t>
            </a:fld>
            <a:r>
              <a:rPr lang="cs-CZ" dirty="0"/>
              <a:t> z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1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A2DC05D-49E0-E825-FA01-9C461229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17" y="0"/>
            <a:ext cx="10872189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C0D4C8-D13F-ED15-B9B7-C461158F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8567" y="6356350"/>
            <a:ext cx="2743200" cy="365125"/>
          </a:xfrm>
        </p:spPr>
        <p:txBody>
          <a:bodyPr/>
          <a:lstStyle/>
          <a:p>
            <a:fld id="{51845F5A-061D-4825-9AE9-D7794091C6CF}" type="slidenum">
              <a:rPr lang="en-US" smtClean="0"/>
              <a:t>5</a:t>
            </a:fld>
            <a:r>
              <a:rPr lang="cs-CZ" dirty="0"/>
              <a:t> z 14</a:t>
            </a:r>
            <a:endParaRPr lang="en-US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04D8923-F1FC-B23A-5809-952950310022}"/>
              </a:ext>
            </a:extLst>
          </p:cNvPr>
          <p:cNvCxnSpPr>
            <a:cxnSpLocks/>
          </p:cNvCxnSpPr>
          <p:nvPr/>
        </p:nvCxnSpPr>
        <p:spPr>
          <a:xfrm flipH="1">
            <a:off x="732810" y="5210355"/>
            <a:ext cx="1190440" cy="1177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5BEF223-6789-FFF0-F8B0-EC892362D62E}"/>
              </a:ext>
            </a:extLst>
          </p:cNvPr>
          <p:cNvCxnSpPr>
            <a:cxnSpLocks/>
          </p:cNvCxnSpPr>
          <p:nvPr/>
        </p:nvCxnSpPr>
        <p:spPr>
          <a:xfrm flipH="1">
            <a:off x="1689756" y="5119897"/>
            <a:ext cx="1201948" cy="12048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D0ED8A9-EA45-0B19-DBC5-F84C8D22C81F}"/>
              </a:ext>
            </a:extLst>
          </p:cNvPr>
          <p:cNvCxnSpPr>
            <a:cxnSpLocks/>
          </p:cNvCxnSpPr>
          <p:nvPr/>
        </p:nvCxnSpPr>
        <p:spPr>
          <a:xfrm flipH="1">
            <a:off x="5054638" y="5020692"/>
            <a:ext cx="1610264" cy="16289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81A45E5-37D3-600F-A1AF-00D616937BCB}"/>
              </a:ext>
            </a:extLst>
          </p:cNvPr>
          <p:cNvSpPr/>
          <p:nvPr/>
        </p:nvSpPr>
        <p:spPr>
          <a:xfrm>
            <a:off x="4538661" y="77990"/>
            <a:ext cx="3747503" cy="77985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BIODEGRADACE PLA</a:t>
            </a:r>
            <a:endParaRPr lang="cs-CZ" sz="2400" dirty="0">
              <a:solidFill>
                <a:srgbClr val="3B5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4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44F2AB-4BC8-EC6A-177A-3CF54DB8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r>
              <a:rPr lang="cs-CZ" dirty="0"/>
              <a:t> z 14</a:t>
            </a:r>
            <a:endParaRPr lang="en-US" dirty="0"/>
          </a:p>
        </p:txBody>
      </p:sp>
      <p:pic>
        <p:nvPicPr>
          <p:cNvPr id="5" name="Obrázek 4" descr="Obsah obrázku ručník, steh, interiér&#10;&#10;Popis byl vytvořen automaticky">
            <a:extLst>
              <a:ext uri="{FF2B5EF4-FFF2-40B4-BE49-F238E27FC236}">
                <a16:creationId xmlns:a16="http://schemas.microsoft.com/office/drawing/2014/main" id="{212FE959-D25C-DD50-7D41-A0991D015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t="16944" r="28670" b="13947"/>
          <a:stretch/>
        </p:blipFill>
        <p:spPr>
          <a:xfrm rot="5400000">
            <a:off x="417050" y="561095"/>
            <a:ext cx="3223271" cy="2668349"/>
          </a:xfrm>
          <a:prstGeom prst="rect">
            <a:avLst/>
          </a:prstGeom>
        </p:spPr>
      </p:pic>
      <p:pic>
        <p:nvPicPr>
          <p:cNvPr id="7" name="Obrázek 6" descr="Obsah obrázku Papírový výrobek, text, doplňky, interiér&#10;&#10;Popis byl vytvořen automaticky">
            <a:extLst>
              <a:ext uri="{FF2B5EF4-FFF2-40B4-BE49-F238E27FC236}">
                <a16:creationId xmlns:a16="http://schemas.microsoft.com/office/drawing/2014/main" id="{4B1883C0-231C-468F-EEF6-C78F08937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5339" r="29885" b="15332"/>
          <a:stretch/>
        </p:blipFill>
        <p:spPr>
          <a:xfrm rot="5400000">
            <a:off x="3198294" y="619609"/>
            <a:ext cx="3223269" cy="2551318"/>
          </a:xfrm>
          <a:prstGeom prst="rect">
            <a:avLst/>
          </a:prstGeom>
        </p:spPr>
      </p:pic>
      <p:pic>
        <p:nvPicPr>
          <p:cNvPr id="9" name="Obrázek 8" descr="Obsah obrázku text, interiér, umění, design&#10;&#10;Popis byl vytvořen automaticky">
            <a:extLst>
              <a:ext uri="{FF2B5EF4-FFF2-40B4-BE49-F238E27FC236}">
                <a16:creationId xmlns:a16="http://schemas.microsoft.com/office/drawing/2014/main" id="{B396D413-F884-DAE6-9E6C-7B492088D5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32739" r="36120" b="29735"/>
          <a:stretch/>
        </p:blipFill>
        <p:spPr>
          <a:xfrm>
            <a:off x="6256997" y="283633"/>
            <a:ext cx="2412590" cy="3223270"/>
          </a:xfrm>
          <a:prstGeom prst="rect">
            <a:avLst/>
          </a:prstGeom>
        </p:spPr>
      </p:pic>
      <p:pic>
        <p:nvPicPr>
          <p:cNvPr id="11" name="Obrázek 10" descr="Obsah obrázku ručník, Nalepovací papírek, Domácí potřeby, žlutá&#10;&#10;Popis byl vytvořen automaticky">
            <a:extLst>
              <a:ext uri="{FF2B5EF4-FFF2-40B4-BE49-F238E27FC236}">
                <a16:creationId xmlns:a16="http://schemas.microsoft.com/office/drawing/2014/main" id="{9641977E-0C35-F5DC-E81F-92AF5AE98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33922" r="29324"/>
          <a:stretch/>
        </p:blipFill>
        <p:spPr>
          <a:xfrm rot="5400000">
            <a:off x="8505019" y="619609"/>
            <a:ext cx="3223271" cy="2551318"/>
          </a:xfrm>
          <a:prstGeom prst="rect">
            <a:avLst/>
          </a:prstGeom>
        </p:spPr>
      </p:pic>
      <p:pic>
        <p:nvPicPr>
          <p:cNvPr id="13" name="Obrázek 12" descr="Obsah obrázku směs, růžová, jídlo, interiér&#10;&#10;Popis byl vytvořen automaticky">
            <a:extLst>
              <a:ext uri="{FF2B5EF4-FFF2-40B4-BE49-F238E27FC236}">
                <a16:creationId xmlns:a16="http://schemas.microsoft.com/office/drawing/2014/main" id="{14313D7F-B686-FD6A-8639-864A9F3721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22416"/>
          <a:stretch/>
        </p:blipFill>
        <p:spPr>
          <a:xfrm flipH="1">
            <a:off x="4809928" y="3678975"/>
            <a:ext cx="5630125" cy="2776162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7CA936DA-2CC3-A9C1-F931-4271B3E1363B}"/>
              </a:ext>
            </a:extLst>
          </p:cNvPr>
          <p:cNvGrpSpPr/>
          <p:nvPr/>
        </p:nvGrpSpPr>
        <p:grpSpPr>
          <a:xfrm>
            <a:off x="276700" y="2837468"/>
            <a:ext cx="1263192" cy="1972781"/>
            <a:chOff x="276700" y="2837468"/>
            <a:chExt cx="1263192" cy="1972781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19B0AAF-E51F-1445-B031-5C6A944C772C}"/>
                </a:ext>
              </a:extLst>
            </p:cNvPr>
            <p:cNvSpPr/>
            <p:nvPr/>
          </p:nvSpPr>
          <p:spPr>
            <a:xfrm>
              <a:off x="276700" y="4310628"/>
              <a:ext cx="1263192" cy="499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3B5D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PLÍSNĚ</a:t>
              </a:r>
            </a:p>
          </p:txBody>
        </p: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FE7FAAE0-604B-8E30-110B-189CCACD419B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908296" y="2837468"/>
              <a:ext cx="589446" cy="14731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FAD8B836-1678-ADCE-9C4A-781673594D6C}"/>
              </a:ext>
            </a:extLst>
          </p:cNvPr>
          <p:cNvGrpSpPr/>
          <p:nvPr/>
        </p:nvGrpSpPr>
        <p:grpSpPr>
          <a:xfrm>
            <a:off x="1497742" y="2767762"/>
            <a:ext cx="1494474" cy="2959171"/>
            <a:chOff x="1497742" y="2767762"/>
            <a:chExt cx="1494474" cy="2959171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722AB95A-42D1-B2A9-313E-E6E2D4A5241C}"/>
                </a:ext>
              </a:extLst>
            </p:cNvPr>
            <p:cNvSpPr/>
            <p:nvPr/>
          </p:nvSpPr>
          <p:spPr>
            <a:xfrm>
              <a:off x="1497742" y="5227312"/>
              <a:ext cx="1494474" cy="499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3B5D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BAKTERIE</a:t>
              </a:r>
            </a:p>
          </p:txBody>
        </p: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10A3058C-5ACC-8965-9EB8-235102EF4A70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2038469" y="2767762"/>
              <a:ext cx="206510" cy="24595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1E09040E-60C4-8DA5-54FB-B883B9BB3022}"/>
              </a:ext>
            </a:extLst>
          </p:cNvPr>
          <p:cNvGrpSpPr/>
          <p:nvPr/>
        </p:nvGrpSpPr>
        <p:grpSpPr>
          <a:xfrm>
            <a:off x="2594901" y="2767762"/>
            <a:ext cx="1570964" cy="2008500"/>
            <a:chOff x="2594901" y="2767762"/>
            <a:chExt cx="1570964" cy="20085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D76091C4-A254-FF1A-0449-2E0A89C445E0}"/>
                </a:ext>
              </a:extLst>
            </p:cNvPr>
            <p:cNvSpPr/>
            <p:nvPr/>
          </p:nvSpPr>
          <p:spPr>
            <a:xfrm>
              <a:off x="2902673" y="4276641"/>
              <a:ext cx="1263192" cy="499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3B5D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BLANK</a:t>
              </a:r>
            </a:p>
          </p:txBody>
        </p: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DC33D263-0AB9-B316-5827-B737F045F02A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2594901" y="2767762"/>
              <a:ext cx="939368" cy="15088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1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193B-30C8-125C-457D-19FDEE59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F2E0351-CFB9-E9DE-5BA7-8316ADAF2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68" y="319309"/>
            <a:ext cx="8748265" cy="6396649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F6C8E60-E7AA-CBC3-11F2-14F16D32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542" y="142042"/>
            <a:ext cx="18655204" cy="4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86D4BF-873F-0C2C-3A24-8CB5BC9A77C8}"/>
              </a:ext>
            </a:extLst>
          </p:cNvPr>
          <p:cNvSpPr txBox="1"/>
          <p:nvPr/>
        </p:nvSpPr>
        <p:spPr>
          <a:xfrm>
            <a:off x="3290722" y="212002"/>
            <a:ext cx="5610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INFRAČERVENÁ SPEKTROSKOPIE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75C0FEA-DED5-D810-18E1-41EBA1AC7150}"/>
              </a:ext>
            </a:extLst>
          </p:cNvPr>
          <p:cNvCxnSpPr/>
          <p:nvPr/>
        </p:nvCxnSpPr>
        <p:spPr>
          <a:xfrm flipH="1">
            <a:off x="7346454" y="1900067"/>
            <a:ext cx="3704945" cy="887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80D34F9F-27DD-A7C1-3802-EEEB590713FB}"/>
              </a:ext>
            </a:extLst>
          </p:cNvPr>
          <p:cNvCxnSpPr>
            <a:cxnSpLocks/>
          </p:cNvCxnSpPr>
          <p:nvPr/>
        </p:nvCxnSpPr>
        <p:spPr>
          <a:xfrm>
            <a:off x="2202101" y="2423603"/>
            <a:ext cx="2582936" cy="7284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09EE04-5363-7C6C-BD60-E73BBB8D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7</a:t>
            </a:fld>
            <a:r>
              <a:rPr lang="cs-CZ" dirty="0"/>
              <a:t> z 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6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A1476-7C06-905B-C6B7-91738E540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1EED6E1-4E4A-D364-872D-F45AF2AE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542" y="142042"/>
            <a:ext cx="18655204" cy="4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7D9A4EF1-A133-234E-9A11-298DC5DBD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482"/>
          <a:stretch/>
        </p:blipFill>
        <p:spPr bwMode="auto">
          <a:xfrm>
            <a:off x="2473702" y="3615046"/>
            <a:ext cx="7045872" cy="323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7CE7C5C9-DE8D-5463-8B2B-6528603E7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629"/>
          <a:stretch/>
        </p:blipFill>
        <p:spPr bwMode="auto">
          <a:xfrm>
            <a:off x="2426650" y="397482"/>
            <a:ext cx="7092924" cy="3217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BFCCA9-0130-03A5-8768-BCD4949C7EC4}"/>
              </a:ext>
            </a:extLst>
          </p:cNvPr>
          <p:cNvSpPr txBox="1"/>
          <p:nvPr/>
        </p:nvSpPr>
        <p:spPr>
          <a:xfrm>
            <a:off x="532660" y="4403325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ŽLUTÉ PLA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4E64236-5646-EDA4-0C1B-41D06BE5053D}"/>
              </a:ext>
            </a:extLst>
          </p:cNvPr>
          <p:cNvCxnSpPr>
            <a:cxnSpLocks/>
          </p:cNvCxnSpPr>
          <p:nvPr/>
        </p:nvCxnSpPr>
        <p:spPr>
          <a:xfrm>
            <a:off x="177553" y="4882718"/>
            <a:ext cx="19264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D48E3D-C613-86A2-0936-44B86DE876EE}"/>
              </a:ext>
            </a:extLst>
          </p:cNvPr>
          <p:cNvSpPr txBox="1"/>
          <p:nvPr/>
        </p:nvSpPr>
        <p:spPr>
          <a:xfrm>
            <a:off x="10051001" y="1084556"/>
            <a:ext cx="185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VZORKY PLA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379C9DF-4393-CCB8-18AE-E7303D1FABC4}"/>
              </a:ext>
            </a:extLst>
          </p:cNvPr>
          <p:cNvCxnSpPr>
            <a:cxnSpLocks/>
          </p:cNvCxnSpPr>
          <p:nvPr/>
        </p:nvCxnSpPr>
        <p:spPr>
          <a:xfrm flipH="1">
            <a:off x="10051001" y="1830279"/>
            <a:ext cx="19264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585CC3C-9DEA-0102-1E46-6D7503FD55F1}"/>
              </a:ext>
            </a:extLst>
          </p:cNvPr>
          <p:cNvCxnSpPr>
            <a:cxnSpLocks/>
          </p:cNvCxnSpPr>
          <p:nvPr/>
        </p:nvCxnSpPr>
        <p:spPr>
          <a:xfrm flipH="1">
            <a:off x="5646198" y="4492101"/>
            <a:ext cx="4811697" cy="6453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0C5BF12-19D9-B469-87F0-CAB2F48D0803}"/>
              </a:ext>
            </a:extLst>
          </p:cNvPr>
          <p:cNvSpPr txBox="1"/>
          <p:nvPr/>
        </p:nvSpPr>
        <p:spPr>
          <a:xfrm>
            <a:off x="2426650" y="168832"/>
            <a:ext cx="733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B5D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NUKLEÁRNÍ MAGNETICKÁ RESONANCE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98F0E4-BEE3-4E78-F37A-1F5E328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8</a:t>
            </a:fld>
            <a:r>
              <a:rPr lang="cs-CZ" dirty="0"/>
              <a:t> z 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9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C672C4B-13CD-8223-73D7-D32EAD0F31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40" t="6168" r="11554"/>
          <a:stretch/>
        </p:blipFill>
        <p:spPr>
          <a:xfrm>
            <a:off x="406514" y="1273769"/>
            <a:ext cx="4798574" cy="443664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4A6F32-C4DE-5A85-B9A2-4E2CA175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9</a:t>
            </a:fld>
            <a:r>
              <a:rPr lang="cs-CZ" dirty="0"/>
              <a:t> z 14</a:t>
            </a:r>
            <a:endParaRPr lang="en-US" dirty="0"/>
          </a:p>
        </p:txBody>
      </p:sp>
      <p:pic>
        <p:nvPicPr>
          <p:cNvPr id="4" name="Obrázek 3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BCB76137-6941-4DF5-F0A2-B6E64CD76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77" b="49482"/>
          <a:stretch/>
        </p:blipFill>
        <p:spPr bwMode="auto">
          <a:xfrm>
            <a:off x="7667625" y="1276046"/>
            <a:ext cx="4524375" cy="3869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354320C1-7B65-36A5-30E5-B77801258B62}"/>
              </a:ext>
            </a:extLst>
          </p:cNvPr>
          <p:cNvSpPr/>
          <p:nvPr/>
        </p:nvSpPr>
        <p:spPr>
          <a:xfrm>
            <a:off x="5396497" y="624744"/>
            <a:ext cx="1912518" cy="9416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-C=C-  </a:t>
            </a:r>
          </a:p>
          <a:p>
            <a:pPr algn="ctr"/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-C=CH</a:t>
            </a:r>
            <a:r>
              <a:rPr lang="cs-CZ" sz="2400" baseline="-250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cs-CZ" sz="2400" dirty="0">
              <a:solidFill>
                <a:srgbClr val="3B5D21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F6277A8-E656-7640-8943-CE08B5966E9B}"/>
              </a:ext>
            </a:extLst>
          </p:cNvPr>
          <p:cNvSpPr/>
          <p:nvPr/>
        </p:nvSpPr>
        <p:spPr>
          <a:xfrm>
            <a:off x="5415528" y="3424755"/>
            <a:ext cx="1912518" cy="58658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cs-CZ" sz="2400" baseline="-250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-CO-O-R</a:t>
            </a:r>
            <a:r>
              <a:rPr lang="cs-CZ" sz="2400" baseline="-250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cs-CZ" sz="2400" dirty="0">
              <a:solidFill>
                <a:srgbClr val="3B5D21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C8AD47F-2F1B-459D-0FC0-F809435C575E}"/>
              </a:ext>
            </a:extLst>
          </p:cNvPr>
          <p:cNvSpPr/>
          <p:nvPr/>
        </p:nvSpPr>
        <p:spPr>
          <a:xfrm>
            <a:off x="5415528" y="4278141"/>
            <a:ext cx="1912518" cy="58658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co-polymer</a:t>
            </a:r>
            <a:endParaRPr lang="cs-CZ" sz="2400" dirty="0">
              <a:solidFill>
                <a:srgbClr val="3B5D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4ED5578-D676-2830-82A0-C824A8009E4F}"/>
              </a:ext>
            </a:extLst>
          </p:cNvPr>
          <p:cNvSpPr/>
          <p:nvPr/>
        </p:nvSpPr>
        <p:spPr>
          <a:xfrm>
            <a:off x="5415528" y="5238544"/>
            <a:ext cx="1912518" cy="58658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‑NH</a:t>
            </a:r>
            <a:r>
              <a:rPr lang="cs-CZ" sz="2400" baseline="-250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2400" dirty="0">
                <a:solidFill>
                  <a:srgbClr val="3B5D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2400" dirty="0">
              <a:solidFill>
                <a:srgbClr val="3B5D21"/>
              </a:solidFill>
            </a:endParaRP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6F1BCA06-3B54-EF03-EA3C-FE2D53EA7ECF}"/>
              </a:ext>
            </a:extLst>
          </p:cNvPr>
          <p:cNvGrpSpPr/>
          <p:nvPr/>
        </p:nvGrpSpPr>
        <p:grpSpPr>
          <a:xfrm>
            <a:off x="5734925" y="1812978"/>
            <a:ext cx="1253542" cy="1365165"/>
            <a:chOff x="7919962" y="824316"/>
            <a:chExt cx="1253542" cy="1365165"/>
          </a:xfrm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7118D3DA-F7D2-5517-1C30-39FF50A80B41}"/>
                </a:ext>
              </a:extLst>
            </p:cNvPr>
            <p:cNvSpPr/>
            <p:nvPr/>
          </p:nvSpPr>
          <p:spPr>
            <a:xfrm>
              <a:off x="7919962" y="824316"/>
              <a:ext cx="1253542" cy="13651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dirty="0">
                <a:solidFill>
                  <a:srgbClr val="3B5D21"/>
                </a:solidFill>
              </a:endParaRPr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CF829A0F-8956-5D76-781D-56CAA7B21F1B}"/>
                </a:ext>
              </a:extLst>
            </p:cNvPr>
            <p:cNvGrpSpPr/>
            <p:nvPr/>
          </p:nvGrpSpPr>
          <p:grpSpPr>
            <a:xfrm>
              <a:off x="8186345" y="824316"/>
              <a:ext cx="839596" cy="1193356"/>
              <a:chOff x="4418899" y="410784"/>
              <a:chExt cx="491939" cy="744919"/>
            </a:xfrm>
          </p:grpSpPr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3C4E4FA-A6AF-762C-9AEE-44E307CAAAE1}"/>
                  </a:ext>
                </a:extLst>
              </p:cNvPr>
              <p:cNvSpPr txBox="1"/>
              <p:nvPr/>
            </p:nvSpPr>
            <p:spPr>
              <a:xfrm>
                <a:off x="4418899" y="410784"/>
                <a:ext cx="491939" cy="249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3B5D2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cs-CZ" sz="2000" dirty="0">
                    <a:solidFill>
                      <a:srgbClr val="3B5D2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</a:t>
                </a:r>
                <a:r>
                  <a:rPr lang="cs-CZ" sz="1200" dirty="0">
                    <a:solidFill>
                      <a:srgbClr val="3B5D2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cs-CZ" sz="1200" dirty="0">
                  <a:solidFill>
                    <a:srgbClr val="3B5D21"/>
                  </a:solidFill>
                </a:endParaRPr>
              </a:p>
            </p:txBody>
          </p:sp>
          <p:sp>
            <p:nvSpPr>
              <p:cNvPr id="30" name="Vývojový diagram: příprava 29">
                <a:extLst>
                  <a:ext uri="{FF2B5EF4-FFF2-40B4-BE49-F238E27FC236}">
                    <a16:creationId xmlns:a16="http://schemas.microsoft.com/office/drawing/2014/main" id="{D360279C-0F78-2287-2173-68402C369F23}"/>
                  </a:ext>
                </a:extLst>
              </p:cNvPr>
              <p:cNvSpPr/>
              <p:nvPr/>
            </p:nvSpPr>
            <p:spPr>
              <a:xfrm rot="5400000">
                <a:off x="4408486" y="776289"/>
                <a:ext cx="409578" cy="349249"/>
              </a:xfrm>
              <a:prstGeom prst="flowChartPreparation">
                <a:avLst/>
              </a:prstGeom>
              <a:noFill/>
              <a:ln w="19050">
                <a:solidFill>
                  <a:srgbClr val="3B5D2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89DC4A23-2261-27D5-52FE-1C8F607A3EA5}"/>
                  </a:ext>
                </a:extLst>
              </p:cNvPr>
              <p:cNvSpPr/>
              <p:nvPr/>
            </p:nvSpPr>
            <p:spPr>
              <a:xfrm>
                <a:off x="4503942" y="847956"/>
                <a:ext cx="212589" cy="214494"/>
              </a:xfrm>
              <a:prstGeom prst="ellipse">
                <a:avLst/>
              </a:prstGeom>
              <a:noFill/>
              <a:ln w="19050">
                <a:solidFill>
                  <a:srgbClr val="3B5D2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63925A48-1DC5-89A9-1233-D12D73668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0101" y="629443"/>
                <a:ext cx="0" cy="116681"/>
              </a:xfrm>
              <a:prstGeom prst="line">
                <a:avLst/>
              </a:prstGeom>
              <a:ln w="12700">
                <a:solidFill>
                  <a:srgbClr val="3B5D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Ovál 41">
            <a:extLst>
              <a:ext uri="{FF2B5EF4-FFF2-40B4-BE49-F238E27FC236}">
                <a16:creationId xmlns:a16="http://schemas.microsoft.com/office/drawing/2014/main" id="{FA1C3C75-5513-EA6F-36F9-A058EFC5699E}"/>
              </a:ext>
            </a:extLst>
          </p:cNvPr>
          <p:cNvSpPr/>
          <p:nvPr/>
        </p:nvSpPr>
        <p:spPr>
          <a:xfrm>
            <a:off x="3450566" y="2623968"/>
            <a:ext cx="362310" cy="5865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C490A260-D0B2-C0CE-9698-469B8A327B74}"/>
              </a:ext>
            </a:extLst>
          </p:cNvPr>
          <p:cNvSpPr/>
          <p:nvPr/>
        </p:nvSpPr>
        <p:spPr>
          <a:xfrm>
            <a:off x="1784924" y="2917326"/>
            <a:ext cx="466569" cy="395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5DB915DB-3CD2-1F68-86A2-A2029A80917B}"/>
              </a:ext>
            </a:extLst>
          </p:cNvPr>
          <p:cNvSpPr/>
          <p:nvPr/>
        </p:nvSpPr>
        <p:spPr>
          <a:xfrm>
            <a:off x="10990053" y="1524772"/>
            <a:ext cx="687237" cy="26590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BBC6CA0-EEF1-B8AD-AE90-D0B7089D6BEC}"/>
              </a:ext>
            </a:extLst>
          </p:cNvPr>
          <p:cNvCxnSpPr>
            <a:cxnSpLocks/>
          </p:cNvCxnSpPr>
          <p:nvPr/>
        </p:nvCxnSpPr>
        <p:spPr>
          <a:xfrm>
            <a:off x="5734925" y="772998"/>
            <a:ext cx="1448300" cy="7517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756395A-25BD-652C-3F27-D23F612091FB}"/>
              </a:ext>
            </a:extLst>
          </p:cNvPr>
          <p:cNvCxnSpPr>
            <a:cxnSpLocks/>
          </p:cNvCxnSpPr>
          <p:nvPr/>
        </p:nvCxnSpPr>
        <p:spPr>
          <a:xfrm>
            <a:off x="5628606" y="2211022"/>
            <a:ext cx="1448300" cy="7517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E6EFE38-A2E9-5E0D-8A40-3E6ED2B41546}"/>
              </a:ext>
            </a:extLst>
          </p:cNvPr>
          <p:cNvCxnSpPr>
            <a:cxnSpLocks/>
          </p:cNvCxnSpPr>
          <p:nvPr/>
        </p:nvCxnSpPr>
        <p:spPr>
          <a:xfrm>
            <a:off x="5603484" y="3339456"/>
            <a:ext cx="1448300" cy="7517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9571C4B-BC35-D514-C5C2-68A0D2C9EBB9}"/>
              </a:ext>
            </a:extLst>
          </p:cNvPr>
          <p:cNvCxnSpPr>
            <a:cxnSpLocks/>
          </p:cNvCxnSpPr>
          <p:nvPr/>
        </p:nvCxnSpPr>
        <p:spPr>
          <a:xfrm>
            <a:off x="5603484" y="4184790"/>
            <a:ext cx="1448300" cy="7517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119A64E-A995-C2FB-9CD4-7A2C7B00CD2D}"/>
              </a:ext>
            </a:extLst>
          </p:cNvPr>
          <p:cNvCxnSpPr>
            <a:cxnSpLocks/>
          </p:cNvCxnSpPr>
          <p:nvPr/>
        </p:nvCxnSpPr>
        <p:spPr>
          <a:xfrm>
            <a:off x="5573298" y="5072765"/>
            <a:ext cx="1448300" cy="75177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"/>
</p:tagLst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9C749366A8374693808E157C3679B6" ma:contentTypeVersion="4" ma:contentTypeDescription="Vytvoří nový dokument" ma:contentTypeScope="" ma:versionID="279cd112bd6b8770033bcf51b76ae2ce">
  <xsd:schema xmlns:xsd="http://www.w3.org/2001/XMLSchema" xmlns:xs="http://www.w3.org/2001/XMLSchema" xmlns:p="http://schemas.microsoft.com/office/2006/metadata/properties" xmlns:ns3="d89cd94d-1fd1-4324-8964-01633cb0472b" targetNamespace="http://schemas.microsoft.com/office/2006/metadata/properties" ma:root="true" ma:fieldsID="9f35be4201175a87a5b84cfdb28e2cd4" ns3:_="">
    <xsd:import namespace="d89cd94d-1fd1-4324-8964-01633cb04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cd94d-1fd1-4324-8964-01633cb04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D56C69-336C-450C-BE5C-89FC64A05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1D221-0116-4312-B16F-3D830FDAB2F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89cd94d-1fd1-4324-8964-01633cb0472b"/>
  </ds:schemaRefs>
</ds:datastoreItem>
</file>

<file path=customXml/itemProps3.xml><?xml version="1.0" encoding="utf-8"?>
<ds:datastoreItem xmlns:ds="http://schemas.openxmlformats.org/officeDocument/2006/customXml" ds:itemID="{932C9C71-ED42-4DD7-85A5-55E6ACDD199D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228</Words>
  <Application>Microsoft Office PowerPoint</Application>
  <PresentationFormat>Širokoúhlá obrazovka</PresentationFormat>
  <Paragraphs>73</Paragraphs>
  <Slides>15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BrushVTI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Biodegradace PLA</dc:title>
  <dc:creator>Milan Šmídl</dc:creator>
  <cp:lastModifiedBy>Anna Litovčenková</cp:lastModifiedBy>
  <cp:revision>17</cp:revision>
  <dcterms:created xsi:type="dcterms:W3CDTF">2024-03-01T09:01:08Z</dcterms:created>
  <dcterms:modified xsi:type="dcterms:W3CDTF">2024-09-20T15:02:11Z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0x0101005C9C749366A8374693808E157C3679B6</vt:lpwstr>
  </property>
</Properties>
</file>