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76" r:id="rId4"/>
    <p:sldId id="297" r:id="rId5"/>
    <p:sldId id="301" r:id="rId6"/>
    <p:sldId id="305" r:id="rId7"/>
    <p:sldId id="307" r:id="rId8"/>
    <p:sldId id="311" r:id="rId9"/>
    <p:sldId id="31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ák Michal" initials="HM" lastIdx="2" clrIdx="0">
    <p:extLst>
      <p:ext uri="{19B8F6BF-5375-455C-9EA6-DF929625EA0E}">
        <p15:presenceInfo xmlns:p15="http://schemas.microsoft.com/office/powerpoint/2012/main" userId="S-1-5-21-3257847852-1616624773-1592315496-21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996633"/>
    <a:srgbClr val="DDDDDD"/>
    <a:srgbClr val="CCECFF"/>
    <a:srgbClr val="339933"/>
    <a:srgbClr val="00CC99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Celkové emise GHG pro FAME (2009-2023)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3191898730501016E-2"/>
          <c:y val="0.1875"/>
          <c:w val="0.86690030966046261"/>
          <c:h val="0.7060804899387576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List1!$D$6:$D$19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List1!$E$6:$E$19</c:f>
              <c:numCache>
                <c:formatCode>General</c:formatCode>
                <c:ptCount val="14"/>
                <c:pt idx="0">
                  <c:v>44.2</c:v>
                </c:pt>
                <c:pt idx="1">
                  <c:v>42.7</c:v>
                </c:pt>
                <c:pt idx="2">
                  <c:v>41.9</c:v>
                </c:pt>
                <c:pt idx="3">
                  <c:v>40.4</c:v>
                </c:pt>
                <c:pt idx="4">
                  <c:v>36.6</c:v>
                </c:pt>
                <c:pt idx="5">
                  <c:v>32.1</c:v>
                </c:pt>
                <c:pt idx="6">
                  <c:v>29.8</c:v>
                </c:pt>
                <c:pt idx="7">
                  <c:v>29.5</c:v>
                </c:pt>
                <c:pt idx="8">
                  <c:v>28.2</c:v>
                </c:pt>
                <c:pt idx="9">
                  <c:v>27</c:v>
                </c:pt>
                <c:pt idx="10">
                  <c:v>27.1</c:v>
                </c:pt>
                <c:pt idx="11">
                  <c:v>28.4</c:v>
                </c:pt>
                <c:pt idx="12">
                  <c:v>26.5</c:v>
                </c:pt>
                <c:pt idx="13">
                  <c:v>21.7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B-4E0E-900F-595601902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092992"/>
        <c:axId val="709087416"/>
      </c:scatterChart>
      <c:valAx>
        <c:axId val="709092992"/>
        <c:scaling>
          <c:orientation val="minMax"/>
          <c:max val="2024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087416"/>
        <c:crosses val="autoZero"/>
        <c:crossBetween val="midCat"/>
      </c:valAx>
      <c:valAx>
        <c:axId val="709087416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g</a:t>
                </a:r>
                <a:r>
                  <a:rPr lang="cs-CZ" sz="1200" baseline="0"/>
                  <a:t> CO2 eq/MJ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9.2208390963577688E-3"/>
              <c:y val="0.35994604841061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092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5E383-89C6-4327-8E4F-52E93B8FF2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86C382-A518-4B29-9A26-05C06546326D}">
      <dgm:prSet phldrT="[Text]" custT="1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  <dgm:t>
        <a:bodyPr/>
        <a:lstStyle/>
        <a:p>
          <a:r>
            <a:rPr lang="cs-CZ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Řepkové semeno</a:t>
          </a:r>
          <a:endParaRPr 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en-US" sz="1400" b="1" i="1" dirty="0">
              <a:latin typeface="Arial" pitchFamily="34" charset="0"/>
              <a:cs typeface="Arial" pitchFamily="34" charset="0"/>
            </a:rPr>
            <a:t>4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8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0,000 t/r</a:t>
          </a:r>
        </a:p>
      </dgm:t>
    </dgm:pt>
    <dgm:pt modelId="{8B63AA06-78A4-482C-85A0-22342A2D54D9}" type="parTrans" cxnId="{18A7A830-D8BF-484F-A644-40F1BCF1077D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96CA26A7-1701-45D4-97FD-3DEA7A45D331}" type="sibTrans" cxnId="{18A7A830-D8BF-484F-A644-40F1BCF1077D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842A4CC4-9607-41D4-A1E0-DF01C6F88C56}">
      <dgm:prSet phldrT="[Text]" custT="1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  <dgm:t>
        <a:bodyPr/>
        <a:lstStyle/>
        <a:p>
          <a:r>
            <a:rPr lang="cs-CZ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olej</a:t>
          </a:r>
          <a:endParaRPr 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en-US" sz="1400" b="1" i="1" dirty="0">
              <a:latin typeface="Arial" pitchFamily="34" charset="0"/>
              <a:cs typeface="Arial" pitchFamily="34" charset="0"/>
            </a:rPr>
            <a:t>1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9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0,000 t/r</a:t>
          </a:r>
        </a:p>
      </dgm:t>
    </dgm:pt>
    <dgm:pt modelId="{B36D2F35-D159-4855-BF81-AB8B5C017CBA}" type="parTrans" cxnId="{17AC7F7F-AE67-4D31-AD23-A710FD39CA2D}">
      <dgm:prSet custT="1"/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961BD449-A258-4F70-9622-098C9D713A86}" type="sibTrans" cxnId="{17AC7F7F-AE67-4D31-AD23-A710FD39CA2D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B478C826-94D2-40C7-896F-6C5ECF341DFC}">
      <dgm:prSet phldrT="[Text]" custT="1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  <dgm:t>
        <a:bodyPr/>
        <a:lstStyle/>
        <a:p>
          <a:r>
            <a:rPr lang="cs-CZ" sz="1400" b="1" i="1" dirty="0">
              <a:latin typeface="Arial" pitchFamily="34" charset="0"/>
              <a:cs typeface="Arial" pitchFamily="34" charset="0"/>
            </a:rPr>
            <a:t>MEŘO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 (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Bionafta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)</a:t>
          </a:r>
        </a:p>
        <a:p>
          <a:r>
            <a:rPr lang="en-US" sz="1400" b="1" i="1" dirty="0">
              <a:latin typeface="Arial" pitchFamily="34" charset="0"/>
              <a:cs typeface="Arial" pitchFamily="34" charset="0"/>
            </a:rPr>
            <a:t>1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60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,000 t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r</a:t>
          </a:r>
        </a:p>
      </dgm:t>
    </dgm:pt>
    <dgm:pt modelId="{081D503E-5CBB-40E6-8B79-2BA0263A6098}" type="parTrans" cxnId="{2FFA1ED1-7CB5-439F-B9C3-35C0182E2FFC}">
      <dgm:prSet custT="1"/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9F3E6439-1E0C-47AD-8F36-DCD53CD0CD32}" type="sibTrans" cxnId="{2FFA1ED1-7CB5-439F-B9C3-35C0182E2FFC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FE2645DE-0307-4446-A50B-43B7827D544F}">
      <dgm:prSet phldrT="[Text]" custT="1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  <dgm:t>
        <a:bodyPr/>
        <a:lstStyle/>
        <a:p>
          <a:r>
            <a:rPr lang="cs-CZ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olej</a:t>
          </a:r>
          <a:endParaRPr 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cs-CZ" sz="1400" b="1" i="1" dirty="0">
              <a:latin typeface="Arial" pitchFamily="34" charset="0"/>
              <a:cs typeface="Arial" pitchFamily="34" charset="0"/>
            </a:rPr>
            <a:t>30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,000 t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r</a:t>
          </a:r>
        </a:p>
      </dgm:t>
    </dgm:pt>
    <dgm:pt modelId="{E921D58B-BDF9-4C15-B3D3-BBD1D2D07C34}" type="parTrans" cxnId="{4DAAB5BC-1F59-4208-820F-A09EA098CDCD}">
      <dgm:prSet custT="1"/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9F097F41-432A-4737-8ADF-B6F6BFE84CB9}" type="sibTrans" cxnId="{4DAAB5BC-1F59-4208-820F-A09EA098CDCD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DC157412-ACC6-4F38-9170-7F3C8FA0370F}">
      <dgm:prSet phldrT="[Text]" custT="1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  <dgm:t>
        <a:bodyPr/>
        <a:lstStyle/>
        <a:p>
          <a:r>
            <a:rPr lang="cs-CZ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šrot</a:t>
          </a:r>
          <a:endParaRPr 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en-US" sz="1400" b="1" i="1" dirty="0">
              <a:latin typeface="Arial" pitchFamily="34" charset="0"/>
              <a:cs typeface="Arial" pitchFamily="34" charset="0"/>
            </a:rPr>
            <a:t>2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9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0,000 t</a:t>
          </a:r>
          <a:r>
            <a:rPr lang="cs-CZ" sz="1400" b="1" i="1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r</a:t>
          </a:r>
        </a:p>
      </dgm:t>
    </dgm:pt>
    <dgm:pt modelId="{DFC09E9C-6F07-49E5-A7F5-7A21FBF9D53E}" type="parTrans" cxnId="{B87E8C1C-9BD2-44F1-B127-D64F00DC668A}">
      <dgm:prSet custT="1"/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2FF7E25E-1870-4E82-A683-9BC1569626CD}" type="sibTrans" cxnId="{B87E8C1C-9BD2-44F1-B127-D64F00DC668A}">
      <dgm:prSet/>
      <dgm:spPr/>
      <dgm:t>
        <a:bodyPr/>
        <a:lstStyle/>
        <a:p>
          <a:endParaRPr lang="en-US" sz="1400" b="1" i="1">
            <a:latin typeface="Arial" pitchFamily="34" charset="0"/>
            <a:cs typeface="Arial" pitchFamily="34" charset="0"/>
          </a:endParaRPr>
        </a:p>
      </dgm:t>
    </dgm:pt>
    <dgm:pt modelId="{7994FC2C-6F81-46EC-9611-A0893D05E9A3}" type="pres">
      <dgm:prSet presAssocID="{EF05E383-89C6-4327-8E4F-52E93B8FF2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5FB8C3-C1EF-480E-8E18-0E8937C26CD6}" type="pres">
      <dgm:prSet presAssocID="{2B86C382-A518-4B29-9A26-05C06546326D}" presName="root1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D9A350A9-8948-4894-8E7E-E041D4862511}" type="pres">
      <dgm:prSet presAssocID="{2B86C382-A518-4B29-9A26-05C06546326D}" presName="LevelOneTextNode" presStyleLbl="node0" presStyleIdx="0" presStyleCnt="1">
        <dgm:presLayoutVars>
          <dgm:chPref val="3"/>
        </dgm:presLayoutVars>
      </dgm:prSet>
      <dgm:spPr/>
    </dgm:pt>
    <dgm:pt modelId="{ECC66282-8871-43A0-AF26-D660853DD70C}" type="pres">
      <dgm:prSet presAssocID="{2B86C382-A518-4B29-9A26-05C06546326D}" presName="level2hierChild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94D261ED-C9FD-4144-8899-952FE28CAFE0}" type="pres">
      <dgm:prSet presAssocID="{B36D2F35-D159-4855-BF81-AB8B5C017CBA}" presName="conn2-1" presStyleLbl="parChTrans1D2" presStyleIdx="0" presStyleCnt="2"/>
      <dgm:spPr/>
    </dgm:pt>
    <dgm:pt modelId="{B9EAA1E7-0E3E-470C-81F4-5AAE1FA7FE4C}" type="pres">
      <dgm:prSet presAssocID="{B36D2F35-D159-4855-BF81-AB8B5C017CBA}" presName="connTx" presStyleLbl="parChTrans1D2" presStyleIdx="0" presStyleCnt="2"/>
      <dgm:spPr/>
    </dgm:pt>
    <dgm:pt modelId="{A3A9EDBC-4226-40F5-AD1A-A64908B2D2B1}" type="pres">
      <dgm:prSet presAssocID="{842A4CC4-9607-41D4-A1E0-DF01C6F88C56}" presName="root2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C368396D-BBDF-4430-A5F8-914D0412CE9C}" type="pres">
      <dgm:prSet presAssocID="{842A4CC4-9607-41D4-A1E0-DF01C6F88C56}" presName="LevelTwoTextNode" presStyleLbl="node2" presStyleIdx="0" presStyleCnt="2" custLinFactY="-1264" custLinFactNeighborX="-23937" custLinFactNeighborY="-100000">
        <dgm:presLayoutVars>
          <dgm:chPref val="3"/>
        </dgm:presLayoutVars>
      </dgm:prSet>
      <dgm:spPr/>
    </dgm:pt>
    <dgm:pt modelId="{97EA46A0-3147-43FD-AB0C-6DCC18BA8FD1}" type="pres">
      <dgm:prSet presAssocID="{842A4CC4-9607-41D4-A1E0-DF01C6F88C56}" presName="level3hierChild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3176DD24-E4C5-441F-B063-235B39D409ED}" type="pres">
      <dgm:prSet presAssocID="{081D503E-5CBB-40E6-8B79-2BA0263A6098}" presName="conn2-1" presStyleLbl="parChTrans1D3" presStyleIdx="0" presStyleCnt="2"/>
      <dgm:spPr/>
    </dgm:pt>
    <dgm:pt modelId="{10F929CC-5632-4A27-BDC8-07BCD7031B1D}" type="pres">
      <dgm:prSet presAssocID="{081D503E-5CBB-40E6-8B79-2BA0263A6098}" presName="connTx" presStyleLbl="parChTrans1D3" presStyleIdx="0" presStyleCnt="2"/>
      <dgm:spPr/>
    </dgm:pt>
    <dgm:pt modelId="{9FEE0DA3-61F6-4AF7-99AF-47AB4076504F}" type="pres">
      <dgm:prSet presAssocID="{B478C826-94D2-40C7-896F-6C5ECF341DFC}" presName="root2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9CFF0E1E-AE4F-40D4-A591-8BC34AA36DD8}" type="pres">
      <dgm:prSet presAssocID="{B478C826-94D2-40C7-896F-6C5ECF341DFC}" presName="LevelTwoTextNode" presStyleLbl="node3" presStyleIdx="0" presStyleCnt="2" custLinFactY="-1820" custLinFactNeighborX="-19147" custLinFactNeighborY="-100000">
        <dgm:presLayoutVars>
          <dgm:chPref val="3"/>
        </dgm:presLayoutVars>
      </dgm:prSet>
      <dgm:spPr/>
    </dgm:pt>
    <dgm:pt modelId="{A796EAE8-03F7-4E0A-917D-3BE5600F940D}" type="pres">
      <dgm:prSet presAssocID="{B478C826-94D2-40C7-896F-6C5ECF341DFC}" presName="level3hierChild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9D9DD5A8-28FC-4824-A026-E04BBFD60EAC}" type="pres">
      <dgm:prSet presAssocID="{E921D58B-BDF9-4C15-B3D3-BBD1D2D07C34}" presName="conn2-1" presStyleLbl="parChTrans1D3" presStyleIdx="1" presStyleCnt="2"/>
      <dgm:spPr/>
    </dgm:pt>
    <dgm:pt modelId="{A0991FB0-6939-410C-92F7-6EE2340B6935}" type="pres">
      <dgm:prSet presAssocID="{E921D58B-BDF9-4C15-B3D3-BBD1D2D07C34}" presName="connTx" presStyleLbl="parChTrans1D3" presStyleIdx="1" presStyleCnt="2"/>
      <dgm:spPr/>
    </dgm:pt>
    <dgm:pt modelId="{6723E8D0-447E-4532-B607-40C3F73BB613}" type="pres">
      <dgm:prSet presAssocID="{FE2645DE-0307-4446-A50B-43B7827D544F}" presName="root2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EB195068-1FDC-4273-9863-A6C3ED813B03}" type="pres">
      <dgm:prSet presAssocID="{FE2645DE-0307-4446-A50B-43B7827D544F}" presName="LevelTwoTextNode" presStyleLbl="node3" presStyleIdx="1" presStyleCnt="2" custLinFactY="58824" custLinFactNeighborX="7944" custLinFactNeighborY="100000">
        <dgm:presLayoutVars>
          <dgm:chPref val="3"/>
        </dgm:presLayoutVars>
      </dgm:prSet>
      <dgm:spPr/>
    </dgm:pt>
    <dgm:pt modelId="{87FDDF03-E985-436C-8C7D-B762E7196ECF}" type="pres">
      <dgm:prSet presAssocID="{FE2645DE-0307-4446-A50B-43B7827D544F}" presName="level3hierChild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7A55232A-9E42-4AB9-9E6E-330B2D6AB15D}" type="pres">
      <dgm:prSet presAssocID="{DFC09E9C-6F07-49E5-A7F5-7A21FBF9D53E}" presName="conn2-1" presStyleLbl="parChTrans1D2" presStyleIdx="1" presStyleCnt="2"/>
      <dgm:spPr/>
    </dgm:pt>
    <dgm:pt modelId="{99D97F85-8795-4582-8114-6F091E30784A}" type="pres">
      <dgm:prSet presAssocID="{DFC09E9C-6F07-49E5-A7F5-7A21FBF9D53E}" presName="connTx" presStyleLbl="parChTrans1D2" presStyleIdx="1" presStyleCnt="2"/>
      <dgm:spPr/>
    </dgm:pt>
    <dgm:pt modelId="{0C83B36E-131E-4ABA-BFDE-C8852C285451}" type="pres">
      <dgm:prSet presAssocID="{DC157412-ACC6-4F38-9170-7F3C8FA0370F}" presName="root2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  <dgm:pt modelId="{A55A51F3-39BF-4027-AE02-CEC2857A9292}" type="pres">
      <dgm:prSet presAssocID="{DC157412-ACC6-4F38-9170-7F3C8FA0370F}" presName="LevelTwoTextNode" presStyleLbl="node2" presStyleIdx="1" presStyleCnt="2" custLinFactY="14549" custLinFactNeighborX="-11128" custLinFactNeighborY="100000">
        <dgm:presLayoutVars>
          <dgm:chPref val="3"/>
        </dgm:presLayoutVars>
      </dgm:prSet>
      <dgm:spPr/>
    </dgm:pt>
    <dgm:pt modelId="{A301AA0E-89F4-4C68-ADAE-C00D343EEE6F}" type="pres">
      <dgm:prSet presAssocID="{DC157412-ACC6-4F38-9170-7F3C8FA0370F}" presName="level3hierChild" presStyleCnt="0"/>
      <dgm:spPr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gm:spPr>
    </dgm:pt>
  </dgm:ptLst>
  <dgm:cxnLst>
    <dgm:cxn modelId="{1B20C80A-4924-4442-AECC-5FF0374DB69B}" type="presOf" srcId="{FE2645DE-0307-4446-A50B-43B7827D544F}" destId="{EB195068-1FDC-4273-9863-A6C3ED813B03}" srcOrd="0" destOrd="0" presId="urn:microsoft.com/office/officeart/2005/8/layout/hierarchy2"/>
    <dgm:cxn modelId="{B87E8C1C-9BD2-44F1-B127-D64F00DC668A}" srcId="{2B86C382-A518-4B29-9A26-05C06546326D}" destId="{DC157412-ACC6-4F38-9170-7F3C8FA0370F}" srcOrd="1" destOrd="0" parTransId="{DFC09E9C-6F07-49E5-A7F5-7A21FBF9D53E}" sibTransId="{2FF7E25E-1870-4E82-A683-9BC1569626CD}"/>
    <dgm:cxn modelId="{E8E36C1E-21A5-4221-875B-B5E5450B9BEB}" type="presOf" srcId="{DFC09E9C-6F07-49E5-A7F5-7A21FBF9D53E}" destId="{99D97F85-8795-4582-8114-6F091E30784A}" srcOrd="1" destOrd="0" presId="urn:microsoft.com/office/officeart/2005/8/layout/hierarchy2"/>
    <dgm:cxn modelId="{18A7A830-D8BF-484F-A644-40F1BCF1077D}" srcId="{EF05E383-89C6-4327-8E4F-52E93B8FF293}" destId="{2B86C382-A518-4B29-9A26-05C06546326D}" srcOrd="0" destOrd="0" parTransId="{8B63AA06-78A4-482C-85A0-22342A2D54D9}" sibTransId="{96CA26A7-1701-45D4-97FD-3DEA7A45D331}"/>
    <dgm:cxn modelId="{59630040-63BB-4739-888D-05D75CC6E3C0}" type="presOf" srcId="{DFC09E9C-6F07-49E5-A7F5-7A21FBF9D53E}" destId="{7A55232A-9E42-4AB9-9E6E-330B2D6AB15D}" srcOrd="0" destOrd="0" presId="urn:microsoft.com/office/officeart/2005/8/layout/hierarchy2"/>
    <dgm:cxn modelId="{DD399467-47DD-4CAA-9B84-4A49D2CD6B28}" type="presOf" srcId="{E921D58B-BDF9-4C15-B3D3-BBD1D2D07C34}" destId="{9D9DD5A8-28FC-4824-A026-E04BBFD60EAC}" srcOrd="0" destOrd="0" presId="urn:microsoft.com/office/officeart/2005/8/layout/hierarchy2"/>
    <dgm:cxn modelId="{A1E4E067-452F-49D4-B9F3-B55AC24931AC}" type="presOf" srcId="{DC157412-ACC6-4F38-9170-7F3C8FA0370F}" destId="{A55A51F3-39BF-4027-AE02-CEC2857A9292}" srcOrd="0" destOrd="0" presId="urn:microsoft.com/office/officeart/2005/8/layout/hierarchy2"/>
    <dgm:cxn modelId="{405F8B7C-510F-48BF-817D-A00C9B7BA318}" type="presOf" srcId="{081D503E-5CBB-40E6-8B79-2BA0263A6098}" destId="{3176DD24-E4C5-441F-B063-235B39D409ED}" srcOrd="0" destOrd="0" presId="urn:microsoft.com/office/officeart/2005/8/layout/hierarchy2"/>
    <dgm:cxn modelId="{17AC7F7F-AE67-4D31-AD23-A710FD39CA2D}" srcId="{2B86C382-A518-4B29-9A26-05C06546326D}" destId="{842A4CC4-9607-41D4-A1E0-DF01C6F88C56}" srcOrd="0" destOrd="0" parTransId="{B36D2F35-D159-4855-BF81-AB8B5C017CBA}" sibTransId="{961BD449-A258-4F70-9622-098C9D713A86}"/>
    <dgm:cxn modelId="{5ACF2493-C467-405F-A2C3-E29A2CCBB7F9}" type="presOf" srcId="{842A4CC4-9607-41D4-A1E0-DF01C6F88C56}" destId="{C368396D-BBDF-4430-A5F8-914D0412CE9C}" srcOrd="0" destOrd="0" presId="urn:microsoft.com/office/officeart/2005/8/layout/hierarchy2"/>
    <dgm:cxn modelId="{40283393-A025-4714-89DA-7C5BDED9C2BC}" type="presOf" srcId="{B478C826-94D2-40C7-896F-6C5ECF341DFC}" destId="{9CFF0E1E-AE4F-40D4-A591-8BC34AA36DD8}" srcOrd="0" destOrd="0" presId="urn:microsoft.com/office/officeart/2005/8/layout/hierarchy2"/>
    <dgm:cxn modelId="{71B2ADA1-3808-4BD5-887C-827A2A577032}" type="presOf" srcId="{081D503E-5CBB-40E6-8B79-2BA0263A6098}" destId="{10F929CC-5632-4A27-BDC8-07BCD7031B1D}" srcOrd="1" destOrd="0" presId="urn:microsoft.com/office/officeart/2005/8/layout/hierarchy2"/>
    <dgm:cxn modelId="{4DAAB5BC-1F59-4208-820F-A09EA098CDCD}" srcId="{842A4CC4-9607-41D4-A1E0-DF01C6F88C56}" destId="{FE2645DE-0307-4446-A50B-43B7827D544F}" srcOrd="1" destOrd="0" parTransId="{E921D58B-BDF9-4C15-B3D3-BBD1D2D07C34}" sibTransId="{9F097F41-432A-4737-8ADF-B6F6BFE84CB9}"/>
    <dgm:cxn modelId="{2FFA1ED1-7CB5-439F-B9C3-35C0182E2FFC}" srcId="{842A4CC4-9607-41D4-A1E0-DF01C6F88C56}" destId="{B478C826-94D2-40C7-896F-6C5ECF341DFC}" srcOrd="0" destOrd="0" parTransId="{081D503E-5CBB-40E6-8B79-2BA0263A6098}" sibTransId="{9F3E6439-1E0C-47AD-8F36-DCD53CD0CD32}"/>
    <dgm:cxn modelId="{06F874DE-93B4-415E-8A69-38F5BA1C1041}" type="presOf" srcId="{EF05E383-89C6-4327-8E4F-52E93B8FF293}" destId="{7994FC2C-6F81-46EC-9611-A0893D05E9A3}" srcOrd="0" destOrd="0" presId="urn:microsoft.com/office/officeart/2005/8/layout/hierarchy2"/>
    <dgm:cxn modelId="{F023AAE3-0AEA-4776-B60A-8BF6F4441537}" type="presOf" srcId="{B36D2F35-D159-4855-BF81-AB8B5C017CBA}" destId="{B9EAA1E7-0E3E-470C-81F4-5AAE1FA7FE4C}" srcOrd="1" destOrd="0" presId="urn:microsoft.com/office/officeart/2005/8/layout/hierarchy2"/>
    <dgm:cxn modelId="{6890AEEB-03FD-4F53-B99A-6997DD888F9C}" type="presOf" srcId="{E921D58B-BDF9-4C15-B3D3-BBD1D2D07C34}" destId="{A0991FB0-6939-410C-92F7-6EE2340B6935}" srcOrd="1" destOrd="0" presId="urn:microsoft.com/office/officeart/2005/8/layout/hierarchy2"/>
    <dgm:cxn modelId="{21D3B5F5-3624-4821-BED3-C6FE39A45354}" type="presOf" srcId="{B36D2F35-D159-4855-BF81-AB8B5C017CBA}" destId="{94D261ED-C9FD-4144-8899-952FE28CAFE0}" srcOrd="0" destOrd="0" presId="urn:microsoft.com/office/officeart/2005/8/layout/hierarchy2"/>
    <dgm:cxn modelId="{3DE8E3F9-4089-4D8A-9598-C4D14AD98EED}" type="presOf" srcId="{2B86C382-A518-4B29-9A26-05C06546326D}" destId="{D9A350A9-8948-4894-8E7E-E041D4862511}" srcOrd="0" destOrd="0" presId="urn:microsoft.com/office/officeart/2005/8/layout/hierarchy2"/>
    <dgm:cxn modelId="{A7E0886C-E1AE-47A3-8B82-CAC8C1D9D196}" type="presParOf" srcId="{7994FC2C-6F81-46EC-9611-A0893D05E9A3}" destId="{D65FB8C3-C1EF-480E-8E18-0E8937C26CD6}" srcOrd="0" destOrd="0" presId="urn:microsoft.com/office/officeart/2005/8/layout/hierarchy2"/>
    <dgm:cxn modelId="{35144944-D8BD-4339-B116-2EA5A122E9F0}" type="presParOf" srcId="{D65FB8C3-C1EF-480E-8E18-0E8937C26CD6}" destId="{D9A350A9-8948-4894-8E7E-E041D4862511}" srcOrd="0" destOrd="0" presId="urn:microsoft.com/office/officeart/2005/8/layout/hierarchy2"/>
    <dgm:cxn modelId="{0CF5A5C0-CF20-48AF-AC68-C7444CDF3ACB}" type="presParOf" srcId="{D65FB8C3-C1EF-480E-8E18-0E8937C26CD6}" destId="{ECC66282-8871-43A0-AF26-D660853DD70C}" srcOrd="1" destOrd="0" presId="urn:microsoft.com/office/officeart/2005/8/layout/hierarchy2"/>
    <dgm:cxn modelId="{1976C03E-C09A-4995-9224-8846EE1B1F7B}" type="presParOf" srcId="{ECC66282-8871-43A0-AF26-D660853DD70C}" destId="{94D261ED-C9FD-4144-8899-952FE28CAFE0}" srcOrd="0" destOrd="0" presId="urn:microsoft.com/office/officeart/2005/8/layout/hierarchy2"/>
    <dgm:cxn modelId="{91B80AB8-4F70-41C3-BC9C-79689DB3DC0E}" type="presParOf" srcId="{94D261ED-C9FD-4144-8899-952FE28CAFE0}" destId="{B9EAA1E7-0E3E-470C-81F4-5AAE1FA7FE4C}" srcOrd="0" destOrd="0" presId="urn:microsoft.com/office/officeart/2005/8/layout/hierarchy2"/>
    <dgm:cxn modelId="{8CB6B974-2B91-443C-9731-B499072F2E02}" type="presParOf" srcId="{ECC66282-8871-43A0-AF26-D660853DD70C}" destId="{A3A9EDBC-4226-40F5-AD1A-A64908B2D2B1}" srcOrd="1" destOrd="0" presId="urn:microsoft.com/office/officeart/2005/8/layout/hierarchy2"/>
    <dgm:cxn modelId="{5F021200-F4F7-405C-B0E7-F31D70EDD413}" type="presParOf" srcId="{A3A9EDBC-4226-40F5-AD1A-A64908B2D2B1}" destId="{C368396D-BBDF-4430-A5F8-914D0412CE9C}" srcOrd="0" destOrd="0" presId="urn:microsoft.com/office/officeart/2005/8/layout/hierarchy2"/>
    <dgm:cxn modelId="{8A4476CA-E71D-4E82-8FC0-082EFEE2F58F}" type="presParOf" srcId="{A3A9EDBC-4226-40F5-AD1A-A64908B2D2B1}" destId="{97EA46A0-3147-43FD-AB0C-6DCC18BA8FD1}" srcOrd="1" destOrd="0" presId="urn:microsoft.com/office/officeart/2005/8/layout/hierarchy2"/>
    <dgm:cxn modelId="{0CDECDF1-D9B2-41DE-9716-6E75E67CF574}" type="presParOf" srcId="{97EA46A0-3147-43FD-AB0C-6DCC18BA8FD1}" destId="{3176DD24-E4C5-441F-B063-235B39D409ED}" srcOrd="0" destOrd="0" presId="urn:microsoft.com/office/officeart/2005/8/layout/hierarchy2"/>
    <dgm:cxn modelId="{0CA8D3CA-97E5-4A0C-95CE-CB6D4FE5767B}" type="presParOf" srcId="{3176DD24-E4C5-441F-B063-235B39D409ED}" destId="{10F929CC-5632-4A27-BDC8-07BCD7031B1D}" srcOrd="0" destOrd="0" presId="urn:microsoft.com/office/officeart/2005/8/layout/hierarchy2"/>
    <dgm:cxn modelId="{12DBC408-4684-4C2E-9602-7F09F4655292}" type="presParOf" srcId="{97EA46A0-3147-43FD-AB0C-6DCC18BA8FD1}" destId="{9FEE0DA3-61F6-4AF7-99AF-47AB4076504F}" srcOrd="1" destOrd="0" presId="urn:microsoft.com/office/officeart/2005/8/layout/hierarchy2"/>
    <dgm:cxn modelId="{05BAFD55-5D03-44C4-9191-81511370C499}" type="presParOf" srcId="{9FEE0DA3-61F6-4AF7-99AF-47AB4076504F}" destId="{9CFF0E1E-AE4F-40D4-A591-8BC34AA36DD8}" srcOrd="0" destOrd="0" presId="urn:microsoft.com/office/officeart/2005/8/layout/hierarchy2"/>
    <dgm:cxn modelId="{C224E461-BCCB-414B-93BC-5A98BE95C1F8}" type="presParOf" srcId="{9FEE0DA3-61F6-4AF7-99AF-47AB4076504F}" destId="{A796EAE8-03F7-4E0A-917D-3BE5600F940D}" srcOrd="1" destOrd="0" presId="urn:microsoft.com/office/officeart/2005/8/layout/hierarchy2"/>
    <dgm:cxn modelId="{F3DB1524-36E7-455C-A37A-3BBC5284B92D}" type="presParOf" srcId="{97EA46A0-3147-43FD-AB0C-6DCC18BA8FD1}" destId="{9D9DD5A8-28FC-4824-A026-E04BBFD60EAC}" srcOrd="2" destOrd="0" presId="urn:microsoft.com/office/officeart/2005/8/layout/hierarchy2"/>
    <dgm:cxn modelId="{B36D60FD-69E9-4FE8-873B-387FD7467B63}" type="presParOf" srcId="{9D9DD5A8-28FC-4824-A026-E04BBFD60EAC}" destId="{A0991FB0-6939-410C-92F7-6EE2340B6935}" srcOrd="0" destOrd="0" presId="urn:microsoft.com/office/officeart/2005/8/layout/hierarchy2"/>
    <dgm:cxn modelId="{FFD64CF8-946E-4340-81E8-0B6F0E5F39D6}" type="presParOf" srcId="{97EA46A0-3147-43FD-AB0C-6DCC18BA8FD1}" destId="{6723E8D0-447E-4532-B607-40C3F73BB613}" srcOrd="3" destOrd="0" presId="urn:microsoft.com/office/officeart/2005/8/layout/hierarchy2"/>
    <dgm:cxn modelId="{16B0CE81-B20A-407C-A67B-B2731E3AB154}" type="presParOf" srcId="{6723E8D0-447E-4532-B607-40C3F73BB613}" destId="{EB195068-1FDC-4273-9863-A6C3ED813B03}" srcOrd="0" destOrd="0" presId="urn:microsoft.com/office/officeart/2005/8/layout/hierarchy2"/>
    <dgm:cxn modelId="{FE77FAB7-5287-48F5-B51D-92E0310DF80E}" type="presParOf" srcId="{6723E8D0-447E-4532-B607-40C3F73BB613}" destId="{87FDDF03-E985-436C-8C7D-B762E7196ECF}" srcOrd="1" destOrd="0" presId="urn:microsoft.com/office/officeart/2005/8/layout/hierarchy2"/>
    <dgm:cxn modelId="{0E5E671F-B044-4258-8C17-4C0C3CD42177}" type="presParOf" srcId="{ECC66282-8871-43A0-AF26-D660853DD70C}" destId="{7A55232A-9E42-4AB9-9E6E-330B2D6AB15D}" srcOrd="2" destOrd="0" presId="urn:microsoft.com/office/officeart/2005/8/layout/hierarchy2"/>
    <dgm:cxn modelId="{8ED536A8-362D-4B1E-9620-780438D32925}" type="presParOf" srcId="{7A55232A-9E42-4AB9-9E6E-330B2D6AB15D}" destId="{99D97F85-8795-4582-8114-6F091E30784A}" srcOrd="0" destOrd="0" presId="urn:microsoft.com/office/officeart/2005/8/layout/hierarchy2"/>
    <dgm:cxn modelId="{3B64EEE9-99C8-4F62-B7FE-336D57916AC1}" type="presParOf" srcId="{ECC66282-8871-43A0-AF26-D660853DD70C}" destId="{0C83B36E-131E-4ABA-BFDE-C8852C285451}" srcOrd="3" destOrd="0" presId="urn:microsoft.com/office/officeart/2005/8/layout/hierarchy2"/>
    <dgm:cxn modelId="{62FCE78C-7BF0-4393-8D8B-4EB3853AEE4C}" type="presParOf" srcId="{0C83B36E-131E-4ABA-BFDE-C8852C285451}" destId="{A55A51F3-39BF-4027-AE02-CEC2857A9292}" srcOrd="0" destOrd="0" presId="urn:microsoft.com/office/officeart/2005/8/layout/hierarchy2"/>
    <dgm:cxn modelId="{E8EDBEEA-C8E7-4C47-8953-30695F329CCD}" type="presParOf" srcId="{0C83B36E-131E-4ABA-BFDE-C8852C285451}" destId="{A301AA0E-89F4-4C68-ADAE-C00D343EEE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50A9-8948-4894-8E7E-E041D4862511}">
      <dsp:nvSpPr>
        <dsp:cNvPr id="0" name=""/>
        <dsp:cNvSpPr/>
      </dsp:nvSpPr>
      <dsp:spPr>
        <a:xfrm>
          <a:off x="1848" y="1798608"/>
          <a:ext cx="1603655" cy="80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Řepkové semeno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Arial" pitchFamily="34" charset="0"/>
              <a:cs typeface="Arial" pitchFamily="34" charset="0"/>
            </a:rPr>
            <a:t>4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8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0,000 t/r</a:t>
          </a:r>
        </a:p>
      </dsp:txBody>
      <dsp:txXfrm>
        <a:off x="25333" y="1822093"/>
        <a:ext cx="1556685" cy="754857"/>
      </dsp:txXfrm>
    </dsp:sp>
    <dsp:sp modelId="{94D261ED-C9FD-4144-8899-952FE28CAFE0}">
      <dsp:nvSpPr>
        <dsp:cNvPr id="0" name=""/>
        <dsp:cNvSpPr/>
      </dsp:nvSpPr>
      <dsp:spPr>
        <a:xfrm rot="16886363">
          <a:off x="1084894" y="1544689"/>
          <a:ext cx="1298814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1298814" y="18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1" kern="1200">
            <a:latin typeface="Arial" pitchFamily="34" charset="0"/>
            <a:cs typeface="Arial" pitchFamily="34" charset="0"/>
          </a:endParaRPr>
        </a:p>
      </dsp:txBody>
      <dsp:txXfrm>
        <a:off x="1701831" y="1530544"/>
        <a:ext cx="64940" cy="64940"/>
      </dsp:txXfrm>
    </dsp:sp>
    <dsp:sp modelId="{C368396D-BBDF-4430-A5F8-914D0412CE9C}">
      <dsp:nvSpPr>
        <dsp:cNvPr id="0" name=""/>
        <dsp:cNvSpPr/>
      </dsp:nvSpPr>
      <dsp:spPr>
        <a:xfrm>
          <a:off x="1863099" y="525594"/>
          <a:ext cx="1603655" cy="80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olej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Arial" pitchFamily="34" charset="0"/>
              <a:cs typeface="Arial" pitchFamily="34" charset="0"/>
            </a:rPr>
            <a:t>1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9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0,000 t/r</a:t>
          </a:r>
        </a:p>
      </dsp:txBody>
      <dsp:txXfrm>
        <a:off x="1886584" y="549079"/>
        <a:ext cx="1556685" cy="754857"/>
      </dsp:txXfrm>
    </dsp:sp>
    <dsp:sp modelId="{3176DD24-E4C5-441F-B063-235B39D409ED}">
      <dsp:nvSpPr>
        <dsp:cNvPr id="0" name=""/>
        <dsp:cNvSpPr/>
      </dsp:nvSpPr>
      <dsp:spPr>
        <a:xfrm rot="19623185">
          <a:off x="3397926" y="675428"/>
          <a:ext cx="855932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855932" y="18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1" kern="1200">
            <a:latin typeface="Arial" pitchFamily="34" charset="0"/>
            <a:cs typeface="Arial" pitchFamily="34" charset="0"/>
          </a:endParaRPr>
        </a:p>
      </dsp:txBody>
      <dsp:txXfrm>
        <a:off x="3804494" y="672355"/>
        <a:ext cx="42796" cy="42796"/>
      </dsp:txXfrm>
    </dsp:sp>
    <dsp:sp modelId="{9CFF0E1E-AE4F-40D4-A591-8BC34AA36DD8}">
      <dsp:nvSpPr>
        <dsp:cNvPr id="0" name=""/>
        <dsp:cNvSpPr/>
      </dsp:nvSpPr>
      <dsp:spPr>
        <a:xfrm>
          <a:off x="4185031" y="60085"/>
          <a:ext cx="1603655" cy="80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latin typeface="Arial" pitchFamily="34" charset="0"/>
              <a:cs typeface="Arial" pitchFamily="34" charset="0"/>
            </a:rPr>
            <a:t>MEŘO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 (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Bionafta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Arial" pitchFamily="34" charset="0"/>
              <a:cs typeface="Arial" pitchFamily="34" charset="0"/>
            </a:rPr>
            <a:t>1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60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,000 t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r</a:t>
          </a:r>
        </a:p>
      </dsp:txBody>
      <dsp:txXfrm>
        <a:off x="4208516" y="83570"/>
        <a:ext cx="1556685" cy="754857"/>
      </dsp:txXfrm>
    </dsp:sp>
    <dsp:sp modelId="{9D9DD5A8-28FC-4824-A026-E04BBFD60EAC}">
      <dsp:nvSpPr>
        <dsp:cNvPr id="0" name=""/>
        <dsp:cNvSpPr/>
      </dsp:nvSpPr>
      <dsp:spPr>
        <a:xfrm rot="4081948">
          <a:off x="2607408" y="2181437"/>
          <a:ext cx="2745869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2745869" y="18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1" kern="1200">
            <a:latin typeface="Arial" pitchFamily="34" charset="0"/>
            <a:cs typeface="Arial" pitchFamily="34" charset="0"/>
          </a:endParaRPr>
        </a:p>
      </dsp:txBody>
      <dsp:txXfrm>
        <a:off x="3911696" y="2131115"/>
        <a:ext cx="137293" cy="137293"/>
      </dsp:txXfrm>
    </dsp:sp>
    <dsp:sp modelId="{EB195068-1FDC-4273-9863-A6C3ED813B03}">
      <dsp:nvSpPr>
        <dsp:cNvPr id="0" name=""/>
        <dsp:cNvSpPr/>
      </dsp:nvSpPr>
      <dsp:spPr>
        <a:xfrm>
          <a:off x="4493932" y="3072102"/>
          <a:ext cx="1603655" cy="80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olej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latin typeface="Arial" pitchFamily="34" charset="0"/>
              <a:cs typeface="Arial" pitchFamily="34" charset="0"/>
            </a:rPr>
            <a:t>30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,000 t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r</a:t>
          </a:r>
        </a:p>
      </dsp:txBody>
      <dsp:txXfrm>
        <a:off x="4517417" y="3095587"/>
        <a:ext cx="1556685" cy="754857"/>
      </dsp:txXfrm>
    </dsp:sp>
    <dsp:sp modelId="{7A55232A-9E42-4AB9-9E6E-330B2D6AB15D}">
      <dsp:nvSpPr>
        <dsp:cNvPr id="0" name=""/>
        <dsp:cNvSpPr/>
      </dsp:nvSpPr>
      <dsp:spPr>
        <a:xfrm rot="4254375">
          <a:off x="1129294" y="2849975"/>
          <a:ext cx="1415427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1415427" y="18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1" kern="1200">
            <a:latin typeface="Arial" pitchFamily="34" charset="0"/>
            <a:cs typeface="Arial" pitchFamily="34" charset="0"/>
          </a:endParaRPr>
        </a:p>
      </dsp:txBody>
      <dsp:txXfrm>
        <a:off x="1801622" y="2832914"/>
        <a:ext cx="70771" cy="70771"/>
      </dsp:txXfrm>
    </dsp:sp>
    <dsp:sp modelId="{A55A51F3-39BF-4027-AE02-CEC2857A9292}">
      <dsp:nvSpPr>
        <dsp:cNvPr id="0" name=""/>
        <dsp:cNvSpPr/>
      </dsp:nvSpPr>
      <dsp:spPr>
        <a:xfrm>
          <a:off x="2068511" y="3136165"/>
          <a:ext cx="1603655" cy="80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6350" contourW="12700" prstMaterial="matte">
          <a:bevelT/>
          <a:bevelB/>
          <a:extrusionClr>
            <a:schemeClr val="tx1">
              <a:lumMod val="50000"/>
              <a:lumOff val="50000"/>
            </a:schemeClr>
          </a:extrusionClr>
          <a:contourClr>
            <a:schemeClr val="tx1">
              <a:lumMod val="75000"/>
              <a:lumOff val="2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Řepkový šrot</a:t>
          </a:r>
          <a:endParaRPr lang="en-US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Arial" pitchFamily="34" charset="0"/>
              <a:cs typeface="Arial" pitchFamily="34" charset="0"/>
            </a:rPr>
            <a:t>2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9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0,000 t</a:t>
          </a:r>
          <a:r>
            <a:rPr lang="cs-CZ" sz="1400" b="1" i="1" kern="1200" dirty="0">
              <a:latin typeface="Arial" pitchFamily="34" charset="0"/>
              <a:cs typeface="Arial" pitchFamily="34" charset="0"/>
            </a:rPr>
            <a:t>/</a:t>
          </a:r>
          <a:r>
            <a:rPr lang="en-US" sz="1400" b="1" i="1" kern="1200" dirty="0">
              <a:latin typeface="Arial" pitchFamily="34" charset="0"/>
              <a:cs typeface="Arial" pitchFamily="34" charset="0"/>
            </a:rPr>
            <a:t>r</a:t>
          </a:r>
        </a:p>
      </dsp:txBody>
      <dsp:txXfrm>
        <a:off x="2091996" y="3159650"/>
        <a:ext cx="1556685" cy="754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A61B-DA8B-4ADA-87F5-8437EC1F25E7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07D3-163F-43B2-A953-1B8253F50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B79BB-EC94-41D9-A185-23B079627F5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79256-DC88-48E7-8ABE-036EF36902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79256-DC88-48E7-8ABE-036EF36902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4769AC-9678-4FD8-B9D2-6F951E4F3016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01EB-04E1-434C-829C-CB06052B74C5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BDB7-B3AE-4F12-B1B0-915A9CB26D2B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C112-6993-4F5C-B8E2-630BF2B82B8A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19A8-C451-4572-A704-A611A6229EF0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FD35-9906-4215-AC92-C535D22EE50F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E045-F566-4C66-BA64-8A346F2EC594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AE5-E50A-422C-9BC4-76E4DD8F0815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3758-F27D-4A3F-A8A7-A306628B779B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C015C54-4A28-4478-8E97-998AF3784674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046B7B-ED8E-4B92-AD6B-CB3301DC56A7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E87D4D-62EB-43A1-8D0A-2D2AC91DEDB0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A63BD6-351B-4F0B-AFFE-9AD394BEF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ahUKEwi3ndDUztbMAhXFbBoKHexsCVYQjRwIBw&amp;url=http://foto.mapy.cz/original?id=354333&amp;psig=AFQjCNEbdO1_ZZG0frmvEivmMMqDUPVuxg&amp;ust=14632138347016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oda-auto.cz/modely/octavia/octavia" TargetMode="External"/><Relationship Id="rId4" Type="http://schemas.openxmlformats.org/officeDocument/2006/relationships/hyperlink" Target="https://www.cappo.cz/caste-dotazy/dotazy/motorova-nafta-a-bioslozk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tenor.com/cs/search/pluto-gif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s://www.skoda-auto.cz/modely/octavia/octavia" TargetMode="External"/><Relationship Id="rId4" Type="http://schemas.openxmlformats.org/officeDocument/2006/relationships/hyperlink" Target="https://www.cappo.cz/caste-dotazy/dotazy/motorova-nafta-a-bioslozk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371600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Chemické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fórum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Ústeckého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kraje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2024</a:t>
            </a:r>
            <a:endParaRPr lang="cs-CZ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Biopaliva zlepšují naše ovzduší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Michal Horák</a:t>
            </a: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algn="ctr"/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logo PREOL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89" y="762000"/>
            <a:ext cx="3197352" cy="8900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Kdo je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PREOL?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524000"/>
            <a:ext cx="790188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Člen koncernu AGROFERT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Zpracovatelský závod na řepkové semeno, producent řepkového oleje, bionafty, řepkových šrotů a glycerinu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Zpracování a výroba probíhá v areálu průmyslové chemie v Lovosicích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30936" lvl="2" indent="0" eaLnBrk="1" hangingPunct="1"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32813" y="6453188"/>
            <a:ext cx="431675" cy="404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6BB527-A863-46B8-9B3A-36F2E7A12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Obrázek 6" descr="P1010055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76550" y="3281297"/>
            <a:ext cx="5791200" cy="3171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066800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logo PREOL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984" y="304800"/>
            <a:ext cx="2102368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5181600" cy="45720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 semínka až k bionaftě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970135"/>
              </p:ext>
            </p:extLst>
          </p:nvPr>
        </p:nvGraphicFramePr>
        <p:xfrm>
          <a:off x="558662" y="1225277"/>
          <a:ext cx="6097588" cy="393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>
            <a:cxnSpLocks/>
          </p:cNvCxnSpPr>
          <p:nvPr/>
        </p:nvCxnSpPr>
        <p:spPr>
          <a:xfrm>
            <a:off x="6081346" y="2150993"/>
            <a:ext cx="0" cy="1430407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6447729" y="2299670"/>
            <a:ext cx="1286808" cy="7810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Volné mastné kyseliny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i="1" dirty="0">
                <a:latin typeface="Arial" pitchFamily="34" charset="0"/>
                <a:cs typeface="Arial" pitchFamily="34" charset="0"/>
              </a:rPr>
              <a:t>600 t/r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990600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/>
        </p:nvCxnSpPr>
        <p:spPr>
          <a:xfrm flipH="1">
            <a:off x="5867400" y="5144614"/>
            <a:ext cx="1588" cy="68580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8"/>
          <p:cNvSpPr/>
          <p:nvPr/>
        </p:nvSpPr>
        <p:spPr>
          <a:xfrm>
            <a:off x="4953000" y="5867400"/>
            <a:ext cx="1828800" cy="4962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Jedlý řepkový olej 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400" b="1" i="1" dirty="0">
                <a:latin typeface="Arial" pitchFamily="34" charset="0"/>
                <a:cs typeface="Arial" pitchFamily="34" charset="0"/>
              </a:rPr>
              <a:t>30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,000 t/r</a:t>
            </a:r>
          </a:p>
        </p:txBody>
      </p:sp>
      <p:pic>
        <p:nvPicPr>
          <p:cNvPr id="19" name="Obrázek 18" descr="logo PREOL 2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228600"/>
            <a:ext cx="2102368" cy="585216"/>
          </a:xfrm>
          <a:prstGeom prst="rect">
            <a:avLst/>
          </a:prstGeom>
        </p:spPr>
      </p:pic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CC1A7C06-890A-4B68-A7A3-C65A99F1F03A}"/>
              </a:ext>
            </a:extLst>
          </p:cNvPr>
          <p:cNvCxnSpPr>
            <a:cxnSpLocks/>
          </p:cNvCxnSpPr>
          <p:nvPr/>
        </p:nvCxnSpPr>
        <p:spPr>
          <a:xfrm>
            <a:off x="6107723" y="2686761"/>
            <a:ext cx="293077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8">
            <a:extLst>
              <a:ext uri="{FF2B5EF4-FFF2-40B4-BE49-F238E27FC236}">
                <a16:creationId xmlns:a16="http://schemas.microsoft.com/office/drawing/2014/main" id="{60976766-9EC2-415C-ACB5-46EDB3CC79C9}"/>
              </a:ext>
            </a:extLst>
          </p:cNvPr>
          <p:cNvSpPr/>
          <p:nvPr/>
        </p:nvSpPr>
        <p:spPr>
          <a:xfrm>
            <a:off x="7018982" y="3335249"/>
            <a:ext cx="1441547" cy="3897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GLYCERIN</a:t>
            </a:r>
          </a:p>
          <a:p>
            <a:pPr algn="ctr"/>
            <a:r>
              <a:rPr lang="en-US" sz="14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1400" b="1" i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,000 t/r</a:t>
            </a:r>
          </a:p>
        </p:txBody>
      </p:sp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id="{9A81388A-198E-49D0-AE60-837582954CCB}"/>
              </a:ext>
            </a:extLst>
          </p:cNvPr>
          <p:cNvCxnSpPr>
            <a:cxnSpLocks/>
          </p:cNvCxnSpPr>
          <p:nvPr/>
        </p:nvCxnSpPr>
        <p:spPr>
          <a:xfrm>
            <a:off x="6107723" y="3581400"/>
            <a:ext cx="911259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8659CC-6798-49A0-AA79-019B8C9FF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114800"/>
            <a:ext cx="1457517" cy="6858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B04965F-5ED0-4E2E-AAC5-AB5BF8481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4578" y="5163270"/>
            <a:ext cx="1561160" cy="8241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371468-3702-418E-8953-504025AA78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03" y="3872927"/>
            <a:ext cx="1114026" cy="11180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0F7890-0628-464A-90A7-CA5F948EE1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02" y="2200156"/>
            <a:ext cx="1120874" cy="10764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D598F2-82DC-47C5-8A6E-027AC1294E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54" y="2617271"/>
            <a:ext cx="743435" cy="11905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CEA0E31-A553-4AB8-9A9D-AA76C0FFC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36" y="5646529"/>
            <a:ext cx="911254" cy="107375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27A1919-1B72-4EB1-B806-0F262B2AA4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81" y="2040494"/>
            <a:ext cx="785446" cy="10745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Transesterifikace</a:t>
            </a:r>
            <a:endParaRPr lang="cs-CZ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1"/>
          <p:cNvCxnSpPr/>
          <p:nvPr/>
        </p:nvCxnSpPr>
        <p:spPr>
          <a:xfrm>
            <a:off x="457200" y="1143000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75F1B95A-C755-4246-9DB1-21FC0F941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34200" cy="2675206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527E534-2A9E-4C6F-9AB1-3FDFA3EFCB77}"/>
              </a:ext>
            </a:extLst>
          </p:cNvPr>
          <p:cNvSpPr/>
          <p:nvPr/>
        </p:nvSpPr>
        <p:spPr>
          <a:xfrm>
            <a:off x="4191000" y="6398696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 </a:t>
            </a:r>
            <a:r>
              <a:rPr lang="cs-CZ" sz="600" dirty="0" err="1"/>
              <a:t>Biodiesel</a:t>
            </a:r>
            <a:r>
              <a:rPr lang="cs-CZ" sz="600" dirty="0"/>
              <a:t> </a:t>
            </a:r>
            <a:r>
              <a:rPr lang="cs-CZ" sz="600" dirty="0" err="1"/>
              <a:t>Production</a:t>
            </a:r>
            <a:r>
              <a:rPr lang="cs-CZ" sz="600" dirty="0"/>
              <a:t>, Editor(s): Gerhard </a:t>
            </a:r>
            <a:r>
              <a:rPr lang="cs-CZ" sz="600" dirty="0" err="1"/>
              <a:t>Knothe</a:t>
            </a:r>
            <a:r>
              <a:rPr lang="cs-CZ" sz="600" dirty="0"/>
              <a:t>, </a:t>
            </a:r>
            <a:r>
              <a:rPr lang="cs-CZ" sz="600" dirty="0" err="1"/>
              <a:t>Jürgen</a:t>
            </a:r>
            <a:r>
              <a:rPr lang="cs-CZ" sz="600" dirty="0"/>
              <a:t> </a:t>
            </a:r>
            <a:r>
              <a:rPr lang="cs-CZ" sz="600" dirty="0" err="1"/>
              <a:t>Krahl</a:t>
            </a:r>
            <a:r>
              <a:rPr lang="cs-CZ" sz="600" dirty="0"/>
              <a:t>, Jon Van </a:t>
            </a:r>
            <a:r>
              <a:rPr lang="cs-CZ" sz="600" dirty="0" err="1"/>
              <a:t>Gerpen,The</a:t>
            </a:r>
            <a:r>
              <a:rPr lang="cs-CZ" sz="600" dirty="0"/>
              <a:t> </a:t>
            </a:r>
            <a:r>
              <a:rPr lang="cs-CZ" sz="600" dirty="0" err="1"/>
              <a:t>Biodiesel</a:t>
            </a:r>
            <a:r>
              <a:rPr lang="cs-CZ" sz="600" dirty="0"/>
              <a:t> Handbook (Second </a:t>
            </a:r>
            <a:r>
              <a:rPr lang="cs-CZ" sz="600" dirty="0" err="1"/>
              <a:t>Edition</a:t>
            </a:r>
            <a:r>
              <a:rPr lang="cs-CZ" sz="600" dirty="0"/>
              <a:t>),</a:t>
            </a:r>
          </a:p>
          <a:p>
            <a:r>
              <a:rPr lang="cs-CZ" sz="600" dirty="0"/>
              <a:t>AOCS Press,2010,Pages 31-96,ISBN 9781893997622,https://doi.org/10.1016/B978-1-893997-62-2.50009-7</a:t>
            </a:r>
          </a:p>
          <a:p>
            <a:r>
              <a:rPr lang="cs-CZ" sz="600" dirty="0"/>
              <a:t>(https://www.sciencedirect.com/science/</a:t>
            </a:r>
            <a:r>
              <a:rPr lang="cs-CZ" sz="600" dirty="0" err="1"/>
              <a:t>article</a:t>
            </a:r>
            <a:r>
              <a:rPr lang="cs-CZ" sz="600" dirty="0"/>
              <a:t>/</a:t>
            </a:r>
            <a:r>
              <a:rPr lang="cs-CZ" sz="600" dirty="0" err="1"/>
              <a:t>pii</a:t>
            </a:r>
            <a:r>
              <a:rPr lang="cs-CZ" sz="600" dirty="0"/>
              <a:t>/B9781893997622500097)</a:t>
            </a:r>
          </a:p>
        </p:txBody>
      </p:sp>
    </p:spTree>
    <p:extLst>
      <p:ext uri="{BB962C8B-B14F-4D97-AF65-F5344CB8AC3E}">
        <p14:creationId xmlns:p14="http://schemas.microsoft.com/office/powerpoint/2010/main" val="71188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Emise alokované na MEŘO</a:t>
            </a:r>
          </a:p>
        </p:txBody>
      </p:sp>
      <p:cxnSp>
        <p:nvCxnSpPr>
          <p:cNvPr id="4" name="Straight Connector 11"/>
          <p:cNvCxnSpPr/>
          <p:nvPr/>
        </p:nvCxnSpPr>
        <p:spPr>
          <a:xfrm>
            <a:off x="422418" y="1220595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0CF9FED-3317-43B4-B23F-616B2A89A46E}"/>
              </a:ext>
            </a:extLst>
          </p:cNvPr>
          <p:cNvGrpSpPr/>
          <p:nvPr/>
        </p:nvGrpSpPr>
        <p:grpSpPr>
          <a:xfrm>
            <a:off x="776993" y="2076324"/>
            <a:ext cx="7909807" cy="4407000"/>
            <a:chOff x="1553987" y="1659050"/>
            <a:chExt cx="9466768" cy="4936732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5B509498-5DD5-418C-99BE-EAA8D1BB3C15}"/>
                </a:ext>
              </a:extLst>
            </p:cNvPr>
            <p:cNvGrpSpPr/>
            <p:nvPr/>
          </p:nvGrpSpPr>
          <p:grpSpPr>
            <a:xfrm>
              <a:off x="1553987" y="1659050"/>
              <a:ext cx="9466768" cy="4936732"/>
              <a:chOff x="1631504" y="1265016"/>
              <a:chExt cx="9466768" cy="4936732"/>
            </a:xfrm>
          </p:grpSpPr>
          <p:pic>
            <p:nvPicPr>
              <p:cNvPr id="10" name="Picture 2" descr="https://im-foto.mapy.cz/orig/000/056/00005681d_485785">
                <a:hlinkClick r:id="rId2"/>
                <a:extLst>
                  <a:ext uri="{FF2B5EF4-FFF2-40B4-BE49-F238E27FC236}">
                    <a16:creationId xmlns:a16="http://schemas.microsoft.com/office/drawing/2014/main" id="{9F23FE0A-1183-4503-AA46-4D94B88F8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5401" y="2176415"/>
                <a:ext cx="3168352" cy="2106480"/>
              </a:xfrm>
              <a:prstGeom prst="rect">
                <a:avLst/>
              </a:prstGeom>
              <a:noFill/>
            </p:spPr>
          </p:pic>
          <p:graphicFrame>
            <p:nvGraphicFramePr>
              <p:cNvPr id="11" name="Object 2">
                <a:extLst>
                  <a:ext uri="{FF2B5EF4-FFF2-40B4-BE49-F238E27FC236}">
                    <a16:creationId xmlns:a16="http://schemas.microsoft.com/office/drawing/2014/main" id="{8CB1D4DA-2434-4D69-AA42-AA1884D008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784427"/>
                  </p:ext>
                </p:extLst>
              </p:nvPr>
            </p:nvGraphicFramePr>
            <p:xfrm>
              <a:off x="4847862" y="2343853"/>
              <a:ext cx="4224468" cy="3168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Acrobat Document" r:id="rId4" imgW="16028571" imgH="11333333" progId="AcroExch.Document.7">
                      <p:embed/>
                    </p:oleObj>
                  </mc:Choice>
                  <mc:Fallback>
                    <p:oleObj name="Acrobat Document" r:id="rId4" imgW="16028571" imgH="11333333" progId="AcroExch.Document.7">
                      <p:embed/>
                      <p:pic>
                        <p:nvPicPr>
                          <p:cNvPr id="1033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7862" y="2343853"/>
                            <a:ext cx="4224468" cy="31683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Zahnutá šipka dolů 12">
                <a:extLst>
                  <a:ext uri="{FF2B5EF4-FFF2-40B4-BE49-F238E27FC236}">
                    <a16:creationId xmlns:a16="http://schemas.microsoft.com/office/drawing/2014/main" id="{4537AAA0-96F4-423E-9F86-D969A44C1B31}"/>
                  </a:ext>
                </a:extLst>
              </p:cNvPr>
              <p:cNvSpPr/>
              <p:nvPr/>
            </p:nvSpPr>
            <p:spPr>
              <a:xfrm rot="21226043">
                <a:off x="3519757" y="2347045"/>
                <a:ext cx="2269612" cy="752475"/>
              </a:xfrm>
              <a:prstGeom prst="curvedDownArrow">
                <a:avLst>
                  <a:gd name="adj1" fmla="val 25000"/>
                  <a:gd name="adj2" fmla="val 50000"/>
                  <a:gd name="adj3" fmla="val 350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Šipka dolů 18">
                <a:extLst>
                  <a:ext uri="{FF2B5EF4-FFF2-40B4-BE49-F238E27FC236}">
                    <a16:creationId xmlns:a16="http://schemas.microsoft.com/office/drawing/2014/main" id="{258AA890-CF33-49AC-8DA4-76B34244F429}"/>
                  </a:ext>
                </a:extLst>
              </p:cNvPr>
              <p:cNvSpPr/>
              <p:nvPr/>
            </p:nvSpPr>
            <p:spPr>
              <a:xfrm rot="18899826">
                <a:off x="8434015" y="4935809"/>
                <a:ext cx="488694" cy="696432"/>
              </a:xfrm>
              <a:prstGeom prst="downArrow">
                <a:avLst>
                  <a:gd name="adj1" fmla="val 50000"/>
                  <a:gd name="adj2" fmla="val 685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1C5B26B-152C-4C0E-92D9-A0B0A25E5F83}"/>
                  </a:ext>
                </a:extLst>
              </p:cNvPr>
              <p:cNvSpPr txBox="1"/>
              <p:nvPr/>
            </p:nvSpPr>
            <p:spPr>
              <a:xfrm>
                <a:off x="1631504" y="4419123"/>
                <a:ext cx="3216358" cy="96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Pěstovaní řepky (</a:t>
                </a:r>
                <a:r>
                  <a:rPr lang="cs-CZ" dirty="0" err="1"/>
                  <a:t>e</a:t>
                </a:r>
                <a:r>
                  <a:rPr lang="cs-CZ" sz="1200" dirty="0" err="1"/>
                  <a:t>ec</a:t>
                </a:r>
                <a:r>
                  <a:rPr lang="cs-CZ" dirty="0"/>
                  <a:t>): </a:t>
                </a:r>
              </a:p>
              <a:p>
                <a:pPr algn="ctr"/>
                <a:r>
                  <a:rPr lang="cs-CZ" sz="1600" dirty="0"/>
                  <a:t>16,1 gCO</a:t>
                </a:r>
                <a:r>
                  <a:rPr lang="cs-CZ" sz="1050" dirty="0"/>
                  <a:t>2eq.</a:t>
                </a:r>
                <a:r>
                  <a:rPr lang="cs-CZ" sz="1600" dirty="0"/>
                  <a:t>/MJ</a:t>
                </a:r>
              </a:p>
              <a:p>
                <a:pPr algn="ctr"/>
                <a:r>
                  <a:rPr lang="cs-CZ" sz="1600" dirty="0"/>
                  <a:t>(74%)</a:t>
                </a:r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6DACE4B-ED01-41C0-8E42-EF0134652037}"/>
                  </a:ext>
                </a:extLst>
              </p:cNvPr>
              <p:cNvSpPr txBox="1"/>
              <p:nvPr/>
            </p:nvSpPr>
            <p:spPr>
              <a:xfrm>
                <a:off x="8289960" y="2525252"/>
                <a:ext cx="2808312" cy="127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Výroba olej a MEŘO </a:t>
                </a:r>
                <a:r>
                  <a:rPr lang="cs-CZ" sz="1600" dirty="0"/>
                  <a:t>(</a:t>
                </a:r>
                <a:r>
                  <a:rPr lang="cs-CZ" sz="1600" dirty="0" err="1"/>
                  <a:t>e</a:t>
                </a:r>
                <a:r>
                  <a:rPr lang="cs-CZ" sz="1200" dirty="0" err="1"/>
                  <a:t>p</a:t>
                </a:r>
                <a:r>
                  <a:rPr lang="cs-CZ" sz="1600" dirty="0"/>
                  <a:t>)</a:t>
                </a:r>
              </a:p>
              <a:p>
                <a:pPr algn="ctr"/>
                <a:r>
                  <a:rPr lang="cs-CZ" sz="1600"/>
                  <a:t>3,8 gCO</a:t>
                </a:r>
                <a:r>
                  <a:rPr lang="cs-CZ" sz="1100"/>
                  <a:t>2eq.</a:t>
                </a:r>
                <a:r>
                  <a:rPr lang="cs-CZ" sz="1600"/>
                  <a:t>/</a:t>
                </a:r>
                <a:r>
                  <a:rPr lang="cs-CZ" sz="1600" dirty="0"/>
                  <a:t>MJ</a:t>
                </a:r>
              </a:p>
              <a:p>
                <a:pPr algn="ctr"/>
                <a:r>
                  <a:rPr lang="cs-CZ" sz="1600" dirty="0"/>
                  <a:t>(18%)</a:t>
                </a:r>
              </a:p>
            </p:txBody>
          </p: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8441E77E-07B8-43EF-B386-603F06AE101D}"/>
                  </a:ext>
                </a:extLst>
              </p:cNvPr>
              <p:cNvSpPr txBox="1"/>
              <p:nvPr/>
            </p:nvSpPr>
            <p:spPr>
              <a:xfrm>
                <a:off x="8925273" y="5512204"/>
                <a:ext cx="2172999" cy="68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/>
                  <a:t>MEŘO</a:t>
                </a:r>
              </a:p>
              <a:p>
                <a:pPr algn="ctr"/>
                <a:r>
                  <a:rPr lang="cs-CZ" sz="1600" b="1" dirty="0"/>
                  <a:t>21,7 gCO</a:t>
                </a:r>
                <a:r>
                  <a:rPr lang="cs-CZ" sz="1100" b="1" dirty="0"/>
                  <a:t>2eq.</a:t>
                </a:r>
                <a:r>
                  <a:rPr lang="cs-CZ" sz="1600" b="1" dirty="0"/>
                  <a:t>/MJ</a:t>
                </a: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C30F9BC2-DBBF-41D0-B4C8-7928EF4D4FDF}"/>
                  </a:ext>
                </a:extLst>
              </p:cNvPr>
              <p:cNvSpPr txBox="1"/>
              <p:nvPr/>
            </p:nvSpPr>
            <p:spPr>
              <a:xfrm>
                <a:off x="4847862" y="1265016"/>
                <a:ext cx="2055248" cy="96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Doprava</a:t>
                </a:r>
                <a:r>
                  <a:rPr lang="cs-CZ" sz="1600" dirty="0"/>
                  <a:t> (</a:t>
                </a:r>
                <a:r>
                  <a:rPr lang="cs-CZ" sz="1600" dirty="0" err="1"/>
                  <a:t>e</a:t>
                </a:r>
                <a:r>
                  <a:rPr lang="cs-CZ" sz="1200" dirty="0" err="1"/>
                  <a:t>td</a:t>
                </a:r>
                <a:r>
                  <a:rPr lang="cs-CZ" sz="1600" dirty="0"/>
                  <a:t>)</a:t>
                </a:r>
              </a:p>
              <a:p>
                <a:pPr algn="ctr"/>
                <a:r>
                  <a:rPr lang="cs-CZ" sz="1600" dirty="0"/>
                  <a:t>1,8 gCO</a:t>
                </a:r>
                <a:r>
                  <a:rPr lang="cs-CZ" sz="1100" dirty="0"/>
                  <a:t>2eq.</a:t>
                </a:r>
                <a:r>
                  <a:rPr lang="cs-CZ" sz="1600" dirty="0"/>
                  <a:t>/MJ</a:t>
                </a:r>
              </a:p>
              <a:p>
                <a:pPr algn="ctr"/>
                <a:r>
                  <a:rPr lang="cs-CZ" sz="1600" dirty="0"/>
                  <a:t>(8%)</a:t>
                </a:r>
              </a:p>
            </p:txBody>
          </p:sp>
        </p:grpSp>
        <p:cxnSp>
          <p:nvCxnSpPr>
            <p:cNvPr id="9" name="Přímá spojovací šipka 30">
              <a:extLst>
                <a:ext uri="{FF2B5EF4-FFF2-40B4-BE49-F238E27FC236}">
                  <a16:creationId xmlns:a16="http://schemas.microsoft.com/office/drawing/2014/main" id="{F1E8F66D-44FB-4642-9243-6A8227A2D559}"/>
                </a:ext>
              </a:extLst>
            </p:cNvPr>
            <p:cNvCxnSpPr/>
            <p:nvPr/>
          </p:nvCxnSpPr>
          <p:spPr>
            <a:xfrm flipV="1">
              <a:off x="8034707" y="3525230"/>
              <a:ext cx="504056" cy="4320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C8B5952-805E-409E-A2F3-51E242BE5B57}"/>
              </a:ext>
            </a:extLst>
          </p:cNvPr>
          <p:cNvSpPr txBox="1"/>
          <p:nvPr/>
        </p:nvSpPr>
        <p:spPr>
          <a:xfrm>
            <a:off x="422418" y="1417638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rgbClr val="006600"/>
              </a:buClr>
              <a:buSzPct val="68000"/>
              <a:buFont typeface="Wingdings" pitchFamily="2" charset="2"/>
              <a:buChar char="ü"/>
              <a:defRPr/>
            </a:pP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MEŘO (výpočet emisí (dle EU 2018/2001 – RED II)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1629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cs-CZ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Úspora emisí skleníkových plynů (GHG) </a:t>
            </a:r>
            <a:endParaRPr lang="cs-CZ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11"/>
          <p:cNvCxnSpPr/>
          <p:nvPr/>
        </p:nvCxnSpPr>
        <p:spPr>
          <a:xfrm>
            <a:off x="422418" y="1220595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149F28E-45D8-4FC1-8E1B-8ADB0416D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368677"/>
              </p:ext>
            </p:extLst>
          </p:nvPr>
        </p:nvGraphicFramePr>
        <p:xfrm>
          <a:off x="76200" y="1387967"/>
          <a:ext cx="8686800" cy="426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68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cs-CZ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Úspora emisí skleníkových plynů (GHG) </a:t>
            </a:r>
            <a:endParaRPr lang="cs-CZ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11"/>
          <p:cNvCxnSpPr/>
          <p:nvPr/>
        </p:nvCxnSpPr>
        <p:spPr>
          <a:xfrm>
            <a:off x="422418" y="1220595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B58649B-01CD-40AC-8594-29AC5D7DD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6"/>
          <a:stretch/>
        </p:blipFill>
        <p:spPr>
          <a:xfrm>
            <a:off x="127620" y="1676399"/>
            <a:ext cx="8787780" cy="40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cs-CZ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Úspora emisí skleníkových plynů (GHG) </a:t>
            </a:r>
            <a:endParaRPr lang="cs-CZ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11"/>
          <p:cNvCxnSpPr/>
          <p:nvPr/>
        </p:nvCxnSpPr>
        <p:spPr>
          <a:xfrm>
            <a:off x="422418" y="1220595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99BC898-B640-4FE0-83C8-BBD6C45B11B0}"/>
              </a:ext>
            </a:extLst>
          </p:cNvPr>
          <p:cNvSpPr txBox="1"/>
          <p:nvPr/>
        </p:nvSpPr>
        <p:spPr>
          <a:xfrm>
            <a:off x="457200" y="16002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1 567 000 t motorové nafty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33 540 000 000 km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1 680 000 aut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556942A2-4A0E-4860-8E3D-FF2715472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6" y="1405318"/>
            <a:ext cx="2306925" cy="13182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16376A-CA66-4A09-8A73-688D651C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34" y="3539880"/>
            <a:ext cx="2342357" cy="112780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2124D21-9516-4D59-9634-4120B8964968}"/>
              </a:ext>
            </a:extLst>
          </p:cNvPr>
          <p:cNvSpPr/>
          <p:nvPr/>
        </p:nvSpPr>
        <p:spPr>
          <a:xfrm>
            <a:off x="6168124" y="2755682"/>
            <a:ext cx="3179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i="1" dirty="0">
                <a:latin typeface="Open Sans"/>
              </a:rPr>
              <a:t>Automobilová nádrž (Diesel)</a:t>
            </a:r>
            <a:r>
              <a:rPr lang="cs-CZ" sz="600" dirty="0">
                <a:latin typeface="Open Sans"/>
              </a:rPr>
              <a:t>. Online. In: ČAPPO. Dostupné z: 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https://www.cappo.cz/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-dotazy/dotazy/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motorova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-nafta-a-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bioslozky</a:t>
            </a:r>
            <a:r>
              <a:rPr lang="cs-CZ" sz="600" dirty="0">
                <a:latin typeface="Open Sans"/>
              </a:rPr>
              <a:t>. [cit. 2024-09-20].</a:t>
            </a:r>
            <a:endParaRPr lang="cs-CZ" sz="6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FDC96D-01E9-47EF-8862-30F9DD6576C0}"/>
              </a:ext>
            </a:extLst>
          </p:cNvPr>
          <p:cNvSpPr/>
          <p:nvPr/>
        </p:nvSpPr>
        <p:spPr>
          <a:xfrm>
            <a:off x="6233689" y="4743994"/>
            <a:ext cx="2724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i="1" dirty="0">
                <a:latin typeface="Open Sans"/>
              </a:rPr>
              <a:t>Octavia</a:t>
            </a:r>
            <a:r>
              <a:rPr lang="it-IT" sz="600" dirty="0">
                <a:latin typeface="Open Sans"/>
              </a:rPr>
              <a:t>. Online. In: ŠKODA. Dostupné z: </a:t>
            </a:r>
            <a:r>
              <a:rPr lang="it-IT" sz="600" dirty="0"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https://www.skoda-auto.cz/modely/octavia/octavia</a:t>
            </a:r>
            <a:r>
              <a:rPr lang="it-IT" sz="600" dirty="0">
                <a:latin typeface="Open Sans"/>
              </a:rPr>
              <a:t>. [cit. 2024-09-20].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38733715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cs-CZ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Úspora emisí skleníkových plynů (GHG) </a:t>
            </a:r>
            <a:endParaRPr lang="cs-CZ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11"/>
          <p:cNvCxnSpPr/>
          <p:nvPr/>
        </p:nvCxnSpPr>
        <p:spPr>
          <a:xfrm>
            <a:off x="422418" y="1220595"/>
            <a:ext cx="7772400" cy="0"/>
          </a:xfrm>
          <a:prstGeom prst="line">
            <a:avLst/>
          </a:prstGeom>
          <a:ln w="44450" cap="sq" cmpd="thickThin">
            <a:solidFill>
              <a:schemeClr val="accent1"/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99BC898-B640-4FE0-83C8-BBD6C45B11B0}"/>
              </a:ext>
            </a:extLst>
          </p:cNvPr>
          <p:cNvSpPr txBox="1"/>
          <p:nvPr/>
        </p:nvSpPr>
        <p:spPr>
          <a:xfrm>
            <a:off x="457200" y="16002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1 567 000 t motorové nafty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33 540 000 000 km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1 680 000 aut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3 x okružní výlet okolo Pluta</a:t>
            </a:r>
          </a:p>
          <a:p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556942A2-4A0E-4860-8E3D-FF2715472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6" y="1405318"/>
            <a:ext cx="2306925" cy="13182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16376A-CA66-4A09-8A73-688D651C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34" y="3539880"/>
            <a:ext cx="2342357" cy="112780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2124D21-9516-4D59-9634-4120B8964968}"/>
              </a:ext>
            </a:extLst>
          </p:cNvPr>
          <p:cNvSpPr/>
          <p:nvPr/>
        </p:nvSpPr>
        <p:spPr>
          <a:xfrm>
            <a:off x="6168124" y="2755682"/>
            <a:ext cx="3179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i="1" dirty="0">
                <a:latin typeface="Open Sans"/>
              </a:rPr>
              <a:t>Automobilová nádrž (Diesel)</a:t>
            </a:r>
            <a:r>
              <a:rPr lang="cs-CZ" sz="600" dirty="0">
                <a:latin typeface="Open Sans"/>
              </a:rPr>
              <a:t>. Online. In: ČAPPO. Dostupné z: 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https://www.cappo.cz/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-dotazy/dotazy/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motorova</a:t>
            </a:r>
            <a:r>
              <a:rPr lang="cs-CZ" sz="6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-nafta-a-</a:t>
            </a:r>
            <a:r>
              <a:rPr lang="cs-CZ" sz="600" dirty="0" err="1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bioslozky</a:t>
            </a:r>
            <a:r>
              <a:rPr lang="cs-CZ" sz="600" dirty="0">
                <a:latin typeface="Open Sans"/>
              </a:rPr>
              <a:t>. [cit. 2024-09-20].</a:t>
            </a:r>
            <a:endParaRPr lang="cs-CZ" sz="6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FDC96D-01E9-47EF-8862-30F9DD6576C0}"/>
              </a:ext>
            </a:extLst>
          </p:cNvPr>
          <p:cNvSpPr/>
          <p:nvPr/>
        </p:nvSpPr>
        <p:spPr>
          <a:xfrm>
            <a:off x="6233689" y="4743994"/>
            <a:ext cx="2724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i="1" dirty="0">
                <a:latin typeface="Open Sans"/>
              </a:rPr>
              <a:t>Octavia</a:t>
            </a:r>
            <a:r>
              <a:rPr lang="it-IT" sz="600" dirty="0">
                <a:latin typeface="Open Sans"/>
              </a:rPr>
              <a:t>. Online. In: ŠKODA. Dostupné z: </a:t>
            </a:r>
            <a:r>
              <a:rPr lang="it-IT" sz="600" dirty="0"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https://www.skoda-auto.cz/modely/octavia/octavia</a:t>
            </a:r>
            <a:r>
              <a:rPr lang="it-IT" sz="600" dirty="0">
                <a:latin typeface="Open Sans"/>
              </a:rPr>
              <a:t>. [cit. 2024-09-20].</a:t>
            </a:r>
            <a:endParaRPr lang="cs-CZ" sz="6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2F41C54-009E-4253-A892-CBFF594FF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18" y="3936269"/>
            <a:ext cx="1657350" cy="165735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DAB95ED-D7C3-489E-B575-32A08CCACFE9}"/>
              </a:ext>
            </a:extLst>
          </p:cNvPr>
          <p:cNvSpPr/>
          <p:nvPr/>
        </p:nvSpPr>
        <p:spPr>
          <a:xfrm>
            <a:off x="4114800" y="5702634"/>
            <a:ext cx="2724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i="1" dirty="0">
                <a:latin typeface="Open Sans"/>
              </a:rPr>
              <a:t>Pluto</a:t>
            </a:r>
            <a:r>
              <a:rPr lang="it-IT" sz="600" dirty="0">
                <a:latin typeface="Open Sans"/>
              </a:rPr>
              <a:t>. Online. In: TENOR. Dostupné z: </a:t>
            </a:r>
            <a:r>
              <a:rPr lang="it-IT" sz="600" dirty="0">
                <a:latin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https://tenor.com/cs/search/pluto-gifs</a:t>
            </a:r>
            <a:r>
              <a:rPr lang="it-IT" sz="600" dirty="0">
                <a:latin typeface="Open Sans"/>
              </a:rPr>
              <a:t>. [cit. 2024-09-20].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49431678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002060"/>
      </a:dk1>
      <a:lt1>
        <a:sysClr val="window" lastClr="FFFFFF"/>
      </a:lt1>
      <a:dk2>
        <a:srgbClr val="464653"/>
      </a:dk2>
      <a:lt2>
        <a:srgbClr val="D1EFE0"/>
      </a:lt2>
      <a:accent1>
        <a:srgbClr val="006600"/>
      </a:accent1>
      <a:accent2>
        <a:srgbClr val="339966"/>
      </a:accent2>
      <a:accent3>
        <a:srgbClr val="00CC00"/>
      </a:accent3>
      <a:accent4>
        <a:srgbClr val="FADA7A"/>
      </a:accent4>
      <a:accent5>
        <a:srgbClr val="A3E0C1"/>
      </a:accent5>
      <a:accent6>
        <a:srgbClr val="002060"/>
      </a:accent6>
      <a:hlink>
        <a:srgbClr val="D1EFE0"/>
      </a:hlink>
      <a:folHlink>
        <a:srgbClr val="0099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44450" cap="sq" cmpd="thickThin">
          <a:solidFill>
            <a:schemeClr val="accent1"/>
          </a:solidFill>
          <a:prstDash val="solid"/>
          <a:beve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467</Words>
  <Application>Microsoft Office PowerPoint</Application>
  <PresentationFormat>Předvádění na obrazovce (4:3)</PresentationFormat>
  <Paragraphs>67</Paragraphs>
  <Slides>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Arial</vt:lpstr>
      <vt:lpstr>Calibri</vt:lpstr>
      <vt:lpstr>Lucida Sans Unicode</vt:lpstr>
      <vt:lpstr>Open Sans</vt:lpstr>
      <vt:lpstr>Times New Roman</vt:lpstr>
      <vt:lpstr>Verdana</vt:lpstr>
      <vt:lpstr>Wingdings</vt:lpstr>
      <vt:lpstr>Wingdings 2</vt:lpstr>
      <vt:lpstr>Wingdings 3</vt:lpstr>
      <vt:lpstr>Concourse</vt:lpstr>
      <vt:lpstr>Acrobat Document</vt:lpstr>
      <vt:lpstr>Prezentace aplikace PowerPoint</vt:lpstr>
      <vt:lpstr>Kdo je PREOL?</vt:lpstr>
      <vt:lpstr>Od semínka až k bionaftě</vt:lpstr>
      <vt:lpstr>Transesterifikace</vt:lpstr>
      <vt:lpstr>Emise alokované na MEŘO</vt:lpstr>
      <vt:lpstr>Úspora emisí skleníkových plynů (GHG) </vt:lpstr>
      <vt:lpstr>Úspora emisí skleníkových plynů (GHG) </vt:lpstr>
      <vt:lpstr>Úspora emisí skleníkových plynů (GHG) </vt:lpstr>
      <vt:lpstr>Úspora emisí skleníkových plynů (GHG) 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PREOL, a.s.</dc:title>
  <dc:creator>david garcia</dc:creator>
  <cp:lastModifiedBy>Petr Matoušek</cp:lastModifiedBy>
  <cp:revision>371</cp:revision>
  <dcterms:created xsi:type="dcterms:W3CDTF">2009-03-03T11:53:34Z</dcterms:created>
  <dcterms:modified xsi:type="dcterms:W3CDTF">2024-09-30T09:47:15Z</dcterms:modified>
</cp:coreProperties>
</file>