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9"/>
  </p:notesMasterIdLst>
  <p:handoutMasterIdLst>
    <p:handoutMasterId r:id="rId20"/>
  </p:handoutMasterIdLst>
  <p:sldIdLst>
    <p:sldId id="282" r:id="rId4"/>
    <p:sldId id="303" r:id="rId5"/>
    <p:sldId id="258" r:id="rId6"/>
    <p:sldId id="308" r:id="rId7"/>
    <p:sldId id="292" r:id="rId8"/>
    <p:sldId id="304" r:id="rId9"/>
    <p:sldId id="305" r:id="rId10"/>
    <p:sldId id="295" r:id="rId11"/>
    <p:sldId id="307" r:id="rId12"/>
    <p:sldId id="291" r:id="rId13"/>
    <p:sldId id="306" r:id="rId14"/>
    <p:sldId id="299" r:id="rId15"/>
    <p:sldId id="294" r:id="rId16"/>
    <p:sldId id="302" r:id="rId17"/>
    <p:sldId id="309" r:id="rId18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1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6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1E70A-13BC-4BF8-9D04-1705BEFA1275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550C841D-7235-46B4-8FC1-E683F38890B5}">
      <dgm:prSet phldrT="[Text]" custT="1"/>
      <dgm:spPr/>
      <dgm:t>
        <a:bodyPr/>
        <a:lstStyle/>
        <a:p>
          <a:r>
            <a:rPr lang="cs-CZ" sz="2800" b="1" dirty="0">
              <a:solidFill>
                <a:schemeClr val="tx1"/>
              </a:solidFill>
            </a:rPr>
            <a:t>Základní škola</a:t>
          </a:r>
        </a:p>
      </dgm:t>
    </dgm:pt>
    <dgm:pt modelId="{B1D02F4E-8057-4942-96C0-0B4F712221A7}" type="parTrans" cxnId="{A4C508D5-2C23-4B4A-91D7-5FCC0D12C983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94A29A31-F5C6-41D7-9B7E-FFB796F3CE90}" type="sibTrans" cxnId="{A4C508D5-2C23-4B4A-91D7-5FCC0D12C983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D7B768E6-9212-4101-B918-6F2A3F6D08B1}">
      <dgm:prSet phldrT="[Text]"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nízká aprobovanost výuky</a:t>
          </a:r>
        </a:p>
      </dgm:t>
    </dgm:pt>
    <dgm:pt modelId="{DA25857A-AF03-4E5D-8351-DFF2CB84726A}" type="parTrans" cxnId="{BF6A2D23-274D-466D-B24F-00CC683FA36C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F33B9F3A-219C-43A3-BAA6-470B0FDDDDF8}" type="sibTrans" cxnId="{BF6A2D23-274D-466D-B24F-00CC683FA36C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84B73525-FC5D-4F57-88E8-55EF54367A38}">
      <dgm:prSet phldrT="[Text]" custT="1"/>
      <dgm:spPr/>
      <dgm:t>
        <a:bodyPr/>
        <a:lstStyle/>
        <a:p>
          <a:r>
            <a:rPr lang="cs-CZ" sz="2800" b="1" dirty="0">
              <a:solidFill>
                <a:schemeClr val="tx1"/>
              </a:solidFill>
            </a:rPr>
            <a:t>Střední škola</a:t>
          </a:r>
        </a:p>
      </dgm:t>
    </dgm:pt>
    <dgm:pt modelId="{076BCCB4-D283-44A5-88C4-DE2A82009C6D}" type="parTrans" cxnId="{747F59E0-49F4-41D5-8DB3-6CDF80B5278D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35A0EC0A-2D44-42B8-A9C0-490CF8ED1000}" type="sibTrans" cxnId="{747F59E0-49F4-41D5-8DB3-6CDF80B5278D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9385C995-3DFD-4064-A1CB-AEACE0FED00A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cs-CZ" b="1" dirty="0">
              <a:solidFill>
                <a:schemeClr val="tx1"/>
              </a:solidFill>
            </a:rPr>
            <a:t>Nízký počet uchazečů o VŠ technického nebo PV zaměření, vč. chemie</a:t>
          </a:r>
        </a:p>
      </dgm:t>
    </dgm:pt>
    <dgm:pt modelId="{659E4A43-F6AE-478A-A3EC-960B325BFC09}" type="parTrans" cxnId="{16BE361C-A822-4DE1-B3F6-9A0AC163BD39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55DB7741-F7B4-48F0-A00C-EDB3ED42FC06}" type="sibTrans" cxnId="{16BE361C-A822-4DE1-B3F6-9A0AC163BD39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D6E9BA49-16F3-4452-8212-AF277CE1488E}">
      <dgm:prSet phldrT="[Text]" custT="1"/>
      <dgm:spPr/>
      <dgm:t>
        <a:bodyPr/>
        <a:lstStyle/>
        <a:p>
          <a:r>
            <a:rPr lang="cs-CZ" sz="2800" b="1" dirty="0">
              <a:solidFill>
                <a:schemeClr val="tx1"/>
              </a:solidFill>
            </a:rPr>
            <a:t>Vysoká škola</a:t>
          </a:r>
        </a:p>
      </dgm:t>
    </dgm:pt>
    <dgm:pt modelId="{C0DF2942-398F-40E0-A690-0A2CE50E8941}" type="parTrans" cxnId="{13C1AD3A-171F-418D-A3E5-66EC442838E5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B2921A3F-C9CD-4D6F-9143-CF3C4B6FCF85}" type="sibTrans" cxnId="{13C1AD3A-171F-418D-A3E5-66EC442838E5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14CB61DC-9FAA-463A-BD1B-AA91B2A6EB49}">
      <dgm:prSet phldrT="[Text]"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odchod VŠ vzdělaných lidí mimo ÚK </a:t>
          </a:r>
        </a:p>
      </dgm:t>
    </dgm:pt>
    <dgm:pt modelId="{2796A3A7-10DA-4B6A-BD51-64665E088CEB}" type="parTrans" cxnId="{5195AB5A-CF4E-49BF-88AB-2DB8D7041A99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0262FBB3-A46B-4BCA-BDE1-17B883C887EE}" type="sibTrans" cxnId="{5195AB5A-CF4E-49BF-88AB-2DB8D7041A99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15840306-2A44-42DC-92C0-E14256020A9A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cs-CZ" b="1" dirty="0">
              <a:solidFill>
                <a:schemeClr val="tx1"/>
              </a:solidFill>
            </a:rPr>
            <a:t>nízká atraktivita učitelského povolání</a:t>
          </a:r>
        </a:p>
      </dgm:t>
    </dgm:pt>
    <dgm:pt modelId="{4E2CCC30-2C91-4558-8F1F-CCD93E75FE8A}" type="parTrans" cxnId="{5B5816F2-1022-466C-9EB7-B9D17B1B2120}">
      <dgm:prSet/>
      <dgm:spPr/>
      <dgm:t>
        <a:bodyPr/>
        <a:lstStyle/>
        <a:p>
          <a:endParaRPr lang="cs-CZ" b="1"/>
        </a:p>
      </dgm:t>
    </dgm:pt>
    <dgm:pt modelId="{C8058A19-5CF5-47E5-99A3-1B5430C7EAEE}" type="sibTrans" cxnId="{5B5816F2-1022-466C-9EB7-B9D17B1B2120}">
      <dgm:prSet/>
      <dgm:spPr/>
      <dgm:t>
        <a:bodyPr/>
        <a:lstStyle/>
        <a:p>
          <a:endParaRPr lang="cs-CZ" b="1"/>
        </a:p>
      </dgm:t>
    </dgm:pt>
    <dgm:pt modelId="{F91D3B9C-6778-4F61-884B-B4EE19397FD0}">
      <dgm:prSet phldrT="[Text]"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odliv absolventů učitelství mimo školství </a:t>
          </a:r>
        </a:p>
      </dgm:t>
    </dgm:pt>
    <dgm:pt modelId="{C8FE35B6-F8D0-4C5D-AD98-3A72A644AE25}" type="parTrans" cxnId="{3DDD2CE9-E3AF-4CF1-ABA4-98FCFB6AD04A}">
      <dgm:prSet/>
      <dgm:spPr/>
      <dgm:t>
        <a:bodyPr/>
        <a:lstStyle/>
        <a:p>
          <a:endParaRPr lang="cs-CZ" b="1"/>
        </a:p>
      </dgm:t>
    </dgm:pt>
    <dgm:pt modelId="{6483653B-B526-41DB-A52D-0D9DC397BAEC}" type="sibTrans" cxnId="{3DDD2CE9-E3AF-4CF1-ABA4-98FCFB6AD04A}">
      <dgm:prSet/>
      <dgm:spPr/>
      <dgm:t>
        <a:bodyPr/>
        <a:lstStyle/>
        <a:p>
          <a:endParaRPr lang="cs-CZ" b="1"/>
        </a:p>
      </dgm:t>
    </dgm:pt>
    <dgm:pt modelId="{DF2991B7-694F-4096-A80F-B7CA13C2F308}">
      <dgm:prSet phldrT="[Text]"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malý zájem o studium SŠ chemického směru</a:t>
          </a:r>
        </a:p>
      </dgm:t>
    </dgm:pt>
    <dgm:pt modelId="{82D8182C-5BC3-4E40-9382-FB2C407AC414}" type="parTrans" cxnId="{7633BE48-671C-4A92-B1ED-53F5D2F11ABA}">
      <dgm:prSet/>
      <dgm:spPr/>
      <dgm:t>
        <a:bodyPr/>
        <a:lstStyle/>
        <a:p>
          <a:endParaRPr lang="cs-CZ" b="1"/>
        </a:p>
      </dgm:t>
    </dgm:pt>
    <dgm:pt modelId="{3DD26804-7B7F-445F-9255-605B5195A4E1}" type="sibTrans" cxnId="{7633BE48-671C-4A92-B1ED-53F5D2F11ABA}">
      <dgm:prSet/>
      <dgm:spPr/>
      <dgm:t>
        <a:bodyPr/>
        <a:lstStyle/>
        <a:p>
          <a:endParaRPr lang="cs-CZ" b="1"/>
        </a:p>
      </dgm:t>
    </dgm:pt>
    <dgm:pt modelId="{AF4A530A-EA07-4074-9047-088A1000C350}" type="pres">
      <dgm:prSet presAssocID="{38D1E70A-13BC-4BF8-9D04-1705BEFA1275}" presName="linearFlow" presStyleCnt="0">
        <dgm:presLayoutVars>
          <dgm:dir/>
          <dgm:animLvl val="lvl"/>
          <dgm:resizeHandles val="exact"/>
        </dgm:presLayoutVars>
      </dgm:prSet>
      <dgm:spPr/>
    </dgm:pt>
    <dgm:pt modelId="{1CC8AB1E-E5AA-4846-8A90-40B2C75C9FFE}" type="pres">
      <dgm:prSet presAssocID="{550C841D-7235-46B4-8FC1-E683F38890B5}" presName="composite" presStyleCnt="0"/>
      <dgm:spPr/>
    </dgm:pt>
    <dgm:pt modelId="{F6F021C5-E629-4BC0-9D2C-F7E4FFC64E57}" type="pres">
      <dgm:prSet presAssocID="{550C841D-7235-46B4-8FC1-E683F38890B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021EC-595B-4AAC-A5CC-A6AC63036C28}" type="pres">
      <dgm:prSet presAssocID="{550C841D-7235-46B4-8FC1-E683F38890B5}" presName="parSh" presStyleLbl="node1" presStyleIdx="0" presStyleCnt="3" custScaleX="119994" custScaleY="143391"/>
      <dgm:spPr/>
    </dgm:pt>
    <dgm:pt modelId="{46EE8012-C811-4016-8CE3-774BF38918D6}" type="pres">
      <dgm:prSet presAssocID="{550C841D-7235-46B4-8FC1-E683F38890B5}" presName="desTx" presStyleLbl="fgAcc1" presStyleIdx="0" presStyleCnt="3" custScaleX="133195" custScaleY="85365" custLinFactNeighborX="13497" custLinFactNeighborY="9077">
        <dgm:presLayoutVars>
          <dgm:bulletEnabled val="1"/>
        </dgm:presLayoutVars>
      </dgm:prSet>
      <dgm:spPr/>
    </dgm:pt>
    <dgm:pt modelId="{2F03505B-3A45-4A61-9239-3E12D8B5503D}" type="pres">
      <dgm:prSet presAssocID="{94A29A31-F5C6-41D7-9B7E-FFB796F3CE90}" presName="sibTrans" presStyleLbl="sibTrans2D1" presStyleIdx="0" presStyleCnt="2"/>
      <dgm:spPr/>
    </dgm:pt>
    <dgm:pt modelId="{97043B45-656E-42A6-AEE5-137F2CD60FF9}" type="pres">
      <dgm:prSet presAssocID="{94A29A31-F5C6-41D7-9B7E-FFB796F3CE90}" presName="connTx" presStyleLbl="sibTrans2D1" presStyleIdx="0" presStyleCnt="2"/>
      <dgm:spPr/>
    </dgm:pt>
    <dgm:pt modelId="{997443A3-ACD8-4C0E-AC64-043F78183F2C}" type="pres">
      <dgm:prSet presAssocID="{84B73525-FC5D-4F57-88E8-55EF54367A38}" presName="composite" presStyleCnt="0"/>
      <dgm:spPr/>
    </dgm:pt>
    <dgm:pt modelId="{A8CF7CFE-AA14-4D1E-89FE-9E77BD677CBD}" type="pres">
      <dgm:prSet presAssocID="{84B73525-FC5D-4F57-88E8-55EF54367A3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9FC3566-B4C3-461A-93F8-DC481C2F4137}" type="pres">
      <dgm:prSet presAssocID="{84B73525-FC5D-4F57-88E8-55EF54367A38}" presName="parSh" presStyleLbl="node1" presStyleIdx="1" presStyleCnt="3" custScaleX="119994" custScaleY="143391"/>
      <dgm:spPr/>
    </dgm:pt>
    <dgm:pt modelId="{C725CF1A-2B98-4045-9AD1-7FC47AE24ADF}" type="pres">
      <dgm:prSet presAssocID="{84B73525-FC5D-4F57-88E8-55EF54367A38}" presName="desTx" presStyleLbl="fgAcc1" presStyleIdx="1" presStyleCnt="3" custScaleX="126823" custScaleY="85365" custLinFactNeighborX="13497" custLinFactNeighborY="9077">
        <dgm:presLayoutVars>
          <dgm:bulletEnabled val="1"/>
        </dgm:presLayoutVars>
      </dgm:prSet>
      <dgm:spPr/>
    </dgm:pt>
    <dgm:pt modelId="{9F80EBF8-FBF4-459F-BDA5-8952AA35D732}" type="pres">
      <dgm:prSet presAssocID="{35A0EC0A-2D44-42B8-A9C0-490CF8ED1000}" presName="sibTrans" presStyleLbl="sibTrans2D1" presStyleIdx="1" presStyleCnt="2"/>
      <dgm:spPr/>
    </dgm:pt>
    <dgm:pt modelId="{4440350B-C493-4620-9887-65449BCEC15D}" type="pres">
      <dgm:prSet presAssocID="{35A0EC0A-2D44-42B8-A9C0-490CF8ED1000}" presName="connTx" presStyleLbl="sibTrans2D1" presStyleIdx="1" presStyleCnt="2"/>
      <dgm:spPr/>
    </dgm:pt>
    <dgm:pt modelId="{AE6DAE43-860A-4A2F-9EBE-64F614CEBC4D}" type="pres">
      <dgm:prSet presAssocID="{D6E9BA49-16F3-4452-8212-AF277CE1488E}" presName="composite" presStyleCnt="0"/>
      <dgm:spPr/>
    </dgm:pt>
    <dgm:pt modelId="{0D3994D5-DE99-4878-B9B4-DD697529AFAE}" type="pres">
      <dgm:prSet presAssocID="{D6E9BA49-16F3-4452-8212-AF277CE1488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9A67D6C-EFEC-4E99-AC34-D705C37DAD70}" type="pres">
      <dgm:prSet presAssocID="{D6E9BA49-16F3-4452-8212-AF277CE1488E}" presName="parSh" presStyleLbl="node1" presStyleIdx="2" presStyleCnt="3" custScaleX="119994" custScaleY="143391" custLinFactNeighborX="1802" custLinFactNeighborY="-9272"/>
      <dgm:spPr/>
    </dgm:pt>
    <dgm:pt modelId="{08B9F17F-CCD4-46EE-AFAE-E3F40A53292D}" type="pres">
      <dgm:prSet presAssocID="{D6E9BA49-16F3-4452-8212-AF277CE1488E}" presName="desTx" presStyleLbl="fgAcc1" presStyleIdx="2" presStyleCnt="3" custScaleX="111360" custScaleY="84490" custLinFactNeighborX="-4071" custLinFactNeighborY="6638">
        <dgm:presLayoutVars>
          <dgm:bulletEnabled val="1"/>
        </dgm:presLayoutVars>
      </dgm:prSet>
      <dgm:spPr/>
    </dgm:pt>
  </dgm:ptLst>
  <dgm:cxnLst>
    <dgm:cxn modelId="{95481910-653C-4CA3-9205-D2670D9F9751}" type="presOf" srcId="{38D1E70A-13BC-4BF8-9D04-1705BEFA1275}" destId="{AF4A530A-EA07-4074-9047-088A1000C350}" srcOrd="0" destOrd="0" presId="urn:microsoft.com/office/officeart/2005/8/layout/process3"/>
    <dgm:cxn modelId="{3A3DB114-39CE-4B9E-B491-B1B1D93E646F}" type="presOf" srcId="{550C841D-7235-46B4-8FC1-E683F38890B5}" destId="{F6A021EC-595B-4AAC-A5CC-A6AC63036C28}" srcOrd="1" destOrd="0" presId="urn:microsoft.com/office/officeart/2005/8/layout/process3"/>
    <dgm:cxn modelId="{16BE361C-A822-4DE1-B3F6-9A0AC163BD39}" srcId="{84B73525-FC5D-4F57-88E8-55EF54367A38}" destId="{9385C995-3DFD-4064-A1CB-AEACE0FED00A}" srcOrd="0" destOrd="0" parTransId="{659E4A43-F6AE-478A-A3EC-960B325BFC09}" sibTransId="{55DB7741-F7B4-48F0-A00C-EDB3ED42FC06}"/>
    <dgm:cxn modelId="{BF6A2D23-274D-466D-B24F-00CC683FA36C}" srcId="{550C841D-7235-46B4-8FC1-E683F38890B5}" destId="{D7B768E6-9212-4101-B918-6F2A3F6D08B1}" srcOrd="0" destOrd="0" parTransId="{DA25857A-AF03-4E5D-8351-DFF2CB84726A}" sibTransId="{F33B9F3A-219C-43A3-BAA6-470B0FDDDDF8}"/>
    <dgm:cxn modelId="{8E5E9030-6081-43F8-9227-3D3016FC012B}" type="presOf" srcId="{94A29A31-F5C6-41D7-9B7E-FFB796F3CE90}" destId="{97043B45-656E-42A6-AEE5-137F2CD60FF9}" srcOrd="1" destOrd="0" presId="urn:microsoft.com/office/officeart/2005/8/layout/process3"/>
    <dgm:cxn modelId="{69482F31-8805-428B-B6B9-4799A07AF44C}" type="presOf" srcId="{D6E9BA49-16F3-4452-8212-AF277CE1488E}" destId="{0D3994D5-DE99-4878-B9B4-DD697529AFAE}" srcOrd="0" destOrd="0" presId="urn:microsoft.com/office/officeart/2005/8/layout/process3"/>
    <dgm:cxn modelId="{13C1AD3A-171F-418D-A3E5-66EC442838E5}" srcId="{38D1E70A-13BC-4BF8-9D04-1705BEFA1275}" destId="{D6E9BA49-16F3-4452-8212-AF277CE1488E}" srcOrd="2" destOrd="0" parTransId="{C0DF2942-398F-40E0-A690-0A2CE50E8941}" sibTransId="{B2921A3F-C9CD-4D6F-9143-CF3C4B6FCF85}"/>
    <dgm:cxn modelId="{B1189E67-01C2-4375-9385-AA0310B77C50}" type="presOf" srcId="{94A29A31-F5C6-41D7-9B7E-FFB796F3CE90}" destId="{2F03505B-3A45-4A61-9239-3E12D8B5503D}" srcOrd="0" destOrd="0" presId="urn:microsoft.com/office/officeart/2005/8/layout/process3"/>
    <dgm:cxn modelId="{7633BE48-671C-4A92-B1ED-53F5D2F11ABA}" srcId="{550C841D-7235-46B4-8FC1-E683F38890B5}" destId="{DF2991B7-694F-4096-A80F-B7CA13C2F308}" srcOrd="1" destOrd="0" parTransId="{82D8182C-5BC3-4E40-9382-FB2C407AC414}" sibTransId="{3DD26804-7B7F-445F-9255-605B5195A4E1}"/>
    <dgm:cxn modelId="{DA3AF552-86BD-462B-A386-F614BC67D494}" type="presOf" srcId="{F91D3B9C-6778-4F61-884B-B4EE19397FD0}" destId="{08B9F17F-CCD4-46EE-AFAE-E3F40A53292D}" srcOrd="0" destOrd="1" presId="urn:microsoft.com/office/officeart/2005/8/layout/process3"/>
    <dgm:cxn modelId="{44607353-C4BF-4564-9B94-BAB12027D8E8}" type="presOf" srcId="{9385C995-3DFD-4064-A1CB-AEACE0FED00A}" destId="{C725CF1A-2B98-4045-9AD1-7FC47AE24ADF}" srcOrd="0" destOrd="0" presId="urn:microsoft.com/office/officeart/2005/8/layout/process3"/>
    <dgm:cxn modelId="{4BE62156-02A9-472F-93E3-7F13D9310F94}" type="presOf" srcId="{14CB61DC-9FAA-463A-BD1B-AA91B2A6EB49}" destId="{08B9F17F-CCD4-46EE-AFAE-E3F40A53292D}" srcOrd="0" destOrd="0" presId="urn:microsoft.com/office/officeart/2005/8/layout/process3"/>
    <dgm:cxn modelId="{965DF556-6B87-43D5-BEA7-BE7263A791E2}" type="presOf" srcId="{15840306-2A44-42DC-92C0-E14256020A9A}" destId="{C725CF1A-2B98-4045-9AD1-7FC47AE24ADF}" srcOrd="0" destOrd="1" presId="urn:microsoft.com/office/officeart/2005/8/layout/process3"/>
    <dgm:cxn modelId="{5195AB5A-CF4E-49BF-88AB-2DB8D7041A99}" srcId="{D6E9BA49-16F3-4452-8212-AF277CE1488E}" destId="{14CB61DC-9FAA-463A-BD1B-AA91B2A6EB49}" srcOrd="0" destOrd="0" parTransId="{2796A3A7-10DA-4B6A-BD51-64665E088CEB}" sibTransId="{0262FBB3-A46B-4BCA-BDE1-17B883C887EE}"/>
    <dgm:cxn modelId="{61FD8799-B987-493D-B673-52BAC804C996}" type="presOf" srcId="{35A0EC0A-2D44-42B8-A9C0-490CF8ED1000}" destId="{9F80EBF8-FBF4-459F-BDA5-8952AA35D732}" srcOrd="0" destOrd="0" presId="urn:microsoft.com/office/officeart/2005/8/layout/process3"/>
    <dgm:cxn modelId="{82A8439A-9064-47B2-9DB3-884BF08C6C3D}" type="presOf" srcId="{D6E9BA49-16F3-4452-8212-AF277CE1488E}" destId="{D9A67D6C-EFEC-4E99-AC34-D705C37DAD70}" srcOrd="1" destOrd="0" presId="urn:microsoft.com/office/officeart/2005/8/layout/process3"/>
    <dgm:cxn modelId="{A2E5419B-8D50-4A12-A87A-5E930632ADB6}" type="presOf" srcId="{DF2991B7-694F-4096-A80F-B7CA13C2F308}" destId="{46EE8012-C811-4016-8CE3-774BF38918D6}" srcOrd="0" destOrd="1" presId="urn:microsoft.com/office/officeart/2005/8/layout/process3"/>
    <dgm:cxn modelId="{DAF9E1A0-80D7-4E08-A493-3CAAAC39B672}" type="presOf" srcId="{35A0EC0A-2D44-42B8-A9C0-490CF8ED1000}" destId="{4440350B-C493-4620-9887-65449BCEC15D}" srcOrd="1" destOrd="0" presId="urn:microsoft.com/office/officeart/2005/8/layout/process3"/>
    <dgm:cxn modelId="{74202DBF-6ABD-4E93-886C-D754BEAAAAC0}" type="presOf" srcId="{84B73525-FC5D-4F57-88E8-55EF54367A38}" destId="{39FC3566-B4C3-461A-93F8-DC481C2F4137}" srcOrd="1" destOrd="0" presId="urn:microsoft.com/office/officeart/2005/8/layout/process3"/>
    <dgm:cxn modelId="{8CBE73C0-3701-4272-BD5C-9A4CB5E9FCD1}" type="presOf" srcId="{550C841D-7235-46B4-8FC1-E683F38890B5}" destId="{F6F021C5-E629-4BC0-9D2C-F7E4FFC64E57}" srcOrd="0" destOrd="0" presId="urn:microsoft.com/office/officeart/2005/8/layout/process3"/>
    <dgm:cxn modelId="{EC9296C3-B686-4498-9F92-68772C63BE8B}" type="presOf" srcId="{D7B768E6-9212-4101-B918-6F2A3F6D08B1}" destId="{46EE8012-C811-4016-8CE3-774BF38918D6}" srcOrd="0" destOrd="0" presId="urn:microsoft.com/office/officeart/2005/8/layout/process3"/>
    <dgm:cxn modelId="{A4C508D5-2C23-4B4A-91D7-5FCC0D12C983}" srcId="{38D1E70A-13BC-4BF8-9D04-1705BEFA1275}" destId="{550C841D-7235-46B4-8FC1-E683F38890B5}" srcOrd="0" destOrd="0" parTransId="{B1D02F4E-8057-4942-96C0-0B4F712221A7}" sibTransId="{94A29A31-F5C6-41D7-9B7E-FFB796F3CE90}"/>
    <dgm:cxn modelId="{747F59E0-49F4-41D5-8DB3-6CDF80B5278D}" srcId="{38D1E70A-13BC-4BF8-9D04-1705BEFA1275}" destId="{84B73525-FC5D-4F57-88E8-55EF54367A38}" srcOrd="1" destOrd="0" parTransId="{076BCCB4-D283-44A5-88C4-DE2A82009C6D}" sibTransId="{35A0EC0A-2D44-42B8-A9C0-490CF8ED1000}"/>
    <dgm:cxn modelId="{C3389DE8-C1C0-479D-BB70-C49FE019CD14}" type="presOf" srcId="{84B73525-FC5D-4F57-88E8-55EF54367A38}" destId="{A8CF7CFE-AA14-4D1E-89FE-9E77BD677CBD}" srcOrd="0" destOrd="0" presId="urn:microsoft.com/office/officeart/2005/8/layout/process3"/>
    <dgm:cxn modelId="{3DDD2CE9-E3AF-4CF1-ABA4-98FCFB6AD04A}" srcId="{D6E9BA49-16F3-4452-8212-AF277CE1488E}" destId="{F91D3B9C-6778-4F61-884B-B4EE19397FD0}" srcOrd="1" destOrd="0" parTransId="{C8FE35B6-F8D0-4C5D-AD98-3A72A644AE25}" sibTransId="{6483653B-B526-41DB-A52D-0D9DC397BAEC}"/>
    <dgm:cxn modelId="{5B5816F2-1022-466C-9EB7-B9D17B1B2120}" srcId="{84B73525-FC5D-4F57-88E8-55EF54367A38}" destId="{15840306-2A44-42DC-92C0-E14256020A9A}" srcOrd="1" destOrd="0" parTransId="{4E2CCC30-2C91-4558-8F1F-CCD93E75FE8A}" sibTransId="{C8058A19-5CF5-47E5-99A3-1B5430C7EAEE}"/>
    <dgm:cxn modelId="{2D8D1CB4-AC0C-42A1-9474-D0F32A767B59}" type="presParOf" srcId="{AF4A530A-EA07-4074-9047-088A1000C350}" destId="{1CC8AB1E-E5AA-4846-8A90-40B2C75C9FFE}" srcOrd="0" destOrd="0" presId="urn:microsoft.com/office/officeart/2005/8/layout/process3"/>
    <dgm:cxn modelId="{39CA9876-7FFF-42D0-A1C3-A32703396959}" type="presParOf" srcId="{1CC8AB1E-E5AA-4846-8A90-40B2C75C9FFE}" destId="{F6F021C5-E629-4BC0-9D2C-F7E4FFC64E57}" srcOrd="0" destOrd="0" presId="urn:microsoft.com/office/officeart/2005/8/layout/process3"/>
    <dgm:cxn modelId="{D142C85A-0715-44D6-991F-F42C63292130}" type="presParOf" srcId="{1CC8AB1E-E5AA-4846-8A90-40B2C75C9FFE}" destId="{F6A021EC-595B-4AAC-A5CC-A6AC63036C28}" srcOrd="1" destOrd="0" presId="urn:microsoft.com/office/officeart/2005/8/layout/process3"/>
    <dgm:cxn modelId="{4B26D853-1CB8-4CBE-AC9A-E6BBA7513B1F}" type="presParOf" srcId="{1CC8AB1E-E5AA-4846-8A90-40B2C75C9FFE}" destId="{46EE8012-C811-4016-8CE3-774BF38918D6}" srcOrd="2" destOrd="0" presId="urn:microsoft.com/office/officeart/2005/8/layout/process3"/>
    <dgm:cxn modelId="{1B6137C0-A58F-480F-8F13-3CAE087EC364}" type="presParOf" srcId="{AF4A530A-EA07-4074-9047-088A1000C350}" destId="{2F03505B-3A45-4A61-9239-3E12D8B5503D}" srcOrd="1" destOrd="0" presId="urn:microsoft.com/office/officeart/2005/8/layout/process3"/>
    <dgm:cxn modelId="{CF52318B-A40C-40BA-9E6E-09FE9F7BE3BC}" type="presParOf" srcId="{2F03505B-3A45-4A61-9239-3E12D8B5503D}" destId="{97043B45-656E-42A6-AEE5-137F2CD60FF9}" srcOrd="0" destOrd="0" presId="urn:microsoft.com/office/officeart/2005/8/layout/process3"/>
    <dgm:cxn modelId="{70D60357-00B0-4EF4-AF77-3B1B7D494C0B}" type="presParOf" srcId="{AF4A530A-EA07-4074-9047-088A1000C350}" destId="{997443A3-ACD8-4C0E-AC64-043F78183F2C}" srcOrd="2" destOrd="0" presId="urn:microsoft.com/office/officeart/2005/8/layout/process3"/>
    <dgm:cxn modelId="{79DDD07B-A9F9-48DF-945B-804B20CB6AB9}" type="presParOf" srcId="{997443A3-ACD8-4C0E-AC64-043F78183F2C}" destId="{A8CF7CFE-AA14-4D1E-89FE-9E77BD677CBD}" srcOrd="0" destOrd="0" presId="urn:microsoft.com/office/officeart/2005/8/layout/process3"/>
    <dgm:cxn modelId="{53A81907-4906-4018-B50A-F89B68B24969}" type="presParOf" srcId="{997443A3-ACD8-4C0E-AC64-043F78183F2C}" destId="{39FC3566-B4C3-461A-93F8-DC481C2F4137}" srcOrd="1" destOrd="0" presId="urn:microsoft.com/office/officeart/2005/8/layout/process3"/>
    <dgm:cxn modelId="{3717F71C-80B0-4093-8613-6EC04C2244AC}" type="presParOf" srcId="{997443A3-ACD8-4C0E-AC64-043F78183F2C}" destId="{C725CF1A-2B98-4045-9AD1-7FC47AE24ADF}" srcOrd="2" destOrd="0" presId="urn:microsoft.com/office/officeart/2005/8/layout/process3"/>
    <dgm:cxn modelId="{BB4CB3FB-EA51-4986-8F93-419F3B644EE5}" type="presParOf" srcId="{AF4A530A-EA07-4074-9047-088A1000C350}" destId="{9F80EBF8-FBF4-459F-BDA5-8952AA35D732}" srcOrd="3" destOrd="0" presId="urn:microsoft.com/office/officeart/2005/8/layout/process3"/>
    <dgm:cxn modelId="{B6C4D642-8090-4A4A-ABE7-3CA419E04070}" type="presParOf" srcId="{9F80EBF8-FBF4-459F-BDA5-8952AA35D732}" destId="{4440350B-C493-4620-9887-65449BCEC15D}" srcOrd="0" destOrd="0" presId="urn:microsoft.com/office/officeart/2005/8/layout/process3"/>
    <dgm:cxn modelId="{DD73F55F-6E29-4AB4-B73B-978216D0058A}" type="presParOf" srcId="{AF4A530A-EA07-4074-9047-088A1000C350}" destId="{AE6DAE43-860A-4A2F-9EBE-64F614CEBC4D}" srcOrd="4" destOrd="0" presId="urn:microsoft.com/office/officeart/2005/8/layout/process3"/>
    <dgm:cxn modelId="{E7F8C344-E477-44C0-923F-D1390D588F0B}" type="presParOf" srcId="{AE6DAE43-860A-4A2F-9EBE-64F614CEBC4D}" destId="{0D3994D5-DE99-4878-B9B4-DD697529AFAE}" srcOrd="0" destOrd="0" presId="urn:microsoft.com/office/officeart/2005/8/layout/process3"/>
    <dgm:cxn modelId="{22A7D0A0-4354-447A-B09A-A3CB40B1B109}" type="presParOf" srcId="{AE6DAE43-860A-4A2F-9EBE-64F614CEBC4D}" destId="{D9A67D6C-EFEC-4E99-AC34-D705C37DAD70}" srcOrd="1" destOrd="0" presId="urn:microsoft.com/office/officeart/2005/8/layout/process3"/>
    <dgm:cxn modelId="{12A35258-A375-4568-B9C3-392ADC0E9C00}" type="presParOf" srcId="{AE6DAE43-860A-4A2F-9EBE-64F614CEBC4D}" destId="{08B9F17F-CCD4-46EE-AFAE-E3F40A53292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D51C00-C4F0-4BC0-A5A1-07369A2515E9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97E88C97-FE28-4DC3-ABCF-835A682058CF}">
      <dgm:prSet phldrT="[Text]" custT="1"/>
      <dgm:spPr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400">
              <a:solidFill>
                <a:schemeClr val="tx1"/>
              </a:solidFill>
            </a:rPr>
            <a:t>Chemie a já </a:t>
          </a:r>
          <a:endParaRPr lang="cs-CZ" sz="2400" dirty="0">
            <a:solidFill>
              <a:schemeClr val="tx1"/>
            </a:solidFill>
          </a:endParaRPr>
        </a:p>
      </dgm:t>
    </dgm:pt>
    <dgm:pt modelId="{CD4192C2-C738-4C8B-802D-322D277CDD11}" type="parTrans" cxnId="{01A7638F-9ED0-4008-967D-A79891D84D92}">
      <dgm:prSet/>
      <dgm:spPr/>
      <dgm:t>
        <a:bodyPr/>
        <a:lstStyle/>
        <a:p>
          <a:endParaRPr lang="cs-CZ"/>
        </a:p>
      </dgm:t>
    </dgm:pt>
    <dgm:pt modelId="{A6CD6151-9475-44D8-ACA4-C5DB541F1EE7}" type="sibTrans" cxnId="{01A7638F-9ED0-4008-967D-A79891D84D92}">
      <dgm:prSet/>
      <dgm:spPr/>
      <dgm:t>
        <a:bodyPr/>
        <a:lstStyle/>
        <a:p>
          <a:endParaRPr lang="cs-CZ"/>
        </a:p>
      </dgm:t>
    </dgm:pt>
    <dgm:pt modelId="{706A6978-D1DE-4FF5-9BD8-29310AEDBA62}">
      <dgm:prSet phldrT="[Text]" custT="1"/>
      <dgm:spPr/>
      <dgm:t>
        <a:bodyPr/>
        <a:lstStyle/>
        <a:p>
          <a:r>
            <a:rPr lang="cs-CZ" sz="1800" noProof="1">
              <a:solidFill>
                <a:schemeClr val="tx1"/>
              </a:solidFill>
            </a:rPr>
            <a:t>výživa a potraviny, přeměna látek v těle</a:t>
          </a:r>
          <a:endParaRPr lang="cs-CZ" sz="1800" dirty="0">
            <a:solidFill>
              <a:schemeClr val="tx1"/>
            </a:solidFill>
          </a:endParaRPr>
        </a:p>
      </dgm:t>
    </dgm:pt>
    <dgm:pt modelId="{9775E164-E04B-4F32-AB89-1AA877308641}" type="parTrans" cxnId="{558994D2-F95F-4E04-897D-8ECA51C2A569}">
      <dgm:prSet/>
      <dgm:spPr/>
      <dgm:t>
        <a:bodyPr/>
        <a:lstStyle/>
        <a:p>
          <a:endParaRPr lang="cs-CZ"/>
        </a:p>
      </dgm:t>
    </dgm:pt>
    <dgm:pt modelId="{5D598BF5-00BE-4DE1-8B55-2782570AA445}" type="sibTrans" cxnId="{558994D2-F95F-4E04-897D-8ECA51C2A569}">
      <dgm:prSet/>
      <dgm:spPr/>
      <dgm:t>
        <a:bodyPr/>
        <a:lstStyle/>
        <a:p>
          <a:endParaRPr lang="cs-CZ"/>
        </a:p>
      </dgm:t>
    </dgm:pt>
    <dgm:pt modelId="{8F2B8066-E523-4242-99B9-CB870E15F282}">
      <dgm:prSet phldrT="[Text]" custT="1"/>
      <dgm:spPr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400" dirty="0">
              <a:solidFill>
                <a:schemeClr val="tx1"/>
              </a:solidFill>
            </a:rPr>
            <a:t>Chemie a planeta Země</a:t>
          </a:r>
        </a:p>
      </dgm:t>
    </dgm:pt>
    <dgm:pt modelId="{00B8FCE7-D82E-4E35-B252-88A4AF25B989}" type="parTrans" cxnId="{30F27682-CD45-42C5-9E71-1F6431CAF441}">
      <dgm:prSet/>
      <dgm:spPr/>
      <dgm:t>
        <a:bodyPr/>
        <a:lstStyle/>
        <a:p>
          <a:endParaRPr lang="cs-CZ"/>
        </a:p>
      </dgm:t>
    </dgm:pt>
    <dgm:pt modelId="{3C525858-32D5-485C-8EF1-757F725769A7}" type="sibTrans" cxnId="{30F27682-CD45-42C5-9E71-1F6431CAF441}">
      <dgm:prSet/>
      <dgm:spPr/>
      <dgm:t>
        <a:bodyPr/>
        <a:lstStyle/>
        <a:p>
          <a:endParaRPr lang="cs-CZ"/>
        </a:p>
      </dgm:t>
    </dgm:pt>
    <dgm:pt modelId="{59E1566B-083A-47B2-85BE-C7CC943E6261}">
      <dgm:prSet phldrT="[Text]" custT="1"/>
      <dgm:spPr/>
      <dgm:t>
        <a:bodyPr/>
        <a:lstStyle/>
        <a:p>
          <a:r>
            <a:rPr lang="cs-CZ" sz="1800" dirty="0">
              <a:solidFill>
                <a:schemeClr val="tx1"/>
              </a:solidFill>
            </a:rPr>
            <a:t>problematika životního prostředí</a:t>
          </a:r>
        </a:p>
      </dgm:t>
    </dgm:pt>
    <dgm:pt modelId="{3DD53467-E07A-410E-8AAC-7D4B14FDA11A}" type="parTrans" cxnId="{3B25A124-147D-4B7C-A932-633C3D2CE50A}">
      <dgm:prSet/>
      <dgm:spPr/>
      <dgm:t>
        <a:bodyPr/>
        <a:lstStyle/>
        <a:p>
          <a:endParaRPr lang="cs-CZ"/>
        </a:p>
      </dgm:t>
    </dgm:pt>
    <dgm:pt modelId="{A96FA93C-7F6D-47A9-AD72-56269B5894F0}" type="sibTrans" cxnId="{3B25A124-147D-4B7C-A932-633C3D2CE50A}">
      <dgm:prSet/>
      <dgm:spPr/>
      <dgm:t>
        <a:bodyPr/>
        <a:lstStyle/>
        <a:p>
          <a:endParaRPr lang="cs-CZ"/>
        </a:p>
      </dgm:t>
    </dgm:pt>
    <dgm:pt modelId="{F19DD1FE-7461-49F5-B816-7F51BE878A47}">
      <dgm:prSet phldrT="[Text]" custT="1"/>
      <dgm:spPr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400">
              <a:solidFill>
                <a:schemeClr val="tx1"/>
              </a:solidFill>
            </a:rPr>
            <a:t>Chemie a společnost</a:t>
          </a:r>
          <a:endParaRPr lang="cs-CZ" sz="2400" dirty="0">
            <a:solidFill>
              <a:schemeClr val="tx1"/>
            </a:solidFill>
          </a:endParaRPr>
        </a:p>
      </dgm:t>
    </dgm:pt>
    <dgm:pt modelId="{3C92BA5C-7E5C-4E59-9C6F-2FFF5C4C8229}" type="parTrans" cxnId="{DB19504E-CC59-43F5-A2E0-07983DC7540B}">
      <dgm:prSet/>
      <dgm:spPr/>
      <dgm:t>
        <a:bodyPr/>
        <a:lstStyle/>
        <a:p>
          <a:endParaRPr lang="cs-CZ"/>
        </a:p>
      </dgm:t>
    </dgm:pt>
    <dgm:pt modelId="{78056E8F-CF6D-44D2-AB5B-1DA43D5D3D7F}" type="sibTrans" cxnId="{DB19504E-CC59-43F5-A2E0-07983DC7540B}">
      <dgm:prSet/>
      <dgm:spPr/>
      <dgm:t>
        <a:bodyPr/>
        <a:lstStyle/>
        <a:p>
          <a:endParaRPr lang="cs-CZ"/>
        </a:p>
      </dgm:t>
    </dgm:pt>
    <dgm:pt modelId="{9CD8C4A5-CD96-4E8A-9875-96820698D419}">
      <dgm:prSet phldrT="[Text]" custT="1"/>
      <dgm:spPr/>
      <dgm:t>
        <a:bodyPr/>
        <a:lstStyle/>
        <a:p>
          <a:r>
            <a:rPr lang="cs-CZ" sz="1800" noProof="1">
              <a:solidFill>
                <a:schemeClr val="tx1"/>
              </a:solidFill>
            </a:rPr>
            <a:t>chemické reakce</a:t>
          </a:r>
          <a:endParaRPr lang="cs-CZ" sz="1800" dirty="0">
            <a:solidFill>
              <a:schemeClr val="tx1"/>
            </a:solidFill>
          </a:endParaRPr>
        </a:p>
      </dgm:t>
    </dgm:pt>
    <dgm:pt modelId="{7EFCD92F-9E1E-4DC8-A374-6EF3AC4FE0E7}" type="parTrans" cxnId="{D92134F9-EE1A-4738-9B69-49471F6E082E}">
      <dgm:prSet/>
      <dgm:spPr/>
      <dgm:t>
        <a:bodyPr/>
        <a:lstStyle/>
        <a:p>
          <a:endParaRPr lang="cs-CZ"/>
        </a:p>
      </dgm:t>
    </dgm:pt>
    <dgm:pt modelId="{44942D0D-A76B-4946-A680-D605D327FB0F}" type="sibTrans" cxnId="{D92134F9-EE1A-4738-9B69-49471F6E082E}">
      <dgm:prSet/>
      <dgm:spPr/>
      <dgm:t>
        <a:bodyPr/>
        <a:lstStyle/>
        <a:p>
          <a:endParaRPr lang="cs-CZ"/>
        </a:p>
      </dgm:t>
    </dgm:pt>
    <dgm:pt modelId="{FB89A433-40E2-4271-B267-1380BDE729C8}">
      <dgm:prSet phldrT="[Text]" custT="1"/>
      <dgm:spPr/>
      <dgm:t>
        <a:bodyPr/>
        <a:lstStyle/>
        <a:p>
          <a:r>
            <a:rPr lang="cs-CZ" sz="1800" noProof="1">
              <a:solidFill>
                <a:schemeClr val="tx1"/>
              </a:solidFill>
            </a:rPr>
            <a:t>chemické látky v domácnosti a běžném životě</a:t>
          </a:r>
          <a:endParaRPr lang="cs-CZ" sz="1800" dirty="0">
            <a:solidFill>
              <a:schemeClr val="tx1"/>
            </a:solidFill>
          </a:endParaRPr>
        </a:p>
      </dgm:t>
    </dgm:pt>
    <dgm:pt modelId="{D3162F29-166D-4F6F-A6F1-0EA447CBBB39}" type="parTrans" cxnId="{8A580447-C1C9-4231-9EF0-3C732FD014E9}">
      <dgm:prSet/>
      <dgm:spPr/>
      <dgm:t>
        <a:bodyPr/>
        <a:lstStyle/>
        <a:p>
          <a:endParaRPr lang="cs-CZ"/>
        </a:p>
      </dgm:t>
    </dgm:pt>
    <dgm:pt modelId="{2E932086-ACB9-4F68-B9D0-CA6155A15BB3}" type="sibTrans" cxnId="{8A580447-C1C9-4231-9EF0-3C732FD014E9}">
      <dgm:prSet/>
      <dgm:spPr/>
      <dgm:t>
        <a:bodyPr/>
        <a:lstStyle/>
        <a:p>
          <a:endParaRPr lang="cs-CZ"/>
        </a:p>
      </dgm:t>
    </dgm:pt>
    <dgm:pt modelId="{68707386-92CE-452A-A742-980C0373558C}">
      <dgm:prSet phldrT="[Text]" custT="1"/>
      <dgm:spPr/>
      <dgm:t>
        <a:bodyPr/>
        <a:lstStyle/>
        <a:p>
          <a:r>
            <a:rPr lang="cs-CZ" sz="1800" noProof="1">
              <a:solidFill>
                <a:schemeClr val="tx1"/>
              </a:solidFill>
            </a:rPr>
            <a:t>bezpečné zacházení s CHLS</a:t>
          </a:r>
          <a:endParaRPr lang="cs-CZ" sz="1800" dirty="0">
            <a:solidFill>
              <a:schemeClr val="tx1"/>
            </a:solidFill>
          </a:endParaRPr>
        </a:p>
      </dgm:t>
    </dgm:pt>
    <dgm:pt modelId="{E2B10B70-9F1F-4D5C-BED4-F657F0911BDA}" type="parTrans" cxnId="{7CBA506F-CDD8-4045-890A-7572DE87CE0B}">
      <dgm:prSet/>
      <dgm:spPr/>
      <dgm:t>
        <a:bodyPr/>
        <a:lstStyle/>
        <a:p>
          <a:endParaRPr lang="cs-CZ"/>
        </a:p>
      </dgm:t>
    </dgm:pt>
    <dgm:pt modelId="{5BB83AB9-432B-4E66-9182-E1CD4784B94F}" type="sibTrans" cxnId="{7CBA506F-CDD8-4045-890A-7572DE87CE0B}">
      <dgm:prSet/>
      <dgm:spPr/>
      <dgm:t>
        <a:bodyPr/>
        <a:lstStyle/>
        <a:p>
          <a:endParaRPr lang="cs-CZ"/>
        </a:p>
      </dgm:t>
    </dgm:pt>
    <dgm:pt modelId="{02E0CF5B-0D39-4D20-A528-D370628F722B}">
      <dgm:prSet phldrT="[Text]" custT="1"/>
      <dgm:spPr/>
      <dgm:t>
        <a:bodyPr/>
        <a:lstStyle/>
        <a:p>
          <a:r>
            <a:rPr lang="cs-CZ" sz="1800" noProof="1">
              <a:solidFill>
                <a:schemeClr val="tx1"/>
              </a:solidFill>
            </a:rPr>
            <a:t>ovzduší, voda, pedosféra, litosféra</a:t>
          </a:r>
          <a:endParaRPr lang="cs-CZ" sz="1800" dirty="0">
            <a:solidFill>
              <a:schemeClr val="tx1"/>
            </a:solidFill>
          </a:endParaRPr>
        </a:p>
      </dgm:t>
    </dgm:pt>
    <dgm:pt modelId="{43976489-C99C-457C-B9E1-DFA701E0BD3D}" type="parTrans" cxnId="{5F15A844-F28E-4876-8475-2AB31D9CD9A8}">
      <dgm:prSet/>
      <dgm:spPr/>
      <dgm:t>
        <a:bodyPr/>
        <a:lstStyle/>
        <a:p>
          <a:endParaRPr lang="cs-CZ"/>
        </a:p>
      </dgm:t>
    </dgm:pt>
    <dgm:pt modelId="{EDEB0D35-30F4-4C95-A1F9-22467A43B527}" type="sibTrans" cxnId="{5F15A844-F28E-4876-8475-2AB31D9CD9A8}">
      <dgm:prSet/>
      <dgm:spPr/>
      <dgm:t>
        <a:bodyPr/>
        <a:lstStyle/>
        <a:p>
          <a:endParaRPr lang="cs-CZ"/>
        </a:p>
      </dgm:t>
    </dgm:pt>
    <dgm:pt modelId="{DDB1AF57-25FE-4B15-9395-4F0968CE7C43}">
      <dgm:prSet phldrT="[Text]" custT="1"/>
      <dgm:spPr/>
      <dgm:t>
        <a:bodyPr/>
        <a:lstStyle/>
        <a:p>
          <a:r>
            <a:rPr lang="cs-CZ" sz="1800" noProof="1">
              <a:solidFill>
                <a:schemeClr val="tx1"/>
              </a:solidFill>
            </a:rPr>
            <a:t>suroviny</a:t>
          </a:r>
          <a:endParaRPr lang="cs-CZ" sz="1800" dirty="0">
            <a:solidFill>
              <a:schemeClr val="tx1"/>
            </a:solidFill>
          </a:endParaRPr>
        </a:p>
      </dgm:t>
    </dgm:pt>
    <dgm:pt modelId="{351F2B29-4533-41F9-9F53-423840D01AD5}" type="parTrans" cxnId="{7A0B50FE-9AD9-4510-A80B-D03701285CC5}">
      <dgm:prSet/>
      <dgm:spPr/>
      <dgm:t>
        <a:bodyPr/>
        <a:lstStyle/>
        <a:p>
          <a:endParaRPr lang="cs-CZ"/>
        </a:p>
      </dgm:t>
    </dgm:pt>
    <dgm:pt modelId="{870656BD-0694-444D-A768-B0C84E829568}" type="sibTrans" cxnId="{7A0B50FE-9AD9-4510-A80B-D03701285CC5}">
      <dgm:prSet/>
      <dgm:spPr/>
      <dgm:t>
        <a:bodyPr/>
        <a:lstStyle/>
        <a:p>
          <a:endParaRPr lang="cs-CZ"/>
        </a:p>
      </dgm:t>
    </dgm:pt>
    <dgm:pt modelId="{9EC3B777-2AFE-45F6-BA48-023491FD3E2C}">
      <dgm:prSet phldrT="[Text]" custT="1"/>
      <dgm:spPr/>
      <dgm:t>
        <a:bodyPr/>
        <a:lstStyle/>
        <a:p>
          <a:r>
            <a:rPr lang="cs-CZ" sz="1800" noProof="1">
              <a:solidFill>
                <a:schemeClr val="tx1"/>
              </a:solidFill>
            </a:rPr>
            <a:t>experimenty, pozorování a práce s informacemi, </a:t>
          </a:r>
          <a:endParaRPr lang="cs-CZ" sz="1800" dirty="0">
            <a:solidFill>
              <a:schemeClr val="tx1"/>
            </a:solidFill>
          </a:endParaRPr>
        </a:p>
      </dgm:t>
    </dgm:pt>
    <dgm:pt modelId="{AB83241B-D876-476A-8F7B-0877FAFB07B4}" type="parTrans" cxnId="{97BF25B4-F9F0-4B54-B775-CC701F3BB428}">
      <dgm:prSet/>
      <dgm:spPr/>
      <dgm:t>
        <a:bodyPr/>
        <a:lstStyle/>
        <a:p>
          <a:endParaRPr lang="cs-CZ"/>
        </a:p>
      </dgm:t>
    </dgm:pt>
    <dgm:pt modelId="{401FB68E-4C4A-4515-B7A4-8B83DCE9D1DB}" type="sibTrans" cxnId="{97BF25B4-F9F0-4B54-B775-CC701F3BB428}">
      <dgm:prSet/>
      <dgm:spPr/>
      <dgm:t>
        <a:bodyPr/>
        <a:lstStyle/>
        <a:p>
          <a:endParaRPr lang="cs-CZ"/>
        </a:p>
      </dgm:t>
    </dgm:pt>
    <dgm:pt modelId="{C04CCCC0-CAD2-4874-A9BE-A0A06521593F}">
      <dgm:prSet phldrT="[Text]" custT="1"/>
      <dgm:spPr/>
      <dgm:t>
        <a:bodyPr/>
        <a:lstStyle/>
        <a:p>
          <a:r>
            <a:rPr lang="cs-CZ" sz="1800" noProof="1">
              <a:solidFill>
                <a:schemeClr val="tx1"/>
              </a:solidFill>
            </a:rPr>
            <a:t>rozmanitost chemie, chemie jako věda</a:t>
          </a:r>
          <a:endParaRPr lang="cs-CZ" sz="1800" dirty="0">
            <a:solidFill>
              <a:schemeClr val="tx1"/>
            </a:solidFill>
          </a:endParaRPr>
        </a:p>
      </dgm:t>
    </dgm:pt>
    <dgm:pt modelId="{AFE91BE9-8ED6-4D96-A8E2-73F2BC95F697}" type="parTrans" cxnId="{64BA6AE6-26E4-4CF9-B022-C77CC87DE247}">
      <dgm:prSet/>
      <dgm:spPr/>
      <dgm:t>
        <a:bodyPr/>
        <a:lstStyle/>
        <a:p>
          <a:endParaRPr lang="cs-CZ"/>
        </a:p>
      </dgm:t>
    </dgm:pt>
    <dgm:pt modelId="{779591B3-6405-420F-950C-A3B8212F9B0B}" type="sibTrans" cxnId="{64BA6AE6-26E4-4CF9-B022-C77CC87DE247}">
      <dgm:prSet/>
      <dgm:spPr/>
      <dgm:t>
        <a:bodyPr/>
        <a:lstStyle/>
        <a:p>
          <a:endParaRPr lang="cs-CZ"/>
        </a:p>
      </dgm:t>
    </dgm:pt>
    <dgm:pt modelId="{CC23781F-617D-4B45-A01B-A229A10ACFA3}">
      <dgm:prSet phldrT="[Text]" custT="1"/>
      <dgm:spPr/>
      <dgm:t>
        <a:bodyPr/>
        <a:lstStyle/>
        <a:p>
          <a:r>
            <a:rPr lang="cs-CZ" sz="1800" noProof="1">
              <a:solidFill>
                <a:schemeClr val="tx1"/>
              </a:solidFill>
            </a:rPr>
            <a:t>energetika a suroviny, průmysl (vazba na region)</a:t>
          </a:r>
          <a:endParaRPr lang="cs-CZ" sz="1800" dirty="0">
            <a:solidFill>
              <a:schemeClr val="tx1"/>
            </a:solidFill>
          </a:endParaRPr>
        </a:p>
      </dgm:t>
    </dgm:pt>
    <dgm:pt modelId="{97BC674E-4492-4052-8BA4-44E1AB97CE70}" type="parTrans" cxnId="{5C8598FD-9C75-4D51-AA66-C09D00E88799}">
      <dgm:prSet/>
      <dgm:spPr/>
      <dgm:t>
        <a:bodyPr/>
        <a:lstStyle/>
        <a:p>
          <a:endParaRPr lang="cs-CZ"/>
        </a:p>
      </dgm:t>
    </dgm:pt>
    <dgm:pt modelId="{D1A9ADB6-20E9-4764-9469-5034CFF1370A}" type="sibTrans" cxnId="{5C8598FD-9C75-4D51-AA66-C09D00E88799}">
      <dgm:prSet/>
      <dgm:spPr/>
      <dgm:t>
        <a:bodyPr/>
        <a:lstStyle/>
        <a:p>
          <a:endParaRPr lang="cs-CZ"/>
        </a:p>
      </dgm:t>
    </dgm:pt>
    <dgm:pt modelId="{821FA37E-364C-4A67-85CF-30B5DCB8D972}" type="pres">
      <dgm:prSet presAssocID="{DCD51C00-C4F0-4BC0-A5A1-07369A2515E9}" presName="Name0" presStyleCnt="0">
        <dgm:presLayoutVars>
          <dgm:dir/>
          <dgm:animLvl val="lvl"/>
          <dgm:resizeHandles val="exact"/>
        </dgm:presLayoutVars>
      </dgm:prSet>
      <dgm:spPr/>
    </dgm:pt>
    <dgm:pt modelId="{1929332D-1EC6-4C09-828D-530919AE7AC8}" type="pres">
      <dgm:prSet presAssocID="{97E88C97-FE28-4DC3-ABCF-835A682058CF}" presName="linNode" presStyleCnt="0"/>
      <dgm:spPr/>
    </dgm:pt>
    <dgm:pt modelId="{8C953A27-1843-4108-B225-94240623873A}" type="pres">
      <dgm:prSet presAssocID="{97E88C97-FE28-4DC3-ABCF-835A682058CF}" presName="parentText" presStyleLbl="node1" presStyleIdx="0" presStyleCnt="3" custLinFactNeighborY="-12706">
        <dgm:presLayoutVars>
          <dgm:chMax val="1"/>
          <dgm:bulletEnabled val="1"/>
        </dgm:presLayoutVars>
      </dgm:prSet>
      <dgm:spPr/>
    </dgm:pt>
    <dgm:pt modelId="{6004F6B8-12E8-4118-AB58-8E293709E917}" type="pres">
      <dgm:prSet presAssocID="{97E88C97-FE28-4DC3-ABCF-835A682058CF}" presName="descendantText" presStyleLbl="alignAccFollowNode1" presStyleIdx="0" presStyleCnt="3">
        <dgm:presLayoutVars>
          <dgm:bulletEnabled val="1"/>
        </dgm:presLayoutVars>
      </dgm:prSet>
      <dgm:spPr/>
    </dgm:pt>
    <dgm:pt modelId="{974719CD-F456-4DB1-B806-99BC500EDAD5}" type="pres">
      <dgm:prSet presAssocID="{A6CD6151-9475-44D8-ACA4-C5DB541F1EE7}" presName="sp" presStyleCnt="0"/>
      <dgm:spPr/>
    </dgm:pt>
    <dgm:pt modelId="{CFD2D35B-7A53-4E8F-AD20-63A8BE307975}" type="pres">
      <dgm:prSet presAssocID="{8F2B8066-E523-4242-99B9-CB870E15F282}" presName="linNode" presStyleCnt="0"/>
      <dgm:spPr/>
    </dgm:pt>
    <dgm:pt modelId="{224305AF-9F72-489C-BD0C-F2A681DC02B2}" type="pres">
      <dgm:prSet presAssocID="{8F2B8066-E523-4242-99B9-CB870E15F282}" presName="parentText" presStyleLbl="node1" presStyleIdx="1" presStyleCnt="3" custLinFactNeighborY="1448">
        <dgm:presLayoutVars>
          <dgm:chMax val="1"/>
          <dgm:bulletEnabled val="1"/>
        </dgm:presLayoutVars>
      </dgm:prSet>
      <dgm:spPr/>
    </dgm:pt>
    <dgm:pt modelId="{2006EF0B-A694-4EA6-9C8F-6DDECA9C301A}" type="pres">
      <dgm:prSet presAssocID="{8F2B8066-E523-4242-99B9-CB870E15F282}" presName="descendantText" presStyleLbl="alignAccFollowNode1" presStyleIdx="1" presStyleCnt="3" custLinFactNeighborX="-260" custLinFactNeighborY="546">
        <dgm:presLayoutVars>
          <dgm:bulletEnabled val="1"/>
        </dgm:presLayoutVars>
      </dgm:prSet>
      <dgm:spPr/>
    </dgm:pt>
    <dgm:pt modelId="{F9D76684-EBAF-4FCF-AC6B-8C5F358FD5EF}" type="pres">
      <dgm:prSet presAssocID="{3C525858-32D5-485C-8EF1-757F725769A7}" presName="sp" presStyleCnt="0"/>
      <dgm:spPr/>
    </dgm:pt>
    <dgm:pt modelId="{3B44C06D-8CF0-4842-9974-C6EE0D4BDA85}" type="pres">
      <dgm:prSet presAssocID="{F19DD1FE-7461-49F5-B816-7F51BE878A47}" presName="linNode" presStyleCnt="0"/>
      <dgm:spPr/>
    </dgm:pt>
    <dgm:pt modelId="{E26DB1F0-0A15-4AE1-BFEF-88FCC796CB8D}" type="pres">
      <dgm:prSet presAssocID="{F19DD1FE-7461-49F5-B816-7F51BE878A4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F2730A3-D7F8-42F9-8A52-79252C4AD794}" type="pres">
      <dgm:prSet presAssocID="{F19DD1FE-7461-49F5-B816-7F51BE878A47}" presName="descendantText" presStyleLbl="alignAccFollowNode1" presStyleIdx="2" presStyleCnt="3" custScaleY="141021" custLinFactNeighborY="32071">
        <dgm:presLayoutVars>
          <dgm:bulletEnabled val="1"/>
        </dgm:presLayoutVars>
      </dgm:prSet>
      <dgm:spPr/>
    </dgm:pt>
  </dgm:ptLst>
  <dgm:cxnLst>
    <dgm:cxn modelId="{E5DAD317-07CB-48B8-B24F-CF8EE77E413D}" type="presOf" srcId="{59E1566B-083A-47B2-85BE-C7CC943E6261}" destId="{2006EF0B-A694-4EA6-9C8F-6DDECA9C301A}" srcOrd="0" destOrd="0" presId="urn:microsoft.com/office/officeart/2005/8/layout/vList5"/>
    <dgm:cxn modelId="{45D08F1A-4C79-42DD-BD07-8CFBCFF20928}" type="presOf" srcId="{706A6978-D1DE-4FF5-9BD8-29310AEDBA62}" destId="{6004F6B8-12E8-4118-AB58-8E293709E917}" srcOrd="0" destOrd="0" presId="urn:microsoft.com/office/officeart/2005/8/layout/vList5"/>
    <dgm:cxn modelId="{3B25A124-147D-4B7C-A932-633C3D2CE50A}" srcId="{8F2B8066-E523-4242-99B9-CB870E15F282}" destId="{59E1566B-083A-47B2-85BE-C7CC943E6261}" srcOrd="0" destOrd="0" parTransId="{3DD53467-E07A-410E-8AAC-7D4B14FDA11A}" sibTransId="{A96FA93C-7F6D-47A9-AD72-56269B5894F0}"/>
    <dgm:cxn modelId="{793DE529-0E25-4C89-A105-22B37E26331B}" type="presOf" srcId="{9CD8C4A5-CD96-4E8A-9875-96820698D419}" destId="{6F2730A3-D7F8-42F9-8A52-79252C4AD794}" srcOrd="0" destOrd="0" presId="urn:microsoft.com/office/officeart/2005/8/layout/vList5"/>
    <dgm:cxn modelId="{FF1A5B2F-C91C-482C-AE34-32B3A321792B}" type="presOf" srcId="{8F2B8066-E523-4242-99B9-CB870E15F282}" destId="{224305AF-9F72-489C-BD0C-F2A681DC02B2}" srcOrd="0" destOrd="0" presId="urn:microsoft.com/office/officeart/2005/8/layout/vList5"/>
    <dgm:cxn modelId="{D5CF3034-D635-40AF-8E2B-47FB10826542}" type="presOf" srcId="{97E88C97-FE28-4DC3-ABCF-835A682058CF}" destId="{8C953A27-1843-4108-B225-94240623873A}" srcOrd="0" destOrd="0" presId="urn:microsoft.com/office/officeart/2005/8/layout/vList5"/>
    <dgm:cxn modelId="{5F15A844-F28E-4876-8475-2AB31D9CD9A8}" srcId="{8F2B8066-E523-4242-99B9-CB870E15F282}" destId="{02E0CF5B-0D39-4D20-A528-D370628F722B}" srcOrd="1" destOrd="0" parTransId="{43976489-C99C-457C-B9E1-DFA701E0BD3D}" sibTransId="{EDEB0D35-30F4-4C95-A1F9-22467A43B527}"/>
    <dgm:cxn modelId="{8A580447-C1C9-4231-9EF0-3C732FD014E9}" srcId="{97E88C97-FE28-4DC3-ABCF-835A682058CF}" destId="{FB89A433-40E2-4271-B267-1380BDE729C8}" srcOrd="1" destOrd="0" parTransId="{D3162F29-166D-4F6F-A6F1-0EA447CBBB39}" sibTransId="{2E932086-ACB9-4F68-B9D0-CA6155A15BB3}"/>
    <dgm:cxn modelId="{31982C6C-7F05-4E14-8307-4EDD4842179D}" type="presOf" srcId="{F19DD1FE-7461-49F5-B816-7F51BE878A47}" destId="{E26DB1F0-0A15-4AE1-BFEF-88FCC796CB8D}" srcOrd="0" destOrd="0" presId="urn:microsoft.com/office/officeart/2005/8/layout/vList5"/>
    <dgm:cxn modelId="{DB19504E-CC59-43F5-A2E0-07983DC7540B}" srcId="{DCD51C00-C4F0-4BC0-A5A1-07369A2515E9}" destId="{F19DD1FE-7461-49F5-B816-7F51BE878A47}" srcOrd="2" destOrd="0" parTransId="{3C92BA5C-7E5C-4E59-9C6F-2FFF5C4C8229}" sibTransId="{78056E8F-CF6D-44D2-AB5B-1DA43D5D3D7F}"/>
    <dgm:cxn modelId="{7CBA506F-CDD8-4045-890A-7572DE87CE0B}" srcId="{97E88C97-FE28-4DC3-ABCF-835A682058CF}" destId="{68707386-92CE-452A-A742-980C0373558C}" srcOrd="2" destOrd="0" parTransId="{E2B10B70-9F1F-4D5C-BED4-F657F0911BDA}" sibTransId="{5BB83AB9-432B-4E66-9182-E1CD4784B94F}"/>
    <dgm:cxn modelId="{17AFBB70-DD52-4F34-B7F9-5E84E0BDA4D8}" type="presOf" srcId="{CC23781F-617D-4B45-A01B-A229A10ACFA3}" destId="{6F2730A3-D7F8-42F9-8A52-79252C4AD794}" srcOrd="0" destOrd="1" presId="urn:microsoft.com/office/officeart/2005/8/layout/vList5"/>
    <dgm:cxn modelId="{118B4F80-3387-4312-92DE-786F93455088}" type="presOf" srcId="{FB89A433-40E2-4271-B267-1380BDE729C8}" destId="{6004F6B8-12E8-4118-AB58-8E293709E917}" srcOrd="0" destOrd="1" presId="urn:microsoft.com/office/officeart/2005/8/layout/vList5"/>
    <dgm:cxn modelId="{30F27682-CD45-42C5-9E71-1F6431CAF441}" srcId="{DCD51C00-C4F0-4BC0-A5A1-07369A2515E9}" destId="{8F2B8066-E523-4242-99B9-CB870E15F282}" srcOrd="1" destOrd="0" parTransId="{00B8FCE7-D82E-4E35-B252-88A4AF25B989}" sibTransId="{3C525858-32D5-485C-8EF1-757F725769A7}"/>
    <dgm:cxn modelId="{01A7638F-9ED0-4008-967D-A79891D84D92}" srcId="{DCD51C00-C4F0-4BC0-A5A1-07369A2515E9}" destId="{97E88C97-FE28-4DC3-ABCF-835A682058CF}" srcOrd="0" destOrd="0" parTransId="{CD4192C2-C738-4C8B-802D-322D277CDD11}" sibTransId="{A6CD6151-9475-44D8-ACA4-C5DB541F1EE7}"/>
    <dgm:cxn modelId="{2CCE60A8-7DB7-4871-983E-78E0F09EC0B4}" type="presOf" srcId="{02E0CF5B-0D39-4D20-A528-D370628F722B}" destId="{2006EF0B-A694-4EA6-9C8F-6DDECA9C301A}" srcOrd="0" destOrd="1" presId="urn:microsoft.com/office/officeart/2005/8/layout/vList5"/>
    <dgm:cxn modelId="{97BF25B4-F9F0-4B54-B775-CC701F3BB428}" srcId="{F19DD1FE-7461-49F5-B816-7F51BE878A47}" destId="{9EC3B777-2AFE-45F6-BA48-023491FD3E2C}" srcOrd="2" destOrd="0" parTransId="{AB83241B-D876-476A-8F7B-0877FAFB07B4}" sibTransId="{401FB68E-4C4A-4515-B7A4-8B83DCE9D1DB}"/>
    <dgm:cxn modelId="{EF8911CC-77DF-4C3B-9E3C-642C75EC67AF}" type="presOf" srcId="{9EC3B777-2AFE-45F6-BA48-023491FD3E2C}" destId="{6F2730A3-D7F8-42F9-8A52-79252C4AD794}" srcOrd="0" destOrd="2" presId="urn:microsoft.com/office/officeart/2005/8/layout/vList5"/>
    <dgm:cxn modelId="{558994D2-F95F-4E04-897D-8ECA51C2A569}" srcId="{97E88C97-FE28-4DC3-ABCF-835A682058CF}" destId="{706A6978-D1DE-4FF5-9BD8-29310AEDBA62}" srcOrd="0" destOrd="0" parTransId="{9775E164-E04B-4F32-AB89-1AA877308641}" sibTransId="{5D598BF5-00BE-4DE1-8B55-2782570AA445}"/>
    <dgm:cxn modelId="{3BEAF1D5-A55C-4604-A929-BBF2FB122723}" type="presOf" srcId="{DCD51C00-C4F0-4BC0-A5A1-07369A2515E9}" destId="{821FA37E-364C-4A67-85CF-30B5DCB8D972}" srcOrd="0" destOrd="0" presId="urn:microsoft.com/office/officeart/2005/8/layout/vList5"/>
    <dgm:cxn modelId="{CEEE2BE2-33D2-4193-9222-A6EC3A0201E7}" type="presOf" srcId="{DDB1AF57-25FE-4B15-9395-4F0968CE7C43}" destId="{2006EF0B-A694-4EA6-9C8F-6DDECA9C301A}" srcOrd="0" destOrd="2" presId="urn:microsoft.com/office/officeart/2005/8/layout/vList5"/>
    <dgm:cxn modelId="{64BA6AE6-26E4-4CF9-B022-C77CC87DE247}" srcId="{F19DD1FE-7461-49F5-B816-7F51BE878A47}" destId="{C04CCCC0-CAD2-4874-A9BE-A0A06521593F}" srcOrd="3" destOrd="0" parTransId="{AFE91BE9-8ED6-4D96-A8E2-73F2BC95F697}" sibTransId="{779591B3-6405-420F-950C-A3B8212F9B0B}"/>
    <dgm:cxn modelId="{7302D7EE-7F9E-4D95-B2FB-3AA8EAA5A949}" type="presOf" srcId="{C04CCCC0-CAD2-4874-A9BE-A0A06521593F}" destId="{6F2730A3-D7F8-42F9-8A52-79252C4AD794}" srcOrd="0" destOrd="3" presId="urn:microsoft.com/office/officeart/2005/8/layout/vList5"/>
    <dgm:cxn modelId="{56BC03F6-E23B-47F7-BEDD-4D8ADCE15890}" type="presOf" srcId="{68707386-92CE-452A-A742-980C0373558C}" destId="{6004F6B8-12E8-4118-AB58-8E293709E917}" srcOrd="0" destOrd="2" presId="urn:microsoft.com/office/officeart/2005/8/layout/vList5"/>
    <dgm:cxn modelId="{D92134F9-EE1A-4738-9B69-49471F6E082E}" srcId="{F19DD1FE-7461-49F5-B816-7F51BE878A47}" destId="{9CD8C4A5-CD96-4E8A-9875-96820698D419}" srcOrd="0" destOrd="0" parTransId="{7EFCD92F-9E1E-4DC8-A374-6EF3AC4FE0E7}" sibTransId="{44942D0D-A76B-4946-A680-D605D327FB0F}"/>
    <dgm:cxn modelId="{5C8598FD-9C75-4D51-AA66-C09D00E88799}" srcId="{F19DD1FE-7461-49F5-B816-7F51BE878A47}" destId="{CC23781F-617D-4B45-A01B-A229A10ACFA3}" srcOrd="1" destOrd="0" parTransId="{97BC674E-4492-4052-8BA4-44E1AB97CE70}" sibTransId="{D1A9ADB6-20E9-4764-9469-5034CFF1370A}"/>
    <dgm:cxn modelId="{7A0B50FE-9AD9-4510-A80B-D03701285CC5}" srcId="{8F2B8066-E523-4242-99B9-CB870E15F282}" destId="{DDB1AF57-25FE-4B15-9395-4F0968CE7C43}" srcOrd="2" destOrd="0" parTransId="{351F2B29-4533-41F9-9F53-423840D01AD5}" sibTransId="{870656BD-0694-444D-A768-B0C84E829568}"/>
    <dgm:cxn modelId="{85632F32-B744-457A-B14F-E85D4B0AC0FF}" type="presParOf" srcId="{821FA37E-364C-4A67-85CF-30B5DCB8D972}" destId="{1929332D-1EC6-4C09-828D-530919AE7AC8}" srcOrd="0" destOrd="0" presId="urn:microsoft.com/office/officeart/2005/8/layout/vList5"/>
    <dgm:cxn modelId="{E4800B43-41D0-4917-92D7-9EE945D8C9E0}" type="presParOf" srcId="{1929332D-1EC6-4C09-828D-530919AE7AC8}" destId="{8C953A27-1843-4108-B225-94240623873A}" srcOrd="0" destOrd="0" presId="urn:microsoft.com/office/officeart/2005/8/layout/vList5"/>
    <dgm:cxn modelId="{A31F130D-4865-4987-BBDE-E972FBF8FC1B}" type="presParOf" srcId="{1929332D-1EC6-4C09-828D-530919AE7AC8}" destId="{6004F6B8-12E8-4118-AB58-8E293709E917}" srcOrd="1" destOrd="0" presId="urn:microsoft.com/office/officeart/2005/8/layout/vList5"/>
    <dgm:cxn modelId="{33DC70CD-1D52-4490-A181-D90AF1E05A65}" type="presParOf" srcId="{821FA37E-364C-4A67-85CF-30B5DCB8D972}" destId="{974719CD-F456-4DB1-B806-99BC500EDAD5}" srcOrd="1" destOrd="0" presId="urn:microsoft.com/office/officeart/2005/8/layout/vList5"/>
    <dgm:cxn modelId="{550D906F-45A5-494F-BB36-52DB15CFFD1E}" type="presParOf" srcId="{821FA37E-364C-4A67-85CF-30B5DCB8D972}" destId="{CFD2D35B-7A53-4E8F-AD20-63A8BE307975}" srcOrd="2" destOrd="0" presId="urn:microsoft.com/office/officeart/2005/8/layout/vList5"/>
    <dgm:cxn modelId="{04538F8A-91F4-45D9-9F21-A74226F3CE4B}" type="presParOf" srcId="{CFD2D35B-7A53-4E8F-AD20-63A8BE307975}" destId="{224305AF-9F72-489C-BD0C-F2A681DC02B2}" srcOrd="0" destOrd="0" presId="urn:microsoft.com/office/officeart/2005/8/layout/vList5"/>
    <dgm:cxn modelId="{C14E4689-FB0D-457C-8334-5BCF9A701244}" type="presParOf" srcId="{CFD2D35B-7A53-4E8F-AD20-63A8BE307975}" destId="{2006EF0B-A694-4EA6-9C8F-6DDECA9C301A}" srcOrd="1" destOrd="0" presId="urn:microsoft.com/office/officeart/2005/8/layout/vList5"/>
    <dgm:cxn modelId="{40FC4390-4F85-4760-990A-07C26240D75E}" type="presParOf" srcId="{821FA37E-364C-4A67-85CF-30B5DCB8D972}" destId="{F9D76684-EBAF-4FCF-AC6B-8C5F358FD5EF}" srcOrd="3" destOrd="0" presId="urn:microsoft.com/office/officeart/2005/8/layout/vList5"/>
    <dgm:cxn modelId="{9ADC6D02-5595-440B-864E-316838BF7547}" type="presParOf" srcId="{821FA37E-364C-4A67-85CF-30B5DCB8D972}" destId="{3B44C06D-8CF0-4842-9974-C6EE0D4BDA85}" srcOrd="4" destOrd="0" presId="urn:microsoft.com/office/officeart/2005/8/layout/vList5"/>
    <dgm:cxn modelId="{659B16C3-84C8-4F47-8353-153428A636B1}" type="presParOf" srcId="{3B44C06D-8CF0-4842-9974-C6EE0D4BDA85}" destId="{E26DB1F0-0A15-4AE1-BFEF-88FCC796CB8D}" srcOrd="0" destOrd="0" presId="urn:microsoft.com/office/officeart/2005/8/layout/vList5"/>
    <dgm:cxn modelId="{CD1306D1-4316-4863-B523-2E7127B7A845}" type="presParOf" srcId="{3B44C06D-8CF0-4842-9974-C6EE0D4BDA85}" destId="{6F2730A3-D7F8-42F9-8A52-79252C4AD794}" srcOrd="1" destOrd="0" presId="urn:microsoft.com/office/officeart/2005/8/layout/vList5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021EC-595B-4AAC-A5CC-A6AC63036C28}">
      <dsp:nvSpPr>
        <dsp:cNvPr id="0" name=""/>
        <dsp:cNvSpPr/>
      </dsp:nvSpPr>
      <dsp:spPr>
        <a:xfrm>
          <a:off x="2167" y="262955"/>
          <a:ext cx="1921001" cy="9291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solidFill>
                <a:schemeClr val="tx1"/>
              </a:solidFill>
            </a:rPr>
            <a:t>Základní škola</a:t>
          </a:r>
        </a:p>
      </dsp:txBody>
      <dsp:txXfrm>
        <a:off x="2167" y="262955"/>
        <a:ext cx="1921001" cy="619449"/>
      </dsp:txXfrm>
    </dsp:sp>
    <dsp:sp modelId="{46EE8012-C811-4016-8CE3-774BF38918D6}">
      <dsp:nvSpPr>
        <dsp:cNvPr id="0" name=""/>
        <dsp:cNvSpPr/>
      </dsp:nvSpPr>
      <dsp:spPr>
        <a:xfrm>
          <a:off x="440472" y="1202389"/>
          <a:ext cx="2132337" cy="1910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chemeClr val="tx1"/>
              </a:solidFill>
            </a:rPr>
            <a:t>nízká aprobovanost výuky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chemeClr val="tx1"/>
              </a:solidFill>
            </a:rPr>
            <a:t>malý zájem o studium SŠ chemického směru</a:t>
          </a:r>
        </a:p>
      </dsp:txBody>
      <dsp:txXfrm>
        <a:off x="496418" y="1258335"/>
        <a:ext cx="2020445" cy="1798256"/>
      </dsp:txXfrm>
    </dsp:sp>
    <dsp:sp modelId="{2F03505B-3A45-4A61-9239-3E12D8B5503D}">
      <dsp:nvSpPr>
        <dsp:cNvPr id="0" name=""/>
        <dsp:cNvSpPr/>
      </dsp:nvSpPr>
      <dsp:spPr>
        <a:xfrm>
          <a:off x="2192278" y="373389"/>
          <a:ext cx="570513" cy="3985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b="1" kern="1200">
            <a:solidFill>
              <a:schemeClr val="tx1"/>
            </a:solidFill>
          </a:endParaRPr>
        </a:p>
      </dsp:txBody>
      <dsp:txXfrm>
        <a:off x="2192278" y="453105"/>
        <a:ext cx="450939" cy="239149"/>
      </dsp:txXfrm>
    </dsp:sp>
    <dsp:sp modelId="{39FC3566-B4C3-461A-93F8-DC481C2F4137}">
      <dsp:nvSpPr>
        <dsp:cNvPr id="0" name=""/>
        <dsp:cNvSpPr/>
      </dsp:nvSpPr>
      <dsp:spPr>
        <a:xfrm>
          <a:off x="2999608" y="262955"/>
          <a:ext cx="1921001" cy="9291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solidFill>
                <a:schemeClr val="tx1"/>
              </a:solidFill>
            </a:rPr>
            <a:t>Střední škola</a:t>
          </a:r>
        </a:p>
      </dsp:txBody>
      <dsp:txXfrm>
        <a:off x="2999608" y="262955"/>
        <a:ext cx="1921001" cy="619449"/>
      </dsp:txXfrm>
    </dsp:sp>
    <dsp:sp modelId="{C725CF1A-2B98-4045-9AD1-7FC47AE24ADF}">
      <dsp:nvSpPr>
        <dsp:cNvPr id="0" name=""/>
        <dsp:cNvSpPr/>
      </dsp:nvSpPr>
      <dsp:spPr>
        <a:xfrm>
          <a:off x="3488918" y="1202389"/>
          <a:ext cx="2030327" cy="1910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cs-CZ" sz="1500" b="1" kern="1200" dirty="0">
              <a:solidFill>
                <a:schemeClr val="tx1"/>
              </a:solidFill>
            </a:rPr>
            <a:t>Nízký počet uchazečů o VŠ technického nebo PV zaměření, vč. chemie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cs-CZ" sz="1500" b="1" kern="1200" dirty="0">
              <a:solidFill>
                <a:schemeClr val="tx1"/>
              </a:solidFill>
            </a:rPr>
            <a:t>nízká atraktivita učitelského povolání</a:t>
          </a:r>
        </a:p>
      </dsp:txBody>
      <dsp:txXfrm>
        <a:off x="3544864" y="1258335"/>
        <a:ext cx="1918435" cy="1798256"/>
      </dsp:txXfrm>
    </dsp:sp>
    <dsp:sp modelId="{9F80EBF8-FBF4-459F-BDA5-8952AA35D732}">
      <dsp:nvSpPr>
        <dsp:cNvPr id="0" name=""/>
        <dsp:cNvSpPr/>
      </dsp:nvSpPr>
      <dsp:spPr>
        <a:xfrm rot="21536241">
          <a:off x="5184132" y="345502"/>
          <a:ext cx="558866" cy="3985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b="1" kern="1200">
            <a:solidFill>
              <a:schemeClr val="tx1"/>
            </a:solidFill>
          </a:endParaRPr>
        </a:p>
      </dsp:txBody>
      <dsp:txXfrm>
        <a:off x="5184142" y="426327"/>
        <a:ext cx="439292" cy="239149"/>
      </dsp:txXfrm>
    </dsp:sp>
    <dsp:sp modelId="{D9A67D6C-EFEC-4E99-AC34-D705C37DAD70}">
      <dsp:nvSpPr>
        <dsp:cNvPr id="0" name=""/>
        <dsp:cNvSpPr/>
      </dsp:nvSpPr>
      <dsp:spPr>
        <a:xfrm>
          <a:off x="5974892" y="207767"/>
          <a:ext cx="1921001" cy="9291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solidFill>
                <a:schemeClr val="tx1"/>
              </a:solidFill>
            </a:rPr>
            <a:t>Vysoká škola</a:t>
          </a:r>
        </a:p>
      </dsp:txBody>
      <dsp:txXfrm>
        <a:off x="5974892" y="207767"/>
        <a:ext cx="1921001" cy="619449"/>
      </dsp:txXfrm>
    </dsp:sp>
    <dsp:sp modelId="{08B9F17F-CCD4-46EE-AFAE-E3F40A53292D}">
      <dsp:nvSpPr>
        <dsp:cNvPr id="0" name=""/>
        <dsp:cNvSpPr/>
      </dsp:nvSpPr>
      <dsp:spPr>
        <a:xfrm>
          <a:off x="6277880" y="1162498"/>
          <a:ext cx="1782778" cy="1890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chemeClr val="tx1"/>
              </a:solidFill>
            </a:rPr>
            <a:t>odchod VŠ vzdělaných lidí mimo ÚK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chemeClr val="tx1"/>
              </a:solidFill>
            </a:rPr>
            <a:t>odliv absolventů učitelství mimo školství </a:t>
          </a:r>
        </a:p>
      </dsp:txBody>
      <dsp:txXfrm>
        <a:off x="6330096" y="1214714"/>
        <a:ext cx="1678346" cy="17861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4F6B8-12E8-4118-AB58-8E293709E917}">
      <dsp:nvSpPr>
        <dsp:cNvPr id="0" name=""/>
        <dsp:cNvSpPr/>
      </dsp:nvSpPr>
      <dsp:spPr>
        <a:xfrm rot="5400000">
          <a:off x="6537466" y="-2658446"/>
          <a:ext cx="1068998" cy="665596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noProof="1">
              <a:solidFill>
                <a:schemeClr val="tx1"/>
              </a:solidFill>
            </a:rPr>
            <a:t>výživa a potraviny, přeměna látek v těle</a:t>
          </a:r>
          <a:endParaRPr lang="cs-CZ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noProof="1">
              <a:solidFill>
                <a:schemeClr val="tx1"/>
              </a:solidFill>
            </a:rPr>
            <a:t>chemické látky v domácnosti a běžném životě</a:t>
          </a:r>
          <a:endParaRPr lang="cs-CZ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noProof="1">
              <a:solidFill>
                <a:schemeClr val="tx1"/>
              </a:solidFill>
            </a:rPr>
            <a:t>bezpečné zacházení s CHLS</a:t>
          </a:r>
          <a:endParaRPr lang="cs-CZ" sz="1800" kern="1200" dirty="0">
            <a:solidFill>
              <a:schemeClr val="tx1"/>
            </a:solidFill>
          </a:endParaRPr>
        </a:p>
      </dsp:txBody>
      <dsp:txXfrm rot="-5400000">
        <a:off x="3743981" y="187223"/>
        <a:ext cx="6603784" cy="964630"/>
      </dsp:txXfrm>
    </dsp:sp>
    <dsp:sp modelId="{8C953A27-1843-4108-B225-94240623873A}">
      <dsp:nvSpPr>
        <dsp:cNvPr id="0" name=""/>
        <dsp:cNvSpPr/>
      </dsp:nvSpPr>
      <dsp:spPr>
        <a:xfrm>
          <a:off x="0" y="0"/>
          <a:ext cx="3743982" cy="13362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>
              <a:solidFill>
                <a:schemeClr val="tx1"/>
              </a:solidFill>
            </a:rPr>
            <a:t>Chemie a já </a:t>
          </a:r>
          <a:endParaRPr lang="cs-CZ" sz="2400" kern="1200" dirty="0">
            <a:solidFill>
              <a:schemeClr val="tx1"/>
            </a:solidFill>
          </a:endParaRPr>
        </a:p>
      </dsp:txBody>
      <dsp:txXfrm>
        <a:off x="65230" y="65230"/>
        <a:ext cx="3613522" cy="1205788"/>
      </dsp:txXfrm>
    </dsp:sp>
    <dsp:sp modelId="{2006EF0B-A694-4EA6-9C8F-6DDECA9C301A}">
      <dsp:nvSpPr>
        <dsp:cNvPr id="0" name=""/>
        <dsp:cNvSpPr/>
      </dsp:nvSpPr>
      <dsp:spPr>
        <a:xfrm rot="5400000">
          <a:off x="6527732" y="-1249548"/>
          <a:ext cx="1068998" cy="665596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>
              <a:solidFill>
                <a:schemeClr val="tx1"/>
              </a:solidFill>
            </a:rPr>
            <a:t>problematika životního prostředí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noProof="1">
              <a:solidFill>
                <a:schemeClr val="tx1"/>
              </a:solidFill>
            </a:rPr>
            <a:t>ovzduší, voda, pedosféra, litosféra</a:t>
          </a:r>
          <a:endParaRPr lang="cs-CZ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noProof="1">
              <a:solidFill>
                <a:schemeClr val="tx1"/>
              </a:solidFill>
            </a:rPr>
            <a:t>suroviny</a:t>
          </a:r>
          <a:endParaRPr lang="cs-CZ" sz="1800" kern="1200" dirty="0">
            <a:solidFill>
              <a:schemeClr val="tx1"/>
            </a:solidFill>
          </a:endParaRPr>
        </a:p>
      </dsp:txBody>
      <dsp:txXfrm rot="-5400000">
        <a:off x="3734247" y="1596121"/>
        <a:ext cx="6603784" cy="964630"/>
      </dsp:txXfrm>
    </dsp:sp>
    <dsp:sp modelId="{224305AF-9F72-489C-BD0C-F2A681DC02B2}">
      <dsp:nvSpPr>
        <dsp:cNvPr id="0" name=""/>
        <dsp:cNvSpPr/>
      </dsp:nvSpPr>
      <dsp:spPr>
        <a:xfrm>
          <a:off x="0" y="1423823"/>
          <a:ext cx="3743982" cy="13362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tx1"/>
              </a:solidFill>
            </a:rPr>
            <a:t>Chemie a planeta Země</a:t>
          </a:r>
        </a:p>
      </dsp:txBody>
      <dsp:txXfrm>
        <a:off x="65230" y="1489053"/>
        <a:ext cx="3613522" cy="1205788"/>
      </dsp:txXfrm>
    </dsp:sp>
    <dsp:sp modelId="{6F2730A3-D7F8-42F9-8A52-79252C4AD794}">
      <dsp:nvSpPr>
        <dsp:cNvPr id="0" name=""/>
        <dsp:cNvSpPr/>
      </dsp:nvSpPr>
      <dsp:spPr>
        <a:xfrm rot="5400000">
          <a:off x="6311303" y="237971"/>
          <a:ext cx="1507512" cy="664946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noProof="1">
              <a:solidFill>
                <a:schemeClr val="tx1"/>
              </a:solidFill>
            </a:rPr>
            <a:t>chemické reakce</a:t>
          </a:r>
          <a:endParaRPr lang="cs-CZ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noProof="1">
              <a:solidFill>
                <a:schemeClr val="tx1"/>
              </a:solidFill>
            </a:rPr>
            <a:t>energetika a suroviny, průmysl (vazba na region)</a:t>
          </a:r>
          <a:endParaRPr lang="cs-CZ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noProof="1">
              <a:solidFill>
                <a:schemeClr val="tx1"/>
              </a:solidFill>
            </a:rPr>
            <a:t>experimenty, pozorování a práce s informacemi, </a:t>
          </a:r>
          <a:endParaRPr lang="cs-CZ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noProof="1">
              <a:solidFill>
                <a:schemeClr val="tx1"/>
              </a:solidFill>
            </a:rPr>
            <a:t>rozmanitost chemie, chemie jako věda</a:t>
          </a:r>
          <a:endParaRPr lang="cs-CZ" sz="1800" kern="1200" dirty="0">
            <a:solidFill>
              <a:schemeClr val="tx1"/>
            </a:solidFill>
          </a:endParaRPr>
        </a:p>
      </dsp:txBody>
      <dsp:txXfrm rot="-5400000">
        <a:off x="3740326" y="2882540"/>
        <a:ext cx="6575877" cy="1360330"/>
      </dsp:txXfrm>
    </dsp:sp>
    <dsp:sp modelId="{E26DB1F0-0A15-4AE1-BFEF-88FCC796CB8D}">
      <dsp:nvSpPr>
        <dsp:cNvPr id="0" name=""/>
        <dsp:cNvSpPr/>
      </dsp:nvSpPr>
      <dsp:spPr>
        <a:xfrm>
          <a:off x="0" y="2893167"/>
          <a:ext cx="3740325" cy="13362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>
              <a:solidFill>
                <a:schemeClr val="tx1"/>
              </a:solidFill>
            </a:rPr>
            <a:t>Chemie a společnost</a:t>
          </a:r>
          <a:endParaRPr lang="cs-CZ" sz="2400" kern="1200" dirty="0">
            <a:solidFill>
              <a:schemeClr val="tx1"/>
            </a:solidFill>
          </a:endParaRPr>
        </a:p>
      </dsp:txBody>
      <dsp:txXfrm>
        <a:off x="65230" y="2958397"/>
        <a:ext cx="3609865" cy="1205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DF63B5-39EE-42C1-A6D4-C661F3F2621A}" type="datetime1">
              <a:rPr lang="cs-CZ" smtClean="0"/>
              <a:t>26.09.2024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ADD17-6D3B-49E7-82BA-A45A60F11E5E}" type="datetime1">
              <a:rPr lang="cs-CZ" smtClean="0"/>
              <a:pPr/>
              <a:t>26.09.2024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603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558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682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631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96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89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15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25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377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347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861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903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55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s poděkován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/>
              <a:t>Děkujeme!</a:t>
            </a:r>
            <a:endParaRPr lang="cs-CZ" dirty="0"/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 sz="15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Jméno a příjmení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 sz="15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Telefonní číslo</a:t>
            </a:r>
            <a:endParaRPr lang="cs-CZ" dirty="0"/>
          </a:p>
        </p:txBody>
      </p:sp>
      <p:sp>
        <p:nvSpPr>
          <p:cNvPr id="9" name="Zástupný symbol pro text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 sz="15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E-mail nebo uživatelské jméno ze sociální sítě</a:t>
            </a:r>
          </a:p>
        </p:txBody>
      </p:sp>
      <p:sp>
        <p:nvSpPr>
          <p:cNvPr id="10" name="Zástupný symbol pro text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 sz="15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Web společnosti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loupc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4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obrázku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 dirty="0"/>
              <a:t>Kliknutím můžete upravit 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 podnadpisů.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ělovací sním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 dirty="0"/>
              <a:t>Kliknutím můžete upravit nadpis oddělovacího snímku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 podnadpisů.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ělovací sníme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cs-CZ" dirty="0"/>
              <a:t>Kliknutím můžete upravit nadpis oddělovacího snímku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 podnadpisů.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– fot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10835"/>
            <a:ext cx="5472000" cy="905528"/>
          </a:xfrm>
        </p:spPr>
        <p:txBody>
          <a:bodyPr rtlCol="0" anchor="b" anchorCtr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dirty="0"/>
              <a:t>Kliknutím můžete upravit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163968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Podnadpis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671573"/>
            <a:ext cx="5472000" cy="45216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dirty="0"/>
              <a:t>Upravit styly předlohy textu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– fot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01600"/>
            <a:ext cx="5472000" cy="916000"/>
          </a:xfrm>
        </p:spPr>
        <p:txBody>
          <a:bodyPr rtlCol="0" anchor="b" anchorCtr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dirty="0"/>
              <a:t>Kliknutím můžete upravit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16396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Podnadpis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670320"/>
            <a:ext cx="5472000" cy="4521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dirty="0"/>
              <a:t>Upravit styly předlohy textu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– fotk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29308"/>
            <a:ext cx="5472000" cy="883326"/>
          </a:xfrm>
        </p:spPr>
        <p:txBody>
          <a:bodyPr rtlCol="0" anchor="b" anchorCtr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dirty="0"/>
              <a:t>Kliknutím můžete upravit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163965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Podnadpis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666059"/>
            <a:ext cx="5472000" cy="45216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dirty="0"/>
              <a:t>Upravit styly předlohy textu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11" name="Volný tvar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13" name="Volný tvar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14" name="Volný tvar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15" name="Volný tvar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Porovnání – zástupný symbol vlev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Upravit styly předlohy textu</a:t>
            </a:r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2" name="Porovnání – zástupný symbol vlev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cs-CZ"/>
              <a:t>Upravit styly předlohy textu</a:t>
            </a:r>
            <a:endParaRPr lang="cs-CZ" dirty="0"/>
          </a:p>
        </p:txBody>
      </p:sp>
      <p:sp>
        <p:nvSpPr>
          <p:cNvPr id="8" name="Zástupný symbol pro text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cs-CZ"/>
              <a:t>Zadejte titulek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5" name="Obdélník: Zaoblené rohy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  <p:sldLayoutId id="214748366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1.sv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.smidl@seznam.cz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atlasskolstvi.cz/" TargetMode="External"/><Relationship Id="rId7" Type="http://schemas.openxmlformats.org/officeDocument/2006/relationships/image" Target="../media/image1.jpg"/><Relationship Id="rId2" Type="http://schemas.openxmlformats.org/officeDocument/2006/relationships/hyperlink" Target="https://www.infoabsolvent.cz/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klipart, podepsat&#10;&#10;Popis byl vytvořen automaticky">
            <a:extLst>
              <a:ext uri="{FF2B5EF4-FFF2-40B4-BE49-F238E27FC236}">
                <a16:creationId xmlns:a16="http://schemas.microsoft.com/office/drawing/2014/main" id="{92D72AC2-60BB-D56B-EB97-3325D30B9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42" y="1510012"/>
            <a:ext cx="1997358" cy="1221041"/>
          </a:xfrm>
          <a:prstGeom prst="rect">
            <a:avLst/>
          </a:prstGeom>
        </p:spPr>
      </p:pic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89928AFD-6ACF-017A-536B-AB362E4B15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t="13720" r="7620" b="24748"/>
          <a:stretch/>
        </p:blipFill>
        <p:spPr>
          <a:xfrm>
            <a:off x="7993726" y="0"/>
            <a:ext cx="4198274" cy="1221040"/>
          </a:xfrm>
          <a:prstGeom prst="rect">
            <a:avLst/>
          </a:prstGeom>
        </p:spPr>
      </p:pic>
      <p:pic>
        <p:nvPicPr>
          <p:cNvPr id="7" name="Zástupný symbol obrázku 6" descr="Detailní záběr muže a ženy chemie výzkumníci pracující v testovacím prostředí s bezpečnostními brýlemi a laboratorními vrstvami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/>
          <a:stretch/>
        </p:blipFill>
        <p:spPr/>
      </p:pic>
      <p:sp>
        <p:nvSpPr>
          <p:cNvPr id="25" name="Textové pole 24" descr="Zvýraznění pole s nadpisem snímku">
            <a:extLst>
              <a:ext uri="{FF2B5EF4-FFF2-40B4-BE49-F238E27FC236}">
                <a16:creationId xmlns:a16="http://schemas.microsoft.com/office/drawing/2014/main" id="{7EF238CB-AB58-4787-8F9C-A1C16929A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-1" y="3914775"/>
            <a:ext cx="1481849" cy="2200275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292" y="3114635"/>
            <a:ext cx="8069248" cy="2514635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 rtlCol="0"/>
          <a:lstStyle/>
          <a:p>
            <a:pPr rtl="0">
              <a:lnSpc>
                <a:spcPts val="5000"/>
              </a:lnSpc>
            </a:pPr>
            <a:r>
              <a:rPr lang="cs-CZ" sz="5000" b="0" spc="0" dirty="0"/>
              <a:t>Kam směřuje chemické vzdělávání v Ústeckém kraji?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9483" y="4938518"/>
            <a:ext cx="4000500" cy="690752"/>
          </a:xfrm>
        </p:spPr>
        <p:txBody>
          <a:bodyPr rtlCol="0"/>
          <a:lstStyle/>
          <a:p>
            <a:pPr rtl="0"/>
            <a:r>
              <a:rPr lang="cs-CZ" dirty="0"/>
              <a:t>RNDr. Milan Šmídl, Ph.D., MBA.</a:t>
            </a:r>
          </a:p>
        </p:txBody>
      </p:sp>
      <p:sp>
        <p:nvSpPr>
          <p:cNvPr id="20" name="Rovnoramenný trojúhelník 19" descr="Stín u pole s nadpisem snímku">
            <a:extLst>
              <a:ext uri="{FF2B5EF4-FFF2-40B4-BE49-F238E27FC236}">
                <a16:creationId xmlns:a16="http://schemas.microsoft.com/office/drawing/2014/main" id="{545D50A1-D634-4325-B06C-5450FDF7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1000837" y="562927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DB69A6C-D173-E93A-9830-BA04ECECE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943" y="5608987"/>
            <a:ext cx="4441945" cy="124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Písmo, text, snímek obrazovky, design&#10;&#10;Popis byl vytvořen automaticky">
            <a:extLst>
              <a:ext uri="{FF2B5EF4-FFF2-40B4-BE49-F238E27FC236}">
                <a16:creationId xmlns:a16="http://schemas.microsoft.com/office/drawing/2014/main" id="{A3F70928-AF8B-73D5-40C5-33C3A5C75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027" y="4160551"/>
            <a:ext cx="2032411" cy="66725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09" y="110288"/>
            <a:ext cx="11554416" cy="905528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cs-CZ" sz="4000" b="1" noProof="1">
                <a:latin typeface="Aptos" panose="020B0004020202020204" pitchFamily="34" charset="0"/>
              </a:rPr>
              <a:t>Co s tím?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41978" y="6277243"/>
            <a:ext cx="450022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 rtl="0"/>
              <a:t>10</a:t>
            </a:fld>
            <a:endParaRPr lang="cs-CZ" noProof="1">
              <a:latin typeface="Aptos" panose="020B0004020202020204" pitchFamily="34" charset="0"/>
            </a:endParaRP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F330F8D0-CBB3-E03D-2F84-B54E53D56C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34821" y="1292132"/>
            <a:ext cx="6058617" cy="2454718"/>
          </a:xfrm>
        </p:spPr>
        <p:txBody>
          <a:bodyPr rtlCol="0"/>
          <a:lstStyle/>
          <a:p>
            <a:pPr rtl="0">
              <a:spcBef>
                <a:spcPts val="600"/>
              </a:spcBef>
            </a:pPr>
            <a:r>
              <a:rPr lang="cs-CZ" sz="2400" b="1" noProof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DZ ÚK: Hlavní priority vzdělávání 2024-2028</a:t>
            </a:r>
          </a:p>
          <a:p>
            <a:pPr marL="342900" indent="-34290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rovné příležitosti a eliminace předčasných odchodů</a:t>
            </a:r>
          </a:p>
          <a:p>
            <a:pPr marL="342900" indent="-34290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duševní zdraví dětí, dostupnost a kvalita poradenství</a:t>
            </a:r>
          </a:p>
          <a:p>
            <a:pPr marL="342900" indent="-34290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umělá inteligence, profesní rozvoj a podpora ředitelů </a:t>
            </a:r>
          </a:p>
          <a:p>
            <a:pPr marL="342900" indent="-34290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mediální gramotnost žáků a učitelů </a:t>
            </a:r>
          </a:p>
          <a:p>
            <a:pPr marL="342900" indent="-34290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i="1" noProof="1">
                <a:solidFill>
                  <a:schemeClr val="tx1"/>
                </a:solidFill>
                <a:latin typeface="Aptos" panose="020B0004020202020204" pitchFamily="34" charset="0"/>
              </a:rPr>
              <a:t>podpora rozvoje pedagogických pracovníků</a:t>
            </a:r>
          </a:p>
          <a:p>
            <a:pPr marL="342900" indent="-34290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i="1" noProof="1">
                <a:solidFill>
                  <a:schemeClr val="tx1"/>
                </a:solidFill>
                <a:latin typeface="Aptos" panose="020B0004020202020204" pitchFamily="34" charset="0"/>
              </a:rPr>
              <a:t>náborové příspěvky a stipendia  </a:t>
            </a:r>
          </a:p>
          <a:p>
            <a:pPr rtl="0">
              <a:spcBef>
                <a:spcPts val="600"/>
              </a:spcBef>
            </a:pPr>
            <a:endParaRPr lang="cs-CZ" sz="2000" noProof="1">
              <a:latin typeface="Aptos" panose="020B0004020202020204" pitchFamily="34" charset="0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79C7F91-4D24-7C0D-FF10-1270EABCE5E8}"/>
              </a:ext>
            </a:extLst>
          </p:cNvPr>
          <p:cNvSpPr txBox="1">
            <a:spLocks/>
          </p:cNvSpPr>
          <p:nvPr/>
        </p:nvSpPr>
        <p:spPr>
          <a:xfrm>
            <a:off x="6771029" y="1292132"/>
            <a:ext cx="5299052" cy="24547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400" b="1" noProof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Projekt IPS Kurikulum (NPI, kabinety)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modernizace vzdělávání (obsahu, metod)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zlepšení klíčových kompetencí, znalostí a dovedností pro 21. století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snížit nerovnosti ve vzdělávání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podpora kurikulární reformy (RVP)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noProof="1">
              <a:latin typeface="Aptos" panose="020B0004020202020204" pitchFamily="34" charset="0"/>
            </a:endParaRPr>
          </a:p>
        </p:txBody>
      </p:sp>
      <p:sp>
        <p:nvSpPr>
          <p:cNvPr id="4" name="Zástupný symbol pro text 2">
            <a:extLst>
              <a:ext uri="{FF2B5EF4-FFF2-40B4-BE49-F238E27FC236}">
                <a16:creationId xmlns:a16="http://schemas.microsoft.com/office/drawing/2014/main" id="{8036D127-7F32-60B2-3E66-73624990AFC3}"/>
              </a:ext>
            </a:extLst>
          </p:cNvPr>
          <p:cNvSpPr txBox="1">
            <a:spLocks/>
          </p:cNvSpPr>
          <p:nvPr/>
        </p:nvSpPr>
        <p:spPr>
          <a:xfrm>
            <a:off x="234821" y="4292967"/>
            <a:ext cx="6448320" cy="24547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400" b="1" noProof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UJEP – projekt RUR (OP ST)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proměna vzdělávací soustavy kraje (podpora a rozvoj škol, učitelů a žáků)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reforma expertních kapacit a přístupů k řešení environmentálních dopadů těžby a průmyslu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kultivování společenského prostředí kraje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systematická práce s pedagogy a žáky celého kraje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noProof="1">
              <a:latin typeface="Aptos" panose="020B0004020202020204" pitchFamily="34" charset="0"/>
            </a:endParaRP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8687967-032C-C36D-EC47-3C9D485D4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7869" y="832108"/>
            <a:ext cx="2268131" cy="384920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F9BC9A5B-7215-7477-B4D9-4877FCFB14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3591" y="777976"/>
            <a:ext cx="2973534" cy="436653"/>
          </a:xfrm>
          <a:prstGeom prst="rect">
            <a:avLst/>
          </a:prstGeom>
        </p:spPr>
      </p:pic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D0C10735-6EA7-F5C8-6794-0C060E9F52BE}"/>
              </a:ext>
            </a:extLst>
          </p:cNvPr>
          <p:cNvSpPr txBox="1">
            <a:spLocks/>
          </p:cNvSpPr>
          <p:nvPr/>
        </p:nvSpPr>
        <p:spPr>
          <a:xfrm>
            <a:off x="6771029" y="4292967"/>
            <a:ext cx="4970949" cy="24547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400" b="1" noProof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Chemické podniky a VSČHT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spolupráce s pedagogy a žáky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grantová podpora škol, učitelů a žáků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exkurze, stáže, praxe, soutěže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dirty="0">
              <a:latin typeface="Aptos" panose="020B00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noProof="1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5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10835"/>
            <a:ext cx="11922128" cy="905528"/>
          </a:xfrm>
        </p:spPr>
        <p:txBody>
          <a:bodyPr rtlCol="0"/>
          <a:lstStyle/>
          <a:p>
            <a:pPr rtl="0"/>
            <a:r>
              <a:rPr lang="cs-CZ" sz="4000" b="1" noProof="1">
                <a:latin typeface="Aptos" panose="020B0004020202020204" pitchFamily="34" charset="0"/>
              </a:rPr>
              <a:t>Co s tím?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 rtl="0"/>
              <a:t>11</a:t>
            </a:fld>
            <a:endParaRPr lang="cs-CZ" noProof="1">
              <a:latin typeface="Aptos" panose="020B0004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21FDDAA-EAAB-D028-EC36-89AC0AAD8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51" y="2884891"/>
            <a:ext cx="9247238" cy="387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B9900DE-0157-DCA7-F8C3-68CD2DDAAC4C}"/>
              </a:ext>
            </a:extLst>
          </p:cNvPr>
          <p:cNvSpPr txBox="1"/>
          <p:nvPr/>
        </p:nvSpPr>
        <p:spPr>
          <a:xfrm>
            <a:off x="9640111" y="5462427"/>
            <a:ext cx="255188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</a:t>
            </a:r>
            <a:r>
              <a:rPr lang="cs-CZ" sz="1100" i="0" u="none" strike="noStrike" baseline="0" dirty="0" err="1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Novosák</a:t>
            </a:r>
            <a:r>
              <a:rPr lang="cs-CZ" sz="11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et al. </a:t>
            </a:r>
            <a:r>
              <a:rPr lang="cs-CZ" sz="1100" i="0" u="none" strike="noStrike" baseline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Přírodovědná gramotnost a přírodovědné vzdělávání na základních a středních školách - Tematická zpráva. 1. vyd., Praha: ČŠI</a:t>
            </a:r>
            <a:r>
              <a:rPr lang="cs-CZ" sz="11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100" i="0" u="none" strike="noStrike" baseline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2024. </a:t>
            </a:r>
            <a:endParaRPr lang="cs-CZ" sz="110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1434A7D-E083-43DC-4BAF-EDE3E5476313}"/>
              </a:ext>
            </a:extLst>
          </p:cNvPr>
          <p:cNvSpPr txBox="1">
            <a:spLocks/>
          </p:cNvSpPr>
          <p:nvPr/>
        </p:nvSpPr>
        <p:spPr>
          <a:xfrm>
            <a:off x="427873" y="1424934"/>
            <a:ext cx="5668127" cy="10513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400" b="1" noProof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OP Spravedlivá transformace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výzva Odborné učebny a výzva Konektivita (SŠ)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noProof="1">
              <a:latin typeface="Aptos" panose="020B0004020202020204" pitchFamily="34" charset="0"/>
            </a:endParaRPr>
          </a:p>
        </p:txBody>
      </p:sp>
      <p:sp>
        <p:nvSpPr>
          <p:cNvPr id="4" name="Zástupný symbol pro text 2">
            <a:extLst>
              <a:ext uri="{FF2B5EF4-FFF2-40B4-BE49-F238E27FC236}">
                <a16:creationId xmlns:a16="http://schemas.microsoft.com/office/drawing/2014/main" id="{47CFFC6B-C427-8790-26C6-558F25767032}"/>
              </a:ext>
            </a:extLst>
          </p:cNvPr>
          <p:cNvSpPr txBox="1">
            <a:spLocks/>
          </p:cNvSpPr>
          <p:nvPr/>
        </p:nvSpPr>
        <p:spPr>
          <a:xfrm>
            <a:off x="6291701" y="1424934"/>
            <a:ext cx="5668127" cy="10513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Integrovaný regionální operační program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ptos" panose="020B0004020202020204" pitchFamily="34" charset="0"/>
              </a:rPr>
              <a:t>modernizace infrastruktury (učebny a kapacity MŠ, ZŠ, SŠ) pro přírodní vědy, polytechnické vzdělávání, cizí jazyky a DT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noProof="1">
              <a:latin typeface="Aptos" panose="020B00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BBD8B67-282C-7F6C-27F8-76DC0764E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993" y="155286"/>
            <a:ext cx="5887272" cy="57158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A78CF71D-D442-EF2F-EF61-DFCA4E30E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16916" y="204699"/>
            <a:ext cx="2157417" cy="46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4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Šipka: obousměrná vodorovná 10">
            <a:extLst>
              <a:ext uri="{FF2B5EF4-FFF2-40B4-BE49-F238E27FC236}">
                <a16:creationId xmlns:a16="http://schemas.microsoft.com/office/drawing/2014/main" id="{4F8A2602-2C58-5F07-9374-A0EA628539A3}"/>
              </a:ext>
            </a:extLst>
          </p:cNvPr>
          <p:cNvSpPr/>
          <p:nvPr/>
        </p:nvSpPr>
        <p:spPr>
          <a:xfrm>
            <a:off x="3325651" y="1931848"/>
            <a:ext cx="8634177" cy="529489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/>
          <a:p>
            <a:r>
              <a:rPr lang="cs-CZ" sz="4000" b="1" noProof="1">
                <a:latin typeface="Aptos" panose="020B0004020202020204" pitchFamily="34" charset="0"/>
              </a:rPr>
              <a:t>Co s tím?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 rtl="0"/>
              <a:t>12</a:t>
            </a:fld>
            <a:endParaRPr lang="cs-CZ" noProof="1">
              <a:latin typeface="Aptos" panose="020B000402020202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607E71F-F8B8-AB4E-C3E8-497DA1749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405465"/>
              </p:ext>
            </p:extLst>
          </p:nvPr>
        </p:nvGraphicFramePr>
        <p:xfrm>
          <a:off x="3330104" y="16911"/>
          <a:ext cx="8128000" cy="3172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C1EA3775-1C89-0E3D-F496-9F26F9C15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71" y="3525909"/>
            <a:ext cx="5819114" cy="3172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86200C0-3EAD-8CE6-8E55-F5794810F5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8521" y="3525909"/>
            <a:ext cx="5546577" cy="3187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C59E9ED4-32F6-EE24-E4F8-D77B41645A35}"/>
              </a:ext>
            </a:extLst>
          </p:cNvPr>
          <p:cNvSpPr txBox="1">
            <a:spLocks/>
          </p:cNvSpPr>
          <p:nvPr/>
        </p:nvSpPr>
        <p:spPr>
          <a:xfrm>
            <a:off x="441727" y="1743828"/>
            <a:ext cx="2685906" cy="9055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noProof="1">
                <a:latin typeface="Aptos" panose="020B0004020202020204" pitchFamily="34" charset="0"/>
              </a:rPr>
              <a:t>Potřebujeme </a:t>
            </a:r>
          </a:p>
          <a:p>
            <a:r>
              <a:rPr lang="cs-CZ" noProof="1">
                <a:latin typeface="Aptos" panose="020B0004020202020204" pitchFamily="34" charset="0"/>
              </a:rPr>
              <a:t>dobré učitele!!!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38112A7-F572-0E20-7C7A-23B5FA61318A}"/>
              </a:ext>
            </a:extLst>
          </p:cNvPr>
          <p:cNvSpPr/>
          <p:nvPr/>
        </p:nvSpPr>
        <p:spPr>
          <a:xfrm>
            <a:off x="2263302" y="5000017"/>
            <a:ext cx="207523" cy="1527243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0C05DD5-87A1-5239-06BD-E854FB89EB7E}"/>
              </a:ext>
            </a:extLst>
          </p:cNvPr>
          <p:cNvSpPr/>
          <p:nvPr/>
        </p:nvSpPr>
        <p:spPr>
          <a:xfrm>
            <a:off x="8187446" y="4750000"/>
            <a:ext cx="207523" cy="1527243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  <p:sp>
        <p:nvSpPr>
          <p:cNvPr id="5" name="Šipka: nahoru 4">
            <a:extLst>
              <a:ext uri="{FF2B5EF4-FFF2-40B4-BE49-F238E27FC236}">
                <a16:creationId xmlns:a16="http://schemas.microsoft.com/office/drawing/2014/main" id="{F3BD8D24-3D40-4504-8FF5-B08FDDB805B9}"/>
              </a:ext>
            </a:extLst>
          </p:cNvPr>
          <p:cNvSpPr/>
          <p:nvPr/>
        </p:nvSpPr>
        <p:spPr>
          <a:xfrm rot="10800000">
            <a:off x="8187446" y="4329087"/>
            <a:ext cx="251625" cy="30738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  <p:sp>
        <p:nvSpPr>
          <p:cNvPr id="12" name="Šipka: nahoru 11">
            <a:extLst>
              <a:ext uri="{FF2B5EF4-FFF2-40B4-BE49-F238E27FC236}">
                <a16:creationId xmlns:a16="http://schemas.microsoft.com/office/drawing/2014/main" id="{56901591-1E3E-E9C0-7AA8-9A28342C215B}"/>
              </a:ext>
            </a:extLst>
          </p:cNvPr>
          <p:cNvSpPr/>
          <p:nvPr/>
        </p:nvSpPr>
        <p:spPr>
          <a:xfrm rot="10800000">
            <a:off x="2263302" y="4596310"/>
            <a:ext cx="251625" cy="30738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6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A021EC-595B-4AAC-A5CC-A6AC63036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E8012-C811-4016-8CE3-774BF3891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03505B-3A45-4A61-9239-3E12D8B55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FC3566-B4C3-461A-93F8-DC481C2F4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25CF1A-2B98-4045-9AD1-7FC47AE24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80EBF8-FBF4-459F-BDA5-8952AA35D7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A67D6C-EFEC-4E99-AC34-D705C37DA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B9F17F-CCD4-46EE-AFAE-E3F40A532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7" grpId="0">
        <p:bldSub>
          <a:bldDgm bld="one"/>
        </p:bldSub>
      </p:bldGraphic>
      <p:bldP spid="10" grpId="0"/>
      <p:bldP spid="3" grpId="0" animBg="1"/>
      <p:bldP spid="4" grpId="0" animBg="1"/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00" y="0"/>
            <a:ext cx="11922128" cy="905528"/>
          </a:xfrm>
        </p:spPr>
        <p:txBody>
          <a:bodyPr rtlCol="0"/>
          <a:lstStyle/>
          <a:p>
            <a:pPr rtl="0"/>
            <a:r>
              <a:rPr lang="cs-CZ" sz="4000" b="1" noProof="1">
                <a:latin typeface="Aptos" panose="020B0004020202020204" pitchFamily="34" charset="0"/>
              </a:rPr>
              <a:t>Co s tím?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80843" y="6777290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 rtl="0"/>
              <a:t>13</a:t>
            </a:fld>
            <a:endParaRPr lang="cs-CZ" noProof="1">
              <a:latin typeface="Aptos" panose="020B0004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9144D3F-BEE5-B17A-5BE3-D6B878FD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889" y="1046560"/>
            <a:ext cx="8344506" cy="2136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FB6E789-ADB1-0AED-08F0-C3B96F9BB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13" y="3245830"/>
            <a:ext cx="8293505" cy="335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B9900DE-0157-DCA7-F8C3-68CD2DDAAC4C}"/>
              </a:ext>
            </a:extLst>
          </p:cNvPr>
          <p:cNvSpPr txBox="1"/>
          <p:nvPr/>
        </p:nvSpPr>
        <p:spPr>
          <a:xfrm>
            <a:off x="9032240" y="3841828"/>
            <a:ext cx="3017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</a:t>
            </a:r>
            <a:r>
              <a:rPr lang="cs-CZ" sz="1200" i="1" u="none" strike="noStrike" baseline="0" dirty="0" err="1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Novosák</a:t>
            </a:r>
            <a:r>
              <a:rPr lang="cs-CZ" sz="1200" i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et al. </a:t>
            </a:r>
            <a:r>
              <a:rPr lang="cs-CZ" sz="1200" i="1" u="none" strike="noStrike" baseline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Přírodovědná gramotnost a přírodovědné vzdělávání na základních a středních školách - Tematická zpráva. 1. vyd., Praha: ČŠI</a:t>
            </a:r>
            <a:r>
              <a:rPr lang="cs-CZ" sz="1200" i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200" i="1" u="none" strike="noStrike" baseline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2024.</a:t>
            </a:r>
            <a:endParaRPr lang="cs-CZ" sz="1200" i="1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8C1E999-B6DB-1ABE-855E-BD63D798E832}"/>
              </a:ext>
            </a:extLst>
          </p:cNvPr>
          <p:cNvSpPr txBox="1"/>
          <p:nvPr/>
        </p:nvSpPr>
        <p:spPr>
          <a:xfrm>
            <a:off x="142605" y="1531350"/>
            <a:ext cx="63014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600" dirty="0">
                <a:latin typeface="Aptos" panose="020B0004020202020204" pitchFamily="34" charset="0"/>
              </a:rPr>
              <a:t>PV mohou řešit současné globální problémy lépe než humanitní obory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6FEEEDA-FEAF-615E-9408-A86E06CB686F}"/>
              </a:ext>
            </a:extLst>
          </p:cNvPr>
          <p:cNvSpPr txBox="1"/>
          <p:nvPr/>
        </p:nvSpPr>
        <p:spPr>
          <a:xfrm>
            <a:off x="142604" y="1869904"/>
            <a:ext cx="63014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600" dirty="0">
                <a:latin typeface="Aptos" panose="020B0004020202020204" pitchFamily="34" charset="0"/>
              </a:rPr>
              <a:t>PV výrazně ovlivňují život každého jedince ve společnosti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F70A8B-315B-342C-2397-8424EAA46975}"/>
              </a:ext>
            </a:extLst>
          </p:cNvPr>
          <p:cNvSpPr txBox="1"/>
          <p:nvPr/>
        </p:nvSpPr>
        <p:spPr>
          <a:xfrm>
            <a:off x="142603" y="2239768"/>
            <a:ext cx="63014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600" dirty="0">
                <a:latin typeface="Aptos" panose="020B0004020202020204" pitchFamily="34" charset="0"/>
              </a:rPr>
              <a:t>PV jsou důležité pro celkový rozvoj společnosti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E0D94BD-D91C-23DF-A7FF-CDC800ABD21F}"/>
              </a:ext>
            </a:extLst>
          </p:cNvPr>
          <p:cNvSpPr txBox="1"/>
          <p:nvPr/>
        </p:nvSpPr>
        <p:spPr>
          <a:xfrm>
            <a:off x="1575954" y="5550742"/>
            <a:ext cx="890411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V předmětu se dozvídám zajímavé věci a myslím, že některé z nich pro mě budou v životě užitečné.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6A46206-6D2E-B6B1-3AFF-1D9CD1843467}"/>
              </a:ext>
            </a:extLst>
          </p:cNvPr>
          <p:cNvSpPr txBox="1"/>
          <p:nvPr/>
        </p:nvSpPr>
        <p:spPr>
          <a:xfrm>
            <a:off x="1575954" y="5801744"/>
            <a:ext cx="890411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V předmětu se dozvídám zajímavé věci, ale nemyslím, že pro mě budou v životě užitečné.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E3D1AF1-09EA-E546-B665-79F4929E11EF}"/>
              </a:ext>
            </a:extLst>
          </p:cNvPr>
          <p:cNvSpPr txBox="1"/>
          <p:nvPr/>
        </p:nvSpPr>
        <p:spPr>
          <a:xfrm>
            <a:off x="1575954" y="6054661"/>
            <a:ext cx="890411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V předmětu se nic zajímavého nedozvídám, ale nejspíš pro mě některé věci budou v životě užitečné.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C6C9D79-61B6-6CBB-5037-D99CEABC6948}"/>
              </a:ext>
            </a:extLst>
          </p:cNvPr>
          <p:cNvSpPr txBox="1"/>
          <p:nvPr/>
        </p:nvSpPr>
        <p:spPr>
          <a:xfrm>
            <a:off x="1577093" y="6338877"/>
            <a:ext cx="93796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V předmětu se nic zajímavého nedozvídám, navíc nevím, jak by pro mě mohly být ty věci v životě užitečné.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AC58008-75F1-4B63-5E4F-0B598DFCF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075" y="321527"/>
            <a:ext cx="8148320" cy="2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/>
          <a:p>
            <a:r>
              <a:rPr lang="cs-CZ" sz="4000" b="1" noProof="1"/>
              <a:t>Revize RVP ZV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163971"/>
            <a:ext cx="10607502" cy="687025"/>
          </a:xfrm>
        </p:spPr>
        <p:txBody>
          <a:bodyPr rtlCol="0"/>
          <a:lstStyle/>
          <a:p>
            <a:pPr marL="285750" indent="-28575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noProof="1">
                <a:solidFill>
                  <a:schemeClr val="tx1"/>
                </a:solidFill>
              </a:rPr>
              <a:t>vzdělávací oblast Člověk a příroda (chemie, fyzika, přírodopis)</a:t>
            </a:r>
          </a:p>
          <a:p>
            <a:pPr marL="285750" indent="-28575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noProof="1">
                <a:solidFill>
                  <a:schemeClr val="tx1"/>
                </a:solidFill>
              </a:rPr>
              <a:t>konceptuální pojetí předmětu chemie </a:t>
            </a:r>
          </a:p>
          <a:p>
            <a:pPr marL="285750" indent="-28575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noProof="1">
                <a:solidFill>
                  <a:schemeClr val="tx1"/>
                </a:solidFill>
              </a:rPr>
              <a:t>2025 první nepovinné ověřování, 2027 povinná výuka v 1. a 6. ročníku, 2031 povinná ve všech ročnících </a:t>
            </a:r>
          </a:p>
          <a:p>
            <a:pPr rtl="0">
              <a:spcBef>
                <a:spcPts val="600"/>
              </a:spcBef>
            </a:pPr>
            <a:r>
              <a:rPr lang="cs-CZ" noProof="1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smtClean="0"/>
              <a:pPr rtl="0"/>
              <a:t>14</a:t>
            </a:fld>
            <a:endParaRPr lang="cs-CZ" noProof="1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13BF065-4792-F19D-717D-E46694524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6485" y="125154"/>
            <a:ext cx="4348264" cy="712632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5F90F7E-F31F-50F6-9ED0-A2188CE400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707791"/>
              </p:ext>
            </p:extLst>
          </p:nvPr>
        </p:nvGraphicFramePr>
        <p:xfrm>
          <a:off x="820756" y="2360969"/>
          <a:ext cx="10399950" cy="431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06D1CD6-E343-0DFF-4E18-3EFCF3201AAB}"/>
              </a:ext>
            </a:extLst>
          </p:cNvPr>
          <p:cNvSpPr txBox="1"/>
          <p:nvPr/>
        </p:nvSpPr>
        <p:spPr>
          <a:xfrm>
            <a:off x="8136143" y="809810"/>
            <a:ext cx="3741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https://prohlednout.rvp.cz/zakladni-vzdelavani/vzdelavaci-oblasti</a:t>
            </a:r>
          </a:p>
        </p:txBody>
      </p:sp>
    </p:spTree>
    <p:extLst>
      <p:ext uri="{BB962C8B-B14F-4D97-AF65-F5344CB8AC3E}">
        <p14:creationId xmlns:p14="http://schemas.microsoft.com/office/powerpoint/2010/main" val="421575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953A27-1843-4108-B225-942406238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04F6B8-12E8-4118-AB58-8E293709E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4305AF-9F72-489C-BD0C-F2A681DC0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06EF0B-A694-4EA6-9C8F-6DDECA9C3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26DB1F0-0A15-4AE1-BFEF-88FCC796C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2730A3-D7F8-42F9-8A52-79252C4A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7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770" y="2810866"/>
            <a:ext cx="5472000" cy="905528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cs-CZ" sz="4000" b="1" noProof="1"/>
              <a:t>Děkuji za pozornost 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8DF1525-42A4-B915-8D16-3184A07312E3}"/>
              </a:ext>
            </a:extLst>
          </p:cNvPr>
          <p:cNvSpPr txBox="1">
            <a:spLocks/>
          </p:cNvSpPr>
          <p:nvPr/>
        </p:nvSpPr>
        <p:spPr>
          <a:xfrm>
            <a:off x="422271" y="5952044"/>
            <a:ext cx="10550529" cy="9055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noProof="1"/>
              <a:t>kontakt: </a:t>
            </a:r>
          </a:p>
          <a:p>
            <a:r>
              <a:rPr lang="cs-CZ" sz="1800" b="1" noProof="1"/>
              <a:t>RNDr. Milan Šmídl, Ph.D., MBA</a:t>
            </a:r>
          </a:p>
          <a:p>
            <a:r>
              <a:rPr lang="cs-CZ" sz="1800" noProof="1"/>
              <a:t>učitel chemie SOŠ Schola Humanitas Litvínov</a:t>
            </a:r>
          </a:p>
          <a:p>
            <a:r>
              <a:rPr lang="cs-CZ" sz="1800" noProof="1"/>
              <a:t>didaktik chemie OA KCH PřF UJEP v Ústí nad Labem</a:t>
            </a:r>
          </a:p>
          <a:p>
            <a:r>
              <a:rPr lang="cs-CZ" sz="1800" noProof="1">
                <a:hlinkClick r:id="rId3"/>
              </a:rPr>
              <a:t>M.smidl@seznam.cz</a:t>
            </a:r>
            <a:r>
              <a:rPr lang="cs-CZ" sz="1800" noProof="1"/>
              <a:t> </a:t>
            </a:r>
          </a:p>
          <a:p>
            <a:endParaRPr lang="cs-CZ" sz="1800" b="1" noProof="1"/>
          </a:p>
        </p:txBody>
      </p:sp>
    </p:spTree>
    <p:extLst>
      <p:ext uri="{BB962C8B-B14F-4D97-AF65-F5344CB8AC3E}">
        <p14:creationId xmlns:p14="http://schemas.microsoft.com/office/powerpoint/2010/main" val="3996551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CE40333A-5E19-CBD9-3284-FCB80E26F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969" y="4000319"/>
            <a:ext cx="8341176" cy="2746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10835"/>
            <a:ext cx="11922128" cy="905528"/>
          </a:xfrm>
        </p:spPr>
        <p:txBody>
          <a:bodyPr rtlCol="0"/>
          <a:lstStyle/>
          <a:p>
            <a:pPr rtl="0"/>
            <a:r>
              <a:rPr lang="cs-CZ" sz="4000" b="1" noProof="1">
                <a:latin typeface="Aptos" panose="020B0004020202020204" pitchFamily="34" charset="0"/>
              </a:rPr>
              <a:t>Údaje statistiků…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27656" y="6257787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 rtl="0"/>
              <a:t>2</a:t>
            </a:fld>
            <a:endParaRPr lang="cs-CZ" noProof="1">
              <a:latin typeface="Aptos" panose="020B00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3955886-A135-0DE6-0B7E-EB6B2B5B6D46}"/>
              </a:ext>
            </a:extLst>
          </p:cNvPr>
          <p:cNvSpPr txBox="1"/>
          <p:nvPr/>
        </p:nvSpPr>
        <p:spPr>
          <a:xfrm>
            <a:off x="7698562" y="1122325"/>
            <a:ext cx="43831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Demografická projekce podle obvyklého nástupu do jednotlivých druhů škol</a:t>
            </a:r>
          </a:p>
          <a:p>
            <a:r>
              <a:rPr lang="cs-CZ" sz="1600" dirty="0">
                <a:solidFill>
                  <a:srgbClr val="000000"/>
                </a:solidFill>
                <a:latin typeface="Aptos" panose="020B0004020202020204" pitchFamily="34" charset="0"/>
              </a:rPr>
              <a:t>ZDROJ: DZ ÚK, 2024-2028 dle ČSÚ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endParaRPr lang="cs-CZ" sz="1600" dirty="0">
              <a:latin typeface="Aptos" panose="020B0004020202020204" pitchFamily="34" charset="0"/>
            </a:endParaRPr>
          </a:p>
          <a:p>
            <a:endParaRPr lang="cs-CZ" sz="2000" b="0" i="0" u="none" strike="noStrike" baseline="0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13CBCA73-DEA1-D320-6E8E-72E69615E367}"/>
              </a:ext>
            </a:extLst>
          </p:cNvPr>
          <p:cNvGrpSpPr/>
          <p:nvPr/>
        </p:nvGrpSpPr>
        <p:grpSpPr>
          <a:xfrm>
            <a:off x="314043" y="1122325"/>
            <a:ext cx="7145847" cy="3027166"/>
            <a:chOff x="529277" y="1766915"/>
            <a:chExt cx="10967640" cy="4419875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30FAAF1C-D550-3566-D9E1-36CF25C28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68" t="3011" r="1356"/>
            <a:stretch/>
          </p:blipFill>
          <p:spPr>
            <a:xfrm>
              <a:off x="529277" y="1766915"/>
              <a:ext cx="10967640" cy="4419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E0C7FE8C-6BC9-5370-1F19-82A76D2110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3906" y="1766915"/>
              <a:ext cx="0" cy="313582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E2640AB6-B284-66FB-E087-75886B3C2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4306" y="1766915"/>
              <a:ext cx="0" cy="313582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1D23050-06AC-4B1A-93BE-0B960428CF59}"/>
              </a:ext>
            </a:extLst>
          </p:cNvPr>
          <p:cNvSpPr txBox="1"/>
          <p:nvPr/>
        </p:nvSpPr>
        <p:spPr>
          <a:xfrm>
            <a:off x="261002" y="5119290"/>
            <a:ext cx="34549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Vzdělání obyvatelstva ve věku 15+ v Ústeckém kraji – vývoj </a:t>
            </a:r>
          </a:p>
          <a:p>
            <a:r>
              <a:rPr lang="cs-CZ" sz="1600" dirty="0">
                <a:solidFill>
                  <a:srgbClr val="000000"/>
                </a:solidFill>
                <a:latin typeface="Aptos" panose="020B0004020202020204" pitchFamily="34" charset="0"/>
              </a:rPr>
              <a:t>ZDROJ: 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ČSÚ, Zaměstnanost a nezaměstnanost podle výsledků VŠPS – roční průměry </a:t>
            </a:r>
            <a:endParaRPr lang="cs-CZ" sz="1600" dirty="0">
              <a:latin typeface="Aptos" panose="020B0004020202020204" pitchFamily="34" charset="0"/>
            </a:endParaRPr>
          </a:p>
        </p:txBody>
      </p:sp>
      <p:sp>
        <p:nvSpPr>
          <p:cNvPr id="18" name="Šipka: nahoru 17">
            <a:extLst>
              <a:ext uri="{FF2B5EF4-FFF2-40B4-BE49-F238E27FC236}">
                <a16:creationId xmlns:a16="http://schemas.microsoft.com/office/drawing/2014/main" id="{50507E3D-7180-06C2-0754-9194D02103A0}"/>
              </a:ext>
            </a:extLst>
          </p:cNvPr>
          <p:cNvSpPr/>
          <p:nvPr/>
        </p:nvSpPr>
        <p:spPr>
          <a:xfrm rot="10800000">
            <a:off x="10626691" y="4734485"/>
            <a:ext cx="251625" cy="30738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  <p:sp>
        <p:nvSpPr>
          <p:cNvPr id="19" name="Šipka: nahoru 18">
            <a:extLst>
              <a:ext uri="{FF2B5EF4-FFF2-40B4-BE49-F238E27FC236}">
                <a16:creationId xmlns:a16="http://schemas.microsoft.com/office/drawing/2014/main" id="{835465C3-C35A-FBE0-42C3-06581A659DE7}"/>
              </a:ext>
            </a:extLst>
          </p:cNvPr>
          <p:cNvSpPr/>
          <p:nvPr/>
        </p:nvSpPr>
        <p:spPr>
          <a:xfrm rot="10800000">
            <a:off x="10626691" y="5352876"/>
            <a:ext cx="251625" cy="30738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  <p:sp>
        <p:nvSpPr>
          <p:cNvPr id="20" name="Šipka: nahoru 19">
            <a:extLst>
              <a:ext uri="{FF2B5EF4-FFF2-40B4-BE49-F238E27FC236}">
                <a16:creationId xmlns:a16="http://schemas.microsoft.com/office/drawing/2014/main" id="{37DCA1D7-98BC-6037-F045-CEA7D7B42170}"/>
              </a:ext>
            </a:extLst>
          </p:cNvPr>
          <p:cNvSpPr/>
          <p:nvPr/>
        </p:nvSpPr>
        <p:spPr>
          <a:xfrm>
            <a:off x="10626692" y="6350595"/>
            <a:ext cx="251625" cy="30738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F2818-9DEE-8678-4902-6AF79017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/>
          <a:p>
            <a:r>
              <a:rPr lang="cs-CZ" sz="4000" b="1" dirty="0">
                <a:latin typeface="Aptos" panose="020B0004020202020204" pitchFamily="34" charset="0"/>
              </a:rPr>
              <a:t>Údaje statistiků 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78838B-6041-F1CC-83C8-180B45808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59" y="1777366"/>
            <a:ext cx="10659110" cy="1897289"/>
          </a:xfrm>
        </p:spPr>
        <p:txBody>
          <a:bodyPr>
            <a:noAutofit/>
          </a:bodyPr>
          <a:lstStyle/>
          <a:p>
            <a:pPr marL="906780" lvl="1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20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Aplikovaná chemie (3)</a:t>
            </a:r>
            <a:endParaRPr lang="cs-CZ" sz="2000" b="1" dirty="0">
              <a:solidFill>
                <a:srgbClr val="0070C0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63980" lvl="2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2000" dirty="0" err="1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Educhem</a:t>
            </a:r>
            <a:r>
              <a:rPr lang="cs-CZ" sz="20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(69/34 – 36/26 – </a:t>
            </a:r>
            <a:r>
              <a:rPr lang="cs-CZ" sz="24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98/40</a:t>
            </a:r>
            <a:r>
              <a:rPr lang="cs-CZ" sz="20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363980" lvl="2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20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GYM a SOŠ Dr. Václava Šmejkal (27/30 – 26/18 – </a:t>
            </a:r>
            <a:r>
              <a:rPr lang="cs-CZ" sz="24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53/30</a:t>
            </a:r>
            <a:r>
              <a:rPr lang="cs-CZ" sz="20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</a:t>
            </a:r>
          </a:p>
          <a:p>
            <a:pPr marL="1363980" lvl="2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20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SOŠ technická a zahradnická Lovosice  (12/30 – 15/15 – </a:t>
            </a:r>
            <a:r>
              <a:rPr lang="cs-CZ" sz="24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40/30</a:t>
            </a:r>
            <a:r>
              <a:rPr lang="cs-CZ" sz="20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cs-CZ" sz="2000" dirty="0">
              <a:solidFill>
                <a:srgbClr val="0070C0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1CEEFCD-748D-7873-B218-3B19675623E9}"/>
              </a:ext>
            </a:extLst>
          </p:cNvPr>
          <p:cNvSpPr txBox="1"/>
          <p:nvPr/>
        </p:nvSpPr>
        <p:spPr>
          <a:xfrm>
            <a:off x="1938646" y="6486847"/>
            <a:ext cx="9821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dirty="0">
                <a:latin typeface="Aptos" panose="020B0004020202020204" pitchFamily="34" charset="0"/>
              </a:rPr>
              <a:t>ZDROJ: </a:t>
            </a:r>
            <a:r>
              <a:rPr lang="cs-CZ" dirty="0">
                <a:latin typeface="Aptos" panose="020B0004020202020204" pitchFamily="34" charset="0"/>
                <a:hlinkClick r:id="rId2"/>
              </a:rPr>
              <a:t>https://www.infoabsolvent.cz/</a:t>
            </a:r>
            <a:r>
              <a:rPr lang="cs-CZ" dirty="0">
                <a:latin typeface="Aptos" panose="020B0004020202020204" pitchFamily="34" charset="0"/>
              </a:rPr>
              <a:t>, </a:t>
            </a:r>
            <a:r>
              <a:rPr lang="cs-CZ" dirty="0">
                <a:latin typeface="Aptos" panose="020B0004020202020204" pitchFamily="34" charset="0"/>
                <a:hlinkClick r:id="rId3"/>
              </a:rPr>
              <a:t>https://www.atlasskolstvi.cz/</a:t>
            </a:r>
            <a:r>
              <a:rPr lang="cs-CZ" dirty="0"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7" name="Obrázek 6" descr="Obsah obrázku text, klipart&#10;&#10;Popis byl vytvořen automaticky">
            <a:extLst>
              <a:ext uri="{FF2B5EF4-FFF2-40B4-BE49-F238E27FC236}">
                <a16:creationId xmlns:a16="http://schemas.microsoft.com/office/drawing/2014/main" id="{C667F412-5FA4-6285-7DCF-C80D48D31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6" y="1984089"/>
            <a:ext cx="1021423" cy="6467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19C35C1-6ED3-56CE-A412-4AE5BAC4E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09" y="2534805"/>
            <a:ext cx="944962" cy="6172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633C1A-2584-0D06-1E6B-11772E980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99" y="3285974"/>
            <a:ext cx="702236" cy="653385"/>
          </a:xfrm>
          <a:prstGeom prst="rect">
            <a:avLst/>
          </a:prstGeom>
        </p:spPr>
      </p:pic>
      <p:pic>
        <p:nvPicPr>
          <p:cNvPr id="12" name="Obrázek 11" descr="Obsah obrázku text, klipart, podepsat&#10;&#10;Popis byl vytvořen automaticky">
            <a:extLst>
              <a:ext uri="{FF2B5EF4-FFF2-40B4-BE49-F238E27FC236}">
                <a16:creationId xmlns:a16="http://schemas.microsoft.com/office/drawing/2014/main" id="{B91D8164-BB46-0747-3739-98645BBF3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99" y="4675217"/>
            <a:ext cx="915926" cy="55993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4500774-DCB0-DF64-71F5-084EA8545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643" y="5331530"/>
            <a:ext cx="676017" cy="686107"/>
          </a:xfrm>
          <a:prstGeom prst="rect">
            <a:avLst/>
          </a:prstGeom>
        </p:spPr>
      </p:pic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A5492402-CE28-1F6D-6F51-2AAD5600B5CC}"/>
              </a:ext>
            </a:extLst>
          </p:cNvPr>
          <p:cNvSpPr txBox="1">
            <a:spLocks/>
          </p:cNvSpPr>
          <p:nvPr/>
        </p:nvSpPr>
        <p:spPr>
          <a:xfrm>
            <a:off x="671238" y="4163213"/>
            <a:ext cx="11342422" cy="1426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6780" lvl="1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2000" b="1" dirty="0">
                <a:solidFill>
                  <a:srgbClr val="00B05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Ekologie a životní prostředí (2)</a:t>
            </a:r>
          </a:p>
          <a:p>
            <a:pPr marL="1363980" lvl="2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2000" dirty="0">
                <a:solidFill>
                  <a:srgbClr val="00B05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SOŠ pro ochranu a obnovu ŽP – Schola Humanitas (60/52 – 96/52 – </a:t>
            </a:r>
            <a:r>
              <a:rPr lang="cs-CZ" sz="2400" b="1" dirty="0">
                <a:solidFill>
                  <a:srgbClr val="00B05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101/48</a:t>
            </a:r>
            <a:r>
              <a:rPr lang="cs-CZ" sz="2000" dirty="0">
                <a:solidFill>
                  <a:srgbClr val="00B05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363980" lvl="2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2000" dirty="0">
                <a:solidFill>
                  <a:srgbClr val="00B05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SŠ zahradnická a zemědělská A. E. </a:t>
            </a:r>
            <a:r>
              <a:rPr lang="cs-CZ" sz="2000" dirty="0" err="1">
                <a:solidFill>
                  <a:srgbClr val="00B05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Komerse</a:t>
            </a:r>
            <a:r>
              <a:rPr lang="cs-CZ" sz="2000" dirty="0">
                <a:solidFill>
                  <a:srgbClr val="00B05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Děčín-Libverda (x/x – x/x – </a:t>
            </a:r>
            <a:r>
              <a:rPr lang="cs-CZ" sz="2400" b="1" dirty="0">
                <a:solidFill>
                  <a:srgbClr val="00B05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12/25</a:t>
            </a:r>
            <a:r>
              <a:rPr lang="cs-CZ" sz="2000" dirty="0">
                <a:solidFill>
                  <a:srgbClr val="00B05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	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cs-CZ" dirty="0">
              <a:solidFill>
                <a:srgbClr val="00B050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A8E4B9B-2D47-2A62-6DCF-C7D78B8BA72F}"/>
              </a:ext>
            </a:extLst>
          </p:cNvPr>
          <p:cNvSpPr txBox="1">
            <a:spLocks/>
          </p:cNvSpPr>
          <p:nvPr/>
        </p:nvSpPr>
        <p:spPr>
          <a:xfrm>
            <a:off x="392065" y="1162212"/>
            <a:ext cx="11645260" cy="490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58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Obory s vyšší dotací chemie (</a:t>
            </a:r>
            <a:r>
              <a:rPr lang="cs-CZ" sz="2400" b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přihlášeno / plán přijmout 21/22 a 22/23 a 23/24) 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F512A252-807D-DEE3-A167-7F0173BB0C91}"/>
              </a:ext>
            </a:extLst>
          </p:cNvPr>
          <p:cNvSpPr txBox="1">
            <a:spLocks/>
          </p:cNvSpPr>
          <p:nvPr/>
        </p:nvSpPr>
        <p:spPr>
          <a:xfrm>
            <a:off x="766445" y="5929767"/>
            <a:ext cx="10659110" cy="520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678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>
                <a:solidFill>
                  <a:srgbClr val="FF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Gymnázia - čtyřleté všeobecné studium (18)			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cs-CZ" b="1" dirty="0">
              <a:solidFill>
                <a:srgbClr val="FF0000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ástupný symbol pro číslo snímku 5">
            <a:extLst>
              <a:ext uri="{FF2B5EF4-FFF2-40B4-BE49-F238E27FC236}">
                <a16:creationId xmlns:a16="http://schemas.microsoft.com/office/drawing/2014/main" id="{4E683C07-BBEA-63DF-6374-98B09284929B}"/>
              </a:ext>
            </a:extLst>
          </p:cNvPr>
          <p:cNvSpPr txBox="1">
            <a:spLocks/>
          </p:cNvSpPr>
          <p:nvPr/>
        </p:nvSpPr>
        <p:spPr>
          <a:xfrm>
            <a:off x="11727656" y="628675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defPPr rtl="0">
              <a:defRPr lang="cs-cz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/>
              <a:t>3</a:t>
            </a:fld>
            <a:endParaRPr lang="cs-CZ" noProof="1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F2818-9DEE-8678-4902-6AF79017B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02" y="1055925"/>
            <a:ext cx="11328000" cy="432000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cs-CZ" sz="4000" b="1" dirty="0"/>
              <a:t>Údaje </a:t>
            </a:r>
            <a:br>
              <a:rPr lang="cs-CZ" sz="4000" b="1" dirty="0"/>
            </a:br>
            <a:r>
              <a:rPr lang="cs-CZ" sz="4000" b="1" dirty="0"/>
              <a:t>statistiků 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CE7D9E-90B9-D5F5-F3F4-872B9AAE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06"/>
          <a:stretch/>
        </p:blipFill>
        <p:spPr>
          <a:xfrm>
            <a:off x="2889115" y="74616"/>
            <a:ext cx="9065520" cy="670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1CBB5C21-E6D6-76EE-D6DC-76C21AEC97F8}"/>
              </a:ext>
            </a:extLst>
          </p:cNvPr>
          <p:cNvSpPr txBox="1">
            <a:spLocks/>
          </p:cNvSpPr>
          <p:nvPr/>
        </p:nvSpPr>
        <p:spPr>
          <a:xfrm>
            <a:off x="11712105" y="6277254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defPPr rtl="0">
              <a:defRPr lang="cs-cz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cs-CZ" noProof="1" smtClean="0"/>
              <a:pPr/>
              <a:t>4</a:t>
            </a:fld>
            <a:endParaRPr lang="cs-CZ" noProof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18A0A1-F6EC-DC53-B899-EDD50D9A3CF4}"/>
              </a:ext>
            </a:extLst>
          </p:cNvPr>
          <p:cNvSpPr txBox="1">
            <a:spLocks/>
          </p:cNvSpPr>
          <p:nvPr/>
        </p:nvSpPr>
        <p:spPr>
          <a:xfrm>
            <a:off x="0" y="1623899"/>
            <a:ext cx="2966935" cy="3610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58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Podíl žáků v oborech L0, M a K na </a:t>
            </a:r>
            <a:r>
              <a:rPr lang="cs-CZ" dirty="0" err="1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celko-vém</a:t>
            </a:r>
            <a:r>
              <a:rPr lang="cs-CZ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počtu žáků v %</a:t>
            </a:r>
          </a:p>
          <a:p>
            <a:pPr marL="44958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cs-CZ" b="1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821B437-B208-35BC-5430-635E9777E8B4}"/>
              </a:ext>
            </a:extLst>
          </p:cNvPr>
          <p:cNvSpPr/>
          <p:nvPr/>
        </p:nvSpPr>
        <p:spPr>
          <a:xfrm>
            <a:off x="2889115" y="907762"/>
            <a:ext cx="8911687" cy="283839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CAA0FF7-C6CF-57D2-F8CD-D8C094F6AF92}"/>
              </a:ext>
            </a:extLst>
          </p:cNvPr>
          <p:cNvSpPr/>
          <p:nvPr/>
        </p:nvSpPr>
        <p:spPr>
          <a:xfrm>
            <a:off x="2889115" y="1896041"/>
            <a:ext cx="8959173" cy="283839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5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D0A101A3-F48E-268E-8416-A92D19CC7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025"/>
          <a:stretch/>
        </p:blipFill>
        <p:spPr>
          <a:xfrm>
            <a:off x="57340" y="2700813"/>
            <a:ext cx="6831143" cy="392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 descr="Obsah obrázku text, snímek obrazovky, mapa, květina&#10;&#10;Popis byl vytvořen automaticky">
            <a:extLst>
              <a:ext uri="{FF2B5EF4-FFF2-40B4-BE49-F238E27FC236}">
                <a16:creationId xmlns:a16="http://schemas.microsoft.com/office/drawing/2014/main" id="{DB50A0B9-B414-A423-12B9-BC86FD8F4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559" y="2090583"/>
            <a:ext cx="5074007" cy="38432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10835"/>
            <a:ext cx="11922128" cy="905528"/>
          </a:xfrm>
        </p:spPr>
        <p:txBody>
          <a:bodyPr rtlCol="0"/>
          <a:lstStyle/>
          <a:p>
            <a:pPr rtl="0"/>
            <a:r>
              <a:rPr lang="cs-CZ" sz="4000" b="1" noProof="1">
                <a:latin typeface="Aptos" panose="020B0004020202020204" pitchFamily="34" charset="0"/>
              </a:rPr>
              <a:t>Údaje statistiků …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 rtl="0"/>
              <a:t>5</a:t>
            </a:fld>
            <a:endParaRPr lang="cs-CZ" noProof="1">
              <a:latin typeface="Aptos" panose="020B0004020202020204" pitchFamily="34" charset="0"/>
            </a:endParaRP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F330F8D0-CBB3-E03D-2F84-B54E53D56C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8072" y="1163327"/>
            <a:ext cx="11295856" cy="360127"/>
          </a:xfrm>
        </p:spPr>
        <p:txBody>
          <a:bodyPr rtlCol="0"/>
          <a:lstStyle/>
          <a:p>
            <a:pPr marL="342900" indent="-34290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vysoký podíl žáků s nedokončenou povinnou školní docházkou (ZŠ) nebo předčasnými odchody (SŠ) </a:t>
            </a:r>
          </a:p>
          <a:p>
            <a:pPr rtl="0">
              <a:spcBef>
                <a:spcPts val="600"/>
              </a:spcBef>
            </a:pPr>
            <a:endParaRPr lang="cs-CZ" sz="2000" noProof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7231963-F902-9819-2099-7A4937A6AE7B}"/>
              </a:ext>
            </a:extLst>
          </p:cNvPr>
          <p:cNvSpPr/>
          <p:nvPr/>
        </p:nvSpPr>
        <p:spPr>
          <a:xfrm>
            <a:off x="6096000" y="3145549"/>
            <a:ext cx="509081" cy="301206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  <p:pic>
        <p:nvPicPr>
          <p:cNvPr id="9" name="Obrázek 8" descr="Obsah obrázku text, snímek obrazovky, mapa, květina&#10;&#10;Popis byl vytvořen automaticky">
            <a:extLst>
              <a:ext uri="{FF2B5EF4-FFF2-40B4-BE49-F238E27FC236}">
                <a16:creationId xmlns:a16="http://schemas.microsoft.com/office/drawing/2014/main" id="{251EBF19-F63C-650C-57BE-244B3DC4D4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8038" b="85180"/>
          <a:stretch/>
        </p:blipFill>
        <p:spPr>
          <a:xfrm>
            <a:off x="7016192" y="1756073"/>
            <a:ext cx="5074007" cy="91924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1AB7D63-5742-0CDC-C71E-BEAE900768D9}"/>
              </a:ext>
            </a:extLst>
          </p:cNvPr>
          <p:cNvSpPr txBox="1"/>
          <p:nvPr/>
        </p:nvSpPr>
        <p:spPr>
          <a:xfrm>
            <a:off x="10272409" y="2776217"/>
            <a:ext cx="1663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noProof="1">
                <a:solidFill>
                  <a:schemeClr val="tx1"/>
                </a:solidFill>
                <a:latin typeface="Aptos" panose="020B0004020202020204" pitchFamily="34" charset="0"/>
              </a:rPr>
              <a:t>Základní školy</a:t>
            </a:r>
            <a:endParaRPr lang="cs-CZ" i="1" dirty="0">
              <a:latin typeface="Aptos" panose="020B00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E2803E3-819D-5D1A-3AB9-426A6180FE3A}"/>
              </a:ext>
            </a:extLst>
          </p:cNvPr>
          <p:cNvSpPr txBox="1"/>
          <p:nvPr/>
        </p:nvSpPr>
        <p:spPr>
          <a:xfrm>
            <a:off x="133642" y="2239912"/>
            <a:ext cx="1663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noProof="1">
                <a:solidFill>
                  <a:schemeClr val="tx1"/>
                </a:solidFill>
                <a:latin typeface="Aptos" panose="020B0004020202020204" pitchFamily="34" charset="0"/>
              </a:rPr>
              <a:t>Střední školy</a:t>
            </a:r>
            <a:endParaRPr lang="cs-CZ" i="1" dirty="0">
              <a:latin typeface="Aptos" panose="020B0004020202020204" pitchFamily="34" charset="0"/>
            </a:endParaRPr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F5D7E76E-EB15-BDE8-4B2F-411F0ED23189}"/>
              </a:ext>
            </a:extLst>
          </p:cNvPr>
          <p:cNvSpPr txBox="1">
            <a:spLocks/>
          </p:cNvSpPr>
          <p:nvPr/>
        </p:nvSpPr>
        <p:spPr>
          <a:xfrm>
            <a:off x="441960" y="1536854"/>
            <a:ext cx="11295856" cy="369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výsledky žáků ZŠ i SŠ dlouhodobě špatné (ČŠI, CERMAT) </a:t>
            </a:r>
          </a:p>
          <a:p>
            <a:pPr>
              <a:spcBef>
                <a:spcPts val="600"/>
              </a:spcBef>
            </a:pPr>
            <a:endParaRPr lang="cs-CZ" sz="2000" noProof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1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5" grpId="0" animBg="1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3CA0B43A-C541-7E55-6434-B1661B2C3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080" y="2123797"/>
            <a:ext cx="5646025" cy="455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10835"/>
            <a:ext cx="11922128" cy="905528"/>
          </a:xfrm>
        </p:spPr>
        <p:txBody>
          <a:bodyPr rtlCol="0"/>
          <a:lstStyle/>
          <a:p>
            <a:pPr rtl="0"/>
            <a:r>
              <a:rPr lang="cs-CZ" sz="4000" b="1" noProof="1">
                <a:latin typeface="Aptos" panose="020B0004020202020204" pitchFamily="34" charset="0"/>
              </a:rPr>
              <a:t>Údaje statistiků …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 rtl="0"/>
              <a:t>6</a:t>
            </a:fld>
            <a:endParaRPr lang="cs-CZ" noProof="1">
              <a:latin typeface="Aptos" panose="020B0004020202020204" pitchFamily="34" charset="0"/>
            </a:endParaRP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F330F8D0-CBB3-E03D-2F84-B54E53D56C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163971"/>
            <a:ext cx="11156141" cy="319389"/>
          </a:xfrm>
        </p:spPr>
        <p:txBody>
          <a:bodyPr rtlCol="0"/>
          <a:lstStyle/>
          <a:p>
            <a:pPr marL="342900" indent="-34290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vysoký podíl žáků s nízkým socioekonomickým statusem (SES) </a:t>
            </a:r>
          </a:p>
        </p:txBody>
      </p:sp>
      <p:pic>
        <p:nvPicPr>
          <p:cNvPr id="8" name="Obrázek 7" descr="Obsah obrázku mapa, text&#10;&#10;Popis byl vytvořen automaticky">
            <a:extLst>
              <a:ext uri="{FF2B5EF4-FFF2-40B4-BE49-F238E27FC236}">
                <a16:creationId xmlns:a16="http://schemas.microsoft.com/office/drawing/2014/main" id="{BA36DAEA-1D10-D4AB-C224-9D68F7CC8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94" y="2125646"/>
            <a:ext cx="6018725" cy="455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text 2">
            <a:extLst>
              <a:ext uri="{FF2B5EF4-FFF2-40B4-BE49-F238E27FC236}">
                <a16:creationId xmlns:a16="http://schemas.microsoft.com/office/drawing/2014/main" id="{163B21AD-246D-387A-9E87-47F96B98FA91}"/>
              </a:ext>
            </a:extLst>
          </p:cNvPr>
          <p:cNvSpPr txBox="1">
            <a:spLocks/>
          </p:cNvSpPr>
          <p:nvPr/>
        </p:nvSpPr>
        <p:spPr>
          <a:xfrm>
            <a:off x="431800" y="1513745"/>
            <a:ext cx="11156141" cy="3193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3 regiony (Kadaň, Litvínov, Děčín) lepší výsledky, než je očekávání </a:t>
            </a:r>
          </a:p>
          <a:p>
            <a:pPr>
              <a:spcBef>
                <a:spcPts val="600"/>
              </a:spcBef>
            </a:pPr>
            <a:endParaRPr lang="cs-CZ" sz="2000" noProof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mapa&#10;&#10;Popis byl vytvořen automaticky">
            <a:extLst>
              <a:ext uri="{FF2B5EF4-FFF2-40B4-BE49-F238E27FC236}">
                <a16:creationId xmlns:a16="http://schemas.microsoft.com/office/drawing/2014/main" id="{2C7AF796-2403-7160-E037-5114B9A6A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474" y="2050041"/>
            <a:ext cx="6090945" cy="480795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10835"/>
            <a:ext cx="11922128" cy="905528"/>
          </a:xfrm>
        </p:spPr>
        <p:txBody>
          <a:bodyPr rtlCol="0"/>
          <a:lstStyle/>
          <a:p>
            <a:pPr rtl="0"/>
            <a:r>
              <a:rPr lang="cs-CZ" sz="4000" b="1" noProof="1">
                <a:latin typeface="Aptos" panose="020B0004020202020204" pitchFamily="34" charset="0"/>
              </a:rPr>
              <a:t>Údaje statistiků …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 rtl="0"/>
              <a:t>7</a:t>
            </a:fld>
            <a:endParaRPr lang="cs-CZ" noProof="1">
              <a:latin typeface="Aptos" panose="020B0004020202020204" pitchFamily="34" charset="0"/>
            </a:endParaRP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F330F8D0-CBB3-E03D-2F84-B54E53D56C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163971"/>
            <a:ext cx="11156141" cy="687025"/>
          </a:xfrm>
        </p:spPr>
        <p:txBody>
          <a:bodyPr rtlCol="0"/>
          <a:lstStyle/>
          <a:p>
            <a:pPr marL="342900" indent="-34290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vysoký podíl neaprobované a nekvalifikované výuky </a:t>
            </a:r>
          </a:p>
          <a:p>
            <a:pPr rtl="0">
              <a:spcBef>
                <a:spcPts val="600"/>
              </a:spcBef>
            </a:pPr>
            <a:endParaRPr lang="cs-CZ" sz="2000" noProof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1508BE8-A3D6-B87F-9FE5-C692FAB3CFA9}"/>
              </a:ext>
            </a:extLst>
          </p:cNvPr>
          <p:cNvSpPr txBox="1"/>
          <p:nvPr/>
        </p:nvSpPr>
        <p:spPr>
          <a:xfrm>
            <a:off x="431800" y="6223045"/>
            <a:ext cx="566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podíly </a:t>
            </a:r>
            <a:r>
              <a:rPr lang="cs-CZ" sz="1600" b="1" dirty="0">
                <a:latin typeface="Aptos" panose="020B0004020202020204" pitchFamily="34" charset="0"/>
              </a:rPr>
              <a:t>neaprobovaně</a:t>
            </a:r>
            <a:r>
              <a:rPr lang="cs-CZ" sz="1600" dirty="0">
                <a:latin typeface="Aptos" panose="020B0004020202020204" pitchFamily="34" charset="0"/>
              </a:rPr>
              <a:t> odučených hodin na druhém stupni základních škol a středních škol (ZDROJ: MŠMT, ČŠI 2019)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3837AC-BCB2-E9EA-24B5-2AA24813A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218" t="8183" r="3016" b="2702"/>
          <a:stretch/>
        </p:blipFill>
        <p:spPr>
          <a:xfrm>
            <a:off x="501727" y="2727836"/>
            <a:ext cx="1889108" cy="349893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073172B-6E70-BBC0-AF5D-76C45ABA5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710" t="8090"/>
          <a:stretch/>
        </p:blipFill>
        <p:spPr>
          <a:xfrm>
            <a:off x="203111" y="1596947"/>
            <a:ext cx="2729005" cy="11599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1967E7-B3FE-F5E2-E2B0-1C29C27DB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710" t="10585"/>
          <a:stretch/>
        </p:blipFill>
        <p:spPr>
          <a:xfrm>
            <a:off x="2965455" y="1601921"/>
            <a:ext cx="2729005" cy="115998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823A628-F53D-A12F-4DE8-8402E468CE3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734"/>
          <a:stretch/>
        </p:blipFill>
        <p:spPr>
          <a:xfrm>
            <a:off x="3165029" y="2752434"/>
            <a:ext cx="1943881" cy="352480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D32663B-DACE-9BA5-1165-E5331F2B67F7}"/>
              </a:ext>
            </a:extLst>
          </p:cNvPr>
          <p:cNvSpPr txBox="1"/>
          <p:nvPr/>
        </p:nvSpPr>
        <p:spPr>
          <a:xfrm>
            <a:off x="431800" y="1707473"/>
            <a:ext cx="93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ZŠ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D24A9DA-E0D8-5AC1-19FA-95336778EB52}"/>
              </a:ext>
            </a:extLst>
          </p:cNvPr>
          <p:cNvSpPr txBox="1"/>
          <p:nvPr/>
        </p:nvSpPr>
        <p:spPr>
          <a:xfrm>
            <a:off x="3263900" y="1666330"/>
            <a:ext cx="93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SŠ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5A71031-D75E-F061-2CE8-BA72748BD8C1}"/>
              </a:ext>
            </a:extLst>
          </p:cNvPr>
          <p:cNvSpPr txBox="1"/>
          <p:nvPr/>
        </p:nvSpPr>
        <p:spPr>
          <a:xfrm>
            <a:off x="3146573" y="5267421"/>
            <a:ext cx="12256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>
                <a:latin typeface="Aptos" panose="020B0004020202020204" pitchFamily="34" charset="0"/>
              </a:rPr>
              <a:t>Chomutov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0738DCF-B1C7-9838-46ED-CFEAF7C1EC62}"/>
              </a:ext>
            </a:extLst>
          </p:cNvPr>
          <p:cNvSpPr txBox="1"/>
          <p:nvPr/>
        </p:nvSpPr>
        <p:spPr>
          <a:xfrm>
            <a:off x="3097913" y="5722329"/>
            <a:ext cx="1225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Litoměřice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D09EAD7-D315-7C2D-E2E3-A103DC76C0EE}"/>
              </a:ext>
            </a:extLst>
          </p:cNvPr>
          <p:cNvSpPr txBox="1"/>
          <p:nvPr/>
        </p:nvSpPr>
        <p:spPr>
          <a:xfrm>
            <a:off x="586288" y="2899012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Aptos" panose="020B0004020202020204" pitchFamily="34" charset="0"/>
              </a:rPr>
              <a:t>Děčín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383BDA4-6FF4-B268-C41F-1B47048831E1}"/>
              </a:ext>
            </a:extLst>
          </p:cNvPr>
          <p:cNvSpPr txBox="1"/>
          <p:nvPr/>
        </p:nvSpPr>
        <p:spPr>
          <a:xfrm>
            <a:off x="586289" y="3356103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Most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F8AEEE-177B-968C-262E-5D829F1F7E74}"/>
              </a:ext>
            </a:extLst>
          </p:cNvPr>
          <p:cNvSpPr txBox="1"/>
          <p:nvPr/>
        </p:nvSpPr>
        <p:spPr>
          <a:xfrm>
            <a:off x="577770" y="3835995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Louny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F07BAC3-8006-0CAB-59C4-D6CFA1092A32}"/>
              </a:ext>
            </a:extLst>
          </p:cNvPr>
          <p:cNvSpPr txBox="1"/>
          <p:nvPr/>
        </p:nvSpPr>
        <p:spPr>
          <a:xfrm>
            <a:off x="3205587" y="4289779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Děčín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7425C0A-F1EE-E8F1-99E9-E59A9078B0B5}"/>
              </a:ext>
            </a:extLst>
          </p:cNvPr>
          <p:cNvSpPr txBox="1"/>
          <p:nvPr/>
        </p:nvSpPr>
        <p:spPr>
          <a:xfrm>
            <a:off x="3197067" y="4761912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Ústí n. L.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C8B74C1-F6FC-1BCD-2D63-699B2D3E14B3}"/>
              </a:ext>
            </a:extLst>
          </p:cNvPr>
          <p:cNvSpPr txBox="1"/>
          <p:nvPr/>
        </p:nvSpPr>
        <p:spPr>
          <a:xfrm>
            <a:off x="3205587" y="2880051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Louny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EB696BCD-87BC-3419-4083-435B09760ECA}"/>
              </a:ext>
            </a:extLst>
          </p:cNvPr>
          <p:cNvSpPr txBox="1"/>
          <p:nvPr/>
        </p:nvSpPr>
        <p:spPr>
          <a:xfrm>
            <a:off x="3205587" y="3360010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Most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0A0E7CC-469C-27E7-ABBD-6C4285E6BC17}"/>
              </a:ext>
            </a:extLst>
          </p:cNvPr>
          <p:cNvSpPr txBox="1"/>
          <p:nvPr/>
        </p:nvSpPr>
        <p:spPr>
          <a:xfrm>
            <a:off x="3205587" y="3826966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Teplice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74FCF8B-0836-0305-CD26-6EAFCF7D8A2C}"/>
              </a:ext>
            </a:extLst>
          </p:cNvPr>
          <p:cNvSpPr txBox="1"/>
          <p:nvPr/>
        </p:nvSpPr>
        <p:spPr>
          <a:xfrm>
            <a:off x="551875" y="5254598"/>
            <a:ext cx="12256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>
                <a:latin typeface="Aptos" panose="020B0004020202020204" pitchFamily="34" charset="0"/>
              </a:rPr>
              <a:t>Litoměřice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8A63F80-F812-0C6F-616E-2EF98CD5CDE4}"/>
              </a:ext>
            </a:extLst>
          </p:cNvPr>
          <p:cNvSpPr txBox="1"/>
          <p:nvPr/>
        </p:nvSpPr>
        <p:spPr>
          <a:xfrm>
            <a:off x="577770" y="5724021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Ústí n. L.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0AE11B6-8C13-A63B-4529-D46F536F26FD}"/>
              </a:ext>
            </a:extLst>
          </p:cNvPr>
          <p:cNvSpPr txBox="1"/>
          <p:nvPr/>
        </p:nvSpPr>
        <p:spPr>
          <a:xfrm>
            <a:off x="586291" y="4305909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Chomutov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EC851EAD-F772-46B9-28D2-D84BEF69E8F3}"/>
              </a:ext>
            </a:extLst>
          </p:cNvPr>
          <p:cNvSpPr txBox="1"/>
          <p:nvPr/>
        </p:nvSpPr>
        <p:spPr>
          <a:xfrm>
            <a:off x="586290" y="4755083"/>
            <a:ext cx="12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Teplice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9244589-6696-56FB-C31C-FDAEE2E8F424}"/>
              </a:ext>
            </a:extLst>
          </p:cNvPr>
          <p:cNvSpPr txBox="1"/>
          <p:nvPr/>
        </p:nvSpPr>
        <p:spPr>
          <a:xfrm>
            <a:off x="1626827" y="5721742"/>
            <a:ext cx="12256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30,0 %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B0102178-A7B5-3D7D-E8C4-14AA6BC7805C}"/>
              </a:ext>
            </a:extLst>
          </p:cNvPr>
          <p:cNvSpPr txBox="1"/>
          <p:nvPr/>
        </p:nvSpPr>
        <p:spPr>
          <a:xfrm>
            <a:off x="1649592" y="5275081"/>
            <a:ext cx="12256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31,9 %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F9CBED9-9684-DE31-34F6-3405395F7308}"/>
              </a:ext>
            </a:extLst>
          </p:cNvPr>
          <p:cNvSpPr txBox="1"/>
          <p:nvPr/>
        </p:nvSpPr>
        <p:spPr>
          <a:xfrm>
            <a:off x="1972973" y="4790495"/>
            <a:ext cx="944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40,5 %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4B2B8E3-35EF-4ECB-AF9A-5D7B40CF321B}"/>
              </a:ext>
            </a:extLst>
          </p:cNvPr>
          <p:cNvSpPr txBox="1"/>
          <p:nvPr/>
        </p:nvSpPr>
        <p:spPr>
          <a:xfrm>
            <a:off x="2016275" y="4304068"/>
            <a:ext cx="9729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40,6 %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7BCEC0A-3BCB-8CEB-8F42-74344FC9C7FC}"/>
              </a:ext>
            </a:extLst>
          </p:cNvPr>
          <p:cNvSpPr txBox="1"/>
          <p:nvPr/>
        </p:nvSpPr>
        <p:spPr>
          <a:xfrm>
            <a:off x="2018966" y="3825915"/>
            <a:ext cx="10789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40,9 %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ED9C28B-5256-A755-5182-F4C3B9307D15}"/>
              </a:ext>
            </a:extLst>
          </p:cNvPr>
          <p:cNvSpPr txBox="1"/>
          <p:nvPr/>
        </p:nvSpPr>
        <p:spPr>
          <a:xfrm>
            <a:off x="2083528" y="3359612"/>
            <a:ext cx="10143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43,4 %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7D8AA003-44F5-B5FC-6F90-33B74A8E1A85}"/>
              </a:ext>
            </a:extLst>
          </p:cNvPr>
          <p:cNvSpPr txBox="1"/>
          <p:nvPr/>
        </p:nvSpPr>
        <p:spPr>
          <a:xfrm>
            <a:off x="2220470" y="2877578"/>
            <a:ext cx="9781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47,9 %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85A742C-A3EE-03C6-3F6C-0502725C11C1}"/>
              </a:ext>
            </a:extLst>
          </p:cNvPr>
          <p:cNvSpPr txBox="1"/>
          <p:nvPr/>
        </p:nvSpPr>
        <p:spPr>
          <a:xfrm>
            <a:off x="4129531" y="5728877"/>
            <a:ext cx="8830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11,6 %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96FA4A2C-6D8F-C5F7-F5C9-F8252AD2AF95}"/>
              </a:ext>
            </a:extLst>
          </p:cNvPr>
          <p:cNvSpPr txBox="1"/>
          <p:nvPr/>
        </p:nvSpPr>
        <p:spPr>
          <a:xfrm>
            <a:off x="4242466" y="5265551"/>
            <a:ext cx="8830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13,0 %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2418BB1D-BE9C-A11B-7880-166A1768A58D}"/>
              </a:ext>
            </a:extLst>
          </p:cNvPr>
          <p:cNvSpPr txBox="1"/>
          <p:nvPr/>
        </p:nvSpPr>
        <p:spPr>
          <a:xfrm>
            <a:off x="4270577" y="4788058"/>
            <a:ext cx="9054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14,5 %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66178220-B2F7-65D9-8C3C-C81CE58D608E}"/>
              </a:ext>
            </a:extLst>
          </p:cNvPr>
          <p:cNvSpPr txBox="1"/>
          <p:nvPr/>
        </p:nvSpPr>
        <p:spPr>
          <a:xfrm>
            <a:off x="4682457" y="4320554"/>
            <a:ext cx="888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20,1 %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C3FAAAFA-DAE8-F684-98B5-1D5DCD4D49B3}"/>
              </a:ext>
            </a:extLst>
          </p:cNvPr>
          <p:cNvSpPr txBox="1"/>
          <p:nvPr/>
        </p:nvSpPr>
        <p:spPr>
          <a:xfrm>
            <a:off x="4761732" y="3828261"/>
            <a:ext cx="9606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21,4 %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9592ABCF-6CD4-AEAD-7F7D-0084F74B1614}"/>
              </a:ext>
            </a:extLst>
          </p:cNvPr>
          <p:cNvSpPr txBox="1"/>
          <p:nvPr/>
        </p:nvSpPr>
        <p:spPr>
          <a:xfrm>
            <a:off x="4906195" y="3374181"/>
            <a:ext cx="921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23,1 %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AC5B8C51-65C1-7F31-3AD5-48E05E864AA1}"/>
              </a:ext>
            </a:extLst>
          </p:cNvPr>
          <p:cNvSpPr txBox="1"/>
          <p:nvPr/>
        </p:nvSpPr>
        <p:spPr>
          <a:xfrm>
            <a:off x="4880356" y="2874962"/>
            <a:ext cx="950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23,1 %</a:t>
            </a:r>
          </a:p>
        </p:txBody>
      </p:sp>
      <p:pic>
        <p:nvPicPr>
          <p:cNvPr id="43" name="Obrázek 42">
            <a:extLst>
              <a:ext uri="{FF2B5EF4-FFF2-40B4-BE49-F238E27FC236}">
                <a16:creationId xmlns:a16="http://schemas.microsoft.com/office/drawing/2014/main" id="{6C743BED-42CD-307B-959B-C418E4FCDB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2970" y="1647952"/>
            <a:ext cx="4806036" cy="13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6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7" grpId="0"/>
      <p:bldP spid="18" grpId="0"/>
      <p:bldP spid="3" grpId="0"/>
      <p:bldP spid="8" grpId="0"/>
      <p:bldP spid="12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10835"/>
            <a:ext cx="11922128" cy="905528"/>
          </a:xfrm>
        </p:spPr>
        <p:txBody>
          <a:bodyPr rtlCol="0"/>
          <a:lstStyle/>
          <a:p>
            <a:pPr rtl="0"/>
            <a:r>
              <a:rPr lang="cs-CZ" sz="4000" b="1" noProof="1">
                <a:latin typeface="Aptos" panose="020B0004020202020204" pitchFamily="34" charset="0"/>
              </a:rPr>
              <a:t>Údaje statistiků …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 rtl="0"/>
              <a:t>8</a:t>
            </a:fld>
            <a:endParaRPr lang="cs-CZ" noProof="1">
              <a:latin typeface="Aptos" panose="020B00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B9900DE-0157-DCA7-F8C3-68CD2DDAAC4C}"/>
              </a:ext>
            </a:extLst>
          </p:cNvPr>
          <p:cNvSpPr txBox="1"/>
          <p:nvPr/>
        </p:nvSpPr>
        <p:spPr>
          <a:xfrm>
            <a:off x="4834647" y="431588"/>
            <a:ext cx="7052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</a:t>
            </a:r>
            <a:r>
              <a:rPr lang="cs-CZ" sz="1600" i="0" u="none" strike="noStrike" baseline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Zatloukal, T.,</a:t>
            </a:r>
            <a:r>
              <a:rPr lang="cs-CZ" sz="16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cs-CZ" sz="1600" i="0" u="none" strike="noStrike" baseline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Kvalita vzdělávání v České republice ve školním roce 2022/2023 - </a:t>
            </a:r>
            <a:r>
              <a:rPr lang="cs-CZ" sz="1600" i="1" u="none" strike="noStrike" baseline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Výroční zpráva České školní inspekce. 1. vyd., Praha: ČŠI, 2023. </a:t>
            </a:r>
            <a:endParaRPr lang="cs-CZ" sz="160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EAACC7-A01D-310C-2B90-38BA7DB6D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40" y="1167320"/>
            <a:ext cx="10977120" cy="55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EF7EBC3-9069-355E-43AA-A10D86F08C86}"/>
              </a:ext>
            </a:extLst>
          </p:cNvPr>
          <p:cNvSpPr/>
          <p:nvPr/>
        </p:nvSpPr>
        <p:spPr>
          <a:xfrm>
            <a:off x="607439" y="6004869"/>
            <a:ext cx="10977119" cy="321013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778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115B17C2-D803-3BF9-D133-396A2B8F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012" y="2000100"/>
            <a:ext cx="7069130" cy="454067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10835"/>
            <a:ext cx="11922128" cy="905528"/>
          </a:xfrm>
        </p:spPr>
        <p:txBody>
          <a:bodyPr rtlCol="0"/>
          <a:lstStyle/>
          <a:p>
            <a:pPr rtl="0"/>
            <a:r>
              <a:rPr lang="cs-CZ" sz="4000" b="1" noProof="1">
                <a:latin typeface="Aptos" panose="020B0004020202020204" pitchFamily="34" charset="0"/>
              </a:rPr>
              <a:t>Údaje statistiků …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1" smtClean="0">
                <a:latin typeface="Aptos" panose="020B0004020202020204" pitchFamily="34" charset="0"/>
              </a:rPr>
              <a:pPr rtl="0"/>
              <a:t>9</a:t>
            </a:fld>
            <a:endParaRPr lang="cs-CZ" noProof="1">
              <a:latin typeface="Aptos" panose="020B0004020202020204" pitchFamily="34" charset="0"/>
            </a:endParaRP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F330F8D0-CBB3-E03D-2F84-B54E53D56C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163971"/>
            <a:ext cx="7574064" cy="309229"/>
          </a:xfrm>
        </p:spPr>
        <p:txBody>
          <a:bodyPr rtlCol="0"/>
          <a:lstStyle/>
          <a:p>
            <a:pPr marL="342900" indent="-34290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index prosperity Česka – kvalita vzdělávání a výzkumu (14. místo)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3BC467A-E081-2784-4E2A-F475EA7FE351}"/>
              </a:ext>
            </a:extLst>
          </p:cNvPr>
          <p:cNvSpPr txBox="1"/>
          <p:nvPr/>
        </p:nvSpPr>
        <p:spPr>
          <a:xfrm>
            <a:off x="8628435" y="1579779"/>
            <a:ext cx="3563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72C2C"/>
                </a:solidFill>
                <a:effectLst/>
                <a:latin typeface="Aptos" panose="020B0004020202020204" pitchFamily="34" charset="0"/>
              </a:rPr>
              <a:t>Zdroj: Eurostat a Česká spořitelna</a:t>
            </a:r>
            <a:endParaRPr lang="cs-CZ" dirty="0">
              <a:latin typeface="Aptos" panose="020B0004020202020204" pitchFamily="34" charset="0"/>
            </a:endParaRPr>
          </a:p>
        </p:txBody>
      </p:sp>
      <p:pic>
        <p:nvPicPr>
          <p:cNvPr id="18" name="Grafický objekt 17" descr="Žárovka">
            <a:extLst>
              <a:ext uri="{FF2B5EF4-FFF2-40B4-BE49-F238E27FC236}">
                <a16:creationId xmlns:a16="http://schemas.microsoft.com/office/drawing/2014/main" id="{48E4FA7E-BD04-2166-B4B8-2122E9C5B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88140"/>
            <a:ext cx="4572000" cy="4572000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58DF1427-E249-98DF-8F53-A312EB142F24}"/>
              </a:ext>
            </a:extLst>
          </p:cNvPr>
          <p:cNvSpPr/>
          <p:nvPr/>
        </p:nvSpPr>
        <p:spPr>
          <a:xfrm>
            <a:off x="9863846" y="4153710"/>
            <a:ext cx="2255655" cy="214009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atin typeface="Aptos" panose="020B00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BF96674-43C8-51B5-D3E9-BE111027B4D9}"/>
              </a:ext>
            </a:extLst>
          </p:cNvPr>
          <p:cNvSpPr txBox="1"/>
          <p:nvPr/>
        </p:nvSpPr>
        <p:spPr>
          <a:xfrm>
            <a:off x="1397779" y="4367719"/>
            <a:ext cx="177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Aptos" panose="020B0004020202020204" pitchFamily="34" charset="0"/>
              </a:rPr>
              <a:t>Novinka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5E719BB-EF38-370A-DCFF-F8AE896EF7F4}"/>
              </a:ext>
            </a:extLst>
          </p:cNvPr>
          <p:cNvSpPr txBox="1">
            <a:spLocks/>
          </p:cNvSpPr>
          <p:nvPr/>
        </p:nvSpPr>
        <p:spPr>
          <a:xfrm>
            <a:off x="431800" y="2670195"/>
            <a:ext cx="7574064" cy="360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noProof="1">
                <a:solidFill>
                  <a:schemeClr val="tx1"/>
                </a:solidFill>
                <a:latin typeface="Aptos" panose="020B0004020202020204" pitchFamily="34" charset="0"/>
              </a:rPr>
              <a:t>klíčem pro rozvoj kraje je vzdělané obyvatelstvo  </a:t>
            </a:r>
          </a:p>
          <a:p>
            <a:pPr>
              <a:spcBef>
                <a:spcPts val="600"/>
              </a:spcBef>
            </a:pPr>
            <a:endParaRPr lang="cs-CZ" sz="2000" noProof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cs-CZ" sz="2000" noProof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9E0D99FB-075D-1B1A-5A4A-AC9B0D0A4C2E}"/>
              </a:ext>
            </a:extLst>
          </p:cNvPr>
          <p:cNvSpPr txBox="1">
            <a:spLocks/>
          </p:cNvSpPr>
          <p:nvPr/>
        </p:nvSpPr>
        <p:spPr>
          <a:xfrm>
            <a:off x="431800" y="1524190"/>
            <a:ext cx="7574064" cy="3392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„dobré“ výsledky v PISA (ČT, MA a PV gramotnost)</a:t>
            </a:r>
          </a:p>
          <a:p>
            <a:pPr>
              <a:spcBef>
                <a:spcPts val="600"/>
              </a:spcBef>
            </a:pPr>
            <a:endParaRPr lang="cs-CZ" sz="2000" noProof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90DF7ADD-889C-F874-3381-CD1CE6E5946F}"/>
              </a:ext>
            </a:extLst>
          </p:cNvPr>
          <p:cNvSpPr txBox="1">
            <a:spLocks/>
          </p:cNvSpPr>
          <p:nvPr/>
        </p:nvSpPr>
        <p:spPr>
          <a:xfrm>
            <a:off x="431800" y="1891400"/>
            <a:ext cx="7574064" cy="360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nízká finanční efektivita</a:t>
            </a:r>
          </a:p>
          <a:p>
            <a:pPr>
              <a:spcBef>
                <a:spcPts val="600"/>
              </a:spcBef>
            </a:pPr>
            <a:endParaRPr lang="cs-CZ" sz="2000" noProof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AC4D11F6-F055-64F7-769E-C7E8A6BC4E69}"/>
              </a:ext>
            </a:extLst>
          </p:cNvPr>
          <p:cNvSpPr txBox="1">
            <a:spLocks/>
          </p:cNvSpPr>
          <p:nvPr/>
        </p:nvSpPr>
        <p:spPr>
          <a:xfrm>
            <a:off x="431800" y="2259119"/>
            <a:ext cx="7574064" cy="360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noProof="1">
                <a:solidFill>
                  <a:schemeClr val="tx1"/>
                </a:solidFill>
                <a:latin typeface="Aptos" panose="020B0004020202020204" pitchFamily="34" charset="0"/>
              </a:rPr>
              <a:t>nedostatek VŠ vzdělaných lidí = neatraktivita pro investice</a:t>
            </a:r>
          </a:p>
          <a:p>
            <a:pPr>
              <a:spcBef>
                <a:spcPts val="600"/>
              </a:spcBef>
            </a:pPr>
            <a:endParaRPr lang="cs-CZ" sz="2000" noProof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7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5" grpId="0"/>
      <p:bldP spid="19" grpId="0" animBg="1"/>
      <p:bldP spid="20" grpId="0"/>
      <p:bldP spid="3" grpId="0"/>
      <p:bldP spid="5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otiv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592_TF16411253.potx" id="{6923C603-6CCF-4671-AF49-CE1EAC9EB861}" vid="{CE81E874-8241-473D-B0C1-85EDE0658BB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8A50AA-654B-45CA-B6AD-FDA9E9535EF9}">
  <ds:schemaRefs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fb0879af-3eba-417a-a55a-ffe6dcd6ca77"/>
    <ds:schemaRef ds:uri="6dc4bcd6-49db-4c07-9060-8acfc67cef9f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Geometrická prezentace</Template>
  <TotalTime>387</TotalTime>
  <Words>1056</Words>
  <Application>Microsoft Office PowerPoint</Application>
  <PresentationFormat>Širokoúhlá obrazovka</PresentationFormat>
  <Paragraphs>171</Paragraphs>
  <Slides>15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Corbel</vt:lpstr>
      <vt:lpstr>Times New Roman</vt:lpstr>
      <vt:lpstr>Motiv Office</vt:lpstr>
      <vt:lpstr>Kam směřuje chemické vzdělávání v Ústeckém kraji?</vt:lpstr>
      <vt:lpstr>Údaje statistiků…</vt:lpstr>
      <vt:lpstr>Údaje statistiků …</vt:lpstr>
      <vt:lpstr>Údaje  statistiků …</vt:lpstr>
      <vt:lpstr>Údaje statistiků …</vt:lpstr>
      <vt:lpstr>Údaje statistiků …</vt:lpstr>
      <vt:lpstr>Údaje statistiků …</vt:lpstr>
      <vt:lpstr>Údaje statistiků …</vt:lpstr>
      <vt:lpstr>Údaje statistiků …</vt:lpstr>
      <vt:lpstr>Co s tím?</vt:lpstr>
      <vt:lpstr>Co s tím?</vt:lpstr>
      <vt:lpstr>Co s tím?</vt:lpstr>
      <vt:lpstr>Co s tím?</vt:lpstr>
      <vt:lpstr>Revize RVP ZV</vt:lpstr>
      <vt:lpstr>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Milan Šmídl</dc:creator>
  <cp:lastModifiedBy>Milan Šmídl</cp:lastModifiedBy>
  <cp:revision>6</cp:revision>
  <dcterms:created xsi:type="dcterms:W3CDTF">2024-09-17T16:43:45Z</dcterms:created>
  <dcterms:modified xsi:type="dcterms:W3CDTF">2024-09-26T04:27:44Z</dcterms:modified>
</cp:coreProperties>
</file>