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9" r:id="rId3"/>
    <p:sldId id="328" r:id="rId4"/>
    <p:sldId id="316" r:id="rId5"/>
    <p:sldId id="313" r:id="rId6"/>
    <p:sldId id="315" r:id="rId7"/>
    <p:sldId id="335" r:id="rId8"/>
    <p:sldId id="324" r:id="rId9"/>
    <p:sldId id="314" r:id="rId10"/>
    <p:sldId id="341" r:id="rId11"/>
    <p:sldId id="343" r:id="rId12"/>
    <p:sldId id="342" r:id="rId13"/>
    <p:sldId id="346" r:id="rId14"/>
    <p:sldId id="344" r:id="rId15"/>
    <p:sldId id="34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AA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49583" autoAdjust="0"/>
  </p:normalViewPr>
  <p:slideViewPr>
    <p:cSldViewPr snapToGrid="0">
      <p:cViewPr varScale="1">
        <p:scale>
          <a:sx n="82" d="100"/>
          <a:sy n="82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0345428835702"/>
          <c:y val="9.5936148998046894E-2"/>
          <c:w val="0.75541923160069602"/>
          <c:h val="0.7419274895910995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B-487F-9D12-F8C29F6C01EF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B-487F-9D12-F8C29F6C01E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2B-487F-9D12-F8C29F6C01E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B-487F-9D12-F8C29F6C01EF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22B-487F-9D12-F8C29F6C01EF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89-4A34-83CD-60D34DAB4138}"/>
              </c:ext>
            </c:extLst>
          </c:dPt>
          <c:dLbls>
            <c:dLbl>
              <c:idx val="1"/>
              <c:layout>
                <c:manualLayout>
                  <c:x val="5.9089464662680908E-4"/>
                  <c:y val="7.5894534280164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B-487F-9D12-F8C29F6C01EF}"/>
                </c:ext>
              </c:extLst>
            </c:dLbl>
            <c:dLbl>
              <c:idx val="3"/>
              <c:layout>
                <c:manualLayout>
                  <c:x val="3.1398733605509335E-2"/>
                  <c:y val="-1.122371164561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84261434850972"/>
                      <c:h val="6.556974966893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2B-487F-9D12-F8C29F6C01EF}"/>
                </c:ext>
              </c:extLst>
            </c:dLbl>
            <c:dLbl>
              <c:idx val="4"/>
              <c:layout>
                <c:manualLayout>
                  <c:x val="3.9007079631381891E-2"/>
                  <c:y val="1.996504029554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3049687364519"/>
                      <c:h val="8.32514799167334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2B-487F-9D12-F8C29F6C01EF}"/>
                </c:ext>
              </c:extLst>
            </c:dLbl>
            <c:spPr>
              <a:solidFill>
                <a:schemeClr val="bg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List1!$A$2:$A$7</c:f>
              <c:strCache>
                <c:ptCount val="5"/>
                <c:pt idx="0">
                  <c:v>hnědé uhlí</c:v>
                </c:pt>
                <c:pt idx="1">
                  <c:v>černé uhlí</c:v>
                </c:pt>
                <c:pt idx="2">
                  <c:v>OZE</c:v>
                </c:pt>
                <c:pt idx="3">
                  <c:v>plyn</c:v>
                </c:pt>
                <c:pt idx="4">
                  <c:v>ostatní 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14.8</c:v>
                </c:pt>
                <c:pt idx="1">
                  <c:v>5.0999999999999996</c:v>
                </c:pt>
                <c:pt idx="2">
                  <c:v>58.7</c:v>
                </c:pt>
                <c:pt idx="3">
                  <c:v>16.7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B-487F-9D12-F8C29F6C0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554542281638975E-2"/>
          <c:y val="0.92060114936174653"/>
          <c:w val="0.79796147891060054"/>
          <c:h val="6.1397254591233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245586958419"/>
          <c:y val="2.8315660815224637E-2"/>
          <c:w val="0.50420012712550932"/>
          <c:h val="0.9107500314240635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9-47EF-8A7C-0166C6294872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9-47EF-8A7C-0166C6294872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9-47EF-8A7C-0166C629487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9-47EF-8A7C-0166C629487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9-47EF-8A7C-0166C6294872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9-47EF-8A7C-0166C62948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9-47EF-8A7C-0166C6294872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9-47EF-8A7C-0166C629487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9-47EF-8A7C-0166C6294872}"/>
              </c:ext>
            </c:extLst>
          </c:dPt>
          <c:dLbls>
            <c:dLbl>
              <c:idx val="0"/>
              <c:layout>
                <c:manualLayout>
                  <c:x val="-4.6133629267117014E-4"/>
                  <c:y val="3.8502216569017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15477946216773E-2"/>
                      <c:h val="7.07782474190056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59-47EF-8A7C-0166C6294872}"/>
                </c:ext>
              </c:extLst>
            </c:dLbl>
            <c:dLbl>
              <c:idx val="1"/>
              <c:layout>
                <c:manualLayout>
                  <c:x val="-6.6775945444046095E-2"/>
                  <c:y val="-0.10264324006003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97917385036577E-2"/>
                      <c:h val="6.7302457384584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59-47EF-8A7C-0166C6294872}"/>
                </c:ext>
              </c:extLst>
            </c:dLbl>
            <c:dLbl>
              <c:idx val="2"/>
              <c:layout>
                <c:manualLayout>
                  <c:x val="-1.1034291690727735E-2"/>
                  <c:y val="-6.3587389502988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59-47EF-8A7C-0166C6294872}"/>
                </c:ext>
              </c:extLst>
            </c:dLbl>
            <c:dLbl>
              <c:idx val="3"/>
              <c:layout>
                <c:manualLayout>
                  <c:x val="9.9225926125954007E-3"/>
                  <c:y val="-2.572786573388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59-47EF-8A7C-0166C6294872}"/>
                </c:ext>
              </c:extLst>
            </c:dLbl>
            <c:dLbl>
              <c:idx val="4"/>
              <c:layout>
                <c:manualLayout>
                  <c:x val="-4.061343251338766E-3"/>
                  <c:y val="1.552527253358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95494937828982E-2"/>
                      <c:h val="7.9858647304244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59-47EF-8A7C-0166C6294872}"/>
                </c:ext>
              </c:extLst>
            </c:dLbl>
            <c:dLbl>
              <c:idx val="5"/>
              <c:layout>
                <c:manualLayout>
                  <c:x val="-4.4931441545115035E-3"/>
                  <c:y val="5.5402761722074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59-47EF-8A7C-0166C629487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59-47EF-8A7C-0166C629487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59-47EF-8A7C-0166C629487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59-47EF-8A7C-0166C6294872}"/>
                </c:ext>
              </c:extLst>
            </c:dLbl>
            <c:spPr>
              <a:solidFill>
                <a:schemeClr val="bg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List1!$A$2:$A$10</c:f>
              <c:strCache>
                <c:ptCount val="6"/>
                <c:pt idx="0">
                  <c:v>jádro</c:v>
                </c:pt>
                <c:pt idx="1">
                  <c:v>hnědé uhlí</c:v>
                </c:pt>
                <c:pt idx="2">
                  <c:v>černé uhlí</c:v>
                </c:pt>
                <c:pt idx="3">
                  <c:v>OZE</c:v>
                </c:pt>
                <c:pt idx="4">
                  <c:v>plyn</c:v>
                </c:pt>
                <c:pt idx="5">
                  <c:v>ostatní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42.1</c:v>
                </c:pt>
                <c:pt idx="1">
                  <c:v>31.8</c:v>
                </c:pt>
                <c:pt idx="2">
                  <c:v>0.4</c:v>
                </c:pt>
                <c:pt idx="3">
                  <c:v>15.3</c:v>
                </c:pt>
                <c:pt idx="4">
                  <c:v>4.5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59-47EF-8A7C-0166C6294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8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Těžba hnědého uhlí 2023 v mil.t</a:t>
            </a:r>
            <a:endParaRPr lang="en-US" dirty="0"/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C1-41D0-96D7-3688DF2715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FC-4E6B-97C7-A30D954397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C1-41D0-96D7-3688DF2715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FC-4E6B-97C7-A30D95439781}"/>
              </c:ext>
            </c:extLst>
          </c:dPt>
          <c:dLbls>
            <c:dLbl>
              <c:idx val="2"/>
              <c:layout>
                <c:manualLayout>
                  <c:x val="9.6266572618805446E-2"/>
                  <c:y val="0.12793703239405521"/>
                </c:manualLayout>
              </c:layout>
              <c:spPr>
                <a:xfrm>
                  <a:off x="2364613" y="1168401"/>
                  <a:ext cx="446070" cy="8714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2194219152154108E-2"/>
                      <c:h val="6.66379927262445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C1-41D0-96D7-3688DF27158C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3"/>
                <c:pt idx="0">
                  <c:v>Rýnský HU revír</c:v>
                </c:pt>
                <c:pt idx="1">
                  <c:v>Lužický HU revír </c:v>
                </c:pt>
                <c:pt idx="2">
                  <c:v>Středoněmecký HU r.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48.3</c:v>
                </c:pt>
                <c:pt idx="1">
                  <c:v>41.7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1-41D0-96D7-3688DF271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51483547366345E-2"/>
          <c:y val="0.88937847479091081"/>
          <c:w val="0.92874830140476072"/>
          <c:h val="9.1905916981295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Těžba hnědého uhlí  2023 v mil. 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58519881889763781"/>
          <c:y val="0.35678904055185529"/>
          <c:w val="0.36948868110236222"/>
          <c:h val="0.554232987559486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329525834531396"/>
          <c:w val="1"/>
          <c:h val="0.12670474165468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Těžba hnědého uhlí 2023 v mil.</a:t>
            </a:r>
            <a:r>
              <a:rPr lang="cs-CZ" baseline="0" dirty="0"/>
              <a:t> 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Těžba hnědého uhlí 2023 v mil. 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5-46F6-8B39-DE95FB53F3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5-46F6-8B39-DE95FB53F3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5-46F6-8B39-DE95FB53F3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5-46F6-8B39-DE95FB53F362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4"/>
                <c:pt idx="0">
                  <c:v>Severočeské doly</c:v>
                </c:pt>
                <c:pt idx="1">
                  <c:v>Vršanská uhelná</c:v>
                </c:pt>
                <c:pt idx="2">
                  <c:v>Sokolovská uhlená</c:v>
                </c:pt>
                <c:pt idx="3">
                  <c:v>Severní energetická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15.6</c:v>
                </c:pt>
                <c:pt idx="1">
                  <c:v>7.4</c:v>
                </c:pt>
                <c:pt idx="2">
                  <c:v>3.4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5-46F6-8B39-DE95FB53F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86D4-1AF2-46DA-8DF7-6080D5F2E25C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13B9-A32D-4C1B-917F-1BDBC23DDE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5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20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79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57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60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9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92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00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45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3B9-A32D-4C1B-917F-1BDBC23DDEC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89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21D8-6930-4E06-80E4-0765087E32A9}" type="datetime1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7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BF64-33BA-4F21-BE03-82B3623E1A21}" type="datetime1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4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F832-C836-4E0B-B00A-FA7F921719D2}" type="datetime1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F7B3-223A-4329-B735-63A025CF0D7C}" type="datetime1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8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71F9-3C6F-4677-85A0-9D48381EB69F}" type="datetime1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12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6522-DD17-42EF-AF30-60838307EB13}" type="datetime1">
              <a:rPr lang="cs-CZ" smtClean="0"/>
              <a:t>15.11.2024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1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C0ED-DE92-4C61-8BF1-1707A69A9664}" type="datetime1">
              <a:rPr lang="cs-CZ" smtClean="0"/>
              <a:t>15.11.2024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5A3E-5807-40B1-BE95-7CF9C81D270C}" type="datetime1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53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19B6-B236-43FF-86C4-149F6D9C21F1}" type="datetime1">
              <a:rPr lang="cs-CZ" smtClean="0"/>
              <a:t>15.11.2024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50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7F5A-D113-4AB5-A92C-1690A3B85F04}" type="datetime1">
              <a:rPr lang="cs-CZ" smtClean="0"/>
              <a:t>15.11.2024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2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96D-C7D5-457F-9430-71CABD976E26}" type="datetime1">
              <a:rPr lang="cs-CZ" smtClean="0"/>
              <a:t>15.11.2024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3C07-B1C5-4E6F-AB8F-96C0E5425E84}" type="datetime1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5B0-AF7C-4BFC-8661-4FD3BF735F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2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.eisenvortova@7group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55636" y="2048005"/>
            <a:ext cx="6498193" cy="176414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Německá energetika v pohybu </a:t>
            </a: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 my?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93822" y="4934139"/>
            <a:ext cx="9174177" cy="323660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 listopadu 2024,  Energetické fórum Ústeckého kraje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5" y="405095"/>
            <a:ext cx="1386020" cy="12215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9600" y="1400175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OHK Most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95475" y="5737633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Renata Eisenvortová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Poradce představenstva OHK Most</a:t>
            </a:r>
          </a:p>
        </p:txBody>
      </p:sp>
    </p:spTree>
    <p:extLst>
      <p:ext uri="{BB962C8B-B14F-4D97-AF65-F5344CB8AC3E}">
        <p14:creationId xmlns:p14="http://schemas.microsoft.com/office/powerpoint/2010/main" val="27967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07126" y="-681317"/>
            <a:ext cx="105848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67927" y="2104063"/>
            <a:ext cx="6367618" cy="4585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výrazně urychlit výstavbu OZE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cíl do  2030: 10,1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fotovoltaiky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(nyní 2,1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a 1,5 GW  větrných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elektráren (nyní 0,3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plánovaná výstavba nových  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jaderných zdrojů  (2 jaderných 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bloků v Dukovanech-  první 2036,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SMR - plán 2034)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podpora KVET (3800 MW, získaná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notifikace EK na 3,2 mld. €)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kapacitní mechanismy v LEX OZE III v        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obecné poloze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4181" y="340142"/>
            <a:ext cx="1055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energetické bezpečnosti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1601" y="2066672"/>
            <a:ext cx="5009871" cy="4623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urychlení rozvoje OZE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urychlení výstavby přenosových sítí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změření na využití  plynu: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terminály na LNG (5 do konce  roku 2024)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výstavba 12,5 GW plynových elektráren + skladovací zřízení (ale ještě nenotifikováno ze strany EK)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záměr připravit nové kapacitní mechanismy do 2028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320" y="1026848"/>
            <a:ext cx="1314333" cy="79235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63" y="1140899"/>
            <a:ext cx="1244801" cy="75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085112" y="1295740"/>
            <a:ext cx="33132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    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Nástroje</a:t>
            </a:r>
          </a:p>
        </p:txBody>
      </p:sp>
    </p:spTree>
    <p:extLst>
      <p:ext uri="{BB962C8B-B14F-4D97-AF65-F5344CB8AC3E}">
        <p14:creationId xmlns:p14="http://schemas.microsoft.com/office/powerpoint/2010/main" val="311546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44071" y="-681316"/>
            <a:ext cx="105848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81964" y="2023615"/>
            <a:ext cx="6142237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neřešen možný urychlený  ekonomický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odchod od uhlí před rokem 2030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se zdrojovou přiměřeností, dle 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hodnocení zdrojové přiměřenosti ČEPS je v 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roce  2035 nutno mít 1600 - 1900 MW      </a:t>
            </a:r>
          </a:p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nového instalovaného výkonu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opožděný rozvoj OZE (cíl: pětinásobek do 2030)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opožděná výstavba plynových zdrojů, nejistota pro investory, nízká motivace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s vítězem tendru na výstavbu jaderných bloků v Dukovanech s korejskou KHNP, žaloby), první jaderný blok plánován v roce 2036)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s importem (Německo, Francie - vlastní zájmy –vodík, baterie, dovoz v zimě)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5636" y="28695"/>
            <a:ext cx="106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energetické bezpečnosti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0263" y="2023615"/>
            <a:ext cx="4867564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několikaleté zpoždění ve výstavbě přenosové sítě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Südlink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(přenos elektřiny z OZE ze severu Německa na jih, 700 km,  odpor obyvatel),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vysoké náklady na OZE: v roce 2024 – odhad 23 mld. € (RWI), v rozpočtu je 11 mld. €,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Německo od roku 2023 čistý   dovozce  elektřiny,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ochod firem z Německa,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 koalice, obava z ohrožení zákonů v procesu (zákon o výstavbě nových plynových elektráren, ukládání CO</a:t>
            </a:r>
            <a:r>
              <a:rPr lang="cs-CZ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865" y="837922"/>
            <a:ext cx="1093940" cy="65948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62" y="895039"/>
            <a:ext cx="1244801" cy="75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198255" y="787989"/>
            <a:ext cx="735214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Hlavní problémy            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společný problém: dekarbonizace, cena emisní povolenky</a:t>
            </a:r>
          </a:p>
        </p:txBody>
      </p:sp>
    </p:spTree>
    <p:extLst>
      <p:ext uri="{BB962C8B-B14F-4D97-AF65-F5344CB8AC3E}">
        <p14:creationId xmlns:p14="http://schemas.microsoft.com/office/powerpoint/2010/main" val="86457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67167" y="1970202"/>
            <a:ext cx="576888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k absenci systematického přístupu k zajištění energetické bezpečnosti, tj.</a:t>
            </a: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 nestanovení náhrady za výrobu elektřiny z uhlí,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pomalému rozvoji OZE a   výstavby plynových zdrojů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zprovoznění nového jaderného zdroje v Dukovanech až v roce  2036 a prvního  malého modulárního reaktoru v roce 2034)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nejistému zajištění importu elektřiny 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zajištění energetické bezpečnosti v příštích letech jeví jako problematické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6582" y="167448"/>
            <a:ext cx="1055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energetické bezpečnosti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11085" y="1970202"/>
            <a:ext cx="550525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Německo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naplní  své plány v oblasti OZE a plynu,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bude pokračovat dle stávajícího konceptu využívání uhlí pro výrobu elektřiny (2030 až 2038) s využitím strategických rezerv a novými kapacitními mechanismy,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postaví potřebnou infrastrukturu  a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ufinancuje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což se nyní komplikuje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včetně dovozu elektřiny,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předpokládat zajištění energetické  bezpečnosti v příštích letech, nastolená diskuse ke klimatickému směřování by mohla v budoucnu ambiciózní cíle upravit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391" y="991811"/>
            <a:ext cx="1186121" cy="71506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98891"/>
            <a:ext cx="1244801" cy="75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18045" y="898891"/>
            <a:ext cx="262312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Výhled 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osobní názor - </a:t>
            </a:r>
          </a:p>
        </p:txBody>
      </p:sp>
    </p:spTree>
    <p:extLst>
      <p:ext uri="{BB962C8B-B14F-4D97-AF65-F5344CB8AC3E}">
        <p14:creationId xmlns:p14="http://schemas.microsoft.com/office/powerpoint/2010/main" val="160617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0385" y="1"/>
            <a:ext cx="997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Dopady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8498" y="1231108"/>
            <a:ext cx="11327363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 na Německo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  neúměrně zatížila ekonomiku, ztráta výkonu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růstem cen energií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průmyslová výroba v Německu od roku 2022 stagnuje, u energeticky náročných odvětví dokonce prudce klesla,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hospodářský pokles o 0,3 %.Snížení HDP se předpokládá i letos,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obava z masové nezaměstnanosti (zejména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autoprůmysl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mizí tisíce pracovních míst, dále např.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Thyssen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Krupp, BASF…) především v nových spolkových zemích,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Varování ke směřování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zpráva Německého účetního dvora, březen 2024, 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doporuční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nutno rychle reagovat, jinak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selže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Vládní krize: rozpad koalice  sociálně demokratické SPD, Zelených a liberální FDP, nedohoda na rozpočtu, rozdílné názory  i na dalším směřování v oblasti energetiky a klimatu.  (FDP požaduje k „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i „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Wirtschaftswende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/hospodářský obrat/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82955" y="646332"/>
            <a:ext cx="45454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Německé  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celounijní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dopady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45" y="1450759"/>
            <a:ext cx="1236631" cy="75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412107" y="6253735"/>
            <a:ext cx="6888911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limatická politika se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potkala 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fiskální realitou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707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0385" y="1"/>
            <a:ext cx="997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Dopady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2513" y="1234042"/>
            <a:ext cx="11207667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Celounijní dopad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Ambiciózní energeticko-klimatická politika Německa ovlivnila všechny členské státy EU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německé politiky implementovány do evropských politik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(EU ETS 2)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ovlivňují  regulační rámce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na  fungování středoevropského propojeného trhu s elektřinou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ceny elektřiny a rentability zdrojů…   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82955" y="646332"/>
            <a:ext cx="45454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Celounijní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německé dopady </a:t>
            </a:r>
            <a:endParaRPr lang="cs-CZ" sz="2800" dirty="0"/>
          </a:p>
        </p:txBody>
      </p:sp>
      <p:pic>
        <p:nvPicPr>
          <p:cNvPr id="1026" name="Picture 2" descr="https://d55-a.sdn.cz/d_55/c_img_gT_r/k9FB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04" y="1316623"/>
            <a:ext cx="1304648" cy="868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56996" y="5502910"/>
            <a:ext cx="10196804" cy="126188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Bude kolaps v Německu varováním pro EU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nebo bude EU i nadále ignorovat realitu,  trvat  bez úprav na svých    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klimatických politikách a ničit </a:t>
            </a:r>
            <a:r>
              <a:rPr 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konkurenceschopnost  EU?                                          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6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0764" y="2687781"/>
            <a:ext cx="7250545" cy="197658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dirty="0"/>
              <a:t> 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r.eisenvortova@7group.cz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602 680 519</a:t>
            </a:r>
          </a:p>
        </p:txBody>
      </p:sp>
    </p:spTree>
    <p:extLst>
      <p:ext uri="{BB962C8B-B14F-4D97-AF65-F5344CB8AC3E}">
        <p14:creationId xmlns:p14="http://schemas.microsoft.com/office/powerpoint/2010/main" val="85103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96000" y="2026785"/>
            <a:ext cx="5659614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Platná Státní energetická koncepce z roku 2015 (SEK)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únoru 2024  představen návrh  aktualizace SEK</a:t>
            </a:r>
          </a:p>
          <a:p>
            <a:pPr marL="285750" indent="-285750" algn="just">
              <a:buFontTx/>
              <a:buChar char="-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výzva, aby česká energetika prošla procesem   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dekarbonizace při zachování energetické bezpečnosti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 konkurenceschopnosti,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složitý průběh, diskuse o zadání, o reálnosti  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modelovaných scénářů SEPIA; absence dopadů 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navržených cílů a opatření na ceny  energií, výkonovou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přiměřenost elektrizační soustavy.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Vláda měla projednat aktualizovanou energetickou koncepci 17. července, odloženo z důvodu jejich dodatečného projednání a  upřesnění.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498764" y="203200"/>
            <a:ext cx="1161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Energetické strategie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2581" y="2026785"/>
            <a:ext cx="5344926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Energiewende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přijata v roce 2010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kompletní  energetická a klimatická strategie pro přeměnu německé  energetiky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Charakteristika:</a:t>
            </a:r>
          </a:p>
          <a:p>
            <a:pPr marL="285750" indent="-285750" algn="just"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Přechod od neudržitelného využívání fosilních paliv a jaderné energie k udržitelnému zásobování energií z obnovitelných zdrojů</a:t>
            </a:r>
          </a:p>
          <a:p>
            <a:pPr marL="285750" indent="-285750" algn="just"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cílem  dekarbonizace  a posunutí Německa </a:t>
            </a:r>
          </a:p>
          <a:p>
            <a:pPr algn="just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směrem ke  klimaticky neutrálnímu energetickému </a:t>
            </a:r>
          </a:p>
          <a:p>
            <a:pPr algn="just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systému, </a:t>
            </a:r>
          </a:p>
          <a:p>
            <a:pPr algn="just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/nyní  již  v roce  2045, schváleno v červnu 2021/.</a:t>
            </a:r>
          </a:p>
          <a:p>
            <a:pPr algn="just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aktualizovaná </a:t>
            </a:r>
          </a:p>
          <a:p>
            <a:pPr marL="285750" indent="-285750">
              <a:buFontTx/>
              <a:buChar char="-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aktualizace zakotveny v zákonech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518" y="932489"/>
            <a:ext cx="1385136" cy="83503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6" y="912659"/>
            <a:ext cx="1521070" cy="92788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09454" y="888344"/>
            <a:ext cx="51169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Potřebuje energetika strategii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293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07126" y="-1177988"/>
            <a:ext cx="105848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30020" y="2040418"/>
            <a:ext cx="5818633" cy="452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Uhelná komise (září 2019 -  prosinec 2020)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Průběžné výstupy a doporučení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pokračovat v práci uhelné komise,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/>
              <a:t>rozpracovat podrobnější harmonogram útlumu uhlí,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zapracovat do harmonogramu </a:t>
            </a:r>
            <a:r>
              <a:rPr lang="cs-CZ" dirty="0"/>
              <a:t>regulatorně  </a:t>
            </a:r>
          </a:p>
          <a:p>
            <a:r>
              <a:rPr lang="cs-CZ" dirty="0"/>
              <a:t>      legislativní nástroje,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detailně zhodnotit ekonomické a sociální dopady útlumu těžby 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při odchodu od uhlí respektovat podmínku včasné náhrady utlumovaných uhelných zdrojů jinými výrobními zdroji</a:t>
            </a:r>
          </a:p>
          <a:p>
            <a:r>
              <a:rPr lang="cs-CZ" dirty="0"/>
              <a:t>  </a:t>
            </a:r>
            <a:r>
              <a:rPr lang="cs-CZ" b="1" dirty="0"/>
              <a:t>s termínem do  31.12.2021.</a:t>
            </a:r>
          </a:p>
          <a:p>
            <a:endParaRPr lang="cs-CZ" b="1" dirty="0"/>
          </a:p>
          <a:p>
            <a:r>
              <a:rPr lang="cs-CZ" b="1" dirty="0"/>
              <a:t>Vláda vzala na vědomí, ale žádné kroky podniknuty nebyly.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4182" y="365124"/>
            <a:ext cx="1055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aktivit v oblasti energetiky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porovnání českého a německého přístupu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5514" y="2040418"/>
            <a:ext cx="508832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Uhelná komise  (</a:t>
            </a:r>
            <a:r>
              <a:rPr lang="cs-CZ" dirty="0"/>
              <a:t>červen 2018  - 26. leden 2019)</a:t>
            </a:r>
          </a:p>
          <a:p>
            <a:endParaRPr lang="cs-CZ" dirty="0"/>
          </a:p>
          <a:p>
            <a:r>
              <a:rPr lang="cs-CZ" b="1" dirty="0"/>
              <a:t>Na základě dohody vlády, spolkových zemí a  energetických společností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b="1" dirty="0"/>
              <a:t>stanoven harmonogram postupného útlumu uhelné energetiky </a:t>
            </a:r>
            <a:r>
              <a:rPr lang="cs-CZ" dirty="0"/>
              <a:t>do roku 2038 pro hnědé uhlí a dohoda o odstavování černouhelných elektráren v aukcích,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odškodnění provozovatelů uhelných elektráren </a:t>
            </a:r>
            <a:r>
              <a:rPr lang="cs-CZ" dirty="0"/>
              <a:t>za předčasné ukončení výroby (celkem 4,35 mld. €, z toho RWE  2,6 mld. € a LEAG</a:t>
            </a:r>
            <a:r>
              <a:rPr lang="cs-CZ" b="1" dirty="0"/>
              <a:t> </a:t>
            </a:r>
            <a:r>
              <a:rPr lang="cs-CZ" dirty="0"/>
              <a:t>1,75 mld. € – nutná notifikace EK).</a:t>
            </a:r>
          </a:p>
          <a:p>
            <a:r>
              <a:rPr lang="cs-CZ" dirty="0"/>
              <a:t>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ervenec 2020 </a:t>
            </a:r>
            <a:r>
              <a:rPr lang="cs-CZ" b="1" dirty="0"/>
              <a:t>schválení 2 dvou zákonů</a:t>
            </a:r>
            <a:r>
              <a:rPr lang="cs-CZ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harmonogram odchodu od uhlí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podpora ve výši 40 mld. € pro uhelné regiony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13" y="742634"/>
            <a:ext cx="1186690" cy="71540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14856"/>
            <a:ext cx="1024596" cy="6250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52030" y="1391083"/>
            <a:ext cx="20913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Uhelné komise</a:t>
            </a:r>
          </a:p>
        </p:txBody>
      </p:sp>
    </p:spTree>
    <p:extLst>
      <p:ext uri="{BB962C8B-B14F-4D97-AF65-F5344CB8AC3E}">
        <p14:creationId xmlns:p14="http://schemas.microsoft.com/office/powerpoint/2010/main" val="41349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582" y="365125"/>
            <a:ext cx="10955539" cy="440633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postupného vyřazování hnědouhelných elektráren v Německu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0" y="884730"/>
            <a:ext cx="8537419" cy="5712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19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40721" y="2142018"/>
            <a:ext cx="47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4182" y="365124"/>
            <a:ext cx="1055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67253" y="1447736"/>
            <a:ext cx="83943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Německo si jako jedna z 8 členských zemí vyjednala kapacitní mechanismy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40" y="5686718"/>
            <a:ext cx="779920" cy="5804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2" y="1132728"/>
            <a:ext cx="1166776" cy="7117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82" y="2096102"/>
            <a:ext cx="6011286" cy="441968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668654" y="2099461"/>
            <a:ext cx="3592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Kapacitní mechanismy si vyjednaly: 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Německo, Finsko a Švédsko,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ty mají zavedeny takzvané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strategické rezervy (žluté)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Belgie, Francie, Irsko, Polsko a Itálie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využívají kapacitní mechanismy  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 rámci celého trhu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(modré: centralizovaný kapacitní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trh, zelené:	 decentrální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kapacitní  trh)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Španělsko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platby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Ostatní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fialové země, včetně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, si kapacitní  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mechanismy  nevyjednaly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38200" y="219012"/>
            <a:ext cx="882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aktivit v oblasti energetiky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kapacitní mechanismy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4792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4688" y="365124"/>
            <a:ext cx="9837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rezervy </a:t>
            </a:r>
          </a:p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Mimotržní rezervy: síťová, bezpečnostní,“ zimní“ </a:t>
            </a:r>
          </a:p>
        </p:txBody>
      </p:sp>
      <p:pic>
        <p:nvPicPr>
          <p:cNvPr id="2050" name="Picture 2" descr="https://oenergetice.cz/wp-content/uploads/2023/12/Bezpecnostni-rezerva_elektrar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78" y="1690690"/>
            <a:ext cx="8374456" cy="30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75303" y="5887390"/>
            <a:ext cx="85464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4400" b="1" dirty="0"/>
              <a:t>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5642" y="4759222"/>
            <a:ext cx="9624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od roku 2016 převedeno  do bezpečnostní rezervy osm bloků elektráren o celkovém výkonu 2,7 GW, což odpovídalo 13 % instalovaného výkonu hnědouhelných elektráren v Německu. Po čtyřech letech byly z rezervy vyřazeny. Rezerva byla ukončena v roce 2023. Využita v době energické krize.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42" y="278889"/>
            <a:ext cx="1305334" cy="7962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5" y="5887391"/>
            <a:ext cx="1231270" cy="742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5642" y="1383805"/>
            <a:ext cx="519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hnědouhelná klimatická  rezerva</a:t>
            </a:r>
          </a:p>
        </p:txBody>
      </p:sp>
    </p:spTree>
    <p:extLst>
      <p:ext uri="{BB962C8B-B14F-4D97-AF65-F5344CB8AC3E}">
        <p14:creationId xmlns:p14="http://schemas.microsoft.com/office/powerpoint/2010/main" val="200354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" y="365124"/>
            <a:ext cx="118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elektřiny  v první polovině roku 2024 dle zdrojů v % </a:t>
            </a:r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264920574"/>
              </p:ext>
            </p:extLst>
          </p:nvPr>
        </p:nvGraphicFramePr>
        <p:xfrm>
          <a:off x="868680" y="2475346"/>
          <a:ext cx="4672334" cy="381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339294929"/>
              </p:ext>
            </p:extLst>
          </p:nvPr>
        </p:nvGraphicFramePr>
        <p:xfrm>
          <a:off x="6163587" y="2475347"/>
          <a:ext cx="5693796" cy="381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20040" y="149086"/>
            <a:ext cx="11734800" cy="720269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04" y="1140934"/>
            <a:ext cx="1467299" cy="89508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198255" y="1403927"/>
            <a:ext cx="268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Leden-červen 2024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54657" y="1302217"/>
            <a:ext cx="336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Leden-září 2024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587" y="1204156"/>
            <a:ext cx="1317326" cy="79415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785756" y="6151418"/>
            <a:ext cx="296883" cy="380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8680" y="6294120"/>
            <a:ext cx="25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DEBRIV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63587" y="6294120"/>
            <a:ext cx="283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o energetice, ENTSO</a:t>
            </a:r>
          </a:p>
        </p:txBody>
      </p:sp>
    </p:spTree>
    <p:extLst>
      <p:ext uri="{BB962C8B-B14F-4D97-AF65-F5344CB8AC3E}">
        <p14:creationId xmlns:p14="http://schemas.microsoft.com/office/powerpoint/2010/main" val="129362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152" y="365126"/>
            <a:ext cx="10320647" cy="34739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514" y="130629"/>
            <a:ext cx="1059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Těžba uhlí 2023</a:t>
            </a: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2619849914"/>
              </p:ext>
            </p:extLst>
          </p:nvPr>
        </p:nvGraphicFramePr>
        <p:xfrm>
          <a:off x="1163782" y="1943686"/>
          <a:ext cx="4441371" cy="419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073012"/>
            <a:ext cx="1244801" cy="75935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900052" y="1175657"/>
            <a:ext cx="12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102, 3 mil. t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709" y="1145686"/>
            <a:ext cx="1112521" cy="670691"/>
          </a:xfrm>
          <a:prstGeom prst="rect">
            <a:avLst/>
          </a:prstGeom>
        </p:spPr>
      </p:pic>
      <p:graphicFrame>
        <p:nvGraphicFramePr>
          <p:cNvPr id="22" name="Graf 21"/>
          <p:cNvGraphicFramePr/>
          <p:nvPr>
            <p:extLst>
              <p:ext uri="{D42A27DB-BD31-4B8C-83A1-F6EECF244321}">
                <p14:modId xmlns:p14="http://schemas.microsoft.com/office/powerpoint/2010/main" val="2188418671"/>
              </p:ext>
            </p:extLst>
          </p:nvPr>
        </p:nvGraphicFramePr>
        <p:xfrm>
          <a:off x="6994566" y="2227780"/>
          <a:ext cx="3705102" cy="418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ovéPole 20"/>
          <p:cNvSpPr txBox="1"/>
          <p:nvPr/>
        </p:nvSpPr>
        <p:spPr>
          <a:xfrm>
            <a:off x="9642764" y="1117843"/>
            <a:ext cx="13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28,7 </a:t>
            </a:r>
            <a:r>
              <a:rPr lang="cs-CZ" dirty="0"/>
              <a:t>mil. t</a:t>
            </a:r>
          </a:p>
        </p:txBody>
      </p:sp>
      <p:graphicFrame>
        <p:nvGraphicFramePr>
          <p:cNvPr id="23" name="Graf 22"/>
          <p:cNvGraphicFramePr/>
          <p:nvPr>
            <p:extLst>
              <p:ext uri="{D42A27DB-BD31-4B8C-83A1-F6EECF244321}">
                <p14:modId xmlns:p14="http://schemas.microsoft.com/office/powerpoint/2010/main" val="1542092911"/>
              </p:ext>
            </p:extLst>
          </p:nvPr>
        </p:nvGraphicFramePr>
        <p:xfrm>
          <a:off x="6531429" y="1943686"/>
          <a:ext cx="4203865" cy="419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3782" y="6138333"/>
            <a:ext cx="20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DEBRIV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44640" y="6278880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údaje společností, leden 2024</a:t>
            </a:r>
          </a:p>
        </p:txBody>
      </p:sp>
    </p:spTree>
    <p:extLst>
      <p:ext uri="{BB962C8B-B14F-4D97-AF65-F5344CB8AC3E}">
        <p14:creationId xmlns:p14="http://schemas.microsoft.com/office/powerpoint/2010/main" val="45326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28800" y="-667247"/>
            <a:ext cx="10363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80545" y="1766312"/>
            <a:ext cx="5932555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Energetický mix založen 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jádru, OZE a plynu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tranzitním palivu s přechodem na bezemisní plyny (bioplyn, vodík)</a:t>
            </a:r>
          </a:p>
          <a:p>
            <a: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roku 2030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Dle návrhu SEK z července 2024 pro hrubou výrobu elektřiny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Jádro – 45 %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OZE  - 37 % 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Zemní plyn -7 %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 - 10 %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4182" y="365124"/>
            <a:ext cx="1055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Energetický mix - zcela rozdílný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2435" y="1733409"/>
            <a:ext cx="548921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Energetický mix založen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OZE a plynu, 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přechodném zdroji s cílem následného přechodu na vodík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(jádro odstaveno na jaře 2023, pozvolný odchod od uhlí do 2038) </a:t>
            </a:r>
          </a:p>
          <a:p>
            <a:endParaRPr lang="cs-CZ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roku 2030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–80  % na výrobě elektřiny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Plyn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- 12,5 GW plynových elektráren s přechodem na vodík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869" y="654841"/>
            <a:ext cx="1183078" cy="71322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44" y="669589"/>
            <a:ext cx="1244801" cy="75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715490" y="1087079"/>
            <a:ext cx="66703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Plánované zaměření energetických mixů</a:t>
            </a:r>
          </a:p>
        </p:txBody>
      </p:sp>
    </p:spTree>
    <p:extLst>
      <p:ext uri="{BB962C8B-B14F-4D97-AF65-F5344CB8AC3E}">
        <p14:creationId xmlns:p14="http://schemas.microsoft.com/office/powerpoint/2010/main" val="3598056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1513</Words>
  <Application>Microsoft Office PowerPoint</Application>
  <PresentationFormat>Širokoúhlá obrazovka</PresentationFormat>
  <Paragraphs>250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Motiv Office</vt:lpstr>
      <vt:lpstr>               Německá energetika v pohybu  a co my?</vt:lpstr>
      <vt:lpstr>  </vt:lpstr>
      <vt:lpstr>  </vt:lpstr>
      <vt:lpstr>Harmonogram postupného vyřazování hnědouhelných elektráren v Německu</vt:lpstr>
      <vt:lpstr>  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      Děkuji za pozornost     r.eisenvortova@7group.cz               602 680 519</vt:lpstr>
    </vt:vector>
  </TitlesOfParts>
  <Company>Czech Coal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Aktuální pohled na německou a českou energetiku a energetickou transformaci</dc:title>
  <dc:creator>Eisenvortová Renata</dc:creator>
  <cp:lastModifiedBy>Petr Matoušek</cp:lastModifiedBy>
  <cp:revision>414</cp:revision>
  <cp:lastPrinted>2024-11-13T08:23:51Z</cp:lastPrinted>
  <dcterms:created xsi:type="dcterms:W3CDTF">2023-11-16T07:45:50Z</dcterms:created>
  <dcterms:modified xsi:type="dcterms:W3CDTF">2024-11-15T07:20:20Z</dcterms:modified>
</cp:coreProperties>
</file>