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359" r:id="rId2"/>
    <p:sldId id="2374" r:id="rId3"/>
    <p:sldId id="2318" r:id="rId4"/>
    <p:sldId id="2383" r:id="rId5"/>
    <p:sldId id="2319" r:id="rId6"/>
    <p:sldId id="2320" r:id="rId7"/>
    <p:sldId id="2375" r:id="rId8"/>
    <p:sldId id="266" r:id="rId9"/>
    <p:sldId id="265" r:id="rId10"/>
    <p:sldId id="271" r:id="rId11"/>
    <p:sldId id="304" r:id="rId12"/>
    <p:sldId id="1563" r:id="rId13"/>
    <p:sldId id="2181" r:id="rId14"/>
    <p:sldId id="313" r:id="rId15"/>
    <p:sldId id="2377" r:id="rId16"/>
    <p:sldId id="317" r:id="rId17"/>
    <p:sldId id="2214" r:id="rId18"/>
    <p:sldId id="2378" r:id="rId19"/>
    <p:sldId id="2385" r:id="rId20"/>
    <p:sldId id="2386" r:id="rId21"/>
    <p:sldId id="2258" r:id="rId22"/>
    <p:sldId id="2218" r:id="rId23"/>
    <p:sldId id="2380" r:id="rId24"/>
    <p:sldId id="1567" r:id="rId25"/>
    <p:sldId id="2346" r:id="rId26"/>
    <p:sldId id="2343" r:id="rId27"/>
    <p:sldId id="2344" r:id="rId28"/>
    <p:sldId id="2348" r:id="rId29"/>
    <p:sldId id="2220" r:id="rId30"/>
    <p:sldId id="2387" r:id="rId31"/>
    <p:sldId id="2381" r:id="rId32"/>
    <p:sldId id="1609" r:id="rId33"/>
    <p:sldId id="2389" r:id="rId34"/>
    <p:sldId id="820" r:id="rId35"/>
    <p:sldId id="2357" r:id="rId36"/>
    <p:sldId id="2382" r:id="rId37"/>
    <p:sldId id="2292" r:id="rId38"/>
    <p:sldId id="2293" r:id="rId39"/>
    <p:sldId id="2390" r:id="rId40"/>
    <p:sldId id="2315" r:id="rId41"/>
    <p:sldId id="2316" r:id="rId42"/>
    <p:sldId id="1886" r:id="rId43"/>
    <p:sldId id="2241" r:id="rId44"/>
    <p:sldId id="2317" r:id="rId45"/>
    <p:sldId id="281" r:id="rId46"/>
    <p:sldId id="273" r:id="rId47"/>
    <p:sldId id="293" r:id="rId48"/>
    <p:sldId id="294" r:id="rId49"/>
    <p:sldId id="2131" r:id="rId50"/>
    <p:sldId id="2350" r:id="rId51"/>
    <p:sldId id="2147" r:id="rId52"/>
    <p:sldId id="322" r:id="rId53"/>
    <p:sldId id="2228" r:id="rId54"/>
    <p:sldId id="347" r:id="rId55"/>
    <p:sldId id="348" r:id="rId56"/>
    <p:sldId id="289" r:id="rId57"/>
    <p:sldId id="290" r:id="rId58"/>
    <p:sldId id="2349" r:id="rId59"/>
    <p:sldId id="2338" r:id="rId60"/>
    <p:sldId id="2300" r:id="rId61"/>
    <p:sldId id="295" r:id="rId62"/>
    <p:sldId id="2298" r:id="rId63"/>
    <p:sldId id="2302" r:id="rId64"/>
    <p:sldId id="2303" r:id="rId65"/>
    <p:sldId id="2355" r:id="rId66"/>
    <p:sldId id="2354" r:id="rId67"/>
    <p:sldId id="260" r:id="rId68"/>
    <p:sldId id="2179" r:id="rId69"/>
    <p:sldId id="2132" r:id="rId70"/>
    <p:sldId id="301" r:id="rId71"/>
    <p:sldId id="2237" r:id="rId72"/>
    <p:sldId id="2273" r:id="rId73"/>
    <p:sldId id="257" r:id="rId74"/>
    <p:sldId id="2187" r:id="rId75"/>
    <p:sldId id="2274" r:id="rId76"/>
    <p:sldId id="2189" r:id="rId77"/>
    <p:sldId id="305" r:id="rId78"/>
    <p:sldId id="2391" r:id="rId79"/>
    <p:sldId id="2405" r:id="rId80"/>
    <p:sldId id="1578" r:id="rId81"/>
    <p:sldId id="2404" r:id="rId8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2" autoAdjust="0"/>
    <p:restoredTop sz="94750" autoAdjust="0"/>
  </p:normalViewPr>
  <p:slideViewPr>
    <p:cSldViewPr snapToGrid="0">
      <p:cViewPr varScale="1">
        <p:scale>
          <a:sx n="62" d="100"/>
          <a:sy n="62" d="100"/>
        </p:scale>
        <p:origin x="437" y="-96"/>
      </p:cViewPr>
      <p:guideLst>
        <p:guide orient="horz" pos="2160"/>
        <p:guide pos="3840"/>
      </p:guideLst>
    </p:cSldViewPr>
  </p:slideViewPr>
  <p:outlineViewPr>
    <p:cViewPr>
      <p:scale>
        <a:sx n="33" d="100"/>
        <a:sy n="33" d="100"/>
      </p:scale>
      <p:origin x="0" y="-59190"/>
    </p:cViewPr>
  </p:outlineViewPr>
  <p:notesTextViewPr>
    <p:cViewPr>
      <p:scale>
        <a:sx n="1" d="1"/>
        <a:sy n="1" d="1"/>
      </p:scale>
      <p:origin x="0" y="0"/>
    </p:cViewPr>
  </p:notesTextViewPr>
  <p:sorterViewPr>
    <p:cViewPr varScale="1">
      <p:scale>
        <a:sx n="1" d="1"/>
        <a:sy n="1" d="1"/>
      </p:scale>
      <p:origin x="0" y="-3476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oleObject" Target="file:///F:\TACR\v&#253;uka\v&#253;zkum\vyhodnocen&#237;%20V&#352;%201.%20ro&#26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TACR\v&#253;uka\v&#253;zkum\vyhodnocen&#237;%20V&#352;%201.%20ro&#26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TACR\v&#253;uka\v&#253;zkum\vyhodnocen&#237;%20V&#352;%201.%20ro&#269;..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ryplova\Desktop\Transcend\TACR\r&#367;zn&#233;\srovn&#225;n&#237;%20co%20nev&#283;d&#237;.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oleObject" Target="file:///C:\Users\HP\Documents\studium\UK\MGR%20studium\diplomka%20UK\Sob&#283;&#353;ice\od%20&#268;erm&#225;ka\Lesna%20pro%20Sob_Meteo%2020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List4!$B$1</c:f>
              <c:strCache>
                <c:ptCount val="1"/>
                <c:pt idx="0">
                  <c:v>počet odpovědí</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DB20-4CE8-9FC5-56C1EB5E3F6B}"/>
              </c:ext>
            </c:extLst>
          </c:dPt>
          <c:cat>
            <c:strRef>
              <c:f>List4!$A$2:$A$4</c:f>
              <c:strCache>
                <c:ptCount val="3"/>
                <c:pt idx="0">
                  <c:v>ano, správný důvod</c:v>
                </c:pt>
                <c:pt idx="1">
                  <c:v>ano, nesprávný důvod</c:v>
                </c:pt>
                <c:pt idx="2">
                  <c:v>ne</c:v>
                </c:pt>
              </c:strCache>
            </c:strRef>
          </c:cat>
          <c:val>
            <c:numRef>
              <c:f>List4!$B$2:$B$4</c:f>
              <c:numCache>
                <c:formatCode>General</c:formatCode>
                <c:ptCount val="3"/>
                <c:pt idx="0">
                  <c:v>8</c:v>
                </c:pt>
                <c:pt idx="1">
                  <c:v>91</c:v>
                </c:pt>
                <c:pt idx="2">
                  <c:v>1</c:v>
                </c:pt>
              </c:numCache>
            </c:numRef>
          </c:val>
          <c:extLst>
            <c:ext xmlns:c16="http://schemas.microsoft.com/office/drawing/2014/chart" uri="{C3380CC4-5D6E-409C-BE32-E72D297353CC}">
              <c16:uniqueId val="{00000002-DB20-4CE8-9FC5-56C1EB5E3F6B}"/>
            </c:ext>
          </c:extLst>
        </c:ser>
        <c:dLbls>
          <c:showLegendKey val="0"/>
          <c:showVal val="0"/>
          <c:showCatName val="0"/>
          <c:showSerName val="0"/>
          <c:showPercent val="0"/>
          <c:showBubbleSize val="0"/>
        </c:dLbls>
        <c:gapWidth val="219"/>
        <c:overlap val="-27"/>
        <c:axId val="103875384"/>
        <c:axId val="103874992"/>
      </c:barChart>
      <c:catAx>
        <c:axId val="10387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cs-CZ"/>
          </a:p>
        </c:txPr>
        <c:crossAx val="103874992"/>
        <c:crosses val="autoZero"/>
        <c:auto val="1"/>
        <c:lblAlgn val="ctr"/>
        <c:lblOffset val="100"/>
        <c:noMultiLvlLbl val="0"/>
      </c:catAx>
      <c:valAx>
        <c:axId val="103874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cs-CZ"/>
                  <a:t>počet odpovědí</a:t>
                </a:r>
              </a:p>
              <a:p>
                <a:pPr>
                  <a:defRPr/>
                </a:pPr>
                <a:endParaRPr lang="cs-CZ"/>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cs-CZ"/>
          </a:p>
        </c:txPr>
        <c:crossAx val="10387538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900" b="1"/>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1-941C-49DD-82C0-97B001702520}"/>
              </c:ext>
            </c:extLst>
          </c:dPt>
          <c:dPt>
            <c:idx val="3"/>
            <c:invertIfNegative val="0"/>
            <c:bubble3D val="0"/>
            <c:spPr>
              <a:solidFill>
                <a:srgbClr val="FF0000"/>
              </a:solidFill>
              <a:ln>
                <a:noFill/>
              </a:ln>
              <a:effectLst/>
            </c:spPr>
            <c:extLst>
              <c:ext xmlns:c16="http://schemas.microsoft.com/office/drawing/2014/chart" uri="{C3380CC4-5D6E-409C-BE32-E72D297353CC}">
                <c16:uniqueId val="{00000003-941C-49DD-82C0-97B001702520}"/>
              </c:ext>
            </c:extLst>
          </c:dPt>
          <c:cat>
            <c:strRef>
              <c:f>'voda z rostliny'!$A$2:$A$6</c:f>
              <c:strCache>
                <c:ptCount val="5"/>
                <c:pt idx="0">
                  <c:v>ne, spotřebována</c:v>
                </c:pt>
                <c:pt idx="1">
                  <c:v>ne, zbytek ve vakuole</c:v>
                </c:pt>
                <c:pt idx="2">
                  <c:v>ano, odpar/transpirace</c:v>
                </c:pt>
                <c:pt idx="3">
                  <c:v>ano, gutace</c:v>
                </c:pt>
                <c:pt idx="4">
                  <c:v>ano, žádný/chybný způsob</c:v>
                </c:pt>
              </c:strCache>
            </c:strRef>
          </c:cat>
          <c:val>
            <c:numRef>
              <c:f>'voda z rostliny'!$B$2:$B$6</c:f>
              <c:numCache>
                <c:formatCode>General</c:formatCode>
                <c:ptCount val="5"/>
                <c:pt idx="0">
                  <c:v>20</c:v>
                </c:pt>
                <c:pt idx="1">
                  <c:v>37</c:v>
                </c:pt>
                <c:pt idx="2">
                  <c:v>15</c:v>
                </c:pt>
                <c:pt idx="3">
                  <c:v>19</c:v>
                </c:pt>
                <c:pt idx="4">
                  <c:v>9</c:v>
                </c:pt>
              </c:numCache>
            </c:numRef>
          </c:val>
          <c:extLst>
            <c:ext xmlns:c16="http://schemas.microsoft.com/office/drawing/2014/chart" uri="{C3380CC4-5D6E-409C-BE32-E72D297353CC}">
              <c16:uniqueId val="{00000004-941C-49DD-82C0-97B001702520}"/>
            </c:ext>
          </c:extLst>
        </c:ser>
        <c:dLbls>
          <c:showLegendKey val="0"/>
          <c:showVal val="0"/>
          <c:showCatName val="0"/>
          <c:showSerName val="0"/>
          <c:showPercent val="0"/>
          <c:showBubbleSize val="0"/>
        </c:dLbls>
        <c:gapWidth val="219"/>
        <c:overlap val="-27"/>
        <c:axId val="120921232"/>
        <c:axId val="120981984"/>
      </c:barChart>
      <c:catAx>
        <c:axId val="12092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cs-CZ"/>
          </a:p>
        </c:txPr>
        <c:crossAx val="120981984"/>
        <c:crosses val="autoZero"/>
        <c:auto val="1"/>
        <c:lblAlgn val="ctr"/>
        <c:lblOffset val="100"/>
        <c:noMultiLvlLbl val="0"/>
      </c:catAx>
      <c:valAx>
        <c:axId val="120981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cs-CZ"/>
                  <a:t>počet odpovědí</a:t>
                </a: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cs-CZ"/>
          </a:p>
        </c:txPr>
        <c:crossAx val="12092123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800" b="0"/>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157458442694662"/>
          <c:y val="0.18943970545348499"/>
          <c:w val="0.40240660542432194"/>
          <c:h val="0.67067767570720327"/>
        </c:manualLayout>
      </c:layout>
      <c:pieChart>
        <c:varyColors val="1"/>
        <c:ser>
          <c:idx val="0"/>
          <c:order val="0"/>
          <c:tx>
            <c:strRef>
              <c:f>photosynthesis!$B$1</c:f>
              <c:strCache>
                <c:ptCount val="1"/>
                <c:pt idx="0">
                  <c:v>počet odpovědí</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2CFC-4D99-902C-8B3315B1698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FC-4D99-902C-8B3315B1698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CFC-4D99-902C-8B3315B1698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CFC-4D99-902C-8B3315B1698B}"/>
              </c:ext>
            </c:extLst>
          </c:dPt>
          <c:dLbls>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cs-CZ"/>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photosynthesis!$A$2:$A$5</c:f>
              <c:strCache>
                <c:ptCount val="4"/>
                <c:pt idx="0">
                  <c:v>méně než 5%</c:v>
                </c:pt>
                <c:pt idx="1">
                  <c:v>5 -10%</c:v>
                </c:pt>
                <c:pt idx="2">
                  <c:v>10 - 50%</c:v>
                </c:pt>
                <c:pt idx="3">
                  <c:v>více než 50%</c:v>
                </c:pt>
              </c:strCache>
            </c:strRef>
          </c:cat>
          <c:val>
            <c:numRef>
              <c:f>photosynthesis!$B$2:$B$5</c:f>
              <c:numCache>
                <c:formatCode>General</c:formatCode>
                <c:ptCount val="4"/>
                <c:pt idx="0">
                  <c:v>8</c:v>
                </c:pt>
                <c:pt idx="1">
                  <c:v>29</c:v>
                </c:pt>
                <c:pt idx="2">
                  <c:v>53</c:v>
                </c:pt>
                <c:pt idx="3">
                  <c:v>10</c:v>
                </c:pt>
              </c:numCache>
            </c:numRef>
          </c:val>
          <c:extLst>
            <c:ext xmlns:c16="http://schemas.microsoft.com/office/drawing/2014/chart" uri="{C3380CC4-5D6E-409C-BE32-E72D297353CC}">
              <c16:uniqueId val="{00000008-2CFC-4D99-902C-8B3315B1698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9.7483953421424754E-2"/>
          <c:y val="0.7651430356775607"/>
          <c:w val="0.80503209315715052"/>
          <c:h val="0.22896107459321846"/>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cs-CZ"/>
        </a:p>
      </c:txPr>
    </c:legend>
    <c:plotVisOnly val="1"/>
    <c:dispBlanksAs val="gap"/>
    <c:showDLblsOverMax val="0"/>
  </c:chart>
  <c:spPr>
    <a:solidFill>
      <a:schemeClr val="bg1"/>
    </a:solidFill>
    <a:ln w="9525" cap="flat" cmpd="sng" algn="ctr">
      <a:noFill/>
      <a:round/>
    </a:ln>
    <a:effectLst/>
  </c:spPr>
  <c:txPr>
    <a:bodyPr/>
    <a:lstStyle/>
    <a:p>
      <a:pPr>
        <a:defRPr sz="1100" b="1"/>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2000" b="1" dirty="0" err="1">
                <a:solidFill>
                  <a:schemeClr val="tx1"/>
                </a:solidFill>
              </a:rPr>
              <a:t>Znalosti</a:t>
            </a:r>
            <a:r>
              <a:rPr lang="en-US" sz="2000" b="1" dirty="0">
                <a:solidFill>
                  <a:schemeClr val="tx1"/>
                </a:solidFill>
              </a:rPr>
              <a:t> </a:t>
            </a:r>
            <a:r>
              <a:rPr lang="cs-CZ" sz="2000" b="1" dirty="0">
                <a:solidFill>
                  <a:schemeClr val="tx1"/>
                </a:solidFill>
              </a:rPr>
              <a:t>žáků ZŠ a studentů učitelství přírodopisu 1.roč. VŠ k tématu - vegetace</a:t>
            </a:r>
            <a:r>
              <a:rPr lang="cs-CZ" sz="2000" b="1" baseline="0" dirty="0">
                <a:solidFill>
                  <a:schemeClr val="tx1"/>
                </a:solidFill>
              </a:rPr>
              <a:t> - voda - sluneční energie</a:t>
            </a:r>
            <a:r>
              <a:rPr lang="en-US" sz="2000" b="1" dirty="0">
                <a:solidFill>
                  <a:schemeClr val="tx1"/>
                </a:solidFill>
              </a:rPr>
              <a:t> </a:t>
            </a:r>
          </a:p>
        </c:rich>
      </c:tx>
      <c:layout>
        <c:manualLayout>
          <c:xMode val="edge"/>
          <c:yMode val="edge"/>
          <c:x val="0.10286909232154597"/>
          <c:y val="2.123142250530785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cs-CZ"/>
        </a:p>
      </c:txPr>
    </c:title>
    <c:autoTitleDeleted val="0"/>
    <c:plotArea>
      <c:layout/>
      <c:barChart>
        <c:barDir val="bar"/>
        <c:grouping val="clustered"/>
        <c:varyColors val="0"/>
        <c:ser>
          <c:idx val="0"/>
          <c:order val="0"/>
          <c:tx>
            <c:strRef>
              <c:f>'List1 (2)'!$C$19</c:f>
              <c:strCache>
                <c:ptCount val="1"/>
                <c:pt idx="0">
                  <c:v>ZŠ</c:v>
                </c:pt>
              </c:strCache>
            </c:strRef>
          </c:tx>
          <c:spPr>
            <a:solidFill>
              <a:schemeClr val="accent1"/>
            </a:solidFill>
            <a:ln>
              <a:noFill/>
            </a:ln>
            <a:effectLst/>
          </c:spPr>
          <c:invertIfNegative val="0"/>
          <c:cat>
            <c:strRef>
              <c:f>'List1 (2)'!$A$20:$A$24</c:f>
              <c:strCache>
                <c:ptCount val="5"/>
                <c:pt idx="0">
                  <c:v>a) voda nevyužitá rostlinamije vypařována do vzduchu</c:v>
                </c:pt>
                <c:pt idx="1">
                  <c:v>b)množství sluneční energie dopadající na povrch v krajině </c:v>
                </c:pt>
                <c:pt idx="2">
                  <c:v>c) množství sluneční energie využité pro fotosyntézu</c:v>
                </c:pt>
                <c:pt idx="3">
                  <c:v>d) rostliny chladí vzduch</c:v>
                </c:pt>
                <c:pt idx="4">
                  <c:v>e) rostliny zvlhčují vzduch</c:v>
                </c:pt>
              </c:strCache>
            </c:strRef>
          </c:cat>
          <c:val>
            <c:numRef>
              <c:f>'List1 (2)'!$B$20:$B$24</c:f>
              <c:numCache>
                <c:formatCode>General</c:formatCode>
                <c:ptCount val="5"/>
                <c:pt idx="0">
                  <c:v>6</c:v>
                </c:pt>
                <c:pt idx="1">
                  <c:v>76</c:v>
                </c:pt>
                <c:pt idx="2">
                  <c:v>7</c:v>
                </c:pt>
                <c:pt idx="3">
                  <c:v>2</c:v>
                </c:pt>
                <c:pt idx="4">
                  <c:v>3</c:v>
                </c:pt>
              </c:numCache>
            </c:numRef>
          </c:val>
          <c:extLst>
            <c:ext xmlns:c16="http://schemas.microsoft.com/office/drawing/2014/chart" uri="{C3380CC4-5D6E-409C-BE32-E72D297353CC}">
              <c16:uniqueId val="{00000000-D032-4DF5-84F8-599D44B37D1A}"/>
            </c:ext>
          </c:extLst>
        </c:ser>
        <c:ser>
          <c:idx val="1"/>
          <c:order val="1"/>
          <c:tx>
            <c:strRef>
              <c:f>'List1 (2)'!$B$19</c:f>
              <c:strCache>
                <c:ptCount val="1"/>
                <c:pt idx="0">
                  <c:v>1.roč. VŠ</c:v>
                </c:pt>
              </c:strCache>
            </c:strRef>
          </c:tx>
          <c:spPr>
            <a:solidFill>
              <a:schemeClr val="accent2"/>
            </a:solidFill>
            <a:ln>
              <a:noFill/>
            </a:ln>
            <a:effectLst/>
          </c:spPr>
          <c:invertIfNegative val="0"/>
          <c:cat>
            <c:strRef>
              <c:f>'List1 (2)'!$A$20:$A$24</c:f>
              <c:strCache>
                <c:ptCount val="5"/>
                <c:pt idx="0">
                  <c:v>a) voda nevyužitá rostlinamije vypařována do vzduchu</c:v>
                </c:pt>
                <c:pt idx="1">
                  <c:v>b)množství sluneční energie dopadající na povrch v krajině </c:v>
                </c:pt>
                <c:pt idx="2">
                  <c:v>c) množství sluneční energie využité pro fotosyntézu</c:v>
                </c:pt>
                <c:pt idx="3">
                  <c:v>d) rostliny chladí vzduch</c:v>
                </c:pt>
                <c:pt idx="4">
                  <c:v>e) rostliny zvlhčují vzduch</c:v>
                </c:pt>
              </c:strCache>
            </c:strRef>
          </c:cat>
          <c:val>
            <c:numRef>
              <c:f>'List1 (2)'!$C$20:$C$24</c:f>
              <c:numCache>
                <c:formatCode>General</c:formatCode>
                <c:ptCount val="5"/>
                <c:pt idx="0">
                  <c:v>15</c:v>
                </c:pt>
                <c:pt idx="1">
                  <c:v>71</c:v>
                </c:pt>
                <c:pt idx="2">
                  <c:v>8</c:v>
                </c:pt>
                <c:pt idx="3">
                  <c:v>9</c:v>
                </c:pt>
                <c:pt idx="4">
                  <c:v>11</c:v>
                </c:pt>
              </c:numCache>
            </c:numRef>
          </c:val>
          <c:extLst>
            <c:ext xmlns:c16="http://schemas.microsoft.com/office/drawing/2014/chart" uri="{C3380CC4-5D6E-409C-BE32-E72D297353CC}">
              <c16:uniqueId val="{00000001-D032-4DF5-84F8-599D44B37D1A}"/>
            </c:ext>
          </c:extLst>
        </c:ser>
        <c:dLbls>
          <c:showLegendKey val="0"/>
          <c:showVal val="0"/>
          <c:showCatName val="0"/>
          <c:showSerName val="0"/>
          <c:showPercent val="0"/>
          <c:showBubbleSize val="0"/>
        </c:dLbls>
        <c:gapWidth val="182"/>
        <c:axId val="443897848"/>
        <c:axId val="443895880"/>
      </c:barChart>
      <c:catAx>
        <c:axId val="44389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cs-CZ"/>
          </a:p>
        </c:txPr>
        <c:crossAx val="443895880"/>
        <c:crosses val="autoZero"/>
        <c:auto val="1"/>
        <c:lblAlgn val="ctr"/>
        <c:lblOffset val="100"/>
        <c:noMultiLvlLbl val="0"/>
      </c:catAx>
      <c:valAx>
        <c:axId val="44389588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b="1" baseline="0"/>
                  <a:t>procentuální zastoupení správných odpovědí mezi respondenty </a:t>
                </a:r>
                <a:r>
                  <a:rPr lang="en-US" b="1" baseline="0"/>
                  <a:t>[</a:t>
                </a:r>
                <a:r>
                  <a:rPr lang="cs-CZ" b="1" baseline="0"/>
                  <a:t>%</a:t>
                </a:r>
                <a:r>
                  <a:rPr lang="en-US" b="1" baseline="0"/>
                  <a:t>]</a:t>
                </a:r>
                <a:endParaRPr lang="cs-CZ" b="1"/>
              </a:p>
            </c:rich>
          </c:tx>
          <c:layout>
            <c:manualLayout>
              <c:xMode val="edge"/>
              <c:yMode val="edge"/>
              <c:x val="0.32899281126859248"/>
              <c:y val="0.8530407202358557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cs-CZ"/>
          </a:p>
        </c:txPr>
        <c:crossAx val="443897848"/>
        <c:crosses val="autoZero"/>
        <c:crossBetween val="between"/>
      </c:valAx>
      <c:spPr>
        <a:noFill/>
        <a:ln>
          <a:noFill/>
        </a:ln>
        <a:effectLst/>
      </c:spPr>
    </c:plotArea>
    <c:legend>
      <c:legendPos val="b"/>
      <c:layout>
        <c:manualLayout>
          <c:xMode val="edge"/>
          <c:yMode val="edge"/>
          <c:x val="0.44684896565703786"/>
          <c:y val="0.94693029935214901"/>
          <c:w val="0.154136321800458"/>
          <c:h val="3.7510074813971457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cs-CZ"/>
        </a:p>
      </c:txPr>
    </c:legend>
    <c:plotVisOnly val="1"/>
    <c:dispBlanksAs val="gap"/>
    <c:showDLblsOverMax val="0"/>
  </c:chart>
  <c:spPr>
    <a:noFill/>
    <a:ln>
      <a:noFill/>
    </a:ln>
    <a:effectLst/>
  </c:spPr>
  <c:txPr>
    <a:bodyPr/>
    <a:lstStyle/>
    <a:p>
      <a:pPr>
        <a:defRPr>
          <a:solidFill>
            <a:schemeClr val="tx1"/>
          </a:solidFill>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transp</a:t>
            </a:r>
            <a:r>
              <a:rPr lang="cs-CZ"/>
              <a:t>iration vs. radiation</a:t>
            </a:r>
            <a:endParaRPr lang="en-US"/>
          </a:p>
        </c:rich>
      </c:tx>
      <c:layout>
        <c:manualLayout>
          <c:xMode val="edge"/>
          <c:yMode val="edge"/>
          <c:x val="0.28279867794303487"/>
          <c:y val="0"/>
        </c:manualLayout>
      </c:layout>
      <c:overlay val="0"/>
    </c:title>
    <c:autoTitleDeleted val="0"/>
    <c:plotArea>
      <c:layout>
        <c:manualLayout>
          <c:layoutTarget val="inner"/>
          <c:xMode val="edge"/>
          <c:yMode val="edge"/>
          <c:x val="0.10257363662875474"/>
          <c:y val="0.11068334105295662"/>
          <c:w val="0.82960048407122766"/>
          <c:h val="0.6779441099274357"/>
        </c:manualLayout>
      </c:layout>
      <c:lineChart>
        <c:grouping val="standard"/>
        <c:varyColors val="0"/>
        <c:ser>
          <c:idx val="1"/>
          <c:order val="1"/>
          <c:tx>
            <c:v>solar radiation</c:v>
          </c:tx>
          <c:marker>
            <c:symbol val="none"/>
          </c:marker>
          <c:cat>
            <c:numRef>
              <c:f>'sapflow dub'!$C$358:$C$454</c:f>
              <c:numCache>
                <c:formatCode>h:mm;@</c:formatCode>
                <c:ptCount val="97"/>
                <c:pt idx="0">
                  <c:v>1</c:v>
                </c:pt>
                <c:pt idx="1">
                  <c:v>1.0104166666666701</c:v>
                </c:pt>
                <c:pt idx="2">
                  <c:v>1.0208333333333299</c:v>
                </c:pt>
                <c:pt idx="3">
                  <c:v>1.03125</c:v>
                </c:pt>
                <c:pt idx="4">
                  <c:v>1.0416666666666698</c:v>
                </c:pt>
                <c:pt idx="5">
                  <c:v>1.0520833333333302</c:v>
                </c:pt>
                <c:pt idx="6">
                  <c:v>1.0625</c:v>
                </c:pt>
                <c:pt idx="7">
                  <c:v>1.0729166666666701</c:v>
                </c:pt>
                <c:pt idx="8">
                  <c:v>1.0833333333333299</c:v>
                </c:pt>
                <c:pt idx="9">
                  <c:v>1.09375</c:v>
                </c:pt>
                <c:pt idx="10">
                  <c:v>1.1041666666666701</c:v>
                </c:pt>
                <c:pt idx="11">
                  <c:v>1.1145833333333302</c:v>
                </c:pt>
                <c:pt idx="12">
                  <c:v>1.125</c:v>
                </c:pt>
                <c:pt idx="13">
                  <c:v>1.1354166666666701</c:v>
                </c:pt>
                <c:pt idx="14">
                  <c:v>1.1458333333333299</c:v>
                </c:pt>
                <c:pt idx="15">
                  <c:v>1.1562500000000002</c:v>
                </c:pt>
                <c:pt idx="16">
                  <c:v>1.1666666666666701</c:v>
                </c:pt>
                <c:pt idx="17">
                  <c:v>1.1770833333333302</c:v>
                </c:pt>
                <c:pt idx="18">
                  <c:v>1.1875</c:v>
                </c:pt>
                <c:pt idx="19">
                  <c:v>1.1979166666666701</c:v>
                </c:pt>
                <c:pt idx="20">
                  <c:v>1.2083333333333299</c:v>
                </c:pt>
                <c:pt idx="21">
                  <c:v>1.21875</c:v>
                </c:pt>
                <c:pt idx="22">
                  <c:v>1.2291666666666698</c:v>
                </c:pt>
                <c:pt idx="23">
                  <c:v>1.2395833333333299</c:v>
                </c:pt>
                <c:pt idx="24">
                  <c:v>1.25</c:v>
                </c:pt>
                <c:pt idx="25">
                  <c:v>1.2604166666666701</c:v>
                </c:pt>
                <c:pt idx="26">
                  <c:v>1.2708333333333299</c:v>
                </c:pt>
                <c:pt idx="27">
                  <c:v>1.28125</c:v>
                </c:pt>
                <c:pt idx="28">
                  <c:v>1.2916666666666698</c:v>
                </c:pt>
                <c:pt idx="29">
                  <c:v>1.3020833333333302</c:v>
                </c:pt>
                <c:pt idx="30">
                  <c:v>1.3125</c:v>
                </c:pt>
                <c:pt idx="31">
                  <c:v>1.3229166666666701</c:v>
                </c:pt>
                <c:pt idx="32">
                  <c:v>1.3333333333333299</c:v>
                </c:pt>
                <c:pt idx="33">
                  <c:v>1.34375</c:v>
                </c:pt>
                <c:pt idx="34">
                  <c:v>1.3541666666666701</c:v>
                </c:pt>
                <c:pt idx="35">
                  <c:v>1.3645833333333302</c:v>
                </c:pt>
                <c:pt idx="36">
                  <c:v>1.375</c:v>
                </c:pt>
                <c:pt idx="37">
                  <c:v>1.3854166666666701</c:v>
                </c:pt>
                <c:pt idx="38">
                  <c:v>1.3958333333333299</c:v>
                </c:pt>
                <c:pt idx="39">
                  <c:v>1.40625</c:v>
                </c:pt>
                <c:pt idx="40">
                  <c:v>1.4166666666666698</c:v>
                </c:pt>
                <c:pt idx="41">
                  <c:v>1.4270833333333299</c:v>
                </c:pt>
                <c:pt idx="42">
                  <c:v>1.4374999999999998</c:v>
                </c:pt>
                <c:pt idx="43">
                  <c:v>1.4479166666666698</c:v>
                </c:pt>
                <c:pt idx="44">
                  <c:v>1.4583333333333299</c:v>
                </c:pt>
                <c:pt idx="45">
                  <c:v>1.46875</c:v>
                </c:pt>
                <c:pt idx="46">
                  <c:v>1.4791666666666698</c:v>
                </c:pt>
                <c:pt idx="47">
                  <c:v>1.4895833333333299</c:v>
                </c:pt>
                <c:pt idx="48">
                  <c:v>1.5</c:v>
                </c:pt>
                <c:pt idx="49">
                  <c:v>1.5104166666666701</c:v>
                </c:pt>
                <c:pt idx="50">
                  <c:v>1.5208333333333299</c:v>
                </c:pt>
                <c:pt idx="51">
                  <c:v>1.53125</c:v>
                </c:pt>
                <c:pt idx="52">
                  <c:v>1.5416666666666698</c:v>
                </c:pt>
                <c:pt idx="53">
                  <c:v>1.5520833333333302</c:v>
                </c:pt>
                <c:pt idx="54">
                  <c:v>1.5625</c:v>
                </c:pt>
                <c:pt idx="55">
                  <c:v>1.5729166666666701</c:v>
                </c:pt>
                <c:pt idx="56">
                  <c:v>1.5833333333333299</c:v>
                </c:pt>
                <c:pt idx="57">
                  <c:v>1.59375</c:v>
                </c:pt>
                <c:pt idx="58">
                  <c:v>1.6041666666666701</c:v>
                </c:pt>
                <c:pt idx="59">
                  <c:v>1.6145833333333302</c:v>
                </c:pt>
                <c:pt idx="60">
                  <c:v>1.625</c:v>
                </c:pt>
                <c:pt idx="61">
                  <c:v>1.6354166666666701</c:v>
                </c:pt>
                <c:pt idx="62">
                  <c:v>1.6458333333333299</c:v>
                </c:pt>
                <c:pt idx="63">
                  <c:v>1.6562500000000002</c:v>
                </c:pt>
                <c:pt idx="64">
                  <c:v>1.6666666666666701</c:v>
                </c:pt>
                <c:pt idx="65">
                  <c:v>1.6770833333333302</c:v>
                </c:pt>
                <c:pt idx="66">
                  <c:v>1.6875</c:v>
                </c:pt>
                <c:pt idx="67">
                  <c:v>1.6979166666666701</c:v>
                </c:pt>
                <c:pt idx="68">
                  <c:v>1.7083333333333299</c:v>
                </c:pt>
                <c:pt idx="69">
                  <c:v>1.71875</c:v>
                </c:pt>
                <c:pt idx="70">
                  <c:v>1.7291666666666698</c:v>
                </c:pt>
                <c:pt idx="71">
                  <c:v>1.7395833333333299</c:v>
                </c:pt>
                <c:pt idx="72">
                  <c:v>1.75</c:v>
                </c:pt>
                <c:pt idx="73">
                  <c:v>1.7604166666666701</c:v>
                </c:pt>
                <c:pt idx="74">
                  <c:v>1.7708333333333299</c:v>
                </c:pt>
                <c:pt idx="75">
                  <c:v>1.78125</c:v>
                </c:pt>
                <c:pt idx="76">
                  <c:v>1.7916666666666698</c:v>
                </c:pt>
                <c:pt idx="77">
                  <c:v>1.8020833333333302</c:v>
                </c:pt>
                <c:pt idx="78">
                  <c:v>1.8125</c:v>
                </c:pt>
                <c:pt idx="79">
                  <c:v>1.8229166666666701</c:v>
                </c:pt>
                <c:pt idx="80">
                  <c:v>1.8333333333333299</c:v>
                </c:pt>
                <c:pt idx="81">
                  <c:v>1.84375</c:v>
                </c:pt>
                <c:pt idx="82">
                  <c:v>1.8541666666666701</c:v>
                </c:pt>
                <c:pt idx="83">
                  <c:v>1.8645833333333302</c:v>
                </c:pt>
                <c:pt idx="84">
                  <c:v>1.875</c:v>
                </c:pt>
                <c:pt idx="85">
                  <c:v>1.8854166666666701</c:v>
                </c:pt>
                <c:pt idx="86">
                  <c:v>1.8958333333333299</c:v>
                </c:pt>
                <c:pt idx="87">
                  <c:v>1.9062500000000002</c:v>
                </c:pt>
                <c:pt idx="88">
                  <c:v>1.9166666666666701</c:v>
                </c:pt>
                <c:pt idx="89">
                  <c:v>1.9270833333333302</c:v>
                </c:pt>
                <c:pt idx="90">
                  <c:v>1.9375</c:v>
                </c:pt>
                <c:pt idx="91">
                  <c:v>1.9479166666666701</c:v>
                </c:pt>
                <c:pt idx="92">
                  <c:v>1.9583333333333302</c:v>
                </c:pt>
                <c:pt idx="93">
                  <c:v>1.9687500000000002</c:v>
                </c:pt>
                <c:pt idx="94">
                  <c:v>1.9791666666666701</c:v>
                </c:pt>
                <c:pt idx="95">
                  <c:v>1.9895833333333302</c:v>
                </c:pt>
                <c:pt idx="96">
                  <c:v>2</c:v>
                </c:pt>
              </c:numCache>
            </c:numRef>
          </c:cat>
          <c:val>
            <c:numRef>
              <c:f>'sapflow dub'!$H$358:$H$454</c:f>
              <c:numCache>
                <c:formatCode>General</c:formatCode>
                <c:ptCount val="97"/>
                <c:pt idx="0">
                  <c:v>-0.32952031493186962</c:v>
                </c:pt>
                <c:pt idx="1">
                  <c:v>-0.32952031493186962</c:v>
                </c:pt>
                <c:pt idx="2">
                  <c:v>-0.32952031493186962</c:v>
                </c:pt>
                <c:pt idx="3">
                  <c:v>-0.15944531559944161</c:v>
                </c:pt>
                <c:pt idx="4">
                  <c:v>-0.32952031493186962</c:v>
                </c:pt>
                <c:pt idx="5">
                  <c:v>-0.4039281308650971</c:v>
                </c:pt>
                <c:pt idx="6">
                  <c:v>-0.32952031493186962</c:v>
                </c:pt>
                <c:pt idx="7">
                  <c:v>-0.15944531559944161</c:v>
                </c:pt>
                <c:pt idx="8">
                  <c:v>-0.24448281526565552</c:v>
                </c:pt>
                <c:pt idx="9">
                  <c:v>-0.4039281308650971</c:v>
                </c:pt>
                <c:pt idx="10">
                  <c:v>-0.32952031493186962</c:v>
                </c:pt>
                <c:pt idx="11">
                  <c:v>-0.32952031493186962</c:v>
                </c:pt>
                <c:pt idx="12">
                  <c:v>-0.4039281308650971</c:v>
                </c:pt>
                <c:pt idx="13">
                  <c:v>-0.32952031493186962</c:v>
                </c:pt>
                <c:pt idx="14">
                  <c:v>-0.4039281308650971</c:v>
                </c:pt>
                <c:pt idx="15">
                  <c:v>-0.32952031493186962</c:v>
                </c:pt>
                <c:pt idx="16">
                  <c:v>-0.32952031493186962</c:v>
                </c:pt>
                <c:pt idx="17">
                  <c:v>-0.24448281526565552</c:v>
                </c:pt>
                <c:pt idx="18">
                  <c:v>0.8928937315940858</c:v>
                </c:pt>
                <c:pt idx="19">
                  <c:v>4.6239137649536124</c:v>
                </c:pt>
                <c:pt idx="20">
                  <c:v>13.223331451416014</c:v>
                </c:pt>
                <c:pt idx="21">
                  <c:v>27.90292930603027</c:v>
                </c:pt>
                <c:pt idx="22">
                  <c:v>58.314464569091783</c:v>
                </c:pt>
                <c:pt idx="23">
                  <c:v>90.915718078613281</c:v>
                </c:pt>
                <c:pt idx="24">
                  <c:v>138.84497070312497</c:v>
                </c:pt>
                <c:pt idx="25">
                  <c:v>143.05433654785159</c:v>
                </c:pt>
                <c:pt idx="26">
                  <c:v>145.57356262207026</c:v>
                </c:pt>
                <c:pt idx="27">
                  <c:v>255.21879577636713</c:v>
                </c:pt>
                <c:pt idx="28">
                  <c:v>300.4693603515625</c:v>
                </c:pt>
                <c:pt idx="29">
                  <c:v>346.29394531249994</c:v>
                </c:pt>
                <c:pt idx="30">
                  <c:v>399.41049194335932</c:v>
                </c:pt>
                <c:pt idx="31">
                  <c:v>444.17211914062494</c:v>
                </c:pt>
                <c:pt idx="32">
                  <c:v>484.88381958007807</c:v>
                </c:pt>
                <c:pt idx="33">
                  <c:v>525.925048828125</c:v>
                </c:pt>
                <c:pt idx="34">
                  <c:v>563.873046875</c:v>
                </c:pt>
                <c:pt idx="35">
                  <c:v>600.938720703125</c:v>
                </c:pt>
                <c:pt idx="36">
                  <c:v>637.99383544921875</c:v>
                </c:pt>
                <c:pt idx="37">
                  <c:v>673.51824951171864</c:v>
                </c:pt>
                <c:pt idx="38">
                  <c:v>702.47351074218761</c:v>
                </c:pt>
                <c:pt idx="39">
                  <c:v>730.93981933593739</c:v>
                </c:pt>
                <c:pt idx="40">
                  <c:v>757.69476318359364</c:v>
                </c:pt>
                <c:pt idx="41">
                  <c:v>784.61975097656273</c:v>
                </c:pt>
                <c:pt idx="42">
                  <c:v>806.84643554687511</c:v>
                </c:pt>
                <c:pt idx="43">
                  <c:v>828.4140625</c:v>
                </c:pt>
                <c:pt idx="44">
                  <c:v>847.71759033203125</c:v>
                </c:pt>
                <c:pt idx="45">
                  <c:v>856.072509765625</c:v>
                </c:pt>
                <c:pt idx="46">
                  <c:v>865.07586669921864</c:v>
                </c:pt>
                <c:pt idx="47">
                  <c:v>872.69732666015636</c:v>
                </c:pt>
                <c:pt idx="48">
                  <c:v>874.15362548828114</c:v>
                </c:pt>
                <c:pt idx="49">
                  <c:v>873.90911865234364</c:v>
                </c:pt>
                <c:pt idx="50">
                  <c:v>872.53790283203114</c:v>
                </c:pt>
                <c:pt idx="51">
                  <c:v>865.47979736328136</c:v>
                </c:pt>
                <c:pt idx="52">
                  <c:v>853.96783447265625</c:v>
                </c:pt>
                <c:pt idx="53">
                  <c:v>841.307861328125</c:v>
                </c:pt>
                <c:pt idx="54">
                  <c:v>827.76562499999989</c:v>
                </c:pt>
                <c:pt idx="55">
                  <c:v>811.38531494140625</c:v>
                </c:pt>
                <c:pt idx="56">
                  <c:v>784.30084228515625</c:v>
                </c:pt>
                <c:pt idx="57">
                  <c:v>758.26873779296864</c:v>
                </c:pt>
                <c:pt idx="58">
                  <c:v>731.01422119140602</c:v>
                </c:pt>
                <c:pt idx="59">
                  <c:v>700.12432861328125</c:v>
                </c:pt>
                <c:pt idx="60">
                  <c:v>671.90252685546841</c:v>
                </c:pt>
                <c:pt idx="61">
                  <c:v>636.21868896484375</c:v>
                </c:pt>
                <c:pt idx="62">
                  <c:v>598.34509277343739</c:v>
                </c:pt>
                <c:pt idx="63">
                  <c:v>561.76837158203136</c:v>
                </c:pt>
                <c:pt idx="64">
                  <c:v>517.72955322265636</c:v>
                </c:pt>
                <c:pt idx="65">
                  <c:v>472.638427734375</c:v>
                </c:pt>
                <c:pt idx="66">
                  <c:v>434.20147705078125</c:v>
                </c:pt>
                <c:pt idx="67">
                  <c:v>392.02285766601563</c:v>
                </c:pt>
                <c:pt idx="68">
                  <c:v>350.58834838867176</c:v>
                </c:pt>
                <c:pt idx="69">
                  <c:v>298.19461059570318</c:v>
                </c:pt>
                <c:pt idx="70">
                  <c:v>250.19094848632815</c:v>
                </c:pt>
                <c:pt idx="71">
                  <c:v>207.11946105957028</c:v>
                </c:pt>
                <c:pt idx="72">
                  <c:v>168.43801879882813</c:v>
                </c:pt>
                <c:pt idx="73">
                  <c:v>126.83342742919922</c:v>
                </c:pt>
                <c:pt idx="74">
                  <c:v>91.149566650390625</c:v>
                </c:pt>
                <c:pt idx="75">
                  <c:v>52.95710372924804</c:v>
                </c:pt>
                <c:pt idx="76">
                  <c:v>27.817892074584961</c:v>
                </c:pt>
                <c:pt idx="77">
                  <c:v>14.998488426208496</c:v>
                </c:pt>
                <c:pt idx="78">
                  <c:v>4.29439353942871</c:v>
                </c:pt>
                <c:pt idx="79">
                  <c:v>0.80785626173019409</c:v>
                </c:pt>
                <c:pt idx="80">
                  <c:v>-0.32952031493186962</c:v>
                </c:pt>
                <c:pt idx="81">
                  <c:v>-0.48896563053131104</c:v>
                </c:pt>
                <c:pt idx="82">
                  <c:v>-0.48896563053131104</c:v>
                </c:pt>
                <c:pt idx="83">
                  <c:v>-0.48896563053131104</c:v>
                </c:pt>
                <c:pt idx="84">
                  <c:v>-0.48896563053131104</c:v>
                </c:pt>
                <c:pt idx="85">
                  <c:v>-0.5633734464645388</c:v>
                </c:pt>
                <c:pt idx="86">
                  <c:v>-0.5633734464645388</c:v>
                </c:pt>
                <c:pt idx="87">
                  <c:v>-0.48896563053131104</c:v>
                </c:pt>
                <c:pt idx="88">
                  <c:v>-0.48896563053131104</c:v>
                </c:pt>
                <c:pt idx="89">
                  <c:v>-0.5633734464645388</c:v>
                </c:pt>
                <c:pt idx="90">
                  <c:v>-0.5633734464645388</c:v>
                </c:pt>
                <c:pt idx="91">
                  <c:v>-0.5633734464645388</c:v>
                </c:pt>
                <c:pt idx="92">
                  <c:v>-0.48896563053131104</c:v>
                </c:pt>
                <c:pt idx="93">
                  <c:v>-0.4039281308650971</c:v>
                </c:pt>
                <c:pt idx="94">
                  <c:v>-0.4039281308650971</c:v>
                </c:pt>
                <c:pt idx="95">
                  <c:v>-0.5633734464645388</c:v>
                </c:pt>
                <c:pt idx="96">
                  <c:v>-0.5633734464645388</c:v>
                </c:pt>
              </c:numCache>
            </c:numRef>
          </c:val>
          <c:smooth val="0"/>
          <c:extLst>
            <c:ext xmlns:c16="http://schemas.microsoft.com/office/drawing/2014/chart" uri="{C3380CC4-5D6E-409C-BE32-E72D297353CC}">
              <c16:uniqueId val="{00000000-ED1A-49E2-BB8E-A189CF7FD33A}"/>
            </c:ext>
          </c:extLst>
        </c:ser>
        <c:dLbls>
          <c:showLegendKey val="0"/>
          <c:showVal val="0"/>
          <c:showCatName val="0"/>
          <c:showSerName val="0"/>
          <c:showPercent val="0"/>
          <c:showBubbleSize val="0"/>
        </c:dLbls>
        <c:marker val="1"/>
        <c:smooth val="0"/>
        <c:axId val="234198528"/>
        <c:axId val="233742912"/>
      </c:lineChart>
      <c:lineChart>
        <c:grouping val="standard"/>
        <c:varyColors val="0"/>
        <c:ser>
          <c:idx val="0"/>
          <c:order val="0"/>
          <c:tx>
            <c:v>transpiration of oak</c:v>
          </c:tx>
          <c:marker>
            <c:symbol val="none"/>
          </c:marker>
          <c:cat>
            <c:numRef>
              <c:f>'sapflow dub'!$C$13:$C$1769</c:f>
              <c:numCache>
                <c:formatCode>h:mm;@</c:formatCode>
                <c:ptCount val="1756"/>
                <c:pt idx="0">
                  <c:v>0.40625</c:v>
                </c:pt>
                <c:pt idx="1">
                  <c:v>0.41666666666666707</c:v>
                </c:pt>
                <c:pt idx="2">
                  <c:v>0.42708333333333298</c:v>
                </c:pt>
                <c:pt idx="3">
                  <c:v>0.43750000000000006</c:v>
                </c:pt>
                <c:pt idx="4">
                  <c:v>0.44791666666666707</c:v>
                </c:pt>
                <c:pt idx="5">
                  <c:v>0.45833333333333293</c:v>
                </c:pt>
                <c:pt idx="6">
                  <c:v>0.46875</c:v>
                </c:pt>
                <c:pt idx="7">
                  <c:v>0.47916666666666707</c:v>
                </c:pt>
                <c:pt idx="8">
                  <c:v>0.48958333333333298</c:v>
                </c:pt>
                <c:pt idx="9">
                  <c:v>0.5</c:v>
                </c:pt>
                <c:pt idx="10">
                  <c:v>0.51041666666666685</c:v>
                </c:pt>
                <c:pt idx="11">
                  <c:v>0.52083333333333304</c:v>
                </c:pt>
                <c:pt idx="12">
                  <c:v>0.53125</c:v>
                </c:pt>
                <c:pt idx="13">
                  <c:v>0.54166666666666696</c:v>
                </c:pt>
                <c:pt idx="14">
                  <c:v>0.55208333333333304</c:v>
                </c:pt>
                <c:pt idx="15">
                  <c:v>0.5625</c:v>
                </c:pt>
                <c:pt idx="16">
                  <c:v>0.57291666666666696</c:v>
                </c:pt>
                <c:pt idx="17">
                  <c:v>0.58333333333333293</c:v>
                </c:pt>
                <c:pt idx="18">
                  <c:v>0.59375</c:v>
                </c:pt>
                <c:pt idx="19">
                  <c:v>0.60416666666666696</c:v>
                </c:pt>
                <c:pt idx="20">
                  <c:v>0.61458333333333304</c:v>
                </c:pt>
                <c:pt idx="21">
                  <c:v>0.62500000000000011</c:v>
                </c:pt>
                <c:pt idx="22">
                  <c:v>0.63541666666666696</c:v>
                </c:pt>
                <c:pt idx="23">
                  <c:v>0.64583333333333315</c:v>
                </c:pt>
                <c:pt idx="24">
                  <c:v>0.65625000000000011</c:v>
                </c:pt>
                <c:pt idx="25">
                  <c:v>0.66666666666666707</c:v>
                </c:pt>
                <c:pt idx="26">
                  <c:v>0.67708333333333315</c:v>
                </c:pt>
                <c:pt idx="27">
                  <c:v>0.6875</c:v>
                </c:pt>
                <c:pt idx="28">
                  <c:v>0.69791666666666696</c:v>
                </c:pt>
                <c:pt idx="29">
                  <c:v>0.70833333333333304</c:v>
                </c:pt>
                <c:pt idx="30">
                  <c:v>0.71875000000000011</c:v>
                </c:pt>
                <c:pt idx="31">
                  <c:v>0.72916666666666696</c:v>
                </c:pt>
                <c:pt idx="32">
                  <c:v>0.73958333333333304</c:v>
                </c:pt>
                <c:pt idx="33">
                  <c:v>0.75000000000000011</c:v>
                </c:pt>
                <c:pt idx="34">
                  <c:v>0.76041666666666696</c:v>
                </c:pt>
                <c:pt idx="35">
                  <c:v>0.77083333333333315</c:v>
                </c:pt>
                <c:pt idx="36">
                  <c:v>0.78125</c:v>
                </c:pt>
                <c:pt idx="37">
                  <c:v>0.79166666666666696</c:v>
                </c:pt>
                <c:pt idx="38">
                  <c:v>0.80208333333333304</c:v>
                </c:pt>
                <c:pt idx="39">
                  <c:v>0.8125</c:v>
                </c:pt>
                <c:pt idx="40">
                  <c:v>0.82291666666666696</c:v>
                </c:pt>
                <c:pt idx="41">
                  <c:v>0.83333333333333304</c:v>
                </c:pt>
                <c:pt idx="42">
                  <c:v>0.84375000000000011</c:v>
                </c:pt>
                <c:pt idx="43">
                  <c:v>0.85416666666666696</c:v>
                </c:pt>
                <c:pt idx="44">
                  <c:v>0.86458333333333304</c:v>
                </c:pt>
                <c:pt idx="45">
                  <c:v>0.87500000000000011</c:v>
                </c:pt>
                <c:pt idx="46">
                  <c:v>0.88541666666666685</c:v>
                </c:pt>
                <c:pt idx="47">
                  <c:v>0.89583333333333304</c:v>
                </c:pt>
                <c:pt idx="48">
                  <c:v>0.90625</c:v>
                </c:pt>
                <c:pt idx="49">
                  <c:v>0.91666666666666696</c:v>
                </c:pt>
                <c:pt idx="50">
                  <c:v>0.92708333333333304</c:v>
                </c:pt>
                <c:pt idx="51">
                  <c:v>0.9375</c:v>
                </c:pt>
                <c:pt idx="52">
                  <c:v>0.94791666666666696</c:v>
                </c:pt>
                <c:pt idx="53">
                  <c:v>0.95833333333333304</c:v>
                </c:pt>
                <c:pt idx="54">
                  <c:v>0.96875000000000011</c:v>
                </c:pt>
                <c:pt idx="55">
                  <c:v>0.97916666666666696</c:v>
                </c:pt>
                <c:pt idx="56">
                  <c:v>0.98958333333333293</c:v>
                </c:pt>
                <c:pt idx="57">
                  <c:v>1</c:v>
                </c:pt>
                <c:pt idx="58">
                  <c:v>1.0104166666666701</c:v>
                </c:pt>
                <c:pt idx="59">
                  <c:v>1.0208333333333299</c:v>
                </c:pt>
                <c:pt idx="60">
                  <c:v>1.03125</c:v>
                </c:pt>
                <c:pt idx="61">
                  <c:v>1.0416666666666698</c:v>
                </c:pt>
                <c:pt idx="62">
                  <c:v>1.0520833333333302</c:v>
                </c:pt>
                <c:pt idx="63">
                  <c:v>1.0625</c:v>
                </c:pt>
                <c:pt idx="64">
                  <c:v>1.0729166666666701</c:v>
                </c:pt>
                <c:pt idx="65">
                  <c:v>1.0833333333333299</c:v>
                </c:pt>
                <c:pt idx="66">
                  <c:v>1.09375</c:v>
                </c:pt>
                <c:pt idx="67">
                  <c:v>1.1041666666666701</c:v>
                </c:pt>
                <c:pt idx="68">
                  <c:v>1.1145833333333302</c:v>
                </c:pt>
                <c:pt idx="69">
                  <c:v>1.125</c:v>
                </c:pt>
                <c:pt idx="70">
                  <c:v>1.1354166666666701</c:v>
                </c:pt>
                <c:pt idx="71">
                  <c:v>1.1458333333333299</c:v>
                </c:pt>
                <c:pt idx="72">
                  <c:v>1.1562500000000002</c:v>
                </c:pt>
                <c:pt idx="73">
                  <c:v>1.1666666666666701</c:v>
                </c:pt>
                <c:pt idx="74">
                  <c:v>1.1770833333333302</c:v>
                </c:pt>
                <c:pt idx="75">
                  <c:v>1.1875</c:v>
                </c:pt>
                <c:pt idx="76">
                  <c:v>1.1979166666666701</c:v>
                </c:pt>
                <c:pt idx="77">
                  <c:v>1.2083333333333299</c:v>
                </c:pt>
                <c:pt idx="78">
                  <c:v>1.21875</c:v>
                </c:pt>
                <c:pt idx="79">
                  <c:v>1.2291666666666698</c:v>
                </c:pt>
                <c:pt idx="80">
                  <c:v>1.2395833333333299</c:v>
                </c:pt>
                <c:pt idx="81">
                  <c:v>1.25</c:v>
                </c:pt>
                <c:pt idx="82">
                  <c:v>1.2604166666666701</c:v>
                </c:pt>
                <c:pt idx="83">
                  <c:v>1.2708333333333299</c:v>
                </c:pt>
                <c:pt idx="84">
                  <c:v>1.28125</c:v>
                </c:pt>
                <c:pt idx="85">
                  <c:v>1.2916666666666698</c:v>
                </c:pt>
                <c:pt idx="86">
                  <c:v>1.3020833333333302</c:v>
                </c:pt>
                <c:pt idx="87">
                  <c:v>1.3125</c:v>
                </c:pt>
                <c:pt idx="88">
                  <c:v>1.3229166666666701</c:v>
                </c:pt>
                <c:pt idx="89">
                  <c:v>1.3333333333333299</c:v>
                </c:pt>
                <c:pt idx="90">
                  <c:v>1.34375</c:v>
                </c:pt>
                <c:pt idx="91">
                  <c:v>1.3541666666666701</c:v>
                </c:pt>
                <c:pt idx="92">
                  <c:v>1.3645833333333302</c:v>
                </c:pt>
                <c:pt idx="93">
                  <c:v>1.375</c:v>
                </c:pt>
                <c:pt idx="94">
                  <c:v>1.3854166666666701</c:v>
                </c:pt>
                <c:pt idx="95">
                  <c:v>1.3958333333333299</c:v>
                </c:pt>
                <c:pt idx="96">
                  <c:v>1.40625</c:v>
                </c:pt>
                <c:pt idx="97">
                  <c:v>1.4166666666666698</c:v>
                </c:pt>
                <c:pt idx="98">
                  <c:v>1.4270833333333299</c:v>
                </c:pt>
                <c:pt idx="99">
                  <c:v>1.4374999999999998</c:v>
                </c:pt>
                <c:pt idx="100">
                  <c:v>1.4479166666666698</c:v>
                </c:pt>
                <c:pt idx="101">
                  <c:v>1.4583333333333299</c:v>
                </c:pt>
                <c:pt idx="102">
                  <c:v>1.46875</c:v>
                </c:pt>
                <c:pt idx="103">
                  <c:v>1.4791666666666698</c:v>
                </c:pt>
                <c:pt idx="104">
                  <c:v>1.4895833333333299</c:v>
                </c:pt>
                <c:pt idx="105">
                  <c:v>1.5</c:v>
                </c:pt>
                <c:pt idx="106">
                  <c:v>1.5104166666666701</c:v>
                </c:pt>
                <c:pt idx="107">
                  <c:v>1.5208333333333299</c:v>
                </c:pt>
                <c:pt idx="108">
                  <c:v>1.53125</c:v>
                </c:pt>
                <c:pt idx="109">
                  <c:v>1.5416666666666698</c:v>
                </c:pt>
                <c:pt idx="110">
                  <c:v>1.5520833333333302</c:v>
                </c:pt>
                <c:pt idx="111">
                  <c:v>1.5625</c:v>
                </c:pt>
                <c:pt idx="112">
                  <c:v>1.5729166666666701</c:v>
                </c:pt>
                <c:pt idx="113">
                  <c:v>1.5833333333333299</c:v>
                </c:pt>
                <c:pt idx="114">
                  <c:v>1.59375</c:v>
                </c:pt>
                <c:pt idx="115">
                  <c:v>1.6041666666666701</c:v>
                </c:pt>
                <c:pt idx="116">
                  <c:v>1.6145833333333302</c:v>
                </c:pt>
                <c:pt idx="117">
                  <c:v>1.625</c:v>
                </c:pt>
                <c:pt idx="118">
                  <c:v>1.6354166666666701</c:v>
                </c:pt>
                <c:pt idx="119">
                  <c:v>1.6458333333333299</c:v>
                </c:pt>
                <c:pt idx="120">
                  <c:v>1.6562500000000002</c:v>
                </c:pt>
                <c:pt idx="121">
                  <c:v>1.6666666666666701</c:v>
                </c:pt>
                <c:pt idx="122">
                  <c:v>1.6770833333333302</c:v>
                </c:pt>
                <c:pt idx="123">
                  <c:v>1.6875</c:v>
                </c:pt>
                <c:pt idx="124">
                  <c:v>1.6979166666666701</c:v>
                </c:pt>
                <c:pt idx="125">
                  <c:v>1.7083333333333299</c:v>
                </c:pt>
                <c:pt idx="126">
                  <c:v>1.71875</c:v>
                </c:pt>
                <c:pt idx="127">
                  <c:v>1.7291666666666698</c:v>
                </c:pt>
                <c:pt idx="128">
                  <c:v>1.7395833333333299</c:v>
                </c:pt>
                <c:pt idx="129">
                  <c:v>1.75</c:v>
                </c:pt>
                <c:pt idx="130">
                  <c:v>1.7604166666666701</c:v>
                </c:pt>
                <c:pt idx="131">
                  <c:v>1.7708333333333299</c:v>
                </c:pt>
                <c:pt idx="132">
                  <c:v>1.78125</c:v>
                </c:pt>
                <c:pt idx="133">
                  <c:v>1.7916666666666698</c:v>
                </c:pt>
                <c:pt idx="134">
                  <c:v>1.8020833333333302</c:v>
                </c:pt>
                <c:pt idx="135">
                  <c:v>1.8125</c:v>
                </c:pt>
                <c:pt idx="136">
                  <c:v>1.8229166666666701</c:v>
                </c:pt>
                <c:pt idx="137">
                  <c:v>1.8333333333333299</c:v>
                </c:pt>
                <c:pt idx="138">
                  <c:v>1.84375</c:v>
                </c:pt>
                <c:pt idx="139">
                  <c:v>1.8541666666666701</c:v>
                </c:pt>
                <c:pt idx="140">
                  <c:v>1.8645833333333302</c:v>
                </c:pt>
                <c:pt idx="141">
                  <c:v>1.875</c:v>
                </c:pt>
                <c:pt idx="142">
                  <c:v>1.8854166666666701</c:v>
                </c:pt>
                <c:pt idx="143">
                  <c:v>1.8958333333333299</c:v>
                </c:pt>
                <c:pt idx="144">
                  <c:v>1.9062500000000002</c:v>
                </c:pt>
                <c:pt idx="145">
                  <c:v>1.9166666666666701</c:v>
                </c:pt>
                <c:pt idx="146">
                  <c:v>1.9270833333333302</c:v>
                </c:pt>
                <c:pt idx="147">
                  <c:v>1.9375</c:v>
                </c:pt>
                <c:pt idx="148">
                  <c:v>1.9479166666666701</c:v>
                </c:pt>
                <c:pt idx="149">
                  <c:v>1.9583333333333302</c:v>
                </c:pt>
                <c:pt idx="150">
                  <c:v>1.9687500000000002</c:v>
                </c:pt>
                <c:pt idx="151">
                  <c:v>1.9791666666666701</c:v>
                </c:pt>
                <c:pt idx="152">
                  <c:v>1.9895833333333302</c:v>
                </c:pt>
                <c:pt idx="153">
                  <c:v>2</c:v>
                </c:pt>
                <c:pt idx="154">
                  <c:v>2.0104166666666701</c:v>
                </c:pt>
                <c:pt idx="155">
                  <c:v>2.0208333333333295</c:v>
                </c:pt>
                <c:pt idx="156">
                  <c:v>2.0312499999999996</c:v>
                </c:pt>
                <c:pt idx="157">
                  <c:v>2.0416666666666701</c:v>
                </c:pt>
                <c:pt idx="158">
                  <c:v>2.052083333333329</c:v>
                </c:pt>
                <c:pt idx="159">
                  <c:v>2.0625</c:v>
                </c:pt>
                <c:pt idx="160">
                  <c:v>2.0729166666666701</c:v>
                </c:pt>
                <c:pt idx="161">
                  <c:v>2.0833333333333299</c:v>
                </c:pt>
                <c:pt idx="162">
                  <c:v>2.09375</c:v>
                </c:pt>
                <c:pt idx="163">
                  <c:v>2.1041666666666705</c:v>
                </c:pt>
                <c:pt idx="164">
                  <c:v>2.1145833333333295</c:v>
                </c:pt>
                <c:pt idx="165">
                  <c:v>2.125</c:v>
                </c:pt>
                <c:pt idx="166">
                  <c:v>2.1354166666666701</c:v>
                </c:pt>
                <c:pt idx="167">
                  <c:v>2.1458333333333295</c:v>
                </c:pt>
                <c:pt idx="168">
                  <c:v>2.1562499999999996</c:v>
                </c:pt>
                <c:pt idx="169">
                  <c:v>2.1666666666666701</c:v>
                </c:pt>
                <c:pt idx="170">
                  <c:v>2.1770833333333295</c:v>
                </c:pt>
                <c:pt idx="171">
                  <c:v>2.1875000000000004</c:v>
                </c:pt>
                <c:pt idx="172">
                  <c:v>2.1979166666666705</c:v>
                </c:pt>
                <c:pt idx="173">
                  <c:v>2.2083333333333299</c:v>
                </c:pt>
                <c:pt idx="174">
                  <c:v>2.21875</c:v>
                </c:pt>
                <c:pt idx="175">
                  <c:v>2.2291666666666705</c:v>
                </c:pt>
                <c:pt idx="176">
                  <c:v>2.2395833333333295</c:v>
                </c:pt>
                <c:pt idx="177">
                  <c:v>2.25</c:v>
                </c:pt>
                <c:pt idx="178">
                  <c:v>2.2604166666666705</c:v>
                </c:pt>
                <c:pt idx="179">
                  <c:v>2.2708333333333295</c:v>
                </c:pt>
                <c:pt idx="180">
                  <c:v>2.28125</c:v>
                </c:pt>
                <c:pt idx="181">
                  <c:v>2.2916666666666701</c:v>
                </c:pt>
                <c:pt idx="182">
                  <c:v>2.302083333333329</c:v>
                </c:pt>
                <c:pt idx="183">
                  <c:v>2.3124999999999996</c:v>
                </c:pt>
                <c:pt idx="184">
                  <c:v>2.3229166666666701</c:v>
                </c:pt>
                <c:pt idx="185">
                  <c:v>2.3333333333333295</c:v>
                </c:pt>
                <c:pt idx="186">
                  <c:v>2.34375</c:v>
                </c:pt>
                <c:pt idx="187">
                  <c:v>2.3541666666666701</c:v>
                </c:pt>
                <c:pt idx="188">
                  <c:v>2.3645833333333295</c:v>
                </c:pt>
                <c:pt idx="189">
                  <c:v>2.3749999999999996</c:v>
                </c:pt>
                <c:pt idx="190">
                  <c:v>2.3854166666666701</c:v>
                </c:pt>
                <c:pt idx="191">
                  <c:v>2.395833333333329</c:v>
                </c:pt>
                <c:pt idx="192">
                  <c:v>2.4062499999999996</c:v>
                </c:pt>
                <c:pt idx="193">
                  <c:v>2.4166666666666696</c:v>
                </c:pt>
                <c:pt idx="194">
                  <c:v>2.4270833333333295</c:v>
                </c:pt>
                <c:pt idx="195">
                  <c:v>2.4375</c:v>
                </c:pt>
                <c:pt idx="196">
                  <c:v>2.4479166666666705</c:v>
                </c:pt>
                <c:pt idx="197">
                  <c:v>2.4583333333333295</c:v>
                </c:pt>
                <c:pt idx="198">
                  <c:v>2.46875</c:v>
                </c:pt>
                <c:pt idx="199">
                  <c:v>2.4791666666666701</c:v>
                </c:pt>
                <c:pt idx="200">
                  <c:v>2.4895833333333295</c:v>
                </c:pt>
                <c:pt idx="201">
                  <c:v>2.5</c:v>
                </c:pt>
                <c:pt idx="202">
                  <c:v>2.5104166666666701</c:v>
                </c:pt>
                <c:pt idx="203">
                  <c:v>2.5208333333333295</c:v>
                </c:pt>
                <c:pt idx="204">
                  <c:v>2.5312499999999996</c:v>
                </c:pt>
                <c:pt idx="205">
                  <c:v>2.5416666666666701</c:v>
                </c:pt>
                <c:pt idx="206">
                  <c:v>2.552083333333329</c:v>
                </c:pt>
                <c:pt idx="207">
                  <c:v>2.5625</c:v>
                </c:pt>
                <c:pt idx="208">
                  <c:v>2.5729166666666701</c:v>
                </c:pt>
                <c:pt idx="209">
                  <c:v>2.5833333333333299</c:v>
                </c:pt>
                <c:pt idx="210">
                  <c:v>2.59375</c:v>
                </c:pt>
                <c:pt idx="211">
                  <c:v>2.6041666666666705</c:v>
                </c:pt>
                <c:pt idx="212">
                  <c:v>2.6145833333333295</c:v>
                </c:pt>
                <c:pt idx="213">
                  <c:v>2.625</c:v>
                </c:pt>
                <c:pt idx="214">
                  <c:v>2.6354166666666701</c:v>
                </c:pt>
                <c:pt idx="215">
                  <c:v>2.6458333333333295</c:v>
                </c:pt>
                <c:pt idx="216">
                  <c:v>2.6562499999999996</c:v>
                </c:pt>
                <c:pt idx="217">
                  <c:v>2.6666666666666701</c:v>
                </c:pt>
                <c:pt idx="218">
                  <c:v>2.6770833333333295</c:v>
                </c:pt>
                <c:pt idx="219">
                  <c:v>2.6875000000000004</c:v>
                </c:pt>
                <c:pt idx="220">
                  <c:v>2.6979166666666705</c:v>
                </c:pt>
                <c:pt idx="221">
                  <c:v>2.7083333333333299</c:v>
                </c:pt>
                <c:pt idx="222">
                  <c:v>2.71875</c:v>
                </c:pt>
                <c:pt idx="223">
                  <c:v>2.7291666666666705</c:v>
                </c:pt>
                <c:pt idx="224">
                  <c:v>2.7395833333333295</c:v>
                </c:pt>
                <c:pt idx="225">
                  <c:v>2.75</c:v>
                </c:pt>
                <c:pt idx="226">
                  <c:v>2.7604166666666705</c:v>
                </c:pt>
                <c:pt idx="227">
                  <c:v>2.7708333333333295</c:v>
                </c:pt>
                <c:pt idx="228">
                  <c:v>2.78125</c:v>
                </c:pt>
                <c:pt idx="229">
                  <c:v>2.7916666666666701</c:v>
                </c:pt>
                <c:pt idx="230">
                  <c:v>2.802083333333329</c:v>
                </c:pt>
                <c:pt idx="231">
                  <c:v>2.8124999999999996</c:v>
                </c:pt>
                <c:pt idx="232">
                  <c:v>2.8229166666666701</c:v>
                </c:pt>
                <c:pt idx="233">
                  <c:v>2.8333333333333295</c:v>
                </c:pt>
                <c:pt idx="234">
                  <c:v>2.84375</c:v>
                </c:pt>
                <c:pt idx="235">
                  <c:v>2.8541666666666701</c:v>
                </c:pt>
                <c:pt idx="236">
                  <c:v>2.8645833333333295</c:v>
                </c:pt>
                <c:pt idx="237">
                  <c:v>2.8749999999999996</c:v>
                </c:pt>
                <c:pt idx="238">
                  <c:v>2.8854166666666701</c:v>
                </c:pt>
                <c:pt idx="239">
                  <c:v>2.895833333333329</c:v>
                </c:pt>
                <c:pt idx="240">
                  <c:v>2.9062499999999996</c:v>
                </c:pt>
                <c:pt idx="241">
                  <c:v>2.9166666666666696</c:v>
                </c:pt>
                <c:pt idx="242">
                  <c:v>2.9270833333333295</c:v>
                </c:pt>
                <c:pt idx="243">
                  <c:v>2.9375</c:v>
                </c:pt>
                <c:pt idx="244">
                  <c:v>2.9479166666666705</c:v>
                </c:pt>
                <c:pt idx="245">
                  <c:v>2.9583333333333295</c:v>
                </c:pt>
                <c:pt idx="246">
                  <c:v>2.96875</c:v>
                </c:pt>
                <c:pt idx="247">
                  <c:v>2.9791666666666701</c:v>
                </c:pt>
                <c:pt idx="248">
                  <c:v>2.9895833333333295</c:v>
                </c:pt>
                <c:pt idx="249">
                  <c:v>0</c:v>
                </c:pt>
                <c:pt idx="250">
                  <c:v>1.0416666666666666E-2</c:v>
                </c:pt>
                <c:pt idx="251">
                  <c:v>2.0833333333333336E-2</c:v>
                </c:pt>
                <c:pt idx="252">
                  <c:v>3.125E-2</c:v>
                </c:pt>
                <c:pt idx="253">
                  <c:v>4.1666666666666664E-2</c:v>
                </c:pt>
                <c:pt idx="254">
                  <c:v>5.2083333333333322E-2</c:v>
                </c:pt>
                <c:pt idx="255">
                  <c:v>6.25E-2</c:v>
                </c:pt>
                <c:pt idx="256">
                  <c:v>7.2916666666666713E-2</c:v>
                </c:pt>
                <c:pt idx="257">
                  <c:v>8.3333333333333315E-2</c:v>
                </c:pt>
                <c:pt idx="258">
                  <c:v>9.3750000000000028E-2</c:v>
                </c:pt>
                <c:pt idx="259">
                  <c:v>0.10416666666666702</c:v>
                </c:pt>
                <c:pt idx="260">
                  <c:v>0.114583333333333</c:v>
                </c:pt>
                <c:pt idx="261">
                  <c:v>0.125</c:v>
                </c:pt>
                <c:pt idx="262">
                  <c:v>0.13541666666666699</c:v>
                </c:pt>
                <c:pt idx="263">
                  <c:v>0.14583333333333304</c:v>
                </c:pt>
                <c:pt idx="264">
                  <c:v>0.15625000000000003</c:v>
                </c:pt>
                <c:pt idx="265">
                  <c:v>0.16666666666666696</c:v>
                </c:pt>
                <c:pt idx="266">
                  <c:v>0.17708333333333304</c:v>
                </c:pt>
                <c:pt idx="267">
                  <c:v>0.18750000000000003</c:v>
                </c:pt>
                <c:pt idx="268">
                  <c:v>0.19791666666666699</c:v>
                </c:pt>
                <c:pt idx="269">
                  <c:v>0.20833333333333304</c:v>
                </c:pt>
                <c:pt idx="270">
                  <c:v>0.21875000000000003</c:v>
                </c:pt>
                <c:pt idx="271">
                  <c:v>0.22916666666666696</c:v>
                </c:pt>
                <c:pt idx="272">
                  <c:v>0.23958333333333304</c:v>
                </c:pt>
                <c:pt idx="273">
                  <c:v>0.25</c:v>
                </c:pt>
                <c:pt idx="274">
                  <c:v>0.26041666666666707</c:v>
                </c:pt>
                <c:pt idx="275">
                  <c:v>0.27083333333333293</c:v>
                </c:pt>
                <c:pt idx="276">
                  <c:v>0.28125</c:v>
                </c:pt>
                <c:pt idx="277">
                  <c:v>0.29166666666666707</c:v>
                </c:pt>
                <c:pt idx="278">
                  <c:v>0.30208333333333298</c:v>
                </c:pt>
                <c:pt idx="279">
                  <c:v>0.31250000000000006</c:v>
                </c:pt>
                <c:pt idx="280">
                  <c:v>0.32291666666666713</c:v>
                </c:pt>
                <c:pt idx="281">
                  <c:v>0.33333333333333298</c:v>
                </c:pt>
                <c:pt idx="282">
                  <c:v>0.34375</c:v>
                </c:pt>
                <c:pt idx="283">
                  <c:v>0.35416666666666707</c:v>
                </c:pt>
                <c:pt idx="284">
                  <c:v>0.36458333333333298</c:v>
                </c:pt>
                <c:pt idx="285">
                  <c:v>0.37500000000000006</c:v>
                </c:pt>
                <c:pt idx="286">
                  <c:v>0.38541666666666713</c:v>
                </c:pt>
                <c:pt idx="287">
                  <c:v>0.39583333333333298</c:v>
                </c:pt>
                <c:pt idx="288">
                  <c:v>0.40625</c:v>
                </c:pt>
                <c:pt idx="289">
                  <c:v>0.41666666666666707</c:v>
                </c:pt>
                <c:pt idx="290">
                  <c:v>0.42708333333333298</c:v>
                </c:pt>
                <c:pt idx="291">
                  <c:v>0.43750000000000006</c:v>
                </c:pt>
                <c:pt idx="292">
                  <c:v>0.44791666666666707</c:v>
                </c:pt>
                <c:pt idx="293">
                  <c:v>0.45833333333333293</c:v>
                </c:pt>
                <c:pt idx="294">
                  <c:v>0.46875</c:v>
                </c:pt>
                <c:pt idx="295">
                  <c:v>0.47916666666666707</c:v>
                </c:pt>
                <c:pt idx="296">
                  <c:v>0.48958333333333298</c:v>
                </c:pt>
                <c:pt idx="297">
                  <c:v>0.5</c:v>
                </c:pt>
                <c:pt idx="298">
                  <c:v>0.51041666666666685</c:v>
                </c:pt>
                <c:pt idx="299">
                  <c:v>0.52083333333333304</c:v>
                </c:pt>
                <c:pt idx="300">
                  <c:v>0.53125</c:v>
                </c:pt>
                <c:pt idx="301">
                  <c:v>0.54166666666666696</c:v>
                </c:pt>
                <c:pt idx="302">
                  <c:v>0.55208333333333304</c:v>
                </c:pt>
                <c:pt idx="303">
                  <c:v>0.5625</c:v>
                </c:pt>
                <c:pt idx="304">
                  <c:v>0.57291666666666696</c:v>
                </c:pt>
                <c:pt idx="305">
                  <c:v>0.58333333333333293</c:v>
                </c:pt>
                <c:pt idx="306">
                  <c:v>0.59375</c:v>
                </c:pt>
                <c:pt idx="307">
                  <c:v>0.60416666666666696</c:v>
                </c:pt>
                <c:pt idx="308">
                  <c:v>0.61458333333333304</c:v>
                </c:pt>
                <c:pt idx="309">
                  <c:v>0.62500000000000011</c:v>
                </c:pt>
                <c:pt idx="310">
                  <c:v>0.63541666666666696</c:v>
                </c:pt>
                <c:pt idx="311">
                  <c:v>0.64583333333333315</c:v>
                </c:pt>
                <c:pt idx="312">
                  <c:v>0.65625000000000011</c:v>
                </c:pt>
                <c:pt idx="313">
                  <c:v>0.66666666666666707</c:v>
                </c:pt>
                <c:pt idx="314">
                  <c:v>0.67708333333333315</c:v>
                </c:pt>
                <c:pt idx="315">
                  <c:v>0.6875</c:v>
                </c:pt>
                <c:pt idx="316">
                  <c:v>0.69791666666666696</c:v>
                </c:pt>
                <c:pt idx="317">
                  <c:v>0.70833333333333304</c:v>
                </c:pt>
                <c:pt idx="318">
                  <c:v>0.71875000000000011</c:v>
                </c:pt>
                <c:pt idx="319">
                  <c:v>0.72916666666666696</c:v>
                </c:pt>
                <c:pt idx="320">
                  <c:v>0.73958333333333304</c:v>
                </c:pt>
                <c:pt idx="321">
                  <c:v>0.75000000000000011</c:v>
                </c:pt>
                <c:pt idx="322">
                  <c:v>0.76041666666666696</c:v>
                </c:pt>
                <c:pt idx="323">
                  <c:v>0.77083333333333315</c:v>
                </c:pt>
                <c:pt idx="324">
                  <c:v>0.78125</c:v>
                </c:pt>
                <c:pt idx="325">
                  <c:v>0.79166666666666696</c:v>
                </c:pt>
                <c:pt idx="326">
                  <c:v>0.80208333333333304</c:v>
                </c:pt>
                <c:pt idx="327">
                  <c:v>0.8125</c:v>
                </c:pt>
                <c:pt idx="328">
                  <c:v>0.82291666666666696</c:v>
                </c:pt>
                <c:pt idx="329">
                  <c:v>0.83333333333333304</c:v>
                </c:pt>
                <c:pt idx="330">
                  <c:v>0.84375000000000011</c:v>
                </c:pt>
                <c:pt idx="331">
                  <c:v>0.85416666666666696</c:v>
                </c:pt>
                <c:pt idx="332">
                  <c:v>0.86458333333333304</c:v>
                </c:pt>
                <c:pt idx="333">
                  <c:v>0.87500000000000011</c:v>
                </c:pt>
                <c:pt idx="334">
                  <c:v>0.88541666666666685</c:v>
                </c:pt>
                <c:pt idx="335">
                  <c:v>0.89583333333333304</c:v>
                </c:pt>
                <c:pt idx="336">
                  <c:v>0.90625</c:v>
                </c:pt>
                <c:pt idx="337">
                  <c:v>0.91666666666666696</c:v>
                </c:pt>
                <c:pt idx="338">
                  <c:v>0.92708333333333304</c:v>
                </c:pt>
                <c:pt idx="339">
                  <c:v>0.9375</c:v>
                </c:pt>
                <c:pt idx="340">
                  <c:v>0.94791666666666696</c:v>
                </c:pt>
                <c:pt idx="341">
                  <c:v>0.95833333333333304</c:v>
                </c:pt>
                <c:pt idx="342">
                  <c:v>0.96875000000000011</c:v>
                </c:pt>
                <c:pt idx="343">
                  <c:v>0.97916666666666696</c:v>
                </c:pt>
                <c:pt idx="344">
                  <c:v>0.98958333333333293</c:v>
                </c:pt>
                <c:pt idx="345">
                  <c:v>1</c:v>
                </c:pt>
                <c:pt idx="346">
                  <c:v>1.0104166666666701</c:v>
                </c:pt>
                <c:pt idx="347">
                  <c:v>1.0208333333333299</c:v>
                </c:pt>
                <c:pt idx="348">
                  <c:v>1.03125</c:v>
                </c:pt>
                <c:pt idx="349">
                  <c:v>1.0416666666666698</c:v>
                </c:pt>
                <c:pt idx="350">
                  <c:v>1.0520833333333302</c:v>
                </c:pt>
                <c:pt idx="351">
                  <c:v>1.0625</c:v>
                </c:pt>
                <c:pt idx="352">
                  <c:v>1.0729166666666701</c:v>
                </c:pt>
                <c:pt idx="353">
                  <c:v>1.0833333333333299</c:v>
                </c:pt>
                <c:pt idx="354">
                  <c:v>1.09375</c:v>
                </c:pt>
                <c:pt idx="355">
                  <c:v>1.1041666666666701</c:v>
                </c:pt>
                <c:pt idx="356">
                  <c:v>1.1145833333333302</c:v>
                </c:pt>
                <c:pt idx="357">
                  <c:v>1.125</c:v>
                </c:pt>
                <c:pt idx="358">
                  <c:v>1.1354166666666701</c:v>
                </c:pt>
                <c:pt idx="359">
                  <c:v>1.1458333333333299</c:v>
                </c:pt>
                <c:pt idx="360">
                  <c:v>1.1562500000000002</c:v>
                </c:pt>
                <c:pt idx="361">
                  <c:v>1.1666666666666701</c:v>
                </c:pt>
                <c:pt idx="362">
                  <c:v>1.1770833333333302</c:v>
                </c:pt>
                <c:pt idx="363">
                  <c:v>1.1875</c:v>
                </c:pt>
                <c:pt idx="364">
                  <c:v>1.1979166666666701</c:v>
                </c:pt>
                <c:pt idx="365">
                  <c:v>1.2083333333333299</c:v>
                </c:pt>
                <c:pt idx="366">
                  <c:v>1.21875</c:v>
                </c:pt>
                <c:pt idx="367">
                  <c:v>1.2291666666666698</c:v>
                </c:pt>
                <c:pt idx="368">
                  <c:v>1.2395833333333299</c:v>
                </c:pt>
                <c:pt idx="369">
                  <c:v>1.25</c:v>
                </c:pt>
                <c:pt idx="370">
                  <c:v>1.2604166666666701</c:v>
                </c:pt>
                <c:pt idx="371">
                  <c:v>1.2708333333333299</c:v>
                </c:pt>
                <c:pt idx="372">
                  <c:v>1.28125</c:v>
                </c:pt>
                <c:pt idx="373">
                  <c:v>1.2916666666666698</c:v>
                </c:pt>
                <c:pt idx="374">
                  <c:v>1.3020833333333302</c:v>
                </c:pt>
                <c:pt idx="375">
                  <c:v>1.3125</c:v>
                </c:pt>
                <c:pt idx="376">
                  <c:v>1.3229166666666701</c:v>
                </c:pt>
                <c:pt idx="377">
                  <c:v>1.3333333333333299</c:v>
                </c:pt>
                <c:pt idx="378">
                  <c:v>1.34375</c:v>
                </c:pt>
                <c:pt idx="379">
                  <c:v>1.3541666666666701</c:v>
                </c:pt>
                <c:pt idx="380">
                  <c:v>1.3645833333333302</c:v>
                </c:pt>
                <c:pt idx="381">
                  <c:v>1.375</c:v>
                </c:pt>
                <c:pt idx="382">
                  <c:v>1.3854166666666701</c:v>
                </c:pt>
                <c:pt idx="383">
                  <c:v>1.3958333333333299</c:v>
                </c:pt>
                <c:pt idx="384">
                  <c:v>1.40625</c:v>
                </c:pt>
                <c:pt idx="385">
                  <c:v>1.4166666666666698</c:v>
                </c:pt>
                <c:pt idx="386">
                  <c:v>1.4270833333333299</c:v>
                </c:pt>
                <c:pt idx="387">
                  <c:v>1.4374999999999998</c:v>
                </c:pt>
                <c:pt idx="388">
                  <c:v>1.4479166666666698</c:v>
                </c:pt>
                <c:pt idx="389">
                  <c:v>1.4583333333333299</c:v>
                </c:pt>
                <c:pt idx="390">
                  <c:v>1.46875</c:v>
                </c:pt>
                <c:pt idx="391">
                  <c:v>1.4791666666666698</c:v>
                </c:pt>
                <c:pt idx="392">
                  <c:v>1.4895833333333299</c:v>
                </c:pt>
                <c:pt idx="393">
                  <c:v>1.5</c:v>
                </c:pt>
                <c:pt idx="394">
                  <c:v>1.5104166666666701</c:v>
                </c:pt>
                <c:pt idx="395">
                  <c:v>1.5208333333333299</c:v>
                </c:pt>
                <c:pt idx="396">
                  <c:v>1.53125</c:v>
                </c:pt>
                <c:pt idx="397">
                  <c:v>1.5416666666666698</c:v>
                </c:pt>
                <c:pt idx="398">
                  <c:v>1.5520833333333302</c:v>
                </c:pt>
                <c:pt idx="399">
                  <c:v>1.5625</c:v>
                </c:pt>
                <c:pt idx="400">
                  <c:v>1.5729166666666701</c:v>
                </c:pt>
                <c:pt idx="401">
                  <c:v>1.5833333333333299</c:v>
                </c:pt>
                <c:pt idx="402">
                  <c:v>1.59375</c:v>
                </c:pt>
                <c:pt idx="403">
                  <c:v>1.6041666666666701</c:v>
                </c:pt>
                <c:pt idx="404">
                  <c:v>1.6145833333333302</c:v>
                </c:pt>
                <c:pt idx="405">
                  <c:v>1.625</c:v>
                </c:pt>
                <c:pt idx="406">
                  <c:v>1.6354166666666701</c:v>
                </c:pt>
                <c:pt idx="407">
                  <c:v>1.6458333333333299</c:v>
                </c:pt>
                <c:pt idx="408">
                  <c:v>1.6562500000000002</c:v>
                </c:pt>
                <c:pt idx="409">
                  <c:v>1.6666666666666701</c:v>
                </c:pt>
                <c:pt idx="410">
                  <c:v>1.6770833333333302</c:v>
                </c:pt>
                <c:pt idx="411">
                  <c:v>1.6875</c:v>
                </c:pt>
                <c:pt idx="412">
                  <c:v>1.6979166666666701</c:v>
                </c:pt>
                <c:pt idx="413">
                  <c:v>1.7083333333333299</c:v>
                </c:pt>
                <c:pt idx="414">
                  <c:v>1.71875</c:v>
                </c:pt>
                <c:pt idx="415">
                  <c:v>1.7291666666666698</c:v>
                </c:pt>
                <c:pt idx="416">
                  <c:v>1.7395833333333299</c:v>
                </c:pt>
                <c:pt idx="417">
                  <c:v>1.75</c:v>
                </c:pt>
                <c:pt idx="418">
                  <c:v>1.7604166666666701</c:v>
                </c:pt>
                <c:pt idx="419">
                  <c:v>1.7708333333333299</c:v>
                </c:pt>
                <c:pt idx="420">
                  <c:v>1.78125</c:v>
                </c:pt>
                <c:pt idx="421">
                  <c:v>1.7916666666666698</c:v>
                </c:pt>
                <c:pt idx="422">
                  <c:v>1.8020833333333302</c:v>
                </c:pt>
                <c:pt idx="423">
                  <c:v>1.8125</c:v>
                </c:pt>
                <c:pt idx="424">
                  <c:v>1.8229166666666701</c:v>
                </c:pt>
                <c:pt idx="425">
                  <c:v>1.8333333333333299</c:v>
                </c:pt>
                <c:pt idx="426">
                  <c:v>1.84375</c:v>
                </c:pt>
                <c:pt idx="427">
                  <c:v>1.8541666666666701</c:v>
                </c:pt>
                <c:pt idx="428">
                  <c:v>1.8645833333333302</c:v>
                </c:pt>
                <c:pt idx="429">
                  <c:v>1.875</c:v>
                </c:pt>
                <c:pt idx="430">
                  <c:v>1.8854166666666701</c:v>
                </c:pt>
                <c:pt idx="431">
                  <c:v>1.8958333333333299</c:v>
                </c:pt>
                <c:pt idx="432">
                  <c:v>1.9062500000000002</c:v>
                </c:pt>
                <c:pt idx="433">
                  <c:v>1.9166666666666701</c:v>
                </c:pt>
                <c:pt idx="434">
                  <c:v>1.9270833333333302</c:v>
                </c:pt>
                <c:pt idx="435">
                  <c:v>1.9375</c:v>
                </c:pt>
                <c:pt idx="436">
                  <c:v>1.9479166666666701</c:v>
                </c:pt>
                <c:pt idx="437">
                  <c:v>1.9583333333333302</c:v>
                </c:pt>
                <c:pt idx="438">
                  <c:v>1.9687500000000002</c:v>
                </c:pt>
                <c:pt idx="439">
                  <c:v>1.9791666666666701</c:v>
                </c:pt>
                <c:pt idx="440">
                  <c:v>1.9895833333333302</c:v>
                </c:pt>
                <c:pt idx="441">
                  <c:v>2</c:v>
                </c:pt>
                <c:pt idx="442">
                  <c:v>2.0104166666666701</c:v>
                </c:pt>
                <c:pt idx="443">
                  <c:v>2.0208333333333295</c:v>
                </c:pt>
                <c:pt idx="444">
                  <c:v>2.0312499999999996</c:v>
                </c:pt>
                <c:pt idx="445">
                  <c:v>2.0416666666666701</c:v>
                </c:pt>
                <c:pt idx="446">
                  <c:v>2.052083333333329</c:v>
                </c:pt>
                <c:pt idx="447">
                  <c:v>2.0625</c:v>
                </c:pt>
                <c:pt idx="448">
                  <c:v>2.0729166666666701</c:v>
                </c:pt>
                <c:pt idx="449">
                  <c:v>2.0833333333333299</c:v>
                </c:pt>
                <c:pt idx="450">
                  <c:v>2.09375</c:v>
                </c:pt>
                <c:pt idx="451">
                  <c:v>2.1041666666666705</c:v>
                </c:pt>
                <c:pt idx="452">
                  <c:v>2.1145833333333295</c:v>
                </c:pt>
                <c:pt idx="453">
                  <c:v>2.125</c:v>
                </c:pt>
                <c:pt idx="454">
                  <c:v>2.1354166666666701</c:v>
                </c:pt>
                <c:pt idx="455">
                  <c:v>2.1458333333333295</c:v>
                </c:pt>
                <c:pt idx="456">
                  <c:v>2.1562499999999996</c:v>
                </c:pt>
                <c:pt idx="457">
                  <c:v>2.1666666666666701</c:v>
                </c:pt>
                <c:pt idx="458">
                  <c:v>2.1770833333333295</c:v>
                </c:pt>
                <c:pt idx="459">
                  <c:v>2.1875000000000004</c:v>
                </c:pt>
                <c:pt idx="460">
                  <c:v>2.1979166666666705</c:v>
                </c:pt>
                <c:pt idx="461">
                  <c:v>2.2083333333333299</c:v>
                </c:pt>
                <c:pt idx="462">
                  <c:v>2.21875</c:v>
                </c:pt>
                <c:pt idx="463">
                  <c:v>2.2291666666666705</c:v>
                </c:pt>
                <c:pt idx="464">
                  <c:v>2.2395833333333295</c:v>
                </c:pt>
                <c:pt idx="465">
                  <c:v>2.25</c:v>
                </c:pt>
                <c:pt idx="466">
                  <c:v>2.2604166666666705</c:v>
                </c:pt>
                <c:pt idx="467">
                  <c:v>2.2708333333333295</c:v>
                </c:pt>
                <c:pt idx="468">
                  <c:v>2.28125</c:v>
                </c:pt>
                <c:pt idx="469">
                  <c:v>2.2916666666666701</c:v>
                </c:pt>
                <c:pt idx="470">
                  <c:v>2.302083333333329</c:v>
                </c:pt>
                <c:pt idx="471">
                  <c:v>2.3124999999999996</c:v>
                </c:pt>
                <c:pt idx="472">
                  <c:v>2.3229166666666701</c:v>
                </c:pt>
                <c:pt idx="473">
                  <c:v>2.3333333333333295</c:v>
                </c:pt>
                <c:pt idx="474">
                  <c:v>2.34375</c:v>
                </c:pt>
                <c:pt idx="475">
                  <c:v>2.3541666666666701</c:v>
                </c:pt>
                <c:pt idx="476">
                  <c:v>2.3645833333333295</c:v>
                </c:pt>
                <c:pt idx="477">
                  <c:v>2.3749999999999996</c:v>
                </c:pt>
                <c:pt idx="478">
                  <c:v>2.3854166666666701</c:v>
                </c:pt>
                <c:pt idx="479">
                  <c:v>2.395833333333329</c:v>
                </c:pt>
                <c:pt idx="480">
                  <c:v>2.4062499999999996</c:v>
                </c:pt>
                <c:pt idx="481">
                  <c:v>2.4166666666666696</c:v>
                </c:pt>
                <c:pt idx="482">
                  <c:v>2.4270833333333295</c:v>
                </c:pt>
                <c:pt idx="483">
                  <c:v>2.4375</c:v>
                </c:pt>
                <c:pt idx="484">
                  <c:v>2.4479166666666705</c:v>
                </c:pt>
                <c:pt idx="485">
                  <c:v>2.4583333333333295</c:v>
                </c:pt>
                <c:pt idx="486">
                  <c:v>2.46875</c:v>
                </c:pt>
                <c:pt idx="487">
                  <c:v>2.4791666666666701</c:v>
                </c:pt>
                <c:pt idx="488">
                  <c:v>2.4895833333333295</c:v>
                </c:pt>
                <c:pt idx="489">
                  <c:v>2.5</c:v>
                </c:pt>
                <c:pt idx="490">
                  <c:v>2.5104166666666701</c:v>
                </c:pt>
                <c:pt idx="491">
                  <c:v>2.5208333333333295</c:v>
                </c:pt>
                <c:pt idx="492">
                  <c:v>2.5312499999999996</c:v>
                </c:pt>
                <c:pt idx="493">
                  <c:v>2.5416666666666701</c:v>
                </c:pt>
                <c:pt idx="494">
                  <c:v>2.552083333333329</c:v>
                </c:pt>
                <c:pt idx="495">
                  <c:v>2.5625</c:v>
                </c:pt>
                <c:pt idx="496">
                  <c:v>2.5729166666666701</c:v>
                </c:pt>
                <c:pt idx="497">
                  <c:v>2.5833333333333299</c:v>
                </c:pt>
                <c:pt idx="498">
                  <c:v>2.59375</c:v>
                </c:pt>
                <c:pt idx="499">
                  <c:v>2.6041666666666705</c:v>
                </c:pt>
                <c:pt idx="500">
                  <c:v>2.6145833333333295</c:v>
                </c:pt>
                <c:pt idx="501">
                  <c:v>2.625</c:v>
                </c:pt>
                <c:pt idx="502">
                  <c:v>2.6354166666666701</c:v>
                </c:pt>
                <c:pt idx="503">
                  <c:v>2.6458333333333295</c:v>
                </c:pt>
                <c:pt idx="504">
                  <c:v>2.6562499999999996</c:v>
                </c:pt>
                <c:pt idx="505">
                  <c:v>2.6666666666666701</c:v>
                </c:pt>
                <c:pt idx="506">
                  <c:v>2.6770833333333295</c:v>
                </c:pt>
                <c:pt idx="507">
                  <c:v>2.6875000000000004</c:v>
                </c:pt>
                <c:pt idx="508">
                  <c:v>2.6979166666666705</c:v>
                </c:pt>
                <c:pt idx="509">
                  <c:v>2.7083333333333299</c:v>
                </c:pt>
                <c:pt idx="510">
                  <c:v>2.71875</c:v>
                </c:pt>
                <c:pt idx="511">
                  <c:v>2.7291666666666705</c:v>
                </c:pt>
                <c:pt idx="512">
                  <c:v>2.7395833333333295</c:v>
                </c:pt>
                <c:pt idx="513">
                  <c:v>2.75</c:v>
                </c:pt>
                <c:pt idx="514">
                  <c:v>2.7604166666666705</c:v>
                </c:pt>
                <c:pt idx="515">
                  <c:v>2.7708333333333295</c:v>
                </c:pt>
                <c:pt idx="516">
                  <c:v>2.78125</c:v>
                </c:pt>
                <c:pt idx="517">
                  <c:v>2.7916666666666701</c:v>
                </c:pt>
                <c:pt idx="518">
                  <c:v>2.802083333333329</c:v>
                </c:pt>
                <c:pt idx="519">
                  <c:v>2.8124999999999996</c:v>
                </c:pt>
                <c:pt idx="520">
                  <c:v>2.8229166666666701</c:v>
                </c:pt>
                <c:pt idx="521">
                  <c:v>2.8333333333333295</c:v>
                </c:pt>
                <c:pt idx="522">
                  <c:v>2.84375</c:v>
                </c:pt>
                <c:pt idx="523">
                  <c:v>2.8541666666666701</c:v>
                </c:pt>
                <c:pt idx="524">
                  <c:v>2.8645833333333295</c:v>
                </c:pt>
                <c:pt idx="525">
                  <c:v>2.8749999999999996</c:v>
                </c:pt>
                <c:pt idx="526">
                  <c:v>2.8854166666666701</c:v>
                </c:pt>
                <c:pt idx="527">
                  <c:v>2.895833333333329</c:v>
                </c:pt>
                <c:pt idx="528">
                  <c:v>2.9062499999999996</c:v>
                </c:pt>
                <c:pt idx="529">
                  <c:v>2.9166666666666696</c:v>
                </c:pt>
                <c:pt idx="530">
                  <c:v>2.9270833333333295</c:v>
                </c:pt>
                <c:pt idx="531">
                  <c:v>2.9375</c:v>
                </c:pt>
                <c:pt idx="532">
                  <c:v>2.9479166666666705</c:v>
                </c:pt>
                <c:pt idx="533">
                  <c:v>2.9583333333333295</c:v>
                </c:pt>
                <c:pt idx="534">
                  <c:v>2.96875</c:v>
                </c:pt>
                <c:pt idx="535">
                  <c:v>2.9791666666666701</c:v>
                </c:pt>
                <c:pt idx="536">
                  <c:v>2.9895833333333295</c:v>
                </c:pt>
                <c:pt idx="537">
                  <c:v>0</c:v>
                </c:pt>
                <c:pt idx="538">
                  <c:v>1.0416666666666666E-2</c:v>
                </c:pt>
                <c:pt idx="539">
                  <c:v>2.0833333333333336E-2</c:v>
                </c:pt>
                <c:pt idx="540">
                  <c:v>3.125E-2</c:v>
                </c:pt>
                <c:pt idx="541">
                  <c:v>4.1666666666666664E-2</c:v>
                </c:pt>
                <c:pt idx="542">
                  <c:v>5.2083333333333322E-2</c:v>
                </c:pt>
                <c:pt idx="543">
                  <c:v>6.25E-2</c:v>
                </c:pt>
                <c:pt idx="544">
                  <c:v>7.2916666666666713E-2</c:v>
                </c:pt>
                <c:pt idx="545">
                  <c:v>8.3333333333333315E-2</c:v>
                </c:pt>
                <c:pt idx="546">
                  <c:v>9.3750000000000028E-2</c:v>
                </c:pt>
                <c:pt idx="547">
                  <c:v>0.10416666666666702</c:v>
                </c:pt>
                <c:pt idx="548">
                  <c:v>0.114583333333333</c:v>
                </c:pt>
                <c:pt idx="549">
                  <c:v>0.125</c:v>
                </c:pt>
                <c:pt idx="550">
                  <c:v>0.13541666666666699</c:v>
                </c:pt>
                <c:pt idx="551">
                  <c:v>0.14583333333333304</c:v>
                </c:pt>
                <c:pt idx="552">
                  <c:v>0.15625000000000003</c:v>
                </c:pt>
                <c:pt idx="553">
                  <c:v>0.16666666666666696</c:v>
                </c:pt>
                <c:pt idx="554">
                  <c:v>0.17708333333333304</c:v>
                </c:pt>
                <c:pt idx="555">
                  <c:v>0.18750000000000003</c:v>
                </c:pt>
                <c:pt idx="556">
                  <c:v>0.19791666666666699</c:v>
                </c:pt>
                <c:pt idx="557">
                  <c:v>0.20833333333333304</c:v>
                </c:pt>
                <c:pt idx="558">
                  <c:v>0.21875000000000003</c:v>
                </c:pt>
                <c:pt idx="559">
                  <c:v>0.22916666666666696</c:v>
                </c:pt>
                <c:pt idx="560">
                  <c:v>0.23958333333333304</c:v>
                </c:pt>
                <c:pt idx="561">
                  <c:v>0.25</c:v>
                </c:pt>
                <c:pt idx="562">
                  <c:v>0.26041666666666707</c:v>
                </c:pt>
                <c:pt idx="563">
                  <c:v>0.27083333333333293</c:v>
                </c:pt>
                <c:pt idx="564">
                  <c:v>0.28125</c:v>
                </c:pt>
                <c:pt idx="565">
                  <c:v>0.29166666666666707</c:v>
                </c:pt>
                <c:pt idx="566">
                  <c:v>0.30208333333333298</c:v>
                </c:pt>
                <c:pt idx="567">
                  <c:v>0.31250000000000006</c:v>
                </c:pt>
                <c:pt idx="568">
                  <c:v>0.32291666666666713</c:v>
                </c:pt>
                <c:pt idx="569">
                  <c:v>0.33333333333333298</c:v>
                </c:pt>
                <c:pt idx="570">
                  <c:v>0.34375</c:v>
                </c:pt>
                <c:pt idx="571">
                  <c:v>0.35416666666666707</c:v>
                </c:pt>
                <c:pt idx="572">
                  <c:v>0.36458333333333298</c:v>
                </c:pt>
                <c:pt idx="573">
                  <c:v>0.37500000000000006</c:v>
                </c:pt>
                <c:pt idx="574">
                  <c:v>0.38541666666666713</c:v>
                </c:pt>
                <c:pt idx="575">
                  <c:v>0.39583333333333298</c:v>
                </c:pt>
                <c:pt idx="576">
                  <c:v>0.40625</c:v>
                </c:pt>
                <c:pt idx="577">
                  <c:v>0.41666666666666707</c:v>
                </c:pt>
                <c:pt idx="578">
                  <c:v>0.42708333333333298</c:v>
                </c:pt>
                <c:pt idx="579">
                  <c:v>0.43750000000000006</c:v>
                </c:pt>
                <c:pt idx="580">
                  <c:v>0.44791666666666707</c:v>
                </c:pt>
                <c:pt idx="581">
                  <c:v>0.45833333333333293</c:v>
                </c:pt>
                <c:pt idx="582">
                  <c:v>0.46875</c:v>
                </c:pt>
                <c:pt idx="583">
                  <c:v>0.47916666666666707</c:v>
                </c:pt>
                <c:pt idx="584">
                  <c:v>0.48958333333333298</c:v>
                </c:pt>
                <c:pt idx="585">
                  <c:v>0.5</c:v>
                </c:pt>
                <c:pt idx="586">
                  <c:v>0.51041666666666685</c:v>
                </c:pt>
                <c:pt idx="587">
                  <c:v>0.52083333333333304</c:v>
                </c:pt>
                <c:pt idx="588">
                  <c:v>0.53125</c:v>
                </c:pt>
                <c:pt idx="589">
                  <c:v>0.54166666666666696</c:v>
                </c:pt>
                <c:pt idx="590">
                  <c:v>0.55208333333333304</c:v>
                </c:pt>
                <c:pt idx="591">
                  <c:v>0.5625</c:v>
                </c:pt>
                <c:pt idx="592">
                  <c:v>0.57291666666666696</c:v>
                </c:pt>
                <c:pt idx="593">
                  <c:v>0.58333333333333293</c:v>
                </c:pt>
                <c:pt idx="594">
                  <c:v>0.59375</c:v>
                </c:pt>
                <c:pt idx="595">
                  <c:v>0.60416666666666696</c:v>
                </c:pt>
                <c:pt idx="596">
                  <c:v>0.61458333333333304</c:v>
                </c:pt>
                <c:pt idx="597">
                  <c:v>0.62500000000000011</c:v>
                </c:pt>
                <c:pt idx="598">
                  <c:v>0.63541666666666696</c:v>
                </c:pt>
                <c:pt idx="599">
                  <c:v>0.64583333333333315</c:v>
                </c:pt>
                <c:pt idx="600">
                  <c:v>0.65625000000000011</c:v>
                </c:pt>
                <c:pt idx="601">
                  <c:v>0.66666666666666707</c:v>
                </c:pt>
                <c:pt idx="602">
                  <c:v>0.67708333333333315</c:v>
                </c:pt>
                <c:pt idx="603">
                  <c:v>0.6875</c:v>
                </c:pt>
                <c:pt idx="604">
                  <c:v>0.69791666666666696</c:v>
                </c:pt>
                <c:pt idx="605">
                  <c:v>0.70833333333333304</c:v>
                </c:pt>
                <c:pt idx="606">
                  <c:v>0.71875000000000011</c:v>
                </c:pt>
                <c:pt idx="607">
                  <c:v>0.72916666666666696</c:v>
                </c:pt>
                <c:pt idx="608">
                  <c:v>0.73958333333333304</c:v>
                </c:pt>
                <c:pt idx="609">
                  <c:v>0.75000000000000011</c:v>
                </c:pt>
                <c:pt idx="610">
                  <c:v>0.76041666666666696</c:v>
                </c:pt>
                <c:pt idx="611">
                  <c:v>0.77083333333333315</c:v>
                </c:pt>
                <c:pt idx="612">
                  <c:v>0.78125</c:v>
                </c:pt>
                <c:pt idx="613">
                  <c:v>0.79166666666666696</c:v>
                </c:pt>
                <c:pt idx="614">
                  <c:v>0.80208333333333304</c:v>
                </c:pt>
                <c:pt idx="615">
                  <c:v>0.8125</c:v>
                </c:pt>
                <c:pt idx="616">
                  <c:v>0.82291666666666696</c:v>
                </c:pt>
                <c:pt idx="617">
                  <c:v>0.83333333333333304</c:v>
                </c:pt>
                <c:pt idx="618">
                  <c:v>0.84375000000000011</c:v>
                </c:pt>
                <c:pt idx="619">
                  <c:v>0.85416666666666696</c:v>
                </c:pt>
                <c:pt idx="620">
                  <c:v>0.86458333333333304</c:v>
                </c:pt>
                <c:pt idx="621">
                  <c:v>0.87500000000000011</c:v>
                </c:pt>
                <c:pt idx="622">
                  <c:v>0.88541666666666685</c:v>
                </c:pt>
                <c:pt idx="623">
                  <c:v>0.89583333333333304</c:v>
                </c:pt>
                <c:pt idx="624">
                  <c:v>0.90625</c:v>
                </c:pt>
                <c:pt idx="625">
                  <c:v>0.91666666666666696</c:v>
                </c:pt>
                <c:pt idx="626">
                  <c:v>0.92708333333333304</c:v>
                </c:pt>
                <c:pt idx="627">
                  <c:v>0.9375</c:v>
                </c:pt>
                <c:pt idx="628">
                  <c:v>0.94791666666666696</c:v>
                </c:pt>
                <c:pt idx="629">
                  <c:v>0.95833333333333304</c:v>
                </c:pt>
                <c:pt idx="630">
                  <c:v>0.96875000000000011</c:v>
                </c:pt>
                <c:pt idx="631">
                  <c:v>0.97916666666666696</c:v>
                </c:pt>
                <c:pt idx="632">
                  <c:v>0.98958333333333293</c:v>
                </c:pt>
                <c:pt idx="633">
                  <c:v>1</c:v>
                </c:pt>
                <c:pt idx="634">
                  <c:v>1.0104166666666701</c:v>
                </c:pt>
                <c:pt idx="635">
                  <c:v>1.0208333333333299</c:v>
                </c:pt>
                <c:pt idx="636">
                  <c:v>1.03125</c:v>
                </c:pt>
                <c:pt idx="637">
                  <c:v>1.0416666666666698</c:v>
                </c:pt>
                <c:pt idx="638">
                  <c:v>1.0520833333333302</c:v>
                </c:pt>
                <c:pt idx="639">
                  <c:v>1.0625</c:v>
                </c:pt>
                <c:pt idx="640">
                  <c:v>1.0729166666666701</c:v>
                </c:pt>
                <c:pt idx="641">
                  <c:v>1.0833333333333299</c:v>
                </c:pt>
                <c:pt idx="642">
                  <c:v>1.09375</c:v>
                </c:pt>
                <c:pt idx="643">
                  <c:v>1.1041666666666701</c:v>
                </c:pt>
                <c:pt idx="644">
                  <c:v>1.1145833333333302</c:v>
                </c:pt>
                <c:pt idx="645">
                  <c:v>1.125</c:v>
                </c:pt>
                <c:pt idx="646">
                  <c:v>1.1354166666666701</c:v>
                </c:pt>
                <c:pt idx="647">
                  <c:v>1.1458333333333299</c:v>
                </c:pt>
                <c:pt idx="648">
                  <c:v>1.1562500000000002</c:v>
                </c:pt>
                <c:pt idx="649">
                  <c:v>1.1666666666666701</c:v>
                </c:pt>
                <c:pt idx="650">
                  <c:v>1.1770833333333302</c:v>
                </c:pt>
                <c:pt idx="651">
                  <c:v>1.1875</c:v>
                </c:pt>
                <c:pt idx="652">
                  <c:v>1.1979166666666701</c:v>
                </c:pt>
                <c:pt idx="653">
                  <c:v>1.2083333333333299</c:v>
                </c:pt>
                <c:pt idx="654">
                  <c:v>1.21875</c:v>
                </c:pt>
                <c:pt idx="655">
                  <c:v>1.2291666666666698</c:v>
                </c:pt>
                <c:pt idx="656">
                  <c:v>1.2395833333333299</c:v>
                </c:pt>
                <c:pt idx="657">
                  <c:v>1.25</c:v>
                </c:pt>
                <c:pt idx="658">
                  <c:v>1.2604166666666701</c:v>
                </c:pt>
                <c:pt idx="659">
                  <c:v>1.2708333333333299</c:v>
                </c:pt>
                <c:pt idx="660">
                  <c:v>1.28125</c:v>
                </c:pt>
                <c:pt idx="661">
                  <c:v>1.2916666666666698</c:v>
                </c:pt>
                <c:pt idx="662">
                  <c:v>1.3020833333333302</c:v>
                </c:pt>
                <c:pt idx="663">
                  <c:v>1.3125</c:v>
                </c:pt>
                <c:pt idx="664">
                  <c:v>1.3229166666666701</c:v>
                </c:pt>
                <c:pt idx="665">
                  <c:v>1.3333333333333299</c:v>
                </c:pt>
                <c:pt idx="666">
                  <c:v>1.34375</c:v>
                </c:pt>
                <c:pt idx="667">
                  <c:v>1.3541666666666701</c:v>
                </c:pt>
                <c:pt idx="668">
                  <c:v>1.3645833333333302</c:v>
                </c:pt>
                <c:pt idx="669">
                  <c:v>1.375</c:v>
                </c:pt>
                <c:pt idx="670">
                  <c:v>1.3854166666666701</c:v>
                </c:pt>
                <c:pt idx="671">
                  <c:v>1.3958333333333299</c:v>
                </c:pt>
                <c:pt idx="672">
                  <c:v>1.40625</c:v>
                </c:pt>
                <c:pt idx="673">
                  <c:v>1.4166666666666698</c:v>
                </c:pt>
                <c:pt idx="674">
                  <c:v>1.4270833333333299</c:v>
                </c:pt>
                <c:pt idx="675">
                  <c:v>1.4374999999999998</c:v>
                </c:pt>
                <c:pt idx="676">
                  <c:v>1.4479166666666698</c:v>
                </c:pt>
                <c:pt idx="677">
                  <c:v>1.4583333333333299</c:v>
                </c:pt>
                <c:pt idx="678">
                  <c:v>1.46875</c:v>
                </c:pt>
                <c:pt idx="679">
                  <c:v>1.4791666666666698</c:v>
                </c:pt>
                <c:pt idx="680">
                  <c:v>1.4895833333333299</c:v>
                </c:pt>
                <c:pt idx="681">
                  <c:v>1.5</c:v>
                </c:pt>
                <c:pt idx="682">
                  <c:v>1.5104166666666701</c:v>
                </c:pt>
                <c:pt idx="683">
                  <c:v>1.5208333333333299</c:v>
                </c:pt>
                <c:pt idx="684">
                  <c:v>1.53125</c:v>
                </c:pt>
                <c:pt idx="685">
                  <c:v>1.5416666666666698</c:v>
                </c:pt>
                <c:pt idx="686">
                  <c:v>1.5520833333333302</c:v>
                </c:pt>
                <c:pt idx="687">
                  <c:v>1.5625</c:v>
                </c:pt>
                <c:pt idx="688">
                  <c:v>1.5729166666666701</c:v>
                </c:pt>
                <c:pt idx="689">
                  <c:v>1.5833333333333299</c:v>
                </c:pt>
                <c:pt idx="690">
                  <c:v>1.59375</c:v>
                </c:pt>
                <c:pt idx="691">
                  <c:v>1.6041666666666701</c:v>
                </c:pt>
                <c:pt idx="692">
                  <c:v>1.6145833333333302</c:v>
                </c:pt>
                <c:pt idx="693">
                  <c:v>1.625</c:v>
                </c:pt>
                <c:pt idx="694">
                  <c:v>1.6354166666666701</c:v>
                </c:pt>
                <c:pt idx="695">
                  <c:v>1.6458333333333299</c:v>
                </c:pt>
                <c:pt idx="696">
                  <c:v>1.6562500000000002</c:v>
                </c:pt>
                <c:pt idx="697">
                  <c:v>1.6666666666666701</c:v>
                </c:pt>
                <c:pt idx="698">
                  <c:v>1.6770833333333302</c:v>
                </c:pt>
                <c:pt idx="699">
                  <c:v>1.6875</c:v>
                </c:pt>
                <c:pt idx="700">
                  <c:v>1.6979166666666701</c:v>
                </c:pt>
                <c:pt idx="701">
                  <c:v>1.7083333333333299</c:v>
                </c:pt>
                <c:pt idx="702">
                  <c:v>1.71875</c:v>
                </c:pt>
                <c:pt idx="703">
                  <c:v>1.7291666666666698</c:v>
                </c:pt>
                <c:pt idx="704">
                  <c:v>1.7395833333333299</c:v>
                </c:pt>
                <c:pt idx="705">
                  <c:v>1.75</c:v>
                </c:pt>
                <c:pt idx="706">
                  <c:v>1.7604166666666701</c:v>
                </c:pt>
                <c:pt idx="707">
                  <c:v>1.7708333333333299</c:v>
                </c:pt>
                <c:pt idx="708">
                  <c:v>1.78125</c:v>
                </c:pt>
                <c:pt idx="709">
                  <c:v>1.7916666666666698</c:v>
                </c:pt>
                <c:pt idx="710">
                  <c:v>1.8020833333333302</c:v>
                </c:pt>
                <c:pt idx="711">
                  <c:v>1.8125</c:v>
                </c:pt>
                <c:pt idx="712">
                  <c:v>1.8229166666666701</c:v>
                </c:pt>
                <c:pt idx="713">
                  <c:v>1.8333333333333299</c:v>
                </c:pt>
                <c:pt idx="714">
                  <c:v>1.84375</c:v>
                </c:pt>
                <c:pt idx="715">
                  <c:v>1.8541666666666701</c:v>
                </c:pt>
                <c:pt idx="716">
                  <c:v>1.8645833333333302</c:v>
                </c:pt>
                <c:pt idx="717">
                  <c:v>1.875</c:v>
                </c:pt>
                <c:pt idx="718">
                  <c:v>1.8854166666666701</c:v>
                </c:pt>
                <c:pt idx="719">
                  <c:v>1.8958333333333299</c:v>
                </c:pt>
                <c:pt idx="720">
                  <c:v>1.9062500000000002</c:v>
                </c:pt>
                <c:pt idx="721">
                  <c:v>1.9166666666666701</c:v>
                </c:pt>
                <c:pt idx="722">
                  <c:v>1.9270833333333302</c:v>
                </c:pt>
                <c:pt idx="723">
                  <c:v>1.9375</c:v>
                </c:pt>
                <c:pt idx="724">
                  <c:v>1.9479166666666701</c:v>
                </c:pt>
                <c:pt idx="725">
                  <c:v>1.9583333333333302</c:v>
                </c:pt>
                <c:pt idx="726">
                  <c:v>1.9687500000000002</c:v>
                </c:pt>
                <c:pt idx="727">
                  <c:v>1.9791666666666701</c:v>
                </c:pt>
                <c:pt idx="728">
                  <c:v>1.9895833333333302</c:v>
                </c:pt>
                <c:pt idx="729">
                  <c:v>2</c:v>
                </c:pt>
                <c:pt idx="730">
                  <c:v>2.0104166666666701</c:v>
                </c:pt>
                <c:pt idx="731">
                  <c:v>2.0208333333333295</c:v>
                </c:pt>
                <c:pt idx="732">
                  <c:v>2.0312499999999996</c:v>
                </c:pt>
                <c:pt idx="733">
                  <c:v>2.0416666666666701</c:v>
                </c:pt>
                <c:pt idx="734">
                  <c:v>2.052083333333329</c:v>
                </c:pt>
                <c:pt idx="735">
                  <c:v>2.0625</c:v>
                </c:pt>
                <c:pt idx="736">
                  <c:v>2.0729166666666701</c:v>
                </c:pt>
                <c:pt idx="737">
                  <c:v>2.0833333333333299</c:v>
                </c:pt>
                <c:pt idx="738">
                  <c:v>2.09375</c:v>
                </c:pt>
                <c:pt idx="739">
                  <c:v>2.1041666666666705</c:v>
                </c:pt>
                <c:pt idx="740">
                  <c:v>2.1145833333333295</c:v>
                </c:pt>
                <c:pt idx="741">
                  <c:v>2.125</c:v>
                </c:pt>
                <c:pt idx="742">
                  <c:v>2.1354166666666701</c:v>
                </c:pt>
                <c:pt idx="743">
                  <c:v>2.1458333333333295</c:v>
                </c:pt>
                <c:pt idx="744">
                  <c:v>2.1562499999999996</c:v>
                </c:pt>
                <c:pt idx="745">
                  <c:v>2.1666666666666701</c:v>
                </c:pt>
                <c:pt idx="746">
                  <c:v>2.1770833333333295</c:v>
                </c:pt>
                <c:pt idx="747">
                  <c:v>2.1875000000000004</c:v>
                </c:pt>
                <c:pt idx="748">
                  <c:v>2.1979166666666705</c:v>
                </c:pt>
                <c:pt idx="749">
                  <c:v>2.2083333333333299</c:v>
                </c:pt>
                <c:pt idx="750">
                  <c:v>2.21875</c:v>
                </c:pt>
                <c:pt idx="751">
                  <c:v>2.2291666666666705</c:v>
                </c:pt>
                <c:pt idx="752">
                  <c:v>2.2395833333333295</c:v>
                </c:pt>
                <c:pt idx="753">
                  <c:v>2.25</c:v>
                </c:pt>
                <c:pt idx="754">
                  <c:v>2.2604166666666705</c:v>
                </c:pt>
                <c:pt idx="755">
                  <c:v>2.2708333333333295</c:v>
                </c:pt>
                <c:pt idx="756">
                  <c:v>2.28125</c:v>
                </c:pt>
                <c:pt idx="757">
                  <c:v>2.2916666666666701</c:v>
                </c:pt>
                <c:pt idx="758">
                  <c:v>2.302083333333329</c:v>
                </c:pt>
                <c:pt idx="759">
                  <c:v>2.3124999999999996</c:v>
                </c:pt>
                <c:pt idx="760">
                  <c:v>2.3229166666666701</c:v>
                </c:pt>
                <c:pt idx="761">
                  <c:v>2.3333333333333295</c:v>
                </c:pt>
                <c:pt idx="762">
                  <c:v>2.34375</c:v>
                </c:pt>
                <c:pt idx="763">
                  <c:v>2.3541666666666701</c:v>
                </c:pt>
                <c:pt idx="764">
                  <c:v>2.3645833333333295</c:v>
                </c:pt>
                <c:pt idx="765">
                  <c:v>2.3749999999999996</c:v>
                </c:pt>
                <c:pt idx="766">
                  <c:v>2.3854166666666701</c:v>
                </c:pt>
                <c:pt idx="767">
                  <c:v>2.395833333333329</c:v>
                </c:pt>
                <c:pt idx="768">
                  <c:v>2.4062499999999996</c:v>
                </c:pt>
                <c:pt idx="769">
                  <c:v>2.4166666666666696</c:v>
                </c:pt>
                <c:pt idx="770">
                  <c:v>2.4270833333333295</c:v>
                </c:pt>
                <c:pt idx="771">
                  <c:v>2.4375</c:v>
                </c:pt>
                <c:pt idx="772">
                  <c:v>2.4479166666666705</c:v>
                </c:pt>
                <c:pt idx="773">
                  <c:v>2.46875</c:v>
                </c:pt>
                <c:pt idx="774">
                  <c:v>2.4791666666666701</c:v>
                </c:pt>
                <c:pt idx="775">
                  <c:v>2.4895833333333295</c:v>
                </c:pt>
                <c:pt idx="776">
                  <c:v>2.5</c:v>
                </c:pt>
                <c:pt idx="777">
                  <c:v>2.5104166666666701</c:v>
                </c:pt>
                <c:pt idx="778">
                  <c:v>2.5208333333333295</c:v>
                </c:pt>
                <c:pt idx="779">
                  <c:v>2.5312499999999996</c:v>
                </c:pt>
                <c:pt idx="780">
                  <c:v>2.5416666666666701</c:v>
                </c:pt>
                <c:pt idx="781">
                  <c:v>2.552083333333329</c:v>
                </c:pt>
                <c:pt idx="782">
                  <c:v>2.5625</c:v>
                </c:pt>
                <c:pt idx="783">
                  <c:v>2.5729166666666701</c:v>
                </c:pt>
                <c:pt idx="784">
                  <c:v>2.5833333333333299</c:v>
                </c:pt>
                <c:pt idx="785">
                  <c:v>2.59375</c:v>
                </c:pt>
                <c:pt idx="786">
                  <c:v>2.6041666666666705</c:v>
                </c:pt>
                <c:pt idx="787">
                  <c:v>2.6145833333333295</c:v>
                </c:pt>
                <c:pt idx="788">
                  <c:v>2.625</c:v>
                </c:pt>
                <c:pt idx="789">
                  <c:v>2.6354166666666701</c:v>
                </c:pt>
                <c:pt idx="790">
                  <c:v>2.6458333333333295</c:v>
                </c:pt>
                <c:pt idx="791">
                  <c:v>2.6562499999999996</c:v>
                </c:pt>
                <c:pt idx="792">
                  <c:v>2.6666666666666701</c:v>
                </c:pt>
                <c:pt idx="793">
                  <c:v>2.6770833333333295</c:v>
                </c:pt>
                <c:pt idx="794">
                  <c:v>2.6875000000000004</c:v>
                </c:pt>
                <c:pt idx="795">
                  <c:v>2.6979166666666705</c:v>
                </c:pt>
                <c:pt idx="796">
                  <c:v>2.7083333333333299</c:v>
                </c:pt>
                <c:pt idx="797">
                  <c:v>2.71875</c:v>
                </c:pt>
                <c:pt idx="798">
                  <c:v>2.7291666666666705</c:v>
                </c:pt>
                <c:pt idx="799">
                  <c:v>2.7395833333333295</c:v>
                </c:pt>
                <c:pt idx="800">
                  <c:v>2.75</c:v>
                </c:pt>
                <c:pt idx="801">
                  <c:v>2.7604166666666705</c:v>
                </c:pt>
                <c:pt idx="802">
                  <c:v>2.7708333333333295</c:v>
                </c:pt>
                <c:pt idx="803">
                  <c:v>2.78125</c:v>
                </c:pt>
                <c:pt idx="804">
                  <c:v>2.7916666666666701</c:v>
                </c:pt>
                <c:pt idx="805">
                  <c:v>2.802083333333329</c:v>
                </c:pt>
                <c:pt idx="806">
                  <c:v>2.8124999999999996</c:v>
                </c:pt>
                <c:pt idx="807">
                  <c:v>2.8229166666666701</c:v>
                </c:pt>
                <c:pt idx="808">
                  <c:v>2.8333333333333295</c:v>
                </c:pt>
                <c:pt idx="809">
                  <c:v>2.84375</c:v>
                </c:pt>
                <c:pt idx="810">
                  <c:v>2.8541666666666701</c:v>
                </c:pt>
                <c:pt idx="811">
                  <c:v>2.8645833333333295</c:v>
                </c:pt>
                <c:pt idx="812">
                  <c:v>2.8749999999999996</c:v>
                </c:pt>
                <c:pt idx="813">
                  <c:v>2.8854166666666701</c:v>
                </c:pt>
                <c:pt idx="814">
                  <c:v>2.895833333333329</c:v>
                </c:pt>
                <c:pt idx="815">
                  <c:v>2.9062499999999996</c:v>
                </c:pt>
                <c:pt idx="816">
                  <c:v>2.9166666666666696</c:v>
                </c:pt>
                <c:pt idx="817">
                  <c:v>2.9270833333333295</c:v>
                </c:pt>
                <c:pt idx="818">
                  <c:v>2.9375</c:v>
                </c:pt>
                <c:pt idx="819">
                  <c:v>2.9479166666666705</c:v>
                </c:pt>
                <c:pt idx="820">
                  <c:v>2.9583333333333295</c:v>
                </c:pt>
                <c:pt idx="821">
                  <c:v>2.96875</c:v>
                </c:pt>
                <c:pt idx="822">
                  <c:v>2.9791666666666701</c:v>
                </c:pt>
                <c:pt idx="823">
                  <c:v>2.9895833333333295</c:v>
                </c:pt>
                <c:pt idx="824">
                  <c:v>0</c:v>
                </c:pt>
                <c:pt idx="825">
                  <c:v>1.0416666666666666E-2</c:v>
                </c:pt>
                <c:pt idx="826">
                  <c:v>2.0833333333333336E-2</c:v>
                </c:pt>
                <c:pt idx="827">
                  <c:v>3.125E-2</c:v>
                </c:pt>
                <c:pt idx="828">
                  <c:v>4.1666666666666664E-2</c:v>
                </c:pt>
                <c:pt idx="829">
                  <c:v>5.2083333333333322E-2</c:v>
                </c:pt>
                <c:pt idx="830">
                  <c:v>6.25E-2</c:v>
                </c:pt>
                <c:pt idx="831">
                  <c:v>7.2916666666666713E-2</c:v>
                </c:pt>
                <c:pt idx="832">
                  <c:v>8.3333333333333315E-2</c:v>
                </c:pt>
                <c:pt idx="833">
                  <c:v>9.3750000000000028E-2</c:v>
                </c:pt>
                <c:pt idx="834">
                  <c:v>0.10416666666666702</c:v>
                </c:pt>
                <c:pt idx="835">
                  <c:v>0.114583333333333</c:v>
                </c:pt>
                <c:pt idx="836">
                  <c:v>0.125</c:v>
                </c:pt>
                <c:pt idx="837">
                  <c:v>0.13541666666666699</c:v>
                </c:pt>
                <c:pt idx="838">
                  <c:v>0.14583333333333304</c:v>
                </c:pt>
                <c:pt idx="839">
                  <c:v>0.15625000000000003</c:v>
                </c:pt>
                <c:pt idx="840">
                  <c:v>0.16666666666666696</c:v>
                </c:pt>
                <c:pt idx="841">
                  <c:v>0.17708333333333304</c:v>
                </c:pt>
                <c:pt idx="842">
                  <c:v>0.18750000000000003</c:v>
                </c:pt>
                <c:pt idx="843">
                  <c:v>0.19791666666666699</c:v>
                </c:pt>
                <c:pt idx="844">
                  <c:v>0.20833333333333304</c:v>
                </c:pt>
                <c:pt idx="845">
                  <c:v>0.21875000000000003</c:v>
                </c:pt>
                <c:pt idx="846">
                  <c:v>0.22916666666666696</c:v>
                </c:pt>
                <c:pt idx="847">
                  <c:v>0.23958333333333304</c:v>
                </c:pt>
                <c:pt idx="848">
                  <c:v>0.25</c:v>
                </c:pt>
                <c:pt idx="849">
                  <c:v>0.26041666666666707</c:v>
                </c:pt>
                <c:pt idx="850">
                  <c:v>0.27083333333333293</c:v>
                </c:pt>
                <c:pt idx="851">
                  <c:v>0.28125</c:v>
                </c:pt>
                <c:pt idx="852">
                  <c:v>0.29166666666666707</c:v>
                </c:pt>
                <c:pt idx="853">
                  <c:v>0.30208333333333298</c:v>
                </c:pt>
                <c:pt idx="854">
                  <c:v>0.31250000000000006</c:v>
                </c:pt>
                <c:pt idx="855">
                  <c:v>0.32291666666666713</c:v>
                </c:pt>
                <c:pt idx="856">
                  <c:v>0.33333333333333298</c:v>
                </c:pt>
                <c:pt idx="857">
                  <c:v>0.34375</c:v>
                </c:pt>
                <c:pt idx="858">
                  <c:v>0.35416666666666707</c:v>
                </c:pt>
                <c:pt idx="859">
                  <c:v>0.36458333333333298</c:v>
                </c:pt>
                <c:pt idx="860">
                  <c:v>0.37500000000000006</c:v>
                </c:pt>
                <c:pt idx="861">
                  <c:v>0.38541666666666713</c:v>
                </c:pt>
                <c:pt idx="862">
                  <c:v>0.39583333333333298</c:v>
                </c:pt>
                <c:pt idx="863">
                  <c:v>0.40625</c:v>
                </c:pt>
                <c:pt idx="864">
                  <c:v>0.41666666666666707</c:v>
                </c:pt>
                <c:pt idx="865">
                  <c:v>0.42708333333333298</c:v>
                </c:pt>
                <c:pt idx="866">
                  <c:v>0.43750000000000006</c:v>
                </c:pt>
                <c:pt idx="867">
                  <c:v>0.44791666666666707</c:v>
                </c:pt>
                <c:pt idx="868">
                  <c:v>0.45833333333333293</c:v>
                </c:pt>
                <c:pt idx="869">
                  <c:v>0.46875</c:v>
                </c:pt>
                <c:pt idx="870">
                  <c:v>0.47916666666666707</c:v>
                </c:pt>
                <c:pt idx="871">
                  <c:v>0.48958333333333298</c:v>
                </c:pt>
                <c:pt idx="872">
                  <c:v>0.5</c:v>
                </c:pt>
                <c:pt idx="873">
                  <c:v>0.51041666666666685</c:v>
                </c:pt>
                <c:pt idx="874">
                  <c:v>0.52083333333333304</c:v>
                </c:pt>
                <c:pt idx="875">
                  <c:v>0.53125</c:v>
                </c:pt>
                <c:pt idx="876">
                  <c:v>0.54166666666666696</c:v>
                </c:pt>
                <c:pt idx="877">
                  <c:v>0.55208333333333304</c:v>
                </c:pt>
                <c:pt idx="878">
                  <c:v>0.5625</c:v>
                </c:pt>
                <c:pt idx="879">
                  <c:v>0.57291666666666696</c:v>
                </c:pt>
                <c:pt idx="880">
                  <c:v>0.58333333333333293</c:v>
                </c:pt>
                <c:pt idx="881">
                  <c:v>0.59375</c:v>
                </c:pt>
                <c:pt idx="882">
                  <c:v>0.60416666666666696</c:v>
                </c:pt>
                <c:pt idx="883">
                  <c:v>0.61458333333333304</c:v>
                </c:pt>
                <c:pt idx="884">
                  <c:v>0.62500000000000011</c:v>
                </c:pt>
                <c:pt idx="885">
                  <c:v>0.63541666666666696</c:v>
                </c:pt>
                <c:pt idx="886">
                  <c:v>0.64583333333333315</c:v>
                </c:pt>
                <c:pt idx="887">
                  <c:v>0.65625000000000011</c:v>
                </c:pt>
                <c:pt idx="888">
                  <c:v>0.66666666666666707</c:v>
                </c:pt>
                <c:pt idx="889">
                  <c:v>0.67708333333333315</c:v>
                </c:pt>
                <c:pt idx="890">
                  <c:v>0.6875</c:v>
                </c:pt>
                <c:pt idx="891">
                  <c:v>0.69791666666666696</c:v>
                </c:pt>
                <c:pt idx="892">
                  <c:v>0.70833333333333304</c:v>
                </c:pt>
                <c:pt idx="893">
                  <c:v>0.71875000000000011</c:v>
                </c:pt>
                <c:pt idx="894">
                  <c:v>0.72916666666666696</c:v>
                </c:pt>
                <c:pt idx="895">
                  <c:v>0.73958333333333304</c:v>
                </c:pt>
                <c:pt idx="896">
                  <c:v>0.75000000000000011</c:v>
                </c:pt>
                <c:pt idx="897">
                  <c:v>0.76041666666666696</c:v>
                </c:pt>
                <c:pt idx="898">
                  <c:v>0.77083333333333315</c:v>
                </c:pt>
                <c:pt idx="899">
                  <c:v>0.78125</c:v>
                </c:pt>
                <c:pt idx="900">
                  <c:v>0.79166666666666696</c:v>
                </c:pt>
                <c:pt idx="901">
                  <c:v>0.80208333333333304</c:v>
                </c:pt>
                <c:pt idx="902">
                  <c:v>0.8125</c:v>
                </c:pt>
                <c:pt idx="903">
                  <c:v>0.82291666666666696</c:v>
                </c:pt>
                <c:pt idx="904">
                  <c:v>0.83333333333333304</c:v>
                </c:pt>
                <c:pt idx="905">
                  <c:v>0.84375000000000011</c:v>
                </c:pt>
                <c:pt idx="906">
                  <c:v>0.85416666666666696</c:v>
                </c:pt>
                <c:pt idx="907">
                  <c:v>0.86458333333333304</c:v>
                </c:pt>
                <c:pt idx="908">
                  <c:v>0.87500000000000011</c:v>
                </c:pt>
                <c:pt idx="909">
                  <c:v>0.88541666666666685</c:v>
                </c:pt>
                <c:pt idx="910">
                  <c:v>0.89583333333333304</c:v>
                </c:pt>
                <c:pt idx="911">
                  <c:v>0.90625</c:v>
                </c:pt>
                <c:pt idx="912">
                  <c:v>0.91666666666666696</c:v>
                </c:pt>
                <c:pt idx="913">
                  <c:v>0.92708333333333304</c:v>
                </c:pt>
                <c:pt idx="914">
                  <c:v>0.9375</c:v>
                </c:pt>
                <c:pt idx="915">
                  <c:v>0.94791666666666696</c:v>
                </c:pt>
                <c:pt idx="916">
                  <c:v>0.95833333333333304</c:v>
                </c:pt>
                <c:pt idx="917">
                  <c:v>0.96875000000000011</c:v>
                </c:pt>
                <c:pt idx="918">
                  <c:v>0.97916666666666696</c:v>
                </c:pt>
                <c:pt idx="919">
                  <c:v>0.98958333333333293</c:v>
                </c:pt>
                <c:pt idx="920">
                  <c:v>1</c:v>
                </c:pt>
                <c:pt idx="921">
                  <c:v>1.0104166666666701</c:v>
                </c:pt>
                <c:pt idx="922">
                  <c:v>1.0208333333333299</c:v>
                </c:pt>
                <c:pt idx="923">
                  <c:v>1.03125</c:v>
                </c:pt>
                <c:pt idx="924">
                  <c:v>1.0416666666666698</c:v>
                </c:pt>
                <c:pt idx="925">
                  <c:v>1.0520833333333302</c:v>
                </c:pt>
                <c:pt idx="926">
                  <c:v>1.0625</c:v>
                </c:pt>
                <c:pt idx="927">
                  <c:v>1.0729166666666701</c:v>
                </c:pt>
                <c:pt idx="928">
                  <c:v>1.0833333333333299</c:v>
                </c:pt>
                <c:pt idx="929">
                  <c:v>1.09375</c:v>
                </c:pt>
                <c:pt idx="930">
                  <c:v>1.1041666666666701</c:v>
                </c:pt>
                <c:pt idx="931">
                  <c:v>1.1145833333333302</c:v>
                </c:pt>
                <c:pt idx="932">
                  <c:v>1.125</c:v>
                </c:pt>
                <c:pt idx="933">
                  <c:v>1.1354166666666701</c:v>
                </c:pt>
                <c:pt idx="934">
                  <c:v>1.1458333333333299</c:v>
                </c:pt>
                <c:pt idx="935">
                  <c:v>1.1562500000000002</c:v>
                </c:pt>
                <c:pt idx="936">
                  <c:v>1.1666666666666701</c:v>
                </c:pt>
                <c:pt idx="937">
                  <c:v>1.1770833333333302</c:v>
                </c:pt>
                <c:pt idx="938">
                  <c:v>1.1875</c:v>
                </c:pt>
                <c:pt idx="939">
                  <c:v>1.1979166666666701</c:v>
                </c:pt>
                <c:pt idx="940">
                  <c:v>1.2083333333333299</c:v>
                </c:pt>
                <c:pt idx="941">
                  <c:v>1.21875</c:v>
                </c:pt>
                <c:pt idx="942">
                  <c:v>1.2291666666666698</c:v>
                </c:pt>
                <c:pt idx="943">
                  <c:v>1.2395833333333299</c:v>
                </c:pt>
                <c:pt idx="944">
                  <c:v>1.25</c:v>
                </c:pt>
                <c:pt idx="945">
                  <c:v>1.2604166666666701</c:v>
                </c:pt>
                <c:pt idx="946">
                  <c:v>1.2708333333333299</c:v>
                </c:pt>
                <c:pt idx="947">
                  <c:v>1.28125</c:v>
                </c:pt>
                <c:pt idx="948">
                  <c:v>1.2916666666666698</c:v>
                </c:pt>
                <c:pt idx="949">
                  <c:v>1.3020833333333302</c:v>
                </c:pt>
                <c:pt idx="950">
                  <c:v>1.3125</c:v>
                </c:pt>
                <c:pt idx="951">
                  <c:v>1.3229166666666701</c:v>
                </c:pt>
                <c:pt idx="952">
                  <c:v>1.3333333333333299</c:v>
                </c:pt>
                <c:pt idx="953">
                  <c:v>1.34375</c:v>
                </c:pt>
                <c:pt idx="954">
                  <c:v>1.3541666666666701</c:v>
                </c:pt>
                <c:pt idx="955">
                  <c:v>1.3645833333333302</c:v>
                </c:pt>
                <c:pt idx="956">
                  <c:v>1.375</c:v>
                </c:pt>
                <c:pt idx="957">
                  <c:v>1.3854166666666701</c:v>
                </c:pt>
                <c:pt idx="958">
                  <c:v>1.3958333333333299</c:v>
                </c:pt>
                <c:pt idx="959">
                  <c:v>1.40625</c:v>
                </c:pt>
                <c:pt idx="960">
                  <c:v>1.4166666666666698</c:v>
                </c:pt>
                <c:pt idx="961">
                  <c:v>1.4270833333333299</c:v>
                </c:pt>
                <c:pt idx="962">
                  <c:v>1.4374999999999998</c:v>
                </c:pt>
                <c:pt idx="963">
                  <c:v>1.4479166666666698</c:v>
                </c:pt>
                <c:pt idx="964">
                  <c:v>1.4583333333333299</c:v>
                </c:pt>
                <c:pt idx="965">
                  <c:v>1.46875</c:v>
                </c:pt>
                <c:pt idx="966">
                  <c:v>1.4791666666666698</c:v>
                </c:pt>
                <c:pt idx="967">
                  <c:v>1.4895833333333299</c:v>
                </c:pt>
                <c:pt idx="968">
                  <c:v>1.5</c:v>
                </c:pt>
                <c:pt idx="969">
                  <c:v>1.5104166666666701</c:v>
                </c:pt>
                <c:pt idx="970">
                  <c:v>1.5208333333333299</c:v>
                </c:pt>
                <c:pt idx="971">
                  <c:v>1.53125</c:v>
                </c:pt>
                <c:pt idx="972">
                  <c:v>1.5416666666666698</c:v>
                </c:pt>
                <c:pt idx="973">
                  <c:v>1.5520833333333302</c:v>
                </c:pt>
                <c:pt idx="974">
                  <c:v>1.5625</c:v>
                </c:pt>
                <c:pt idx="975">
                  <c:v>1.5729166666666701</c:v>
                </c:pt>
                <c:pt idx="976">
                  <c:v>1.5833333333333299</c:v>
                </c:pt>
                <c:pt idx="977">
                  <c:v>1.59375</c:v>
                </c:pt>
                <c:pt idx="978">
                  <c:v>1.6041666666666701</c:v>
                </c:pt>
                <c:pt idx="979">
                  <c:v>1.6145833333333302</c:v>
                </c:pt>
                <c:pt idx="980">
                  <c:v>1.625</c:v>
                </c:pt>
                <c:pt idx="981">
                  <c:v>1.6354166666666701</c:v>
                </c:pt>
                <c:pt idx="982">
                  <c:v>1.6458333333333299</c:v>
                </c:pt>
                <c:pt idx="983">
                  <c:v>1.6562500000000002</c:v>
                </c:pt>
                <c:pt idx="984">
                  <c:v>1.6666666666666701</c:v>
                </c:pt>
                <c:pt idx="985">
                  <c:v>1.6770833333333302</c:v>
                </c:pt>
                <c:pt idx="986">
                  <c:v>1.6875</c:v>
                </c:pt>
                <c:pt idx="987">
                  <c:v>1.6979166666666701</c:v>
                </c:pt>
                <c:pt idx="988">
                  <c:v>1.7083333333333299</c:v>
                </c:pt>
                <c:pt idx="989">
                  <c:v>1.71875</c:v>
                </c:pt>
                <c:pt idx="990">
                  <c:v>1.7291666666666698</c:v>
                </c:pt>
                <c:pt idx="991">
                  <c:v>1.7395833333333299</c:v>
                </c:pt>
                <c:pt idx="992">
                  <c:v>1.75</c:v>
                </c:pt>
                <c:pt idx="993">
                  <c:v>1.7604166666666701</c:v>
                </c:pt>
                <c:pt idx="994">
                  <c:v>1.7708333333333299</c:v>
                </c:pt>
                <c:pt idx="995">
                  <c:v>1.78125</c:v>
                </c:pt>
                <c:pt idx="996">
                  <c:v>1.7916666666666698</c:v>
                </c:pt>
                <c:pt idx="997">
                  <c:v>1.8020833333333302</c:v>
                </c:pt>
                <c:pt idx="998">
                  <c:v>1.8125</c:v>
                </c:pt>
                <c:pt idx="999">
                  <c:v>1.8229166666666701</c:v>
                </c:pt>
                <c:pt idx="1000">
                  <c:v>1.8333333333333299</c:v>
                </c:pt>
                <c:pt idx="1001">
                  <c:v>1.84375</c:v>
                </c:pt>
                <c:pt idx="1002">
                  <c:v>1.8541666666666701</c:v>
                </c:pt>
                <c:pt idx="1003">
                  <c:v>1.8645833333333302</c:v>
                </c:pt>
                <c:pt idx="1004">
                  <c:v>1.875</c:v>
                </c:pt>
                <c:pt idx="1005">
                  <c:v>1.8854166666666701</c:v>
                </c:pt>
                <c:pt idx="1006">
                  <c:v>1.8958333333333299</c:v>
                </c:pt>
                <c:pt idx="1007">
                  <c:v>1.9062500000000002</c:v>
                </c:pt>
                <c:pt idx="1008">
                  <c:v>1.9166666666666701</c:v>
                </c:pt>
                <c:pt idx="1009">
                  <c:v>1.9270833333333302</c:v>
                </c:pt>
                <c:pt idx="1010">
                  <c:v>1.9375</c:v>
                </c:pt>
                <c:pt idx="1011">
                  <c:v>1.9479166666666701</c:v>
                </c:pt>
                <c:pt idx="1012">
                  <c:v>1.9583333333333302</c:v>
                </c:pt>
                <c:pt idx="1013">
                  <c:v>1.9687500000000002</c:v>
                </c:pt>
                <c:pt idx="1014">
                  <c:v>1.9791666666666701</c:v>
                </c:pt>
                <c:pt idx="1015">
                  <c:v>1.9895833333333302</c:v>
                </c:pt>
                <c:pt idx="1016">
                  <c:v>2</c:v>
                </c:pt>
                <c:pt idx="1017">
                  <c:v>2.0104166666666701</c:v>
                </c:pt>
                <c:pt idx="1018">
                  <c:v>2.0208333333333295</c:v>
                </c:pt>
                <c:pt idx="1019">
                  <c:v>2.0312499999999996</c:v>
                </c:pt>
                <c:pt idx="1020">
                  <c:v>2.0416666666666701</c:v>
                </c:pt>
                <c:pt idx="1021">
                  <c:v>2.052083333333329</c:v>
                </c:pt>
                <c:pt idx="1022">
                  <c:v>2.0625</c:v>
                </c:pt>
                <c:pt idx="1023">
                  <c:v>2.0729166666666701</c:v>
                </c:pt>
                <c:pt idx="1024">
                  <c:v>2.0833333333333299</c:v>
                </c:pt>
                <c:pt idx="1025">
                  <c:v>2.09375</c:v>
                </c:pt>
                <c:pt idx="1026">
                  <c:v>2.1041666666666705</c:v>
                </c:pt>
                <c:pt idx="1027">
                  <c:v>2.1145833333333295</c:v>
                </c:pt>
                <c:pt idx="1028">
                  <c:v>2.125</c:v>
                </c:pt>
                <c:pt idx="1029">
                  <c:v>2.1354166666666701</c:v>
                </c:pt>
                <c:pt idx="1030">
                  <c:v>2.1458333333333295</c:v>
                </c:pt>
                <c:pt idx="1031">
                  <c:v>2.1562499999999996</c:v>
                </c:pt>
                <c:pt idx="1032">
                  <c:v>2.1666666666666701</c:v>
                </c:pt>
                <c:pt idx="1033">
                  <c:v>2.1770833333333295</c:v>
                </c:pt>
                <c:pt idx="1034">
                  <c:v>2.1875000000000004</c:v>
                </c:pt>
                <c:pt idx="1035">
                  <c:v>2.1979166666666705</c:v>
                </c:pt>
                <c:pt idx="1036">
                  <c:v>2.2083333333333299</c:v>
                </c:pt>
                <c:pt idx="1037">
                  <c:v>2.21875</c:v>
                </c:pt>
                <c:pt idx="1038">
                  <c:v>2.2291666666666705</c:v>
                </c:pt>
                <c:pt idx="1039">
                  <c:v>2.2395833333333295</c:v>
                </c:pt>
                <c:pt idx="1040">
                  <c:v>2.25</c:v>
                </c:pt>
                <c:pt idx="1041">
                  <c:v>2.2604166666666705</c:v>
                </c:pt>
                <c:pt idx="1042">
                  <c:v>2.2708333333333295</c:v>
                </c:pt>
                <c:pt idx="1043">
                  <c:v>2.28125</c:v>
                </c:pt>
                <c:pt idx="1044">
                  <c:v>2.2916666666666701</c:v>
                </c:pt>
                <c:pt idx="1045">
                  <c:v>2.302083333333329</c:v>
                </c:pt>
                <c:pt idx="1046">
                  <c:v>2.3124999999999996</c:v>
                </c:pt>
                <c:pt idx="1047">
                  <c:v>2.3229166666666701</c:v>
                </c:pt>
                <c:pt idx="1048">
                  <c:v>2.3333333333333295</c:v>
                </c:pt>
                <c:pt idx="1049">
                  <c:v>2.34375</c:v>
                </c:pt>
                <c:pt idx="1050">
                  <c:v>2.3541666666666701</c:v>
                </c:pt>
                <c:pt idx="1051">
                  <c:v>2.3645833333333295</c:v>
                </c:pt>
                <c:pt idx="1052">
                  <c:v>2.3749999999999996</c:v>
                </c:pt>
                <c:pt idx="1053">
                  <c:v>2.3854166666666701</c:v>
                </c:pt>
                <c:pt idx="1054">
                  <c:v>2.395833333333329</c:v>
                </c:pt>
                <c:pt idx="1055">
                  <c:v>2.4062499999999996</c:v>
                </c:pt>
                <c:pt idx="1056">
                  <c:v>2.4166666666666696</c:v>
                </c:pt>
                <c:pt idx="1057">
                  <c:v>2.4270833333333295</c:v>
                </c:pt>
                <c:pt idx="1058">
                  <c:v>2.4375</c:v>
                </c:pt>
                <c:pt idx="1059">
                  <c:v>2.4479166666666705</c:v>
                </c:pt>
                <c:pt idx="1060">
                  <c:v>2.4583333333333295</c:v>
                </c:pt>
                <c:pt idx="1061">
                  <c:v>2.46875</c:v>
                </c:pt>
                <c:pt idx="1062">
                  <c:v>2.4791666666666701</c:v>
                </c:pt>
                <c:pt idx="1063">
                  <c:v>2.4895833333333295</c:v>
                </c:pt>
                <c:pt idx="1064">
                  <c:v>2.5</c:v>
                </c:pt>
                <c:pt idx="1065">
                  <c:v>2.5104166666666701</c:v>
                </c:pt>
                <c:pt idx="1066">
                  <c:v>2.5208333333333295</c:v>
                </c:pt>
                <c:pt idx="1067">
                  <c:v>2.5312499999999996</c:v>
                </c:pt>
                <c:pt idx="1068">
                  <c:v>2.5416666666666701</c:v>
                </c:pt>
                <c:pt idx="1069">
                  <c:v>2.552083333333329</c:v>
                </c:pt>
                <c:pt idx="1070">
                  <c:v>2.5625</c:v>
                </c:pt>
                <c:pt idx="1071">
                  <c:v>2.5729166666666701</c:v>
                </c:pt>
                <c:pt idx="1072">
                  <c:v>2.5833333333333299</c:v>
                </c:pt>
                <c:pt idx="1073">
                  <c:v>2.59375</c:v>
                </c:pt>
                <c:pt idx="1074">
                  <c:v>2.6041666666666705</c:v>
                </c:pt>
                <c:pt idx="1075">
                  <c:v>2.6145833333333295</c:v>
                </c:pt>
                <c:pt idx="1076">
                  <c:v>2.625</c:v>
                </c:pt>
                <c:pt idx="1077">
                  <c:v>2.6354166666666701</c:v>
                </c:pt>
                <c:pt idx="1078">
                  <c:v>2.6458333333333295</c:v>
                </c:pt>
                <c:pt idx="1079">
                  <c:v>2.6562499999999996</c:v>
                </c:pt>
                <c:pt idx="1080">
                  <c:v>2.6666666666666701</c:v>
                </c:pt>
                <c:pt idx="1081">
                  <c:v>2.6770833333333295</c:v>
                </c:pt>
                <c:pt idx="1082">
                  <c:v>2.6875000000000004</c:v>
                </c:pt>
                <c:pt idx="1083">
                  <c:v>2.6979166666666705</c:v>
                </c:pt>
                <c:pt idx="1084">
                  <c:v>2.7083333333333299</c:v>
                </c:pt>
                <c:pt idx="1085">
                  <c:v>2.71875</c:v>
                </c:pt>
                <c:pt idx="1086">
                  <c:v>2.7291666666666705</c:v>
                </c:pt>
                <c:pt idx="1087">
                  <c:v>2.7395833333333295</c:v>
                </c:pt>
                <c:pt idx="1088">
                  <c:v>2.75</c:v>
                </c:pt>
                <c:pt idx="1089">
                  <c:v>2.7604166666666705</c:v>
                </c:pt>
                <c:pt idx="1090">
                  <c:v>2.7708333333333295</c:v>
                </c:pt>
                <c:pt idx="1091">
                  <c:v>2.78125</c:v>
                </c:pt>
                <c:pt idx="1092">
                  <c:v>2.7916666666666701</c:v>
                </c:pt>
                <c:pt idx="1093">
                  <c:v>2.802083333333329</c:v>
                </c:pt>
                <c:pt idx="1094">
                  <c:v>2.8124999999999996</c:v>
                </c:pt>
                <c:pt idx="1095">
                  <c:v>2.8229166666666701</c:v>
                </c:pt>
                <c:pt idx="1096">
                  <c:v>2.8333333333333295</c:v>
                </c:pt>
                <c:pt idx="1097">
                  <c:v>2.84375</c:v>
                </c:pt>
                <c:pt idx="1098">
                  <c:v>2.8541666666666701</c:v>
                </c:pt>
                <c:pt idx="1099">
                  <c:v>2.8645833333333295</c:v>
                </c:pt>
                <c:pt idx="1100">
                  <c:v>2.8749999999999996</c:v>
                </c:pt>
                <c:pt idx="1101">
                  <c:v>2.8854166666666701</c:v>
                </c:pt>
                <c:pt idx="1102">
                  <c:v>2.895833333333329</c:v>
                </c:pt>
                <c:pt idx="1103">
                  <c:v>2.9062499999999996</c:v>
                </c:pt>
                <c:pt idx="1104">
                  <c:v>2.9166666666666696</c:v>
                </c:pt>
                <c:pt idx="1105">
                  <c:v>2.9270833333333295</c:v>
                </c:pt>
                <c:pt idx="1106">
                  <c:v>2.9375</c:v>
                </c:pt>
                <c:pt idx="1107">
                  <c:v>2.9479166666666705</c:v>
                </c:pt>
                <c:pt idx="1108">
                  <c:v>2.9583333333333295</c:v>
                </c:pt>
                <c:pt idx="1109">
                  <c:v>2.96875</c:v>
                </c:pt>
                <c:pt idx="1110">
                  <c:v>2.9791666666666701</c:v>
                </c:pt>
                <c:pt idx="1111">
                  <c:v>2.9895833333333295</c:v>
                </c:pt>
                <c:pt idx="1112">
                  <c:v>0</c:v>
                </c:pt>
                <c:pt idx="1113">
                  <c:v>1.0416666666666666E-2</c:v>
                </c:pt>
                <c:pt idx="1114">
                  <c:v>2.0833333333333336E-2</c:v>
                </c:pt>
                <c:pt idx="1115">
                  <c:v>3.125E-2</c:v>
                </c:pt>
                <c:pt idx="1116">
                  <c:v>4.1666666666666664E-2</c:v>
                </c:pt>
                <c:pt idx="1117">
                  <c:v>5.2083333333333322E-2</c:v>
                </c:pt>
                <c:pt idx="1118">
                  <c:v>6.25E-2</c:v>
                </c:pt>
                <c:pt idx="1119">
                  <c:v>7.2916666666666713E-2</c:v>
                </c:pt>
                <c:pt idx="1120">
                  <c:v>8.3333333333333315E-2</c:v>
                </c:pt>
                <c:pt idx="1121">
                  <c:v>9.3750000000000028E-2</c:v>
                </c:pt>
                <c:pt idx="1122">
                  <c:v>0.10416666666666702</c:v>
                </c:pt>
                <c:pt idx="1123">
                  <c:v>0.114583333333333</c:v>
                </c:pt>
                <c:pt idx="1124">
                  <c:v>0.125</c:v>
                </c:pt>
                <c:pt idx="1125">
                  <c:v>0.13541666666666699</c:v>
                </c:pt>
                <c:pt idx="1126">
                  <c:v>0.14583333333333304</c:v>
                </c:pt>
                <c:pt idx="1127">
                  <c:v>0.15625000000000003</c:v>
                </c:pt>
                <c:pt idx="1128">
                  <c:v>0.16666666666666696</c:v>
                </c:pt>
                <c:pt idx="1129">
                  <c:v>0.17708333333333304</c:v>
                </c:pt>
                <c:pt idx="1130">
                  <c:v>0.18750000000000003</c:v>
                </c:pt>
                <c:pt idx="1131">
                  <c:v>0.19791666666666699</c:v>
                </c:pt>
                <c:pt idx="1132">
                  <c:v>0.20833333333333304</c:v>
                </c:pt>
                <c:pt idx="1133">
                  <c:v>0.21875000000000003</c:v>
                </c:pt>
                <c:pt idx="1134">
                  <c:v>0.22916666666666696</c:v>
                </c:pt>
                <c:pt idx="1135">
                  <c:v>0.23958333333333304</c:v>
                </c:pt>
                <c:pt idx="1136">
                  <c:v>0.25</c:v>
                </c:pt>
                <c:pt idx="1137">
                  <c:v>0.26041666666666707</c:v>
                </c:pt>
                <c:pt idx="1138">
                  <c:v>0.27083333333333293</c:v>
                </c:pt>
                <c:pt idx="1139">
                  <c:v>0.28125</c:v>
                </c:pt>
                <c:pt idx="1140">
                  <c:v>0.29166666666666707</c:v>
                </c:pt>
                <c:pt idx="1141">
                  <c:v>0.30208333333333298</c:v>
                </c:pt>
                <c:pt idx="1142">
                  <c:v>0.31250000000000006</c:v>
                </c:pt>
                <c:pt idx="1143">
                  <c:v>0.32291666666666713</c:v>
                </c:pt>
                <c:pt idx="1144">
                  <c:v>0.33333333333333298</c:v>
                </c:pt>
                <c:pt idx="1145">
                  <c:v>0.34375</c:v>
                </c:pt>
                <c:pt idx="1146">
                  <c:v>0.35416666666666707</c:v>
                </c:pt>
                <c:pt idx="1147">
                  <c:v>0.36458333333333298</c:v>
                </c:pt>
                <c:pt idx="1148">
                  <c:v>0.37500000000000006</c:v>
                </c:pt>
                <c:pt idx="1149">
                  <c:v>0.38541666666666713</c:v>
                </c:pt>
                <c:pt idx="1150">
                  <c:v>0.39583333333333298</c:v>
                </c:pt>
                <c:pt idx="1151">
                  <c:v>0.40625</c:v>
                </c:pt>
                <c:pt idx="1152">
                  <c:v>0.41666666666666707</c:v>
                </c:pt>
                <c:pt idx="1153">
                  <c:v>0.42708333333333298</c:v>
                </c:pt>
                <c:pt idx="1154">
                  <c:v>0.43750000000000006</c:v>
                </c:pt>
                <c:pt idx="1155">
                  <c:v>0.44791666666666707</c:v>
                </c:pt>
                <c:pt idx="1156">
                  <c:v>0.45833333333333293</c:v>
                </c:pt>
                <c:pt idx="1157">
                  <c:v>0.46875</c:v>
                </c:pt>
                <c:pt idx="1158">
                  <c:v>0.47916666666666707</c:v>
                </c:pt>
                <c:pt idx="1159">
                  <c:v>0.48958333333333298</c:v>
                </c:pt>
                <c:pt idx="1160">
                  <c:v>0.5</c:v>
                </c:pt>
                <c:pt idx="1161">
                  <c:v>0.51041666666666685</c:v>
                </c:pt>
                <c:pt idx="1162">
                  <c:v>0.52083333333333304</c:v>
                </c:pt>
                <c:pt idx="1163">
                  <c:v>0.53125</c:v>
                </c:pt>
                <c:pt idx="1164">
                  <c:v>0.54166666666666696</c:v>
                </c:pt>
                <c:pt idx="1165">
                  <c:v>0.55208333333333304</c:v>
                </c:pt>
                <c:pt idx="1166">
                  <c:v>0.5625</c:v>
                </c:pt>
                <c:pt idx="1167">
                  <c:v>0.57291666666666696</c:v>
                </c:pt>
                <c:pt idx="1168">
                  <c:v>0.58333333333333293</c:v>
                </c:pt>
                <c:pt idx="1169">
                  <c:v>0.59375</c:v>
                </c:pt>
                <c:pt idx="1170">
                  <c:v>0.60416666666666696</c:v>
                </c:pt>
                <c:pt idx="1171">
                  <c:v>0.61458333333333304</c:v>
                </c:pt>
                <c:pt idx="1172">
                  <c:v>0.62500000000000011</c:v>
                </c:pt>
                <c:pt idx="1173">
                  <c:v>0.63541666666666696</c:v>
                </c:pt>
                <c:pt idx="1174">
                  <c:v>0.64583333333333315</c:v>
                </c:pt>
                <c:pt idx="1175">
                  <c:v>0.65625000000000011</c:v>
                </c:pt>
                <c:pt idx="1176">
                  <c:v>0.66666666666666707</c:v>
                </c:pt>
                <c:pt idx="1177">
                  <c:v>0.67708333333333315</c:v>
                </c:pt>
                <c:pt idx="1178">
                  <c:v>0.6875</c:v>
                </c:pt>
                <c:pt idx="1179">
                  <c:v>0.69791666666666696</c:v>
                </c:pt>
                <c:pt idx="1180">
                  <c:v>0.70833333333333304</c:v>
                </c:pt>
                <c:pt idx="1181">
                  <c:v>0.71875000000000011</c:v>
                </c:pt>
                <c:pt idx="1182">
                  <c:v>0.72916666666666696</c:v>
                </c:pt>
                <c:pt idx="1183">
                  <c:v>0.73958333333333304</c:v>
                </c:pt>
                <c:pt idx="1184">
                  <c:v>0.75000000000000011</c:v>
                </c:pt>
                <c:pt idx="1185">
                  <c:v>0.76041666666666696</c:v>
                </c:pt>
                <c:pt idx="1186">
                  <c:v>0.77083333333333315</c:v>
                </c:pt>
                <c:pt idx="1187">
                  <c:v>0.78125</c:v>
                </c:pt>
                <c:pt idx="1188">
                  <c:v>0.79166666666666696</c:v>
                </c:pt>
                <c:pt idx="1189">
                  <c:v>0.80208333333333304</c:v>
                </c:pt>
                <c:pt idx="1190">
                  <c:v>0.8125</c:v>
                </c:pt>
                <c:pt idx="1191">
                  <c:v>0.82291666666666696</c:v>
                </c:pt>
                <c:pt idx="1192">
                  <c:v>0.83333333333333304</c:v>
                </c:pt>
                <c:pt idx="1193">
                  <c:v>0.84375000000000011</c:v>
                </c:pt>
                <c:pt idx="1194">
                  <c:v>0.85416666666666696</c:v>
                </c:pt>
                <c:pt idx="1195">
                  <c:v>0.86458333333333304</c:v>
                </c:pt>
                <c:pt idx="1196">
                  <c:v>0.87500000000000011</c:v>
                </c:pt>
                <c:pt idx="1197">
                  <c:v>0.88541666666666685</c:v>
                </c:pt>
                <c:pt idx="1198">
                  <c:v>0.89583333333333304</c:v>
                </c:pt>
                <c:pt idx="1199">
                  <c:v>0.90625</c:v>
                </c:pt>
                <c:pt idx="1200">
                  <c:v>0.91666666666666696</c:v>
                </c:pt>
                <c:pt idx="1201">
                  <c:v>0.92708333333333304</c:v>
                </c:pt>
                <c:pt idx="1202">
                  <c:v>0.9375</c:v>
                </c:pt>
                <c:pt idx="1203">
                  <c:v>0.94791666666666696</c:v>
                </c:pt>
                <c:pt idx="1204">
                  <c:v>0.95833333333333304</c:v>
                </c:pt>
                <c:pt idx="1205">
                  <c:v>0.96875000000000011</c:v>
                </c:pt>
                <c:pt idx="1206">
                  <c:v>0.97916666666666696</c:v>
                </c:pt>
                <c:pt idx="1207">
                  <c:v>0.98958333333333293</c:v>
                </c:pt>
                <c:pt idx="1208">
                  <c:v>1</c:v>
                </c:pt>
                <c:pt idx="1209">
                  <c:v>1.0104166666666701</c:v>
                </c:pt>
                <c:pt idx="1210">
                  <c:v>1.0208333333333299</c:v>
                </c:pt>
                <c:pt idx="1211">
                  <c:v>1.03125</c:v>
                </c:pt>
                <c:pt idx="1212">
                  <c:v>1.0416666666666698</c:v>
                </c:pt>
                <c:pt idx="1213">
                  <c:v>1.0520833333333302</c:v>
                </c:pt>
                <c:pt idx="1214">
                  <c:v>1.0625</c:v>
                </c:pt>
                <c:pt idx="1215">
                  <c:v>1.0729166666666701</c:v>
                </c:pt>
                <c:pt idx="1216">
                  <c:v>1.0833333333333299</c:v>
                </c:pt>
                <c:pt idx="1217">
                  <c:v>1.09375</c:v>
                </c:pt>
                <c:pt idx="1218">
                  <c:v>1.1041666666666701</c:v>
                </c:pt>
                <c:pt idx="1219">
                  <c:v>1.1145833333333302</c:v>
                </c:pt>
                <c:pt idx="1220">
                  <c:v>1.125</c:v>
                </c:pt>
                <c:pt idx="1221">
                  <c:v>1.1354166666666701</c:v>
                </c:pt>
                <c:pt idx="1222">
                  <c:v>1.1458333333333299</c:v>
                </c:pt>
                <c:pt idx="1223">
                  <c:v>1.1562500000000002</c:v>
                </c:pt>
                <c:pt idx="1224">
                  <c:v>1.1666666666666701</c:v>
                </c:pt>
                <c:pt idx="1225">
                  <c:v>1.1770833333333302</c:v>
                </c:pt>
                <c:pt idx="1226">
                  <c:v>1.1875</c:v>
                </c:pt>
                <c:pt idx="1227">
                  <c:v>1.1979166666666701</c:v>
                </c:pt>
                <c:pt idx="1228">
                  <c:v>1.2083333333333299</c:v>
                </c:pt>
                <c:pt idx="1229">
                  <c:v>1.21875</c:v>
                </c:pt>
                <c:pt idx="1230">
                  <c:v>1.2291666666666698</c:v>
                </c:pt>
                <c:pt idx="1231">
                  <c:v>1.2395833333333299</c:v>
                </c:pt>
                <c:pt idx="1232">
                  <c:v>1.25</c:v>
                </c:pt>
                <c:pt idx="1233">
                  <c:v>1.2604166666666701</c:v>
                </c:pt>
                <c:pt idx="1234">
                  <c:v>1.2708333333333299</c:v>
                </c:pt>
                <c:pt idx="1235">
                  <c:v>1.28125</c:v>
                </c:pt>
                <c:pt idx="1236">
                  <c:v>1.2916666666666698</c:v>
                </c:pt>
                <c:pt idx="1237">
                  <c:v>1.3020833333333302</c:v>
                </c:pt>
                <c:pt idx="1238">
                  <c:v>1.3125</c:v>
                </c:pt>
                <c:pt idx="1239">
                  <c:v>1.3229166666666701</c:v>
                </c:pt>
                <c:pt idx="1240">
                  <c:v>1.3333333333333299</c:v>
                </c:pt>
                <c:pt idx="1241">
                  <c:v>1.34375</c:v>
                </c:pt>
                <c:pt idx="1242">
                  <c:v>1.3541666666666701</c:v>
                </c:pt>
                <c:pt idx="1243">
                  <c:v>1.3645833333333302</c:v>
                </c:pt>
                <c:pt idx="1244">
                  <c:v>1.375</c:v>
                </c:pt>
                <c:pt idx="1245">
                  <c:v>1.3854166666666701</c:v>
                </c:pt>
                <c:pt idx="1246">
                  <c:v>1.3958333333333299</c:v>
                </c:pt>
                <c:pt idx="1247">
                  <c:v>1.40625</c:v>
                </c:pt>
                <c:pt idx="1248">
                  <c:v>1.4166666666666698</c:v>
                </c:pt>
                <c:pt idx="1249">
                  <c:v>1.4270833333333299</c:v>
                </c:pt>
                <c:pt idx="1250">
                  <c:v>1.4374999999999998</c:v>
                </c:pt>
                <c:pt idx="1251">
                  <c:v>1.4479166666666698</c:v>
                </c:pt>
                <c:pt idx="1252">
                  <c:v>1.4583333333333299</c:v>
                </c:pt>
                <c:pt idx="1253">
                  <c:v>1.46875</c:v>
                </c:pt>
                <c:pt idx="1254">
                  <c:v>1.4791666666666698</c:v>
                </c:pt>
                <c:pt idx="1255">
                  <c:v>1.4895833333333299</c:v>
                </c:pt>
                <c:pt idx="1256">
                  <c:v>1.5</c:v>
                </c:pt>
                <c:pt idx="1257">
                  <c:v>1.5104166666666701</c:v>
                </c:pt>
                <c:pt idx="1258">
                  <c:v>1.5208333333333299</c:v>
                </c:pt>
                <c:pt idx="1259">
                  <c:v>1.53125</c:v>
                </c:pt>
                <c:pt idx="1260">
                  <c:v>1.5416666666666698</c:v>
                </c:pt>
                <c:pt idx="1261">
                  <c:v>1.5520833333333302</c:v>
                </c:pt>
                <c:pt idx="1262">
                  <c:v>1.5625</c:v>
                </c:pt>
                <c:pt idx="1263">
                  <c:v>1.5729166666666701</c:v>
                </c:pt>
                <c:pt idx="1264">
                  <c:v>1.5833333333333299</c:v>
                </c:pt>
                <c:pt idx="1265">
                  <c:v>1.59375</c:v>
                </c:pt>
                <c:pt idx="1266">
                  <c:v>1.6041666666666701</c:v>
                </c:pt>
                <c:pt idx="1267">
                  <c:v>1.6145833333333302</c:v>
                </c:pt>
                <c:pt idx="1268">
                  <c:v>1.625</c:v>
                </c:pt>
                <c:pt idx="1269">
                  <c:v>1.6354166666666701</c:v>
                </c:pt>
                <c:pt idx="1270">
                  <c:v>1.6458333333333299</c:v>
                </c:pt>
                <c:pt idx="1271">
                  <c:v>1.6562500000000002</c:v>
                </c:pt>
                <c:pt idx="1272">
                  <c:v>1.6666666666666701</c:v>
                </c:pt>
                <c:pt idx="1273">
                  <c:v>1.6770833333333302</c:v>
                </c:pt>
                <c:pt idx="1274">
                  <c:v>1.6875</c:v>
                </c:pt>
                <c:pt idx="1275">
                  <c:v>1.6979166666666701</c:v>
                </c:pt>
                <c:pt idx="1276">
                  <c:v>1.7083333333333299</c:v>
                </c:pt>
                <c:pt idx="1277">
                  <c:v>1.71875</c:v>
                </c:pt>
                <c:pt idx="1278">
                  <c:v>1.7291666666666698</c:v>
                </c:pt>
                <c:pt idx="1279">
                  <c:v>1.7395833333333299</c:v>
                </c:pt>
                <c:pt idx="1280">
                  <c:v>1.75</c:v>
                </c:pt>
                <c:pt idx="1281">
                  <c:v>1.7604166666666701</c:v>
                </c:pt>
                <c:pt idx="1282">
                  <c:v>1.7708333333333299</c:v>
                </c:pt>
                <c:pt idx="1283">
                  <c:v>1.78125</c:v>
                </c:pt>
                <c:pt idx="1284">
                  <c:v>1.7916666666666698</c:v>
                </c:pt>
                <c:pt idx="1285">
                  <c:v>1.8020833333333302</c:v>
                </c:pt>
                <c:pt idx="1286">
                  <c:v>1.8125</c:v>
                </c:pt>
                <c:pt idx="1287">
                  <c:v>1.8229166666666701</c:v>
                </c:pt>
                <c:pt idx="1288">
                  <c:v>1.8333333333333299</c:v>
                </c:pt>
                <c:pt idx="1289">
                  <c:v>1.84375</c:v>
                </c:pt>
                <c:pt idx="1290">
                  <c:v>1.8541666666666701</c:v>
                </c:pt>
                <c:pt idx="1291">
                  <c:v>1.8645833333333302</c:v>
                </c:pt>
                <c:pt idx="1292">
                  <c:v>1.875</c:v>
                </c:pt>
                <c:pt idx="1293">
                  <c:v>1.8854166666666701</c:v>
                </c:pt>
                <c:pt idx="1294">
                  <c:v>1.8958333333333299</c:v>
                </c:pt>
                <c:pt idx="1295">
                  <c:v>1.9062500000000002</c:v>
                </c:pt>
                <c:pt idx="1296">
                  <c:v>1.9166666666666701</c:v>
                </c:pt>
                <c:pt idx="1297">
                  <c:v>1.9270833333333302</c:v>
                </c:pt>
                <c:pt idx="1298">
                  <c:v>1.9375</c:v>
                </c:pt>
                <c:pt idx="1299">
                  <c:v>1.9479166666666701</c:v>
                </c:pt>
                <c:pt idx="1300">
                  <c:v>1.9583333333333302</c:v>
                </c:pt>
                <c:pt idx="1301">
                  <c:v>1.9687500000000002</c:v>
                </c:pt>
                <c:pt idx="1302">
                  <c:v>1.9791666666666701</c:v>
                </c:pt>
                <c:pt idx="1303">
                  <c:v>1.9895833333333302</c:v>
                </c:pt>
                <c:pt idx="1304">
                  <c:v>2</c:v>
                </c:pt>
                <c:pt idx="1305">
                  <c:v>2.0104166666666701</c:v>
                </c:pt>
                <c:pt idx="1306">
                  <c:v>2.0208333333333295</c:v>
                </c:pt>
                <c:pt idx="1307">
                  <c:v>2.0312499999999996</c:v>
                </c:pt>
                <c:pt idx="1308">
                  <c:v>2.0416666666666701</c:v>
                </c:pt>
                <c:pt idx="1309">
                  <c:v>2.052083333333329</c:v>
                </c:pt>
                <c:pt idx="1310">
                  <c:v>2.0625</c:v>
                </c:pt>
                <c:pt idx="1311">
                  <c:v>2.0729166666666701</c:v>
                </c:pt>
                <c:pt idx="1312">
                  <c:v>2.0833333333333299</c:v>
                </c:pt>
                <c:pt idx="1313">
                  <c:v>2.09375</c:v>
                </c:pt>
                <c:pt idx="1314">
                  <c:v>2.1041666666666705</c:v>
                </c:pt>
                <c:pt idx="1315">
                  <c:v>2.1145833333333295</c:v>
                </c:pt>
                <c:pt idx="1316">
                  <c:v>2.125</c:v>
                </c:pt>
                <c:pt idx="1317">
                  <c:v>2.1354166666666701</c:v>
                </c:pt>
                <c:pt idx="1318">
                  <c:v>2.1458333333333295</c:v>
                </c:pt>
                <c:pt idx="1319">
                  <c:v>2.1562499999999996</c:v>
                </c:pt>
                <c:pt idx="1320">
                  <c:v>2.1666666666666701</c:v>
                </c:pt>
                <c:pt idx="1321">
                  <c:v>2.1770833333333295</c:v>
                </c:pt>
                <c:pt idx="1322">
                  <c:v>2.1875000000000004</c:v>
                </c:pt>
                <c:pt idx="1323">
                  <c:v>2.1979166666666705</c:v>
                </c:pt>
                <c:pt idx="1324">
                  <c:v>2.2083333333333299</c:v>
                </c:pt>
                <c:pt idx="1325">
                  <c:v>2.21875</c:v>
                </c:pt>
                <c:pt idx="1326">
                  <c:v>2.2291666666666705</c:v>
                </c:pt>
                <c:pt idx="1327">
                  <c:v>2.2395833333333295</c:v>
                </c:pt>
                <c:pt idx="1328">
                  <c:v>2.25</c:v>
                </c:pt>
                <c:pt idx="1329">
                  <c:v>2.2604166666666705</c:v>
                </c:pt>
                <c:pt idx="1330">
                  <c:v>2.2708333333333295</c:v>
                </c:pt>
                <c:pt idx="1331">
                  <c:v>2.28125</c:v>
                </c:pt>
                <c:pt idx="1332">
                  <c:v>2.2916666666666701</c:v>
                </c:pt>
                <c:pt idx="1333">
                  <c:v>2.302083333333329</c:v>
                </c:pt>
                <c:pt idx="1334">
                  <c:v>2.3124999999999996</c:v>
                </c:pt>
                <c:pt idx="1335">
                  <c:v>2.3229166666666701</c:v>
                </c:pt>
                <c:pt idx="1336">
                  <c:v>2.3333333333333295</c:v>
                </c:pt>
                <c:pt idx="1337">
                  <c:v>2.34375</c:v>
                </c:pt>
                <c:pt idx="1338">
                  <c:v>2.3541666666666701</c:v>
                </c:pt>
                <c:pt idx="1339">
                  <c:v>2.3645833333333295</c:v>
                </c:pt>
                <c:pt idx="1340">
                  <c:v>2.3749999999999996</c:v>
                </c:pt>
                <c:pt idx="1341">
                  <c:v>2.3854166666666701</c:v>
                </c:pt>
                <c:pt idx="1342">
                  <c:v>2.395833333333329</c:v>
                </c:pt>
                <c:pt idx="1343">
                  <c:v>2.4062499999999996</c:v>
                </c:pt>
                <c:pt idx="1344">
                  <c:v>2.4166666666666696</c:v>
                </c:pt>
                <c:pt idx="1345">
                  <c:v>2.4270833333333295</c:v>
                </c:pt>
                <c:pt idx="1346">
                  <c:v>2.4375</c:v>
                </c:pt>
                <c:pt idx="1347">
                  <c:v>2.4479166666666705</c:v>
                </c:pt>
                <c:pt idx="1348">
                  <c:v>2.4583333333333295</c:v>
                </c:pt>
                <c:pt idx="1349">
                  <c:v>2.46875</c:v>
                </c:pt>
                <c:pt idx="1350">
                  <c:v>2.4791666666666701</c:v>
                </c:pt>
                <c:pt idx="1351">
                  <c:v>2.4895833333333295</c:v>
                </c:pt>
                <c:pt idx="1352">
                  <c:v>2.5</c:v>
                </c:pt>
                <c:pt idx="1353">
                  <c:v>2.5104166666666701</c:v>
                </c:pt>
                <c:pt idx="1354">
                  <c:v>2.5208333333333295</c:v>
                </c:pt>
                <c:pt idx="1355">
                  <c:v>2.5312499999999996</c:v>
                </c:pt>
                <c:pt idx="1356">
                  <c:v>2.5416666666666701</c:v>
                </c:pt>
                <c:pt idx="1357">
                  <c:v>2.552083333333329</c:v>
                </c:pt>
                <c:pt idx="1358">
                  <c:v>2.5625</c:v>
                </c:pt>
                <c:pt idx="1359">
                  <c:v>2.5729166666666701</c:v>
                </c:pt>
                <c:pt idx="1360">
                  <c:v>2.5833333333333299</c:v>
                </c:pt>
                <c:pt idx="1361">
                  <c:v>2.59375</c:v>
                </c:pt>
                <c:pt idx="1362">
                  <c:v>2.6041666666666705</c:v>
                </c:pt>
                <c:pt idx="1363">
                  <c:v>2.6145833333333295</c:v>
                </c:pt>
                <c:pt idx="1364">
                  <c:v>2.625</c:v>
                </c:pt>
                <c:pt idx="1365">
                  <c:v>2.6354166666666701</c:v>
                </c:pt>
                <c:pt idx="1366">
                  <c:v>2.6458333333333295</c:v>
                </c:pt>
                <c:pt idx="1367">
                  <c:v>2.6562499999999996</c:v>
                </c:pt>
                <c:pt idx="1368">
                  <c:v>2.6666666666666701</c:v>
                </c:pt>
                <c:pt idx="1369">
                  <c:v>2.6770833333333295</c:v>
                </c:pt>
                <c:pt idx="1370">
                  <c:v>2.6875000000000004</c:v>
                </c:pt>
                <c:pt idx="1371">
                  <c:v>2.6979166666666705</c:v>
                </c:pt>
                <c:pt idx="1372">
                  <c:v>2.7083333333333299</c:v>
                </c:pt>
                <c:pt idx="1373">
                  <c:v>2.71875</c:v>
                </c:pt>
                <c:pt idx="1374">
                  <c:v>2.7291666666666705</c:v>
                </c:pt>
                <c:pt idx="1375">
                  <c:v>2.7395833333333295</c:v>
                </c:pt>
                <c:pt idx="1376">
                  <c:v>2.75</c:v>
                </c:pt>
                <c:pt idx="1377">
                  <c:v>2.7604166666666705</c:v>
                </c:pt>
                <c:pt idx="1378">
                  <c:v>2.7708333333333295</c:v>
                </c:pt>
                <c:pt idx="1379">
                  <c:v>2.78125</c:v>
                </c:pt>
                <c:pt idx="1380">
                  <c:v>2.7916666666666701</c:v>
                </c:pt>
                <c:pt idx="1381">
                  <c:v>2.802083333333329</c:v>
                </c:pt>
                <c:pt idx="1382">
                  <c:v>2.8124999999999996</c:v>
                </c:pt>
                <c:pt idx="1383">
                  <c:v>2.8229166666666701</c:v>
                </c:pt>
                <c:pt idx="1384">
                  <c:v>2.8333333333333295</c:v>
                </c:pt>
                <c:pt idx="1385">
                  <c:v>2.84375</c:v>
                </c:pt>
                <c:pt idx="1386">
                  <c:v>2.8541666666666701</c:v>
                </c:pt>
                <c:pt idx="1387">
                  <c:v>2.8645833333333295</c:v>
                </c:pt>
                <c:pt idx="1388">
                  <c:v>2.8749999999999996</c:v>
                </c:pt>
                <c:pt idx="1389">
                  <c:v>2.8854166666666701</c:v>
                </c:pt>
                <c:pt idx="1390">
                  <c:v>2.895833333333329</c:v>
                </c:pt>
                <c:pt idx="1391">
                  <c:v>2.9062499999999996</c:v>
                </c:pt>
                <c:pt idx="1392">
                  <c:v>2.9166666666666696</c:v>
                </c:pt>
                <c:pt idx="1393">
                  <c:v>2.9270833333333295</c:v>
                </c:pt>
                <c:pt idx="1394">
                  <c:v>2.9375</c:v>
                </c:pt>
                <c:pt idx="1395">
                  <c:v>2.9479166666666705</c:v>
                </c:pt>
                <c:pt idx="1396">
                  <c:v>2.9583333333333295</c:v>
                </c:pt>
                <c:pt idx="1397">
                  <c:v>2.96875</c:v>
                </c:pt>
                <c:pt idx="1398">
                  <c:v>2.9791666666666701</c:v>
                </c:pt>
                <c:pt idx="1399">
                  <c:v>2.9895833333333295</c:v>
                </c:pt>
                <c:pt idx="1400">
                  <c:v>0</c:v>
                </c:pt>
                <c:pt idx="1401">
                  <c:v>1.0416666666666666E-2</c:v>
                </c:pt>
                <c:pt idx="1402">
                  <c:v>2.0833333333333336E-2</c:v>
                </c:pt>
                <c:pt idx="1403">
                  <c:v>3.125E-2</c:v>
                </c:pt>
                <c:pt idx="1404">
                  <c:v>4.1666666666666664E-2</c:v>
                </c:pt>
                <c:pt idx="1405">
                  <c:v>5.2083333333333322E-2</c:v>
                </c:pt>
                <c:pt idx="1406">
                  <c:v>6.25E-2</c:v>
                </c:pt>
                <c:pt idx="1407">
                  <c:v>7.2916666666666713E-2</c:v>
                </c:pt>
                <c:pt idx="1408">
                  <c:v>8.3333333333333315E-2</c:v>
                </c:pt>
                <c:pt idx="1409">
                  <c:v>9.3750000000000028E-2</c:v>
                </c:pt>
                <c:pt idx="1410">
                  <c:v>0.10416666666666702</c:v>
                </c:pt>
                <c:pt idx="1411">
                  <c:v>0.114583333333333</c:v>
                </c:pt>
                <c:pt idx="1412">
                  <c:v>0.125</c:v>
                </c:pt>
                <c:pt idx="1413">
                  <c:v>0.13541666666666699</c:v>
                </c:pt>
                <c:pt idx="1414">
                  <c:v>0.14583333333333304</c:v>
                </c:pt>
                <c:pt idx="1415">
                  <c:v>0.15625000000000003</c:v>
                </c:pt>
                <c:pt idx="1416">
                  <c:v>0.16666666666666696</c:v>
                </c:pt>
                <c:pt idx="1417">
                  <c:v>0.17708333333333304</c:v>
                </c:pt>
                <c:pt idx="1418">
                  <c:v>0.18750000000000003</c:v>
                </c:pt>
                <c:pt idx="1419">
                  <c:v>0.19791666666666699</c:v>
                </c:pt>
                <c:pt idx="1420">
                  <c:v>0.20833333333333304</c:v>
                </c:pt>
                <c:pt idx="1421">
                  <c:v>0.21875000000000003</c:v>
                </c:pt>
                <c:pt idx="1422">
                  <c:v>0.22916666666666696</c:v>
                </c:pt>
                <c:pt idx="1423">
                  <c:v>0.23958333333333304</c:v>
                </c:pt>
                <c:pt idx="1424">
                  <c:v>0.25</c:v>
                </c:pt>
                <c:pt idx="1425">
                  <c:v>0.26041666666666707</c:v>
                </c:pt>
                <c:pt idx="1426">
                  <c:v>0.27083333333333293</c:v>
                </c:pt>
                <c:pt idx="1427">
                  <c:v>0.28125</c:v>
                </c:pt>
                <c:pt idx="1428">
                  <c:v>0.29166666666666707</c:v>
                </c:pt>
                <c:pt idx="1429">
                  <c:v>0.30208333333333298</c:v>
                </c:pt>
                <c:pt idx="1430">
                  <c:v>0.31250000000000006</c:v>
                </c:pt>
                <c:pt idx="1431">
                  <c:v>0.32291666666666713</c:v>
                </c:pt>
                <c:pt idx="1432">
                  <c:v>0.33333333333333298</c:v>
                </c:pt>
                <c:pt idx="1433">
                  <c:v>0.34375</c:v>
                </c:pt>
                <c:pt idx="1434">
                  <c:v>0.35416666666666707</c:v>
                </c:pt>
                <c:pt idx="1435">
                  <c:v>0.36458333333333298</c:v>
                </c:pt>
                <c:pt idx="1436">
                  <c:v>0.37500000000000006</c:v>
                </c:pt>
                <c:pt idx="1437">
                  <c:v>0.38541666666666713</c:v>
                </c:pt>
                <c:pt idx="1438">
                  <c:v>0.39583333333333298</c:v>
                </c:pt>
                <c:pt idx="1439">
                  <c:v>0.40625</c:v>
                </c:pt>
                <c:pt idx="1440">
                  <c:v>0.41666666666666707</c:v>
                </c:pt>
                <c:pt idx="1441">
                  <c:v>0.42708333333333298</c:v>
                </c:pt>
                <c:pt idx="1442">
                  <c:v>0.43750000000000006</c:v>
                </c:pt>
                <c:pt idx="1443">
                  <c:v>0.44791666666666707</c:v>
                </c:pt>
                <c:pt idx="1444">
                  <c:v>0.45833333333333293</c:v>
                </c:pt>
                <c:pt idx="1445">
                  <c:v>0.46875</c:v>
                </c:pt>
                <c:pt idx="1446">
                  <c:v>0.47916666666666707</c:v>
                </c:pt>
                <c:pt idx="1447">
                  <c:v>0.48958333333333298</c:v>
                </c:pt>
                <c:pt idx="1448">
                  <c:v>0.5</c:v>
                </c:pt>
                <c:pt idx="1449">
                  <c:v>0.51041666666666685</c:v>
                </c:pt>
                <c:pt idx="1450">
                  <c:v>0.52083333333333304</c:v>
                </c:pt>
                <c:pt idx="1451">
                  <c:v>0.53125</c:v>
                </c:pt>
                <c:pt idx="1452">
                  <c:v>0.54166666666666696</c:v>
                </c:pt>
                <c:pt idx="1453">
                  <c:v>0.55208333333333304</c:v>
                </c:pt>
                <c:pt idx="1454">
                  <c:v>0.5625</c:v>
                </c:pt>
                <c:pt idx="1455">
                  <c:v>0.57291666666666696</c:v>
                </c:pt>
                <c:pt idx="1456">
                  <c:v>0.58333333333333293</c:v>
                </c:pt>
                <c:pt idx="1457">
                  <c:v>0.59375</c:v>
                </c:pt>
                <c:pt idx="1458">
                  <c:v>0.60416666666666696</c:v>
                </c:pt>
                <c:pt idx="1459">
                  <c:v>0.61458333333333304</c:v>
                </c:pt>
                <c:pt idx="1460">
                  <c:v>0.62500000000000011</c:v>
                </c:pt>
                <c:pt idx="1461">
                  <c:v>0.63541666666666696</c:v>
                </c:pt>
                <c:pt idx="1462">
                  <c:v>0.64583333333333315</c:v>
                </c:pt>
                <c:pt idx="1463">
                  <c:v>0.65625000000000011</c:v>
                </c:pt>
                <c:pt idx="1464">
                  <c:v>0.66666666666666707</c:v>
                </c:pt>
                <c:pt idx="1465">
                  <c:v>0.67708333333333315</c:v>
                </c:pt>
                <c:pt idx="1466">
                  <c:v>0.6875</c:v>
                </c:pt>
                <c:pt idx="1467">
                  <c:v>0.69791666666666696</c:v>
                </c:pt>
                <c:pt idx="1468">
                  <c:v>0.70833333333333304</c:v>
                </c:pt>
                <c:pt idx="1469">
                  <c:v>0.71875000000000011</c:v>
                </c:pt>
                <c:pt idx="1470">
                  <c:v>0.72916666666666696</c:v>
                </c:pt>
                <c:pt idx="1471">
                  <c:v>0.73958333333333304</c:v>
                </c:pt>
                <c:pt idx="1472">
                  <c:v>0.75000000000000011</c:v>
                </c:pt>
                <c:pt idx="1473">
                  <c:v>0.76041666666666696</c:v>
                </c:pt>
                <c:pt idx="1474">
                  <c:v>0.77083333333333315</c:v>
                </c:pt>
                <c:pt idx="1475">
                  <c:v>0.78125</c:v>
                </c:pt>
                <c:pt idx="1476">
                  <c:v>0.79166666666666696</c:v>
                </c:pt>
                <c:pt idx="1477">
                  <c:v>0.80208333333333304</c:v>
                </c:pt>
                <c:pt idx="1478">
                  <c:v>0.8125</c:v>
                </c:pt>
                <c:pt idx="1479">
                  <c:v>0.82291666666666696</c:v>
                </c:pt>
                <c:pt idx="1480">
                  <c:v>0.83333333333333304</c:v>
                </c:pt>
                <c:pt idx="1481">
                  <c:v>0.84375000000000011</c:v>
                </c:pt>
                <c:pt idx="1482">
                  <c:v>0.85416666666666696</c:v>
                </c:pt>
                <c:pt idx="1483">
                  <c:v>0.86458333333333304</c:v>
                </c:pt>
                <c:pt idx="1484">
                  <c:v>0.87500000000000011</c:v>
                </c:pt>
                <c:pt idx="1485">
                  <c:v>0.88541666666666685</c:v>
                </c:pt>
                <c:pt idx="1486">
                  <c:v>0.89583333333333304</c:v>
                </c:pt>
                <c:pt idx="1487">
                  <c:v>0.90625</c:v>
                </c:pt>
                <c:pt idx="1488">
                  <c:v>0.91666666666666696</c:v>
                </c:pt>
                <c:pt idx="1489">
                  <c:v>0.92708333333333304</c:v>
                </c:pt>
                <c:pt idx="1490">
                  <c:v>0.9375</c:v>
                </c:pt>
                <c:pt idx="1491">
                  <c:v>0.94791666666666696</c:v>
                </c:pt>
                <c:pt idx="1492">
                  <c:v>0.95833333333333304</c:v>
                </c:pt>
                <c:pt idx="1493">
                  <c:v>0.96875000000000011</c:v>
                </c:pt>
                <c:pt idx="1494">
                  <c:v>0.97916666666666696</c:v>
                </c:pt>
                <c:pt idx="1495">
                  <c:v>0.98958333333333293</c:v>
                </c:pt>
                <c:pt idx="1496">
                  <c:v>1</c:v>
                </c:pt>
                <c:pt idx="1497">
                  <c:v>1.0104166666666701</c:v>
                </c:pt>
                <c:pt idx="1498">
                  <c:v>1.0208333333333299</c:v>
                </c:pt>
                <c:pt idx="1499">
                  <c:v>1.03125</c:v>
                </c:pt>
                <c:pt idx="1500">
                  <c:v>1.0416666666666698</c:v>
                </c:pt>
                <c:pt idx="1501">
                  <c:v>1.0520833333333302</c:v>
                </c:pt>
                <c:pt idx="1502">
                  <c:v>1.0625</c:v>
                </c:pt>
                <c:pt idx="1503">
                  <c:v>1.0729166666666701</c:v>
                </c:pt>
                <c:pt idx="1504">
                  <c:v>1.0833333333333299</c:v>
                </c:pt>
                <c:pt idx="1505">
                  <c:v>1.09375</c:v>
                </c:pt>
                <c:pt idx="1506">
                  <c:v>1.1041666666666701</c:v>
                </c:pt>
                <c:pt idx="1507">
                  <c:v>1.1145833333333302</c:v>
                </c:pt>
                <c:pt idx="1508">
                  <c:v>1.125</c:v>
                </c:pt>
                <c:pt idx="1509">
                  <c:v>1.1354166666666701</c:v>
                </c:pt>
                <c:pt idx="1510">
                  <c:v>1.1458333333333299</c:v>
                </c:pt>
                <c:pt idx="1511">
                  <c:v>1.1562500000000002</c:v>
                </c:pt>
                <c:pt idx="1512">
                  <c:v>1.1666666666666701</c:v>
                </c:pt>
                <c:pt idx="1513">
                  <c:v>1.1770833333333302</c:v>
                </c:pt>
                <c:pt idx="1514">
                  <c:v>1.1875</c:v>
                </c:pt>
                <c:pt idx="1515">
                  <c:v>1.1979166666666701</c:v>
                </c:pt>
                <c:pt idx="1516">
                  <c:v>1.2083333333333299</c:v>
                </c:pt>
                <c:pt idx="1517">
                  <c:v>1.21875</c:v>
                </c:pt>
                <c:pt idx="1518">
                  <c:v>1.2291666666666698</c:v>
                </c:pt>
                <c:pt idx="1519">
                  <c:v>1.2395833333333299</c:v>
                </c:pt>
                <c:pt idx="1520">
                  <c:v>1.25</c:v>
                </c:pt>
                <c:pt idx="1521">
                  <c:v>1.2604166666666701</c:v>
                </c:pt>
                <c:pt idx="1522">
                  <c:v>1.2708333333333299</c:v>
                </c:pt>
                <c:pt idx="1523">
                  <c:v>1.28125</c:v>
                </c:pt>
                <c:pt idx="1524">
                  <c:v>1.2916666666666698</c:v>
                </c:pt>
                <c:pt idx="1525">
                  <c:v>1.3020833333333302</c:v>
                </c:pt>
                <c:pt idx="1526">
                  <c:v>1.3125</c:v>
                </c:pt>
                <c:pt idx="1527">
                  <c:v>1.3229166666666701</c:v>
                </c:pt>
                <c:pt idx="1528">
                  <c:v>1.3333333333333299</c:v>
                </c:pt>
                <c:pt idx="1529">
                  <c:v>1.34375</c:v>
                </c:pt>
                <c:pt idx="1530">
                  <c:v>1.3541666666666701</c:v>
                </c:pt>
                <c:pt idx="1531">
                  <c:v>1.3645833333333302</c:v>
                </c:pt>
                <c:pt idx="1532">
                  <c:v>1.375</c:v>
                </c:pt>
                <c:pt idx="1533">
                  <c:v>1.3854166666666701</c:v>
                </c:pt>
                <c:pt idx="1534">
                  <c:v>1.3958333333333299</c:v>
                </c:pt>
                <c:pt idx="1535">
                  <c:v>1.40625</c:v>
                </c:pt>
                <c:pt idx="1536">
                  <c:v>1.4166666666666698</c:v>
                </c:pt>
                <c:pt idx="1537">
                  <c:v>1.4270833333333299</c:v>
                </c:pt>
                <c:pt idx="1538">
                  <c:v>1.4374999999999998</c:v>
                </c:pt>
                <c:pt idx="1539">
                  <c:v>1.4479166666666698</c:v>
                </c:pt>
                <c:pt idx="1540">
                  <c:v>1.4583333333333299</c:v>
                </c:pt>
                <c:pt idx="1541">
                  <c:v>1.46875</c:v>
                </c:pt>
                <c:pt idx="1542">
                  <c:v>1.4791666666666698</c:v>
                </c:pt>
                <c:pt idx="1543">
                  <c:v>1.4895833333333299</c:v>
                </c:pt>
                <c:pt idx="1544">
                  <c:v>1.5</c:v>
                </c:pt>
                <c:pt idx="1545">
                  <c:v>1.5104166666666701</c:v>
                </c:pt>
                <c:pt idx="1546">
                  <c:v>1.5208333333333299</c:v>
                </c:pt>
                <c:pt idx="1547">
                  <c:v>1.53125</c:v>
                </c:pt>
                <c:pt idx="1548">
                  <c:v>1.5416666666666698</c:v>
                </c:pt>
                <c:pt idx="1549">
                  <c:v>1.5520833333333302</c:v>
                </c:pt>
                <c:pt idx="1550">
                  <c:v>1.5625</c:v>
                </c:pt>
                <c:pt idx="1551">
                  <c:v>1.5729166666666701</c:v>
                </c:pt>
                <c:pt idx="1552">
                  <c:v>1.5833333333333299</c:v>
                </c:pt>
                <c:pt idx="1553">
                  <c:v>1.59375</c:v>
                </c:pt>
                <c:pt idx="1554">
                  <c:v>1.6041666666666701</c:v>
                </c:pt>
                <c:pt idx="1555">
                  <c:v>1.6145833333333302</c:v>
                </c:pt>
                <c:pt idx="1556">
                  <c:v>1.625</c:v>
                </c:pt>
                <c:pt idx="1557">
                  <c:v>1.6354166666666701</c:v>
                </c:pt>
                <c:pt idx="1558">
                  <c:v>1.6458333333333299</c:v>
                </c:pt>
                <c:pt idx="1559">
                  <c:v>1.6562500000000002</c:v>
                </c:pt>
                <c:pt idx="1560">
                  <c:v>1.6666666666666701</c:v>
                </c:pt>
                <c:pt idx="1561">
                  <c:v>1.6770833333333302</c:v>
                </c:pt>
                <c:pt idx="1562">
                  <c:v>1.6875</c:v>
                </c:pt>
                <c:pt idx="1563">
                  <c:v>1.6979166666666701</c:v>
                </c:pt>
                <c:pt idx="1564">
                  <c:v>1.7083333333333299</c:v>
                </c:pt>
                <c:pt idx="1565">
                  <c:v>1.71875</c:v>
                </c:pt>
                <c:pt idx="1566">
                  <c:v>1.7291666666666698</c:v>
                </c:pt>
                <c:pt idx="1567">
                  <c:v>1.7395833333333299</c:v>
                </c:pt>
                <c:pt idx="1568">
                  <c:v>1.75</c:v>
                </c:pt>
                <c:pt idx="1569">
                  <c:v>1.7604166666666701</c:v>
                </c:pt>
                <c:pt idx="1570">
                  <c:v>1.7708333333333299</c:v>
                </c:pt>
                <c:pt idx="1571">
                  <c:v>1.78125</c:v>
                </c:pt>
                <c:pt idx="1572">
                  <c:v>1.7916666666666698</c:v>
                </c:pt>
                <c:pt idx="1573">
                  <c:v>1.8020833333333302</c:v>
                </c:pt>
                <c:pt idx="1574">
                  <c:v>1.8125</c:v>
                </c:pt>
                <c:pt idx="1575">
                  <c:v>1.8229166666666701</c:v>
                </c:pt>
                <c:pt idx="1576">
                  <c:v>1.8333333333333299</c:v>
                </c:pt>
                <c:pt idx="1577">
                  <c:v>1.84375</c:v>
                </c:pt>
                <c:pt idx="1578">
                  <c:v>1.8541666666666701</c:v>
                </c:pt>
                <c:pt idx="1579">
                  <c:v>1.8645833333333302</c:v>
                </c:pt>
                <c:pt idx="1580">
                  <c:v>1.875</c:v>
                </c:pt>
                <c:pt idx="1581">
                  <c:v>1.8854166666666701</c:v>
                </c:pt>
                <c:pt idx="1582">
                  <c:v>1.8958333333333299</c:v>
                </c:pt>
                <c:pt idx="1583">
                  <c:v>1.9062500000000002</c:v>
                </c:pt>
                <c:pt idx="1584">
                  <c:v>1.9166666666666701</c:v>
                </c:pt>
                <c:pt idx="1585">
                  <c:v>1.9270833333333302</c:v>
                </c:pt>
                <c:pt idx="1586">
                  <c:v>1.9375</c:v>
                </c:pt>
                <c:pt idx="1587">
                  <c:v>1.9479166666666701</c:v>
                </c:pt>
                <c:pt idx="1588">
                  <c:v>1.9583333333333302</c:v>
                </c:pt>
                <c:pt idx="1589">
                  <c:v>1.9687500000000002</c:v>
                </c:pt>
                <c:pt idx="1590">
                  <c:v>1.9791666666666701</c:v>
                </c:pt>
                <c:pt idx="1591">
                  <c:v>1.9895833333333302</c:v>
                </c:pt>
                <c:pt idx="1592">
                  <c:v>2</c:v>
                </c:pt>
                <c:pt idx="1593">
                  <c:v>2.0104166666666701</c:v>
                </c:pt>
                <c:pt idx="1594">
                  <c:v>2.0208333333333295</c:v>
                </c:pt>
                <c:pt idx="1595">
                  <c:v>2.0312499999999996</c:v>
                </c:pt>
                <c:pt idx="1596">
                  <c:v>2.0416666666666701</c:v>
                </c:pt>
                <c:pt idx="1597">
                  <c:v>2.052083333333329</c:v>
                </c:pt>
                <c:pt idx="1598">
                  <c:v>2.0625</c:v>
                </c:pt>
                <c:pt idx="1599">
                  <c:v>2.0729166666666701</c:v>
                </c:pt>
                <c:pt idx="1600">
                  <c:v>2.0833333333333299</c:v>
                </c:pt>
                <c:pt idx="1601">
                  <c:v>2.09375</c:v>
                </c:pt>
                <c:pt idx="1602">
                  <c:v>2.1041666666666705</c:v>
                </c:pt>
                <c:pt idx="1603">
                  <c:v>2.1145833333333295</c:v>
                </c:pt>
                <c:pt idx="1604">
                  <c:v>2.125</c:v>
                </c:pt>
                <c:pt idx="1605">
                  <c:v>2.1354166666666701</c:v>
                </c:pt>
                <c:pt idx="1606">
                  <c:v>2.1458333333333295</c:v>
                </c:pt>
                <c:pt idx="1607">
                  <c:v>2.1562499999999996</c:v>
                </c:pt>
                <c:pt idx="1608">
                  <c:v>2.1666666666666701</c:v>
                </c:pt>
                <c:pt idx="1609">
                  <c:v>2.1770833333333295</c:v>
                </c:pt>
                <c:pt idx="1610">
                  <c:v>2.1875000000000004</c:v>
                </c:pt>
                <c:pt idx="1611">
                  <c:v>2.1979166666666705</c:v>
                </c:pt>
                <c:pt idx="1612">
                  <c:v>2.2083333333333299</c:v>
                </c:pt>
                <c:pt idx="1613">
                  <c:v>2.21875</c:v>
                </c:pt>
                <c:pt idx="1614">
                  <c:v>2.2291666666666705</c:v>
                </c:pt>
                <c:pt idx="1615">
                  <c:v>2.2395833333333295</c:v>
                </c:pt>
                <c:pt idx="1616">
                  <c:v>2.25</c:v>
                </c:pt>
                <c:pt idx="1617">
                  <c:v>2.2604166666666705</c:v>
                </c:pt>
                <c:pt idx="1618">
                  <c:v>2.2708333333333295</c:v>
                </c:pt>
                <c:pt idx="1619">
                  <c:v>2.28125</c:v>
                </c:pt>
                <c:pt idx="1620">
                  <c:v>2.2916666666666701</c:v>
                </c:pt>
                <c:pt idx="1621">
                  <c:v>2.302083333333329</c:v>
                </c:pt>
                <c:pt idx="1622">
                  <c:v>2.3124999999999996</c:v>
                </c:pt>
                <c:pt idx="1623">
                  <c:v>2.3229166666666701</c:v>
                </c:pt>
                <c:pt idx="1624">
                  <c:v>2.3333333333333295</c:v>
                </c:pt>
                <c:pt idx="1625">
                  <c:v>2.34375</c:v>
                </c:pt>
                <c:pt idx="1626">
                  <c:v>2.3541666666666701</c:v>
                </c:pt>
                <c:pt idx="1627">
                  <c:v>2.3645833333333295</c:v>
                </c:pt>
                <c:pt idx="1628">
                  <c:v>2.3749999999999996</c:v>
                </c:pt>
                <c:pt idx="1629">
                  <c:v>2.3854166666666701</c:v>
                </c:pt>
                <c:pt idx="1630">
                  <c:v>2.395833333333329</c:v>
                </c:pt>
                <c:pt idx="1631">
                  <c:v>2.4062499999999996</c:v>
                </c:pt>
                <c:pt idx="1632">
                  <c:v>2.4166666666666696</c:v>
                </c:pt>
                <c:pt idx="1633">
                  <c:v>2.4270833333333295</c:v>
                </c:pt>
                <c:pt idx="1634">
                  <c:v>2.4375</c:v>
                </c:pt>
                <c:pt idx="1635">
                  <c:v>2.4479166666666705</c:v>
                </c:pt>
                <c:pt idx="1636">
                  <c:v>2.4583333333333295</c:v>
                </c:pt>
                <c:pt idx="1637">
                  <c:v>2.46875</c:v>
                </c:pt>
                <c:pt idx="1638">
                  <c:v>2.4791666666666701</c:v>
                </c:pt>
                <c:pt idx="1639">
                  <c:v>2.4895833333333295</c:v>
                </c:pt>
                <c:pt idx="1640">
                  <c:v>2.5</c:v>
                </c:pt>
                <c:pt idx="1641">
                  <c:v>2.5104166666666701</c:v>
                </c:pt>
                <c:pt idx="1642">
                  <c:v>2.5208333333333295</c:v>
                </c:pt>
                <c:pt idx="1643">
                  <c:v>2.5312499999999996</c:v>
                </c:pt>
                <c:pt idx="1644">
                  <c:v>2.5416666666666701</c:v>
                </c:pt>
                <c:pt idx="1645">
                  <c:v>2.552083333333329</c:v>
                </c:pt>
                <c:pt idx="1646">
                  <c:v>2.5625</c:v>
                </c:pt>
                <c:pt idx="1647">
                  <c:v>2.5729166666666701</c:v>
                </c:pt>
                <c:pt idx="1648">
                  <c:v>2.5833333333333299</c:v>
                </c:pt>
                <c:pt idx="1649">
                  <c:v>2.59375</c:v>
                </c:pt>
                <c:pt idx="1650">
                  <c:v>2.6041666666666705</c:v>
                </c:pt>
                <c:pt idx="1651">
                  <c:v>2.6145833333333295</c:v>
                </c:pt>
                <c:pt idx="1652">
                  <c:v>2.625</c:v>
                </c:pt>
                <c:pt idx="1653">
                  <c:v>2.6354166666666701</c:v>
                </c:pt>
                <c:pt idx="1654">
                  <c:v>2.6458333333333295</c:v>
                </c:pt>
                <c:pt idx="1655">
                  <c:v>2.6562499999999996</c:v>
                </c:pt>
                <c:pt idx="1656">
                  <c:v>2.6666666666666701</c:v>
                </c:pt>
                <c:pt idx="1657">
                  <c:v>2.6770833333333295</c:v>
                </c:pt>
                <c:pt idx="1658">
                  <c:v>2.6875000000000004</c:v>
                </c:pt>
                <c:pt idx="1659">
                  <c:v>2.6979166666666705</c:v>
                </c:pt>
                <c:pt idx="1660">
                  <c:v>2.7083333333333299</c:v>
                </c:pt>
                <c:pt idx="1661">
                  <c:v>2.71875</c:v>
                </c:pt>
                <c:pt idx="1662">
                  <c:v>2.7291666666666705</c:v>
                </c:pt>
                <c:pt idx="1663">
                  <c:v>2.7395833333333295</c:v>
                </c:pt>
                <c:pt idx="1664">
                  <c:v>2.75</c:v>
                </c:pt>
                <c:pt idx="1665">
                  <c:v>2.7604166666666705</c:v>
                </c:pt>
                <c:pt idx="1666">
                  <c:v>2.7708333333333295</c:v>
                </c:pt>
                <c:pt idx="1667">
                  <c:v>2.78125</c:v>
                </c:pt>
                <c:pt idx="1668">
                  <c:v>2.7916666666666701</c:v>
                </c:pt>
                <c:pt idx="1669">
                  <c:v>2.802083333333329</c:v>
                </c:pt>
                <c:pt idx="1670">
                  <c:v>2.8124999999999996</c:v>
                </c:pt>
                <c:pt idx="1671">
                  <c:v>2.8229166666666701</c:v>
                </c:pt>
                <c:pt idx="1672">
                  <c:v>2.8333333333333295</c:v>
                </c:pt>
                <c:pt idx="1673">
                  <c:v>2.84375</c:v>
                </c:pt>
                <c:pt idx="1674">
                  <c:v>2.8541666666666701</c:v>
                </c:pt>
                <c:pt idx="1675">
                  <c:v>2.8645833333333295</c:v>
                </c:pt>
                <c:pt idx="1676">
                  <c:v>2.8749999999999996</c:v>
                </c:pt>
                <c:pt idx="1677">
                  <c:v>2.8854166666666701</c:v>
                </c:pt>
                <c:pt idx="1678">
                  <c:v>2.895833333333329</c:v>
                </c:pt>
                <c:pt idx="1679">
                  <c:v>2.9062499999999996</c:v>
                </c:pt>
                <c:pt idx="1680">
                  <c:v>2.9166666666666696</c:v>
                </c:pt>
                <c:pt idx="1681">
                  <c:v>2.9270833333333295</c:v>
                </c:pt>
                <c:pt idx="1682">
                  <c:v>2.9375</c:v>
                </c:pt>
                <c:pt idx="1683">
                  <c:v>2.9479166666666705</c:v>
                </c:pt>
                <c:pt idx="1684">
                  <c:v>2.9583333333333295</c:v>
                </c:pt>
                <c:pt idx="1685">
                  <c:v>2.96875</c:v>
                </c:pt>
                <c:pt idx="1686">
                  <c:v>2.9791666666666701</c:v>
                </c:pt>
                <c:pt idx="1687">
                  <c:v>2.9895833333333295</c:v>
                </c:pt>
                <c:pt idx="1688">
                  <c:v>0</c:v>
                </c:pt>
                <c:pt idx="1689">
                  <c:v>1.0416666666666666E-2</c:v>
                </c:pt>
                <c:pt idx="1690">
                  <c:v>2.0833333333333336E-2</c:v>
                </c:pt>
                <c:pt idx="1691">
                  <c:v>3.125E-2</c:v>
                </c:pt>
                <c:pt idx="1692">
                  <c:v>4.1666666666666664E-2</c:v>
                </c:pt>
                <c:pt idx="1693">
                  <c:v>5.2083333333333322E-2</c:v>
                </c:pt>
                <c:pt idx="1694">
                  <c:v>6.25E-2</c:v>
                </c:pt>
                <c:pt idx="1695">
                  <c:v>7.2916666666666713E-2</c:v>
                </c:pt>
                <c:pt idx="1696">
                  <c:v>8.3333333333333315E-2</c:v>
                </c:pt>
                <c:pt idx="1697">
                  <c:v>9.3750000000000028E-2</c:v>
                </c:pt>
                <c:pt idx="1698">
                  <c:v>0.10416666666666702</c:v>
                </c:pt>
                <c:pt idx="1699">
                  <c:v>0.114583333333333</c:v>
                </c:pt>
                <c:pt idx="1700">
                  <c:v>0.125</c:v>
                </c:pt>
                <c:pt idx="1701">
                  <c:v>0.13541666666666699</c:v>
                </c:pt>
                <c:pt idx="1702">
                  <c:v>0.14583333333333304</c:v>
                </c:pt>
                <c:pt idx="1703">
                  <c:v>0.15625000000000003</c:v>
                </c:pt>
                <c:pt idx="1704">
                  <c:v>0.16666666666666696</c:v>
                </c:pt>
                <c:pt idx="1705">
                  <c:v>0.17708333333333304</c:v>
                </c:pt>
                <c:pt idx="1706">
                  <c:v>0.18750000000000003</c:v>
                </c:pt>
                <c:pt idx="1707">
                  <c:v>0.19791666666666699</c:v>
                </c:pt>
                <c:pt idx="1708">
                  <c:v>0.20833333333333304</c:v>
                </c:pt>
                <c:pt idx="1709">
                  <c:v>0.21875000000000003</c:v>
                </c:pt>
                <c:pt idx="1710">
                  <c:v>0.22916666666666696</c:v>
                </c:pt>
                <c:pt idx="1711">
                  <c:v>0.23958333333333304</c:v>
                </c:pt>
                <c:pt idx="1712">
                  <c:v>0.25</c:v>
                </c:pt>
                <c:pt idx="1713">
                  <c:v>0.26041666666666707</c:v>
                </c:pt>
                <c:pt idx="1714">
                  <c:v>0.27083333333333293</c:v>
                </c:pt>
                <c:pt idx="1715">
                  <c:v>0.28125</c:v>
                </c:pt>
                <c:pt idx="1716">
                  <c:v>0.29166666666666707</c:v>
                </c:pt>
                <c:pt idx="1717">
                  <c:v>0.30208333333333298</c:v>
                </c:pt>
                <c:pt idx="1718">
                  <c:v>0.31250000000000006</c:v>
                </c:pt>
                <c:pt idx="1719">
                  <c:v>0.32291666666666713</c:v>
                </c:pt>
                <c:pt idx="1720">
                  <c:v>0.33333333333333298</c:v>
                </c:pt>
                <c:pt idx="1721">
                  <c:v>0.34375</c:v>
                </c:pt>
                <c:pt idx="1722">
                  <c:v>0.35416666666666707</c:v>
                </c:pt>
                <c:pt idx="1723">
                  <c:v>0.36458333333333298</c:v>
                </c:pt>
                <c:pt idx="1724">
                  <c:v>0.37500000000000006</c:v>
                </c:pt>
                <c:pt idx="1725">
                  <c:v>0.38541666666666713</c:v>
                </c:pt>
                <c:pt idx="1726">
                  <c:v>0.39583333333333298</c:v>
                </c:pt>
                <c:pt idx="1727">
                  <c:v>0.40625</c:v>
                </c:pt>
                <c:pt idx="1728">
                  <c:v>0.41666666666666707</c:v>
                </c:pt>
                <c:pt idx="1729">
                  <c:v>0.42708333333333298</c:v>
                </c:pt>
                <c:pt idx="1730">
                  <c:v>0.43750000000000006</c:v>
                </c:pt>
                <c:pt idx="1731">
                  <c:v>0.44791666666666707</c:v>
                </c:pt>
                <c:pt idx="1732">
                  <c:v>0.45833333333333293</c:v>
                </c:pt>
                <c:pt idx="1733">
                  <c:v>0.46875</c:v>
                </c:pt>
                <c:pt idx="1734">
                  <c:v>0.47916666666666707</c:v>
                </c:pt>
                <c:pt idx="1735">
                  <c:v>0.48958333333333298</c:v>
                </c:pt>
                <c:pt idx="1736">
                  <c:v>0.5</c:v>
                </c:pt>
                <c:pt idx="1737">
                  <c:v>0.51041666666666685</c:v>
                </c:pt>
                <c:pt idx="1738">
                  <c:v>0.52083333333333304</c:v>
                </c:pt>
                <c:pt idx="1739">
                  <c:v>0.53125</c:v>
                </c:pt>
                <c:pt idx="1740">
                  <c:v>0.54166666666666696</c:v>
                </c:pt>
                <c:pt idx="1741">
                  <c:v>0.55208333333333304</c:v>
                </c:pt>
                <c:pt idx="1742">
                  <c:v>0.5625</c:v>
                </c:pt>
                <c:pt idx="1743">
                  <c:v>0.57291666666666696</c:v>
                </c:pt>
                <c:pt idx="1744">
                  <c:v>0.58333333333333293</c:v>
                </c:pt>
                <c:pt idx="1745">
                  <c:v>0.59375</c:v>
                </c:pt>
                <c:pt idx="1746">
                  <c:v>0.60416666666666696</c:v>
                </c:pt>
                <c:pt idx="1747">
                  <c:v>0.61458333333333304</c:v>
                </c:pt>
                <c:pt idx="1748">
                  <c:v>0.62500000000000011</c:v>
                </c:pt>
                <c:pt idx="1749">
                  <c:v>0.63541666666666696</c:v>
                </c:pt>
                <c:pt idx="1750">
                  <c:v>0.64583333333333315</c:v>
                </c:pt>
                <c:pt idx="1751">
                  <c:v>0.65625000000000011</c:v>
                </c:pt>
                <c:pt idx="1752">
                  <c:v>0.66666666666666707</c:v>
                </c:pt>
                <c:pt idx="1753">
                  <c:v>0.67708333333333315</c:v>
                </c:pt>
                <c:pt idx="1754">
                  <c:v>0.6875</c:v>
                </c:pt>
                <c:pt idx="1755">
                  <c:v>16.300000000000004</c:v>
                </c:pt>
              </c:numCache>
            </c:numRef>
          </c:cat>
          <c:val>
            <c:numRef>
              <c:f>'sapflow dub'!$E$358:$E$454</c:f>
              <c:numCache>
                <c:formatCode>General</c:formatCode>
                <c:ptCount val="97"/>
                <c:pt idx="0">
                  <c:v>0.50582778177037413</c:v>
                </c:pt>
                <c:pt idx="1">
                  <c:v>0.51398992020513279</c:v>
                </c:pt>
                <c:pt idx="2">
                  <c:v>0.53263933164387234</c:v>
                </c:pt>
                <c:pt idx="3">
                  <c:v>0.4805861414899838</c:v>
                </c:pt>
                <c:pt idx="4">
                  <c:v>0.42779841054672846</c:v>
                </c:pt>
                <c:pt idx="5">
                  <c:v>0.41983034127124486</c:v>
                </c:pt>
                <c:pt idx="6">
                  <c:v>0.39970705014184221</c:v>
                </c:pt>
                <c:pt idx="7">
                  <c:v>0.36551504639960875</c:v>
                </c:pt>
                <c:pt idx="8">
                  <c:v>0.33763506258302234</c:v>
                </c:pt>
                <c:pt idx="9">
                  <c:v>0.33308237419069092</c:v>
                </c:pt>
                <c:pt idx="10">
                  <c:v>0.3491279035892465</c:v>
                </c:pt>
                <c:pt idx="11">
                  <c:v>0.35094812810309511</c:v>
                </c:pt>
                <c:pt idx="12">
                  <c:v>0.34738210833740846</c:v>
                </c:pt>
                <c:pt idx="13">
                  <c:v>0.31902824892853887</c:v>
                </c:pt>
                <c:pt idx="14">
                  <c:v>0.40179532734826884</c:v>
                </c:pt>
                <c:pt idx="15">
                  <c:v>0.35726884110480117</c:v>
                </c:pt>
                <c:pt idx="16">
                  <c:v>0.33053959611481021</c:v>
                </c:pt>
                <c:pt idx="17">
                  <c:v>0.30537903438537201</c:v>
                </c:pt>
                <c:pt idx="18">
                  <c:v>0.30188452176523189</c:v>
                </c:pt>
                <c:pt idx="19">
                  <c:v>0.29635701123471497</c:v>
                </c:pt>
                <c:pt idx="20">
                  <c:v>0.29232282064603798</c:v>
                </c:pt>
                <c:pt idx="21">
                  <c:v>0.36884776642306366</c:v>
                </c:pt>
                <c:pt idx="22">
                  <c:v>0.59028901000281164</c:v>
                </c:pt>
                <c:pt idx="23">
                  <c:v>0.8632693725565439</c:v>
                </c:pt>
                <c:pt idx="24">
                  <c:v>1.1340846969633627</c:v>
                </c:pt>
                <c:pt idx="25">
                  <c:v>1.2177406817065191</c:v>
                </c:pt>
                <c:pt idx="26">
                  <c:v>1.3090871291266197</c:v>
                </c:pt>
                <c:pt idx="27">
                  <c:v>1.7112972357314498</c:v>
                </c:pt>
                <c:pt idx="28">
                  <c:v>1.8944688153389437</c:v>
                </c:pt>
                <c:pt idx="29">
                  <c:v>2.2324175061502705</c:v>
                </c:pt>
                <c:pt idx="30">
                  <c:v>2.3765017839455518</c:v>
                </c:pt>
                <c:pt idx="31">
                  <c:v>2.7872129077074237</c:v>
                </c:pt>
                <c:pt idx="32">
                  <c:v>3.2292891658969185</c:v>
                </c:pt>
                <c:pt idx="33">
                  <c:v>3.5338930664324759</c:v>
                </c:pt>
                <c:pt idx="34">
                  <c:v>3.6319207416897679</c:v>
                </c:pt>
                <c:pt idx="35">
                  <c:v>3.7767494204704231</c:v>
                </c:pt>
                <c:pt idx="36">
                  <c:v>3.9106051798956427</c:v>
                </c:pt>
                <c:pt idx="37">
                  <c:v>3.8867040659460605</c:v>
                </c:pt>
                <c:pt idx="38">
                  <c:v>4.0834129994389876</c:v>
                </c:pt>
                <c:pt idx="39">
                  <c:v>4.1443404229862564</c:v>
                </c:pt>
                <c:pt idx="40">
                  <c:v>4.3140518399038257</c:v>
                </c:pt>
                <c:pt idx="41">
                  <c:v>4.5284028572088095</c:v>
                </c:pt>
                <c:pt idx="42">
                  <c:v>4.3843146982990389</c:v>
                </c:pt>
                <c:pt idx="43">
                  <c:v>4.3133139725893459</c:v>
                </c:pt>
                <c:pt idx="44">
                  <c:v>4.3969200373585879</c:v>
                </c:pt>
                <c:pt idx="45">
                  <c:v>4.484251659669221</c:v>
                </c:pt>
                <c:pt idx="46">
                  <c:v>4.5972303044499023</c:v>
                </c:pt>
                <c:pt idx="47">
                  <c:v>4.8067895596824064</c:v>
                </c:pt>
                <c:pt idx="48">
                  <c:v>4.8482854619015425</c:v>
                </c:pt>
                <c:pt idx="49">
                  <c:v>5.0059991766918985</c:v>
                </c:pt>
                <c:pt idx="50">
                  <c:v>5.7270314656578654</c:v>
                </c:pt>
                <c:pt idx="51">
                  <c:v>6.1923403711016425</c:v>
                </c:pt>
                <c:pt idx="52">
                  <c:v>6.3963242990494846</c:v>
                </c:pt>
                <c:pt idx="53">
                  <c:v>6.0145504136279735</c:v>
                </c:pt>
                <c:pt idx="54">
                  <c:v>7.1782856741872285</c:v>
                </c:pt>
                <c:pt idx="55">
                  <c:v>7.3352237958096538</c:v>
                </c:pt>
                <c:pt idx="56">
                  <c:v>7.3524225266635774</c:v>
                </c:pt>
                <c:pt idx="57">
                  <c:v>7.0484646639707815</c:v>
                </c:pt>
                <c:pt idx="58">
                  <c:v>6.7785270502274813</c:v>
                </c:pt>
                <c:pt idx="59">
                  <c:v>7.7086649746461955</c:v>
                </c:pt>
                <c:pt idx="60">
                  <c:v>7.8353942321634085</c:v>
                </c:pt>
                <c:pt idx="61">
                  <c:v>7.5798849501178651</c:v>
                </c:pt>
                <c:pt idx="62">
                  <c:v>7.4795997370872405</c:v>
                </c:pt>
                <c:pt idx="63">
                  <c:v>7.4486087222911515</c:v>
                </c:pt>
                <c:pt idx="64">
                  <c:v>7.3072364885318306</c:v>
                </c:pt>
                <c:pt idx="65">
                  <c:v>7.0532849249128251</c:v>
                </c:pt>
                <c:pt idx="66">
                  <c:v>6.7149121755086911</c:v>
                </c:pt>
                <c:pt idx="67">
                  <c:v>6.5347537271997185</c:v>
                </c:pt>
                <c:pt idx="68">
                  <c:v>6.3736845857268154</c:v>
                </c:pt>
                <c:pt idx="69">
                  <c:v>5.5739731808946082</c:v>
                </c:pt>
                <c:pt idx="70">
                  <c:v>5.0965763135853344</c:v>
                </c:pt>
                <c:pt idx="71">
                  <c:v>5.1068125298876357</c:v>
                </c:pt>
                <c:pt idx="72">
                  <c:v>4.2492034623749086</c:v>
                </c:pt>
                <c:pt idx="73">
                  <c:v>3.8955001883718188</c:v>
                </c:pt>
                <c:pt idx="74">
                  <c:v>3.5586882145577792</c:v>
                </c:pt>
                <c:pt idx="75">
                  <c:v>2.8175292971049055</c:v>
                </c:pt>
                <c:pt idx="76">
                  <c:v>2.3250003671767105</c:v>
                </c:pt>
                <c:pt idx="77">
                  <c:v>2.0116135901053349</c:v>
                </c:pt>
                <c:pt idx="78">
                  <c:v>1.9564263814393619</c:v>
                </c:pt>
                <c:pt idx="79">
                  <c:v>1.8600600516977133</c:v>
                </c:pt>
                <c:pt idx="80">
                  <c:v>1.5110428058511909</c:v>
                </c:pt>
                <c:pt idx="81">
                  <c:v>1.4352214206775957</c:v>
                </c:pt>
                <c:pt idx="82">
                  <c:v>1.499302203931302</c:v>
                </c:pt>
                <c:pt idx="83">
                  <c:v>1.4498695458741155</c:v>
                </c:pt>
                <c:pt idx="84">
                  <c:v>1.3674318753743309</c:v>
                </c:pt>
                <c:pt idx="85">
                  <c:v>1.1627924763204827</c:v>
                </c:pt>
                <c:pt idx="86">
                  <c:v>1.0726935590009858</c:v>
                </c:pt>
                <c:pt idx="87">
                  <c:v>0.99456367325538642</c:v>
                </c:pt>
                <c:pt idx="88">
                  <c:v>1.0083853974081012</c:v>
                </c:pt>
                <c:pt idx="89">
                  <c:v>0.89306836807790879</c:v>
                </c:pt>
                <c:pt idx="90">
                  <c:v>0.83473033814754738</c:v>
                </c:pt>
                <c:pt idx="91">
                  <c:v>0.80680067497647745</c:v>
                </c:pt>
                <c:pt idx="92">
                  <c:v>0.76460838806326958</c:v>
                </c:pt>
                <c:pt idx="93">
                  <c:v>0.83663182404751912</c:v>
                </c:pt>
                <c:pt idx="94">
                  <c:v>0.8800872755710869</c:v>
                </c:pt>
                <c:pt idx="95">
                  <c:v>0.88876934546106867</c:v>
                </c:pt>
                <c:pt idx="96">
                  <c:v>0.87857281027746592</c:v>
                </c:pt>
              </c:numCache>
            </c:numRef>
          </c:val>
          <c:smooth val="0"/>
          <c:extLst>
            <c:ext xmlns:c16="http://schemas.microsoft.com/office/drawing/2014/chart" uri="{C3380CC4-5D6E-409C-BE32-E72D297353CC}">
              <c16:uniqueId val="{00000001-ED1A-49E2-BB8E-A189CF7FD33A}"/>
            </c:ext>
          </c:extLst>
        </c:ser>
        <c:dLbls>
          <c:showLegendKey val="0"/>
          <c:showVal val="0"/>
          <c:showCatName val="0"/>
          <c:showSerName val="0"/>
          <c:showPercent val="0"/>
          <c:showBubbleSize val="0"/>
        </c:dLbls>
        <c:marker val="1"/>
        <c:smooth val="0"/>
        <c:axId val="234200064"/>
        <c:axId val="233743488"/>
      </c:lineChart>
      <c:catAx>
        <c:axId val="234198528"/>
        <c:scaling>
          <c:orientation val="minMax"/>
        </c:scaling>
        <c:delete val="0"/>
        <c:axPos val="b"/>
        <c:title>
          <c:tx>
            <c:rich>
              <a:bodyPr/>
              <a:lstStyle/>
              <a:p>
                <a:pPr>
                  <a:defRPr/>
                </a:pPr>
                <a:r>
                  <a:rPr lang="en-US"/>
                  <a:t>ti</a:t>
                </a:r>
                <a:r>
                  <a:rPr lang="cs-CZ"/>
                  <a:t>me during the 6th of Aug 2013</a:t>
                </a:r>
                <a:endParaRPr lang="en-US"/>
              </a:p>
            </c:rich>
          </c:tx>
          <c:layout/>
          <c:overlay val="0"/>
        </c:title>
        <c:numFmt formatCode="h:mm;@" sourceLinked="1"/>
        <c:majorTickMark val="out"/>
        <c:minorTickMark val="none"/>
        <c:tickLblPos val="nextTo"/>
        <c:crossAx val="233742912"/>
        <c:crosses val="autoZero"/>
        <c:auto val="1"/>
        <c:lblAlgn val="ctr"/>
        <c:lblOffset val="100"/>
        <c:noMultiLvlLbl val="0"/>
      </c:catAx>
      <c:valAx>
        <c:axId val="233742912"/>
        <c:scaling>
          <c:orientation val="minMax"/>
          <c:min val="0"/>
        </c:scaling>
        <c:delete val="0"/>
        <c:axPos val="l"/>
        <c:majorGridlines/>
        <c:title>
          <c:tx>
            <c:rich>
              <a:bodyPr rot="-5400000" vert="horz"/>
              <a:lstStyle/>
              <a:p>
                <a:pPr>
                  <a:defRPr/>
                </a:pPr>
                <a:r>
                  <a:rPr lang="en-US"/>
                  <a:t>radiation</a:t>
                </a:r>
                <a:r>
                  <a:rPr lang="cs-CZ"/>
                  <a:t> W m</a:t>
                </a:r>
                <a:r>
                  <a:rPr lang="cs-CZ" baseline="30000"/>
                  <a:t>-2</a:t>
                </a:r>
                <a:endParaRPr lang="en-US" baseline="30000"/>
              </a:p>
            </c:rich>
          </c:tx>
          <c:layout>
            <c:manualLayout>
              <c:xMode val="edge"/>
              <c:yMode val="edge"/>
              <c:x val="9.6691008607915508E-3"/>
              <c:y val="0.29292796733741683"/>
            </c:manualLayout>
          </c:layout>
          <c:overlay val="0"/>
        </c:title>
        <c:numFmt formatCode="General" sourceLinked="1"/>
        <c:majorTickMark val="out"/>
        <c:minorTickMark val="none"/>
        <c:tickLblPos val="nextTo"/>
        <c:crossAx val="234198528"/>
        <c:crosses val="autoZero"/>
        <c:crossBetween val="between"/>
      </c:valAx>
      <c:catAx>
        <c:axId val="234200064"/>
        <c:scaling>
          <c:orientation val="minMax"/>
        </c:scaling>
        <c:delete val="1"/>
        <c:axPos val="b"/>
        <c:numFmt formatCode="h:mm;@" sourceLinked="1"/>
        <c:majorTickMark val="out"/>
        <c:minorTickMark val="none"/>
        <c:tickLblPos val="none"/>
        <c:crossAx val="233743488"/>
        <c:crosses val="autoZero"/>
        <c:auto val="1"/>
        <c:lblAlgn val="ctr"/>
        <c:lblOffset val="100"/>
        <c:noMultiLvlLbl val="0"/>
      </c:catAx>
      <c:valAx>
        <c:axId val="233743488"/>
        <c:scaling>
          <c:orientation val="minMax"/>
        </c:scaling>
        <c:delete val="0"/>
        <c:axPos val="r"/>
        <c:title>
          <c:tx>
            <c:rich>
              <a:bodyPr rot="-5400000" vert="horz"/>
              <a:lstStyle/>
              <a:p>
                <a:pPr>
                  <a:defRPr/>
                </a:pPr>
                <a:r>
                  <a:rPr lang="en-US" b="1"/>
                  <a:t>transpir</a:t>
                </a:r>
                <a:r>
                  <a:rPr lang="cs-CZ" b="1"/>
                  <a:t>a</a:t>
                </a:r>
                <a:r>
                  <a:rPr lang="en-US" b="1"/>
                  <a:t>tion</a:t>
                </a:r>
                <a:r>
                  <a:rPr lang="cs-CZ" b="1"/>
                  <a:t> l h </a:t>
                </a:r>
                <a:r>
                  <a:rPr lang="cs-CZ" b="1" baseline="30000"/>
                  <a:t>-1</a:t>
                </a:r>
                <a:r>
                  <a:rPr lang="en-US" b="1"/>
                  <a:t> </a:t>
                </a:r>
              </a:p>
            </c:rich>
          </c:tx>
          <c:layout/>
          <c:overlay val="0"/>
        </c:title>
        <c:numFmt formatCode="General" sourceLinked="1"/>
        <c:majorTickMark val="out"/>
        <c:minorTickMark val="none"/>
        <c:tickLblPos val="nextTo"/>
        <c:crossAx val="234200064"/>
        <c:crosses val="max"/>
        <c:crossBetween val="between"/>
      </c:valAx>
    </c:plotArea>
    <c:legend>
      <c:legendPos val="r"/>
      <c:layout>
        <c:manualLayout>
          <c:xMode val="edge"/>
          <c:yMode val="edge"/>
          <c:x val="8.6494396311453739E-2"/>
          <c:y val="0.23715162527760938"/>
          <c:w val="0.24588173009857225"/>
          <c:h val="0.14008398950131248"/>
        </c:manualLayout>
      </c:layout>
      <c:overlay val="0"/>
    </c:legend>
    <c:plotVisOnly val="1"/>
    <c:dispBlanksAs val="gap"/>
    <c:showDLblsOverMax val="0"/>
  </c:chart>
  <c:spPr>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1ECE2-44C9-4A85-A9A9-16DF8A5186AC}" type="datetimeFigureOut">
              <a:rPr lang="en-US" smtClean="0"/>
              <a:t>11/13/2024</a:t>
            </a:fld>
            <a:endParaRPr lang="en-US"/>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16888-7BDB-4A9C-8271-89DCE0C23682}" type="slidenum">
              <a:rPr lang="en-US" smtClean="0"/>
              <a:t>‹#›</a:t>
            </a:fld>
            <a:endParaRPr lang="en-US"/>
          </a:p>
        </p:txBody>
      </p:sp>
    </p:spTree>
    <p:extLst>
      <p:ext uri="{BB962C8B-B14F-4D97-AF65-F5344CB8AC3E}">
        <p14:creationId xmlns:p14="http://schemas.microsoft.com/office/powerpoint/2010/main" val="349886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304206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1EF5A35-1B69-482A-B3C6-EDF0AE837308}" type="slidenum">
              <a:rPr lang="en-US" smtClean="0"/>
              <a:t>17</a:t>
            </a:fld>
            <a:endParaRPr lang="en-US"/>
          </a:p>
        </p:txBody>
      </p:sp>
    </p:spTree>
    <p:extLst>
      <p:ext uri="{BB962C8B-B14F-4D97-AF65-F5344CB8AC3E}">
        <p14:creationId xmlns:p14="http://schemas.microsoft.com/office/powerpoint/2010/main" val="3413169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41EF5A35-1B69-482A-B3C6-EDF0AE837308}" type="slidenum">
              <a:rPr lang="en-US" smtClean="0"/>
              <a:t>29</a:t>
            </a:fld>
            <a:endParaRPr lang="en-US"/>
          </a:p>
        </p:txBody>
      </p:sp>
    </p:spTree>
    <p:extLst>
      <p:ext uri="{BB962C8B-B14F-4D97-AF65-F5344CB8AC3E}">
        <p14:creationId xmlns:p14="http://schemas.microsoft.com/office/powerpoint/2010/main" val="420712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85000" lnSpcReduction="20000"/>
          </a:bodyPr>
          <a:lstStyle/>
          <a:p>
            <a:r>
              <a:rPr lang="cs-CZ" sz="1200" kern="1200" dirty="0">
                <a:solidFill>
                  <a:schemeClr val="tx1"/>
                </a:solidFill>
                <a:latin typeface="+mn-lt"/>
                <a:ea typeface="+mn-ea"/>
                <a:cs typeface="+mn-cs"/>
              </a:rPr>
              <a:t>Ve své DP bych ráda ukázala, že  stromy nemají vliv pouze na lokální klima, ale že jejich účinek může být globální.</a:t>
            </a:r>
          </a:p>
          <a:p>
            <a:r>
              <a:rPr lang="cs-CZ" sz="1200" kern="1200" dirty="0">
                <a:solidFill>
                  <a:schemeClr val="tx1"/>
                </a:solidFill>
                <a:latin typeface="+mn-lt"/>
                <a:ea typeface="+mn-ea"/>
                <a:cs typeface="+mn-cs"/>
              </a:rPr>
              <a:t>Jako zdroj</a:t>
            </a:r>
            <a:r>
              <a:rPr lang="cs-CZ" sz="1200" kern="1200" baseline="0" dirty="0">
                <a:solidFill>
                  <a:schemeClr val="tx1"/>
                </a:solidFill>
                <a:latin typeface="+mn-lt"/>
                <a:ea typeface="+mn-ea"/>
                <a:cs typeface="+mn-cs"/>
              </a:rPr>
              <a:t> velké inspirace mi slouží články ruských fyziků </a:t>
            </a:r>
            <a:r>
              <a:rPr lang="cs-CZ" sz="1200" kern="1200" baseline="0" dirty="0" err="1">
                <a:solidFill>
                  <a:schemeClr val="tx1"/>
                </a:solidFill>
                <a:latin typeface="+mn-lt"/>
                <a:ea typeface="+mn-ea"/>
                <a:cs typeface="+mn-cs"/>
              </a:rPr>
              <a:t>Makarievové</a:t>
            </a:r>
            <a:r>
              <a:rPr lang="cs-CZ" sz="1200" kern="1200" baseline="0" dirty="0">
                <a:solidFill>
                  <a:schemeClr val="tx1"/>
                </a:solidFill>
                <a:latin typeface="+mn-lt"/>
                <a:ea typeface="+mn-ea"/>
                <a:cs typeface="+mn-cs"/>
              </a:rPr>
              <a:t> a </a:t>
            </a:r>
            <a:r>
              <a:rPr lang="cs-CZ" sz="1200" kern="1200" baseline="0" dirty="0" err="1">
                <a:solidFill>
                  <a:schemeClr val="tx1"/>
                </a:solidFill>
                <a:latin typeface="+mn-lt"/>
                <a:ea typeface="+mn-ea"/>
                <a:cs typeface="+mn-cs"/>
              </a:rPr>
              <a:t>Goškova</a:t>
            </a:r>
            <a:r>
              <a:rPr lang="cs-CZ" sz="1200" kern="1200" baseline="0" dirty="0">
                <a:solidFill>
                  <a:schemeClr val="tx1"/>
                </a:solidFill>
                <a:latin typeface="+mn-lt"/>
                <a:ea typeface="+mn-ea"/>
                <a:cs typeface="+mn-cs"/>
              </a:rPr>
              <a:t>. Dlouho bojovali, aby jejich teorie vůbec byla publikována a uznána.</a:t>
            </a:r>
            <a:endParaRPr lang="cs-CZ" sz="1200" kern="1200" dirty="0">
              <a:solidFill>
                <a:schemeClr val="tx1"/>
              </a:solidFill>
              <a:latin typeface="+mn-lt"/>
              <a:ea typeface="+mn-ea"/>
              <a:cs typeface="+mn-cs"/>
            </a:endParaRPr>
          </a:p>
          <a:p>
            <a:r>
              <a:rPr lang="cs-CZ" sz="1200" kern="1200" dirty="0">
                <a:solidFill>
                  <a:schemeClr val="tx1"/>
                </a:solidFill>
                <a:latin typeface="+mn-lt"/>
                <a:ea typeface="+mn-ea"/>
                <a:cs typeface="+mn-cs"/>
              </a:rPr>
              <a:t>Teorie biotické pumpy vychází z fyzikálního popisu velkého vodního cyklu, výměny vod mezi zemí a mořem. Voda z pevnin odtéká do oceánů. Tyto ztráty musí být kompenzovány adekvátním přísunem vody ve formě srážek.  Není-li na povrchu kontinentu přítomna vegetace, vodní pára odpařená nad oceány se vzdušným prouděním dostane pouze pár stovek kilometrů od pobřeží, a srážky exponenciálně klesají se vzdáleností od oceánu. Amazonie, střední Asie a rovníková Afrika však nedostatkem srážek netrpí, byť jsou od pobřeží vzdáleny tisíce kilometrů. Zmíněná území jsou totiž pokryta rozsáhlými lesy, které pomáhají nasávat a transportovat vzdušnou vlhkost do vnitrozemí.</a:t>
            </a:r>
          </a:p>
          <a:p>
            <a:endParaRPr lang="cs-CZ"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latin typeface="+mn-lt"/>
                <a:ea typeface="+mn-ea"/>
                <a:cs typeface="+mn-cs"/>
              </a:rPr>
              <a:t>Díky transpiraci se vzduch nad povrchem lesů dostane z hydrostatické rovnováhy. Vodou nasycený a teplý vzduch stoupá, teplota vzduchu nad lesem však s výškou klesá. Voda díky adiabatickému stoupání vlhkého vzduchu kondenzuje a vypadává v podobě srážek. Vzduch je tím ochuzen o plynnou fázi H</a:t>
            </a:r>
            <a:r>
              <a:rPr lang="cs-CZ" sz="1200" kern="1200" baseline="-25000" dirty="0">
                <a:solidFill>
                  <a:schemeClr val="tx1"/>
                </a:solidFill>
                <a:latin typeface="+mn-lt"/>
                <a:ea typeface="+mn-ea"/>
                <a:cs typeface="+mn-cs"/>
              </a:rPr>
              <a:t>2</a:t>
            </a:r>
            <a:r>
              <a:rPr lang="cs-CZ" sz="1200" kern="1200" dirty="0">
                <a:solidFill>
                  <a:schemeClr val="tx1"/>
                </a:solidFill>
                <a:latin typeface="+mn-lt"/>
                <a:ea typeface="+mn-ea"/>
                <a:cs typeface="+mn-cs"/>
              </a:rPr>
              <a:t>O, čímž ve spodní vrstvě atmosféry vzniká podtlak, který začne horizontálně nasávat vzduch z okolí. Pokud je přítomno souvislé zalesnění, voda z oceánů je takto cyklicky přemísťována až do nitra kontinentů. Stabilní přísun vody na pevninu je tedy funkcí transpirace lesů na regionální úrovni.</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baseline="0" dirty="0">
                <a:solidFill>
                  <a:schemeClr val="tx1"/>
                </a:solidFill>
                <a:latin typeface="+mn-lt"/>
                <a:ea typeface="+mn-ea"/>
                <a:cs typeface="+mn-cs"/>
              </a:rPr>
              <a:t>V této práci se podrobněji zabývám jak fyzikálními ději při přeměnách energie, tak i procesy v živých stromech.</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latin typeface="+mn-lt"/>
              <a:ea typeface="+mn-ea"/>
              <a:cs typeface="+mn-cs"/>
            </a:endParaRPr>
          </a:p>
        </p:txBody>
      </p:sp>
      <p:sp>
        <p:nvSpPr>
          <p:cNvPr id="4" name="Zástupný symbol pro číslo snímku 3"/>
          <p:cNvSpPr>
            <a:spLocks noGrp="1"/>
          </p:cNvSpPr>
          <p:nvPr>
            <p:ph type="sldNum" sz="quarter" idx="10"/>
          </p:nvPr>
        </p:nvSpPr>
        <p:spPr/>
        <p:txBody>
          <a:bodyPr/>
          <a:lstStyle/>
          <a:p>
            <a:fld id="{5F04EE01-807B-4989-94D8-4A2D78364978}" type="slidenum">
              <a:rPr lang="cs-CZ" smtClean="0"/>
              <a:pPr/>
              <a:t>58</a:t>
            </a:fld>
            <a:endParaRPr lang="cs-CZ"/>
          </a:p>
        </p:txBody>
      </p:sp>
    </p:spTree>
    <p:extLst>
      <p:ext uri="{BB962C8B-B14F-4D97-AF65-F5344CB8AC3E}">
        <p14:creationId xmlns:p14="http://schemas.microsoft.com/office/powerpoint/2010/main" val="2326367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DDA1743B-6889-45B2-ADB8-C3EF00B14D73}" type="datetimeFigureOut">
              <a:rPr lang="cs-CZ" smtClean="0"/>
              <a:pPr/>
              <a:t>13.11.2024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E6770F4-AA1C-49C0-AA0F-031007B8D2EA}" type="slidenum">
              <a:rPr lang="cs-CZ" smtClean="0"/>
              <a:pPr/>
              <a:t>‹#›</a:t>
            </a:fld>
            <a:endParaRPr lang="cs-CZ"/>
          </a:p>
        </p:txBody>
      </p:sp>
    </p:spTree>
    <p:extLst>
      <p:ext uri="{BB962C8B-B14F-4D97-AF65-F5344CB8AC3E}">
        <p14:creationId xmlns:p14="http://schemas.microsoft.com/office/powerpoint/2010/main" val="199263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A1743B-6889-45B2-ADB8-C3EF00B14D73}" type="datetimeFigureOut">
              <a:rPr lang="cs-CZ" smtClean="0"/>
              <a:pPr/>
              <a:t>13.11.2024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E6770F4-AA1C-49C0-AA0F-031007B8D2EA}" type="slidenum">
              <a:rPr lang="cs-CZ" smtClean="0"/>
              <a:pPr/>
              <a:t>‹#›</a:t>
            </a:fld>
            <a:endParaRPr lang="cs-CZ"/>
          </a:p>
        </p:txBody>
      </p:sp>
    </p:spTree>
    <p:extLst>
      <p:ext uri="{BB962C8B-B14F-4D97-AF65-F5344CB8AC3E}">
        <p14:creationId xmlns:p14="http://schemas.microsoft.com/office/powerpoint/2010/main" val="3607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A1743B-6889-45B2-ADB8-C3EF00B14D73}" type="datetimeFigureOut">
              <a:rPr lang="cs-CZ" smtClean="0"/>
              <a:pPr/>
              <a:t>13.11.2024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E6770F4-AA1C-49C0-AA0F-031007B8D2EA}" type="slidenum">
              <a:rPr lang="cs-CZ" smtClean="0"/>
              <a:pPr/>
              <a:t>‹#›</a:t>
            </a:fld>
            <a:endParaRPr lang="cs-CZ"/>
          </a:p>
        </p:txBody>
      </p:sp>
    </p:spTree>
    <p:extLst>
      <p:ext uri="{BB962C8B-B14F-4D97-AF65-F5344CB8AC3E}">
        <p14:creationId xmlns:p14="http://schemas.microsoft.com/office/powerpoint/2010/main" val="2439667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A1743B-6889-45B2-ADB8-C3EF00B14D73}" type="datetimeFigureOut">
              <a:rPr lang="cs-CZ" smtClean="0"/>
              <a:pPr/>
              <a:t>13.11.2024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E6770F4-AA1C-49C0-AA0F-031007B8D2EA}" type="slidenum">
              <a:rPr lang="cs-CZ" smtClean="0"/>
              <a:pPr/>
              <a:t>‹#›</a:t>
            </a:fld>
            <a:endParaRPr lang="cs-CZ"/>
          </a:p>
        </p:txBody>
      </p:sp>
    </p:spTree>
    <p:extLst>
      <p:ext uri="{BB962C8B-B14F-4D97-AF65-F5344CB8AC3E}">
        <p14:creationId xmlns:p14="http://schemas.microsoft.com/office/powerpoint/2010/main" val="1403969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DDA1743B-6889-45B2-ADB8-C3EF00B14D73}" type="datetimeFigureOut">
              <a:rPr lang="cs-CZ" smtClean="0"/>
              <a:pPr/>
              <a:t>13.11.2024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E6770F4-AA1C-49C0-AA0F-031007B8D2EA}" type="slidenum">
              <a:rPr lang="cs-CZ" smtClean="0"/>
              <a:pPr/>
              <a:t>‹#›</a:t>
            </a:fld>
            <a:endParaRPr lang="cs-CZ"/>
          </a:p>
        </p:txBody>
      </p:sp>
    </p:spTree>
    <p:extLst>
      <p:ext uri="{BB962C8B-B14F-4D97-AF65-F5344CB8AC3E}">
        <p14:creationId xmlns:p14="http://schemas.microsoft.com/office/powerpoint/2010/main" val="981558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DA1743B-6889-45B2-ADB8-C3EF00B14D73}" type="datetimeFigureOut">
              <a:rPr lang="cs-CZ" smtClean="0"/>
              <a:pPr/>
              <a:t>13.11.2024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E6770F4-AA1C-49C0-AA0F-031007B8D2EA}" type="slidenum">
              <a:rPr lang="cs-CZ" smtClean="0"/>
              <a:pPr/>
              <a:t>‹#›</a:t>
            </a:fld>
            <a:endParaRPr lang="cs-CZ"/>
          </a:p>
        </p:txBody>
      </p:sp>
    </p:spTree>
    <p:extLst>
      <p:ext uri="{BB962C8B-B14F-4D97-AF65-F5344CB8AC3E}">
        <p14:creationId xmlns:p14="http://schemas.microsoft.com/office/powerpoint/2010/main" val="158854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DA1743B-6889-45B2-ADB8-C3EF00B14D73}" type="datetimeFigureOut">
              <a:rPr lang="cs-CZ" smtClean="0"/>
              <a:pPr/>
              <a:t>13.11.2024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E6770F4-AA1C-49C0-AA0F-031007B8D2EA}" type="slidenum">
              <a:rPr lang="cs-CZ" smtClean="0"/>
              <a:pPr/>
              <a:t>‹#›</a:t>
            </a:fld>
            <a:endParaRPr lang="cs-CZ"/>
          </a:p>
        </p:txBody>
      </p:sp>
    </p:spTree>
    <p:extLst>
      <p:ext uri="{BB962C8B-B14F-4D97-AF65-F5344CB8AC3E}">
        <p14:creationId xmlns:p14="http://schemas.microsoft.com/office/powerpoint/2010/main" val="153896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DA1743B-6889-45B2-ADB8-C3EF00B14D73}" type="datetimeFigureOut">
              <a:rPr lang="cs-CZ" smtClean="0"/>
              <a:pPr/>
              <a:t>13.11.2024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E6770F4-AA1C-49C0-AA0F-031007B8D2EA}" type="slidenum">
              <a:rPr lang="cs-CZ" smtClean="0"/>
              <a:pPr/>
              <a:t>‹#›</a:t>
            </a:fld>
            <a:endParaRPr lang="cs-CZ"/>
          </a:p>
        </p:txBody>
      </p:sp>
    </p:spTree>
    <p:extLst>
      <p:ext uri="{BB962C8B-B14F-4D97-AF65-F5344CB8AC3E}">
        <p14:creationId xmlns:p14="http://schemas.microsoft.com/office/powerpoint/2010/main" val="2743726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DA1743B-6889-45B2-ADB8-C3EF00B14D73}" type="datetimeFigureOut">
              <a:rPr lang="cs-CZ" smtClean="0"/>
              <a:pPr/>
              <a:t>13.11.2024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E6770F4-AA1C-49C0-AA0F-031007B8D2EA}" type="slidenum">
              <a:rPr lang="cs-CZ" smtClean="0"/>
              <a:pPr/>
              <a:t>‹#›</a:t>
            </a:fld>
            <a:endParaRPr lang="cs-CZ"/>
          </a:p>
        </p:txBody>
      </p:sp>
    </p:spTree>
    <p:extLst>
      <p:ext uri="{BB962C8B-B14F-4D97-AF65-F5344CB8AC3E}">
        <p14:creationId xmlns:p14="http://schemas.microsoft.com/office/powerpoint/2010/main" val="2110975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A1743B-6889-45B2-ADB8-C3EF00B14D73}" type="datetimeFigureOut">
              <a:rPr lang="cs-CZ" smtClean="0"/>
              <a:pPr/>
              <a:t>13.11.2024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E6770F4-AA1C-49C0-AA0F-031007B8D2EA}" type="slidenum">
              <a:rPr lang="cs-CZ" smtClean="0"/>
              <a:pPr/>
              <a:t>‹#›</a:t>
            </a:fld>
            <a:endParaRPr lang="cs-CZ"/>
          </a:p>
        </p:txBody>
      </p:sp>
    </p:spTree>
    <p:extLst>
      <p:ext uri="{BB962C8B-B14F-4D97-AF65-F5344CB8AC3E}">
        <p14:creationId xmlns:p14="http://schemas.microsoft.com/office/powerpoint/2010/main" val="1595359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A1743B-6889-45B2-ADB8-C3EF00B14D73}" type="datetimeFigureOut">
              <a:rPr lang="cs-CZ" smtClean="0"/>
              <a:pPr/>
              <a:t>13.11.2024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E6770F4-AA1C-49C0-AA0F-031007B8D2EA}" type="slidenum">
              <a:rPr lang="cs-CZ" smtClean="0"/>
              <a:pPr/>
              <a:t>‹#›</a:t>
            </a:fld>
            <a:endParaRPr lang="cs-CZ"/>
          </a:p>
        </p:txBody>
      </p:sp>
    </p:spTree>
    <p:extLst>
      <p:ext uri="{BB962C8B-B14F-4D97-AF65-F5344CB8AC3E}">
        <p14:creationId xmlns:p14="http://schemas.microsoft.com/office/powerpoint/2010/main" val="2422829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1743B-6889-45B2-ADB8-C3EF00B14D73}" type="datetimeFigureOut">
              <a:rPr lang="cs-CZ" smtClean="0"/>
              <a:pPr/>
              <a:t>13.11.2024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770F4-AA1C-49C0-AA0F-031007B8D2EA}" type="slidenum">
              <a:rPr lang="cs-CZ" smtClean="0"/>
              <a:pPr/>
              <a:t>‹#›</a:t>
            </a:fld>
            <a:endParaRPr lang="cs-CZ"/>
          </a:p>
        </p:txBody>
      </p:sp>
    </p:spTree>
    <p:extLst>
      <p:ext uri="{BB962C8B-B14F-4D97-AF65-F5344CB8AC3E}">
        <p14:creationId xmlns:p14="http://schemas.microsoft.com/office/powerpoint/2010/main" val="1324166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pokorny@enk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weforest.org/newsroom/managing-forests-water-and-climate-coolin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cid:CE09F9CB-D8B1-4704-A622-6DEFB61E0ECE" TargetMode="External"/><Relationship Id="rId7" Type="http://schemas.openxmlformats.org/officeDocument/2006/relationships/image" Target="../media/image49.jpeg"/><Relationship Id="rId2"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image" Target="cid:F7F0EADB-5A8F-4E56-8352-910CD7A1C51A" TargetMode="External"/><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16/j.heliyon.2022.e11173" TargetMode="External"/><Relationship Id="rId2" Type="http://schemas.openxmlformats.org/officeDocument/2006/relationships/hyperlink" Target="https://www.sciencedirect.com/journal/heliyon/vol/8/issue/10" TargetMode="External"/><Relationship Id="rId1" Type="http://schemas.openxmlformats.org/officeDocument/2006/relationships/slideLayout" Target="../slideLayouts/slideLayout4.xml"/><Relationship Id="rId6" Type="http://schemas.openxmlformats.org/officeDocument/2006/relationships/image" Target="../media/image52.wmf"/><Relationship Id="rId5" Type="http://schemas.openxmlformats.org/officeDocument/2006/relationships/image" Target="../media/image51.jpe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tiff"/><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tiff"/><Relationship Id="rId4" Type="http://schemas.openxmlformats.org/officeDocument/2006/relationships/image" Target="../media/image75.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g"/><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hyperlink" Target="https://www.mpsr.sk/en/index.php?navID=54&amp;id=84" TargetMode="External"/><Relationship Id="rId2" Type="http://schemas.openxmlformats.org/officeDocument/2006/relationships/hyperlink" Target="https://www.mpsr.sk/en/download.php?fID=263" TargetMode="External"/><Relationship Id="rId1" Type="http://schemas.openxmlformats.org/officeDocument/2006/relationships/slideLayout" Target="../slideLayouts/slideLayout2.xml"/><Relationship Id="rId4" Type="http://schemas.openxmlformats.org/officeDocument/2006/relationships/hyperlink" Target="https://www.bioticregulation.ru/life/conf2024.php"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waterparadigm.org/" TargetMode="External"/><Relationship Id="rId2" Type="http://schemas.openxmlformats.org/officeDocument/2006/relationships/hyperlink" Target="https://doi.org/10.1016/j.heliyon.2022.e11173"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doi.org/10.1016/j.heliyon.2022.e11173" TargetMode="External"/><Relationship Id="rId1" Type="http://schemas.openxmlformats.org/officeDocument/2006/relationships/slideLayout" Target="../slideLayouts/slideLayout4.xml"/><Relationship Id="rId6" Type="http://schemas.openxmlformats.org/officeDocument/2006/relationships/image" Target="cid:E2EDADAC-12C8-4270-BED0-52B75DADA442" TargetMode="External"/><Relationship Id="rId5" Type="http://schemas.openxmlformats.org/officeDocument/2006/relationships/image" Target="../media/image88.jpeg"/><Relationship Id="rId4" Type="http://schemas.openxmlformats.org/officeDocument/2006/relationships/image" Target="cid:B0881721-EF40-4202-A4D4-12C85120CB08"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cid:DE0DB921-49EE-4417-B430-788622A9D115" TargetMode="External"/><Relationship Id="rId2" Type="http://schemas.openxmlformats.org/officeDocument/2006/relationships/image" Target="../media/image89.jpeg"/><Relationship Id="rId1" Type="http://schemas.openxmlformats.org/officeDocument/2006/relationships/slideLayout" Target="../slideLayouts/slideLayout4.xml"/><Relationship Id="rId5" Type="http://schemas.openxmlformats.org/officeDocument/2006/relationships/image" Target="cid:44C4E7D7-EB23-45D2-A51F-BAFF15A5671A" TargetMode="External"/><Relationship Id="rId4" Type="http://schemas.openxmlformats.org/officeDocument/2006/relationships/image" Target="../media/image90.jpeg"/></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cid:4E18E887-BE5B-4409-B5DD-240923AF4C16" TargetMode="External"/><Relationship Id="rId7" Type="http://schemas.openxmlformats.org/officeDocument/2006/relationships/image" Target="cid:4930E592-6433-4172-BB1F-D8ADFDC5B784" TargetMode="External"/><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cid:139CC1D2-289E-4EA5-AF59-AB76D9597C58" TargetMode="External"/><Relationship Id="rId4" Type="http://schemas.openxmlformats.org/officeDocument/2006/relationships/image" Target="../media/image9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planteducation.eu/" TargetMode="External"/><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dx.doi.org/19.1016/j.gloenvcha.2014.04.002"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xml"/><Relationship Id="rId4" Type="http://schemas.openxmlformats.org/officeDocument/2006/relationships/image" Target="../media/image10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5" Type="http://schemas.openxmlformats.org/officeDocument/2006/relationships/image" Target="../media/image107.jpeg"/><Relationship Id="rId4" Type="http://schemas.openxmlformats.org/officeDocument/2006/relationships/image" Target="../media/image10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thebioticpump.com/" TargetMode="External"/><Relationship Id="rId2" Type="http://schemas.openxmlformats.org/officeDocument/2006/relationships/hyperlink" Target="http://www.bioticregulation.r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99058A-D41A-2C33-B27D-E41A9C936E62}"/>
              </a:ext>
            </a:extLst>
          </p:cNvPr>
          <p:cNvSpPr>
            <a:spLocks noGrp="1"/>
          </p:cNvSpPr>
          <p:nvPr>
            <p:ph type="ctrTitle"/>
          </p:nvPr>
        </p:nvSpPr>
        <p:spPr>
          <a:xfrm>
            <a:off x="1524000" y="653143"/>
            <a:ext cx="9144000" cy="2856820"/>
          </a:xfrm>
        </p:spPr>
        <p:txBody>
          <a:bodyPr>
            <a:normAutofit fontScale="90000"/>
          </a:bodyPr>
          <a:lstStyle/>
          <a:p>
            <a:r>
              <a:rPr lang="cs-CZ" sz="3600" dirty="0">
                <a:effectLst/>
                <a:latin typeface="Arial" panose="020B0604020202020204" pitchFamily="34" charset="0"/>
                <a:ea typeface="Calibri" panose="020F0502020204030204" pitchFamily="34" charset="0"/>
              </a:rPr>
              <a:t/>
            </a:r>
            <a:br>
              <a:rPr lang="cs-CZ" sz="3600" dirty="0">
                <a:effectLst/>
                <a:latin typeface="Arial" panose="020B0604020202020204" pitchFamily="34" charset="0"/>
                <a:ea typeface="Calibri" panose="020F0502020204030204" pitchFamily="34" charset="0"/>
              </a:rPr>
            </a:br>
            <a:r>
              <a:rPr lang="cs-CZ" sz="3600" dirty="0">
                <a:effectLst/>
                <a:latin typeface="Arial" panose="020B0604020202020204" pitchFamily="34" charset="0"/>
                <a:ea typeface="Calibri" panose="020F0502020204030204" pitchFamily="34" charset="0"/>
              </a:rPr>
              <a:t/>
            </a:r>
            <a:br>
              <a:rPr lang="cs-CZ" sz="3600" dirty="0">
                <a:effectLst/>
                <a:latin typeface="Arial" panose="020B0604020202020204" pitchFamily="34" charset="0"/>
                <a:ea typeface="Calibri" panose="020F0502020204030204" pitchFamily="34" charset="0"/>
              </a:rPr>
            </a:br>
            <a:r>
              <a:rPr lang="cs-CZ" sz="3600" dirty="0">
                <a:effectLst/>
                <a:latin typeface="Arial" panose="020B0604020202020204" pitchFamily="34" charset="0"/>
                <a:ea typeface="Calibri" panose="020F0502020204030204" pitchFamily="34" charset="0"/>
              </a:rPr>
              <a:t/>
            </a:r>
            <a:br>
              <a:rPr lang="cs-CZ" sz="3600" dirty="0">
                <a:effectLst/>
                <a:latin typeface="Arial" panose="020B0604020202020204" pitchFamily="34" charset="0"/>
                <a:ea typeface="Calibri" panose="020F0502020204030204" pitchFamily="34" charset="0"/>
              </a:rPr>
            </a:br>
            <a:r>
              <a:rPr lang="cs-CZ" sz="1800" dirty="0">
                <a:effectLst/>
                <a:latin typeface="Arial" panose="020B0604020202020204" pitchFamily="34" charset="0"/>
                <a:ea typeface="Calibri" panose="020F0502020204030204" pitchFamily="34" charset="0"/>
              </a:rPr>
              <a:t/>
            </a:r>
            <a:br>
              <a:rPr lang="cs-CZ" sz="1800" dirty="0">
                <a:effectLst/>
                <a:latin typeface="Arial" panose="020B0604020202020204" pitchFamily="34" charset="0"/>
                <a:ea typeface="Calibri" panose="020F0502020204030204" pitchFamily="34" charset="0"/>
              </a:rPr>
            </a:br>
            <a:r>
              <a:rPr lang="cs-CZ" sz="2700" b="1" i="0" u="none" strike="noStrike" baseline="0" dirty="0">
                <a:solidFill>
                  <a:srgbClr val="000000"/>
                </a:solidFill>
                <a:latin typeface="Times New Roman" panose="02020603050405020304" pitchFamily="18" charset="0"/>
              </a:rPr>
              <a:t>„Cui bono“ negramotnost o tocích sluneční energie a funkce rostlin/vody v klimatu?</a:t>
            </a:r>
            <a:r>
              <a:rPr lang="cs-CZ" sz="1800" b="0" i="0" u="none" strike="noStrike" baseline="0" dirty="0">
                <a:solidFill>
                  <a:srgbClr val="000000"/>
                </a:solidFill>
                <a:latin typeface="Times New Roman" panose="02020603050405020304" pitchFamily="18" charset="0"/>
              </a:rPr>
              <a:t/>
            </a:r>
            <a:br>
              <a:rPr lang="cs-CZ" sz="1800" b="0" i="0" u="none" strike="noStrike" baseline="0" dirty="0">
                <a:solidFill>
                  <a:srgbClr val="000000"/>
                </a:solidFill>
                <a:latin typeface="Times New Roman" panose="02020603050405020304" pitchFamily="18" charset="0"/>
              </a:rPr>
            </a:br>
            <a:r>
              <a:rPr lang="cs-CZ" sz="1800" dirty="0">
                <a:effectLst/>
                <a:latin typeface="Arial" panose="020B0604020202020204" pitchFamily="34" charset="0"/>
                <a:ea typeface="Calibri" panose="020F0502020204030204" pitchFamily="34" charset="0"/>
              </a:rPr>
              <a:t/>
            </a:r>
            <a:br>
              <a:rPr lang="cs-CZ" sz="1800" dirty="0">
                <a:effectLst/>
                <a:latin typeface="Arial" panose="020B0604020202020204" pitchFamily="34" charset="0"/>
                <a:ea typeface="Calibri" panose="020F0502020204030204" pitchFamily="34" charset="0"/>
              </a:rPr>
            </a:br>
            <a:r>
              <a:rPr lang="cs-CZ" sz="2200" dirty="0">
                <a:effectLst/>
                <a:latin typeface="Times New Roman" panose="02020603050405020304" pitchFamily="18" charset="0"/>
                <a:ea typeface="Calibri" panose="020F0502020204030204" pitchFamily="34" charset="0"/>
                <a:cs typeface="Times New Roman" panose="02020603050405020304" pitchFamily="18" charset="0"/>
              </a:rPr>
              <a:t>Jan Pokorný, Petra Hesslerová, Vladimír Jirka, Anna Huryna</a:t>
            </a:r>
            <a:br>
              <a:rPr lang="cs-CZ" sz="2200" dirty="0">
                <a:effectLst/>
                <a:latin typeface="Times New Roman" panose="02020603050405020304" pitchFamily="18" charset="0"/>
                <a:ea typeface="Calibri" panose="020F0502020204030204" pitchFamily="34" charset="0"/>
                <a:cs typeface="Times New Roman" panose="02020603050405020304" pitchFamily="18" charset="0"/>
              </a:rPr>
            </a:br>
            <a:r>
              <a:rPr lang="cs-CZ" sz="2200" dirty="0">
                <a:effectLst/>
                <a:latin typeface="Times New Roman" panose="02020603050405020304" pitchFamily="18" charset="0"/>
                <a:ea typeface="Calibri" panose="020F0502020204030204" pitchFamily="34" charset="0"/>
                <a:cs typeface="Times New Roman" panose="02020603050405020304" pitchFamily="18" charset="0"/>
              </a:rPr>
              <a:t>ENKI, o.p.s. Třeboň</a:t>
            </a:r>
            <a:br>
              <a:rPr lang="cs-CZ" sz="2200" dirty="0">
                <a:effectLst/>
                <a:latin typeface="Times New Roman" panose="02020603050405020304" pitchFamily="18" charset="0"/>
                <a:ea typeface="Calibri" panose="020F0502020204030204" pitchFamily="34" charset="0"/>
                <a:cs typeface="Times New Roman" panose="02020603050405020304" pitchFamily="18" charset="0"/>
              </a:rPr>
            </a:br>
            <a:r>
              <a:rPr lang="cs-CZ" sz="2200" dirty="0">
                <a:effectLst/>
                <a:latin typeface="Times New Roman" panose="02020603050405020304" pitchFamily="18" charset="0"/>
                <a:ea typeface="Calibri" panose="020F0502020204030204" pitchFamily="34" charset="0"/>
                <a:cs typeface="Times New Roman" panose="02020603050405020304" pitchFamily="18" charset="0"/>
                <a:hlinkClick r:id="rId2"/>
              </a:rPr>
              <a:t>pokorny@enki.cz</a:t>
            </a:r>
            <a:r>
              <a:rPr lang="cs-CZ" sz="2200" dirty="0">
                <a:effectLst/>
                <a:latin typeface="Times New Roman" panose="02020603050405020304" pitchFamily="18" charset="0"/>
                <a:ea typeface="Calibri" panose="020F0502020204030204" pitchFamily="34" charset="0"/>
                <a:cs typeface="Times New Roman" panose="02020603050405020304" pitchFamily="18" charset="0"/>
              </a:rPr>
              <a:t/>
            </a:r>
            <a:br>
              <a:rPr lang="cs-CZ" sz="2200" dirty="0">
                <a:effectLst/>
                <a:latin typeface="Times New Roman" panose="02020603050405020304" pitchFamily="18" charset="0"/>
                <a:ea typeface="Calibri" panose="020F0502020204030204" pitchFamily="34" charset="0"/>
                <a:cs typeface="Times New Roman" panose="02020603050405020304" pitchFamily="18" charset="0"/>
              </a:rPr>
            </a:br>
            <a:r>
              <a:rPr lang="cs-CZ" sz="2200" dirty="0">
                <a:effectLst/>
                <a:latin typeface="Times New Roman" panose="02020603050405020304" pitchFamily="18" charset="0"/>
                <a:ea typeface="Calibri" panose="020F0502020204030204" pitchFamily="34" charset="0"/>
                <a:cs typeface="Times New Roman" panose="02020603050405020304" pitchFamily="18" charset="0"/>
              </a:rPr>
              <a:t/>
            </a:r>
            <a:br>
              <a:rPr lang="cs-CZ" sz="2200" dirty="0">
                <a:effectLst/>
                <a:latin typeface="Times New Roman" panose="02020603050405020304" pitchFamily="18" charset="0"/>
                <a:ea typeface="Calibri" panose="020F0502020204030204" pitchFamily="34" charset="0"/>
                <a:cs typeface="Times New Roman" panose="02020603050405020304" pitchFamily="18" charset="0"/>
              </a:rPr>
            </a:br>
            <a:r>
              <a:rPr lang="cs-CZ" sz="2400" i="1" u="none" strike="noStrike" baseline="0" dirty="0">
                <a:solidFill>
                  <a:schemeClr val="accent1">
                    <a:lumMod val="50000"/>
                  </a:schemeClr>
                </a:solidFill>
                <a:latin typeface="Times New Roman" panose="02020603050405020304" pitchFamily="18" charset="0"/>
                <a:cs typeface="Times New Roman" panose="02020603050405020304" pitchFamily="18" charset="0"/>
              </a:rPr>
              <a:t>Věda má vysvětlovat</a:t>
            </a:r>
            <a:r>
              <a:rPr lang="en-US" sz="2400" i="1" u="none" strike="noStrike" baseline="0" dirty="0">
                <a:solidFill>
                  <a:schemeClr val="accent1">
                    <a:lumMod val="50000"/>
                  </a:schemeClr>
                </a:solidFill>
                <a:latin typeface="Times New Roman" panose="02020603050405020304" pitchFamily="18" charset="0"/>
                <a:cs typeface="Times New Roman" panose="02020603050405020304" pitchFamily="18" charset="0"/>
              </a:rPr>
              <a:t> </a:t>
            </a:r>
            <a:r>
              <a:rPr lang="cs-CZ" sz="2400" i="1" u="none" strike="noStrike" baseline="0" dirty="0">
                <a:solidFill>
                  <a:schemeClr val="accent1">
                    <a:lumMod val="50000"/>
                  </a:schemeClr>
                </a:solidFill>
                <a:latin typeface="Times New Roman" panose="02020603050405020304" pitchFamily="18" charset="0"/>
                <a:cs typeface="Times New Roman" panose="02020603050405020304" pitchFamily="18" charset="0"/>
              </a:rPr>
              <a:t>pozorované jevy (zkušenost, empirii)</a:t>
            </a:r>
            <a:r>
              <a:rPr lang="cs-CZ" sz="22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br>
              <a:rPr lang="cs-CZ" sz="22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2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Podnadpis 2">
            <a:extLst>
              <a:ext uri="{FF2B5EF4-FFF2-40B4-BE49-F238E27FC236}">
                <a16:creationId xmlns:a16="http://schemas.microsoft.com/office/drawing/2014/main" id="{24A3BF7B-8BC3-2882-F610-3C92908CDE4A}"/>
              </a:ext>
            </a:extLst>
          </p:cNvPr>
          <p:cNvSpPr>
            <a:spLocks noGrp="1"/>
          </p:cNvSpPr>
          <p:nvPr>
            <p:ph type="subTitle" idx="1"/>
          </p:nvPr>
        </p:nvSpPr>
        <p:spPr/>
        <p:txBody>
          <a:bodyPr>
            <a:normAutofit fontScale="62500" lnSpcReduction="20000"/>
          </a:bodyPr>
          <a:lstStyle/>
          <a:p>
            <a:pPr algn="l"/>
            <a:endParaRPr lang="cs-CZ" sz="1800" b="0" i="0" u="none" strike="noStrike" baseline="0" dirty="0">
              <a:solidFill>
                <a:srgbClr val="000000"/>
              </a:solidFill>
              <a:latin typeface="Times New Roman" panose="02020603050405020304" pitchFamily="18" charset="0"/>
            </a:endParaRPr>
          </a:p>
          <a:p>
            <a:r>
              <a:rPr lang="cs-CZ" sz="3400" b="0" i="0" u="none" strike="noStrike" baseline="0" dirty="0">
                <a:solidFill>
                  <a:srgbClr val="000000"/>
                </a:solidFill>
                <a:latin typeface="Times New Roman" panose="02020603050405020304" pitchFamily="18" charset="0"/>
              </a:rPr>
              <a:t> </a:t>
            </a:r>
            <a:r>
              <a:rPr lang="cs-CZ" sz="3400" b="1" i="0" u="none" strike="noStrike" baseline="0" dirty="0">
                <a:solidFill>
                  <a:srgbClr val="000000"/>
                </a:solidFill>
                <a:latin typeface="Times New Roman" panose="02020603050405020304" pitchFamily="18" charset="0"/>
              </a:rPr>
              <a:t>„ENERGETICKÉ FÓRUM ÚSTECKÉHO KRAJE 2024“. </a:t>
            </a:r>
            <a:endParaRPr lang="cs-CZ" sz="3400" b="0" i="0" u="none" strike="noStrike" baseline="0" dirty="0">
              <a:solidFill>
                <a:srgbClr val="000000"/>
              </a:solidFill>
              <a:latin typeface="Times New Roman" panose="02020603050405020304" pitchFamily="18" charset="0"/>
            </a:endParaRPr>
          </a:p>
          <a:p>
            <a:r>
              <a:rPr lang="cs-CZ" sz="1800" b="1" i="0" u="none" strike="noStrike" baseline="0" dirty="0">
                <a:solidFill>
                  <a:srgbClr val="000000"/>
                </a:solidFill>
                <a:latin typeface="Times New Roman" panose="02020603050405020304" pitchFamily="18" charset="0"/>
              </a:rPr>
              <a:t>Energetika korektně, stručně a jasně </a:t>
            </a:r>
            <a:endParaRPr lang="cs-CZ" sz="2000" b="1" dirty="0">
              <a:solidFill>
                <a:srgbClr val="808080"/>
              </a:solidFill>
              <a:effectLst/>
              <a:latin typeface="Arial" panose="020B0604020202020204" pitchFamily="34" charset="0"/>
              <a:ea typeface="Calibri" panose="020F0502020204030204" pitchFamily="34" charset="0"/>
            </a:endParaRPr>
          </a:p>
          <a:p>
            <a:pPr algn="l"/>
            <a:endParaRPr lang="cs-CZ" sz="1800" b="0" i="0" u="none" strike="noStrike" baseline="0" dirty="0">
              <a:solidFill>
                <a:srgbClr val="000000"/>
              </a:solidFill>
            </a:endParaRPr>
          </a:p>
          <a:p>
            <a:r>
              <a:rPr lang="cs-CZ" sz="2800" b="0" i="0" u="none" strike="noStrike" baseline="0" dirty="0">
                <a:solidFill>
                  <a:srgbClr val="000000"/>
                </a:solidFill>
              </a:rPr>
              <a:t>Most, Hotel </a:t>
            </a:r>
            <a:r>
              <a:rPr lang="cs-CZ" sz="2800" b="0" i="0" u="none" strike="noStrike" baseline="0" dirty="0" err="1">
                <a:solidFill>
                  <a:srgbClr val="000000"/>
                </a:solidFill>
              </a:rPr>
              <a:t>Cascade</a:t>
            </a:r>
            <a:r>
              <a:rPr lang="cs-CZ" sz="2800" b="0" i="0" u="none" strike="noStrike" baseline="0" dirty="0">
                <a:solidFill>
                  <a:srgbClr val="000000"/>
                </a:solidFill>
              </a:rPr>
              <a:t> 14. 11. 2024 </a:t>
            </a:r>
            <a:r>
              <a:rPr lang="cs-CZ" sz="2800" b="1" dirty="0">
                <a:solidFill>
                  <a:srgbClr val="808080"/>
                </a:solidFill>
                <a:effectLst/>
                <a:latin typeface="Arial" panose="020B0604020202020204" pitchFamily="34" charset="0"/>
                <a:ea typeface="Calibri" panose="020F0502020204030204" pitchFamily="34" charset="0"/>
              </a:rPr>
              <a:t/>
            </a:r>
            <a:br>
              <a:rPr lang="cs-CZ" sz="2800" b="1" dirty="0">
                <a:solidFill>
                  <a:srgbClr val="808080"/>
                </a:solidFill>
                <a:effectLst/>
                <a:latin typeface="Arial" panose="020B0604020202020204" pitchFamily="34" charset="0"/>
                <a:ea typeface="Calibri" panose="020F0502020204030204" pitchFamily="34" charset="0"/>
              </a:rPr>
            </a:br>
            <a:endParaRPr lang="cs-CZ" sz="2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669770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en-GB" sz="3200" dirty="0">
                <a:latin typeface="Times New Roman" panose="02020603050405020304" pitchFamily="18" charset="0"/>
                <a:cs typeface="Times New Roman" panose="02020603050405020304" pitchFamily="18" charset="0"/>
              </a:rPr>
              <a:t>Forest management for water and climate cooling</a:t>
            </a:r>
            <a:r>
              <a:rPr lang="cs-CZ" sz="3200" dirty="0">
                <a:latin typeface="Times New Roman" panose="02020603050405020304" pitchFamily="18" charset="0"/>
                <a:cs typeface="Times New Roman" panose="02020603050405020304" pitchFamily="18" charset="0"/>
              </a:rPr>
              <a:t/>
            </a:r>
            <a:br>
              <a:rPr lang="cs-CZ" sz="3200" dirty="0">
                <a:latin typeface="Times New Roman" panose="02020603050405020304" pitchFamily="18" charset="0"/>
                <a:cs typeface="Times New Roman" panose="02020603050405020304" pitchFamily="18" charset="0"/>
              </a:rPr>
            </a:br>
            <a:r>
              <a:rPr lang="cs-CZ" sz="3200" dirty="0" err="1">
                <a:latin typeface="Times New Roman" panose="02020603050405020304" pitchFamily="18" charset="0"/>
                <a:cs typeface="Times New Roman" panose="02020603050405020304" pitchFamily="18" charset="0"/>
              </a:rPr>
              <a:t>Policy</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Brief</a:t>
            </a:r>
            <a:r>
              <a:rPr lang="cs-CZ" sz="3200" dirty="0">
                <a:latin typeface="Times New Roman" panose="02020603050405020304" pitchFamily="18" charset="0"/>
                <a:cs typeface="Times New Roman" panose="02020603050405020304" pitchFamily="18" charset="0"/>
              </a:rPr>
              <a:t> for</a:t>
            </a:r>
            <a:r>
              <a:rPr lang="cs-CZ" sz="2800" dirty="0">
                <a:latin typeface="Times New Roman" panose="02020603050405020304" pitchFamily="18" charset="0"/>
                <a:cs typeface="Times New Roman" panose="02020603050405020304" pitchFamily="18" charset="0"/>
              </a:rPr>
              <a:t> COP21(světová konference o klimatu Paříž, prosinec 2015)</a:t>
            </a:r>
            <a:r>
              <a:rPr lang="cs-CZ" sz="3200" dirty="0">
                <a:latin typeface="Times New Roman" panose="02020603050405020304" pitchFamily="18" charset="0"/>
                <a:cs typeface="Times New Roman" panose="02020603050405020304" pitchFamily="18" charset="0"/>
              </a:rPr>
              <a:t/>
            </a:r>
            <a:br>
              <a:rPr lang="cs-CZ"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normAutofit fontScale="85000" lnSpcReduction="20000"/>
          </a:bodyPr>
          <a:lstStyle/>
          <a:p>
            <a:pPr lvl="0"/>
            <a:r>
              <a:rPr lang="en-US" b="1" dirty="0" err="1"/>
              <a:t>Lesy</a:t>
            </a:r>
            <a:r>
              <a:rPr lang="en-US" b="1" dirty="0"/>
              <a:t> </a:t>
            </a:r>
            <a:r>
              <a:rPr lang="en-US" b="1" dirty="0" err="1"/>
              <a:t>podporují</a:t>
            </a:r>
            <a:r>
              <a:rPr lang="en-US" b="1" dirty="0"/>
              <a:t> </a:t>
            </a:r>
            <a:r>
              <a:rPr lang="en-US" b="1" dirty="0" err="1"/>
              <a:t>vznik</a:t>
            </a:r>
            <a:r>
              <a:rPr lang="en-US" b="1" dirty="0"/>
              <a:t> </a:t>
            </a:r>
            <a:r>
              <a:rPr lang="en-US" b="1" dirty="0" err="1"/>
              <a:t>srážek</a:t>
            </a:r>
            <a:r>
              <a:rPr lang="en-US" b="1" dirty="0"/>
              <a:t>.</a:t>
            </a:r>
            <a:endParaRPr lang="cs-CZ" b="1" dirty="0"/>
          </a:p>
          <a:p>
            <a:pPr lvl="0"/>
            <a:r>
              <a:rPr lang="en-US" b="1" dirty="0" err="1"/>
              <a:t>Stromy</a:t>
            </a:r>
            <a:r>
              <a:rPr lang="en-US" b="1" dirty="0"/>
              <a:t> a </a:t>
            </a:r>
            <a:r>
              <a:rPr lang="en-US" b="1" dirty="0" err="1"/>
              <a:t>lesy</a:t>
            </a:r>
            <a:r>
              <a:rPr lang="en-US" b="1" dirty="0"/>
              <a:t> </a:t>
            </a:r>
            <a:r>
              <a:rPr lang="en-US" b="1" dirty="0" err="1"/>
              <a:t>jsou</a:t>
            </a:r>
            <a:r>
              <a:rPr lang="en-US" b="1" dirty="0"/>
              <a:t> </a:t>
            </a:r>
            <a:r>
              <a:rPr lang="en-US" b="1" dirty="0" err="1"/>
              <a:t>přirozené</a:t>
            </a:r>
            <a:r>
              <a:rPr lang="en-US" b="1" dirty="0"/>
              <a:t> </a:t>
            </a:r>
            <a:r>
              <a:rPr lang="en-US" b="1" dirty="0" err="1"/>
              <a:t>chladící</a:t>
            </a:r>
            <a:r>
              <a:rPr lang="en-US" b="1" dirty="0"/>
              <a:t> </a:t>
            </a:r>
            <a:r>
              <a:rPr lang="en-US" b="1" dirty="0" err="1"/>
              <a:t>systémy</a:t>
            </a:r>
            <a:r>
              <a:rPr lang="en-US" b="1" dirty="0"/>
              <a:t>.</a:t>
            </a:r>
            <a:endParaRPr lang="cs-CZ" b="1" dirty="0"/>
          </a:p>
          <a:p>
            <a:pPr lvl="0"/>
            <a:r>
              <a:rPr lang="en-US" b="1" dirty="0" err="1"/>
              <a:t>Lesy</a:t>
            </a:r>
            <a:r>
              <a:rPr lang="en-US" b="1" dirty="0"/>
              <a:t> </a:t>
            </a:r>
            <a:r>
              <a:rPr lang="en-US" b="1" dirty="0" err="1"/>
              <a:t>generují</a:t>
            </a:r>
            <a:r>
              <a:rPr lang="en-US" b="1" dirty="0"/>
              <a:t> </a:t>
            </a:r>
            <a:r>
              <a:rPr lang="en-US" b="1" dirty="0" err="1"/>
              <a:t>toky</a:t>
            </a:r>
            <a:r>
              <a:rPr lang="en-US" b="1" dirty="0"/>
              <a:t> </a:t>
            </a:r>
            <a:r>
              <a:rPr lang="en-US" b="1" dirty="0" err="1"/>
              <a:t>vzduchu</a:t>
            </a:r>
            <a:r>
              <a:rPr lang="en-US" b="1" dirty="0"/>
              <a:t> a </a:t>
            </a:r>
            <a:r>
              <a:rPr lang="en-US" b="1" dirty="0" err="1"/>
              <a:t>vlhkosti</a:t>
            </a:r>
            <a:r>
              <a:rPr lang="en-US" b="1" dirty="0"/>
              <a:t>.</a:t>
            </a:r>
            <a:endParaRPr lang="cs-CZ" b="1" dirty="0"/>
          </a:p>
          <a:p>
            <a:pPr lvl="0"/>
            <a:r>
              <a:rPr lang="en-US" b="1" dirty="0" err="1"/>
              <a:t>Stromy</a:t>
            </a:r>
            <a:r>
              <a:rPr lang="en-US" b="1" dirty="0"/>
              <a:t> a </a:t>
            </a:r>
            <a:r>
              <a:rPr lang="en-US" b="1" dirty="0" err="1"/>
              <a:t>lesy</a:t>
            </a:r>
            <a:r>
              <a:rPr lang="en-US" b="1" dirty="0"/>
              <a:t> </a:t>
            </a:r>
            <a:r>
              <a:rPr lang="en-US" b="1" dirty="0" err="1"/>
              <a:t>přispívají</a:t>
            </a:r>
            <a:r>
              <a:rPr lang="en-US" b="1" dirty="0"/>
              <a:t> k </a:t>
            </a:r>
            <a:r>
              <a:rPr lang="en-US" b="1" dirty="0" err="1"/>
              <a:t>zásobování</a:t>
            </a:r>
            <a:r>
              <a:rPr lang="en-US" b="1" dirty="0"/>
              <a:t> </a:t>
            </a:r>
            <a:r>
              <a:rPr lang="en-US" b="1" dirty="0" err="1"/>
              <a:t>podzemních</a:t>
            </a:r>
            <a:r>
              <a:rPr lang="en-US" b="1" dirty="0"/>
              <a:t> </a:t>
            </a:r>
            <a:r>
              <a:rPr lang="en-US" b="1" dirty="0" err="1"/>
              <a:t>vod</a:t>
            </a:r>
            <a:r>
              <a:rPr lang="cs-CZ" b="1" dirty="0"/>
              <a:t>, zadržují živiny</a:t>
            </a:r>
          </a:p>
          <a:p>
            <a:pPr lvl="0"/>
            <a:r>
              <a:rPr lang="en-US" b="1" dirty="0" err="1"/>
              <a:t>Lesy</a:t>
            </a:r>
            <a:r>
              <a:rPr lang="en-US" b="1" dirty="0"/>
              <a:t> </a:t>
            </a:r>
            <a:r>
              <a:rPr lang="en-US" b="1" dirty="0" err="1"/>
              <a:t>zmírňují</a:t>
            </a:r>
            <a:r>
              <a:rPr lang="en-US" b="1" dirty="0"/>
              <a:t> </a:t>
            </a:r>
            <a:r>
              <a:rPr lang="en-US" b="1" dirty="0" err="1"/>
              <a:t>dopady</a:t>
            </a:r>
            <a:r>
              <a:rPr lang="en-US" b="1" dirty="0"/>
              <a:t> </a:t>
            </a:r>
            <a:r>
              <a:rPr lang="en-US" b="1" dirty="0" err="1"/>
              <a:t>záplav</a:t>
            </a:r>
            <a:r>
              <a:rPr lang="en-US" b="1" dirty="0"/>
              <a:t>.</a:t>
            </a:r>
            <a:endParaRPr lang="cs-CZ" b="1" dirty="0"/>
          </a:p>
          <a:p>
            <a:r>
              <a:rPr lang="en-US" i="1" dirty="0">
                <a:hlinkClick r:id="rId2"/>
              </a:rPr>
              <a:t>Managing Forests for Water and for Climate Cooling | </a:t>
            </a:r>
            <a:r>
              <a:rPr lang="en-US" i="1" dirty="0" err="1">
                <a:hlinkClick r:id="rId2"/>
              </a:rPr>
              <a:t>WeForest</a:t>
            </a:r>
            <a:endParaRPr lang="cs-CZ" i="1" dirty="0"/>
          </a:p>
          <a:p>
            <a:r>
              <a:rPr lang="cs-CZ" i="1" dirty="0"/>
              <a:t>Management lesů a jeho význam pro vodu a klimatizaci krajiny, Vodní hospodářství 2016/2, str 24.</a:t>
            </a:r>
          </a:p>
          <a:p>
            <a:r>
              <a:rPr lang="cs-CZ" sz="2300" i="1" dirty="0"/>
              <a:t>Ellison, et al.2017,</a:t>
            </a:r>
            <a:r>
              <a:rPr lang="en-US" sz="2300" b="1" dirty="0">
                <a:solidFill>
                  <a:srgbClr val="1A1A1A"/>
                </a:solidFill>
                <a:effectLst/>
                <a:latin typeface="Times New Roman" panose="02020603050405020304" pitchFamily="18" charset="0"/>
                <a:ea typeface="Calibri" panose="020F0502020204030204" pitchFamily="34" charset="0"/>
              </a:rPr>
              <a:t> Trees, forests and water: cool insights for a hot world, </a:t>
            </a:r>
            <a:r>
              <a:rPr lang="en-US" sz="2300" b="1" dirty="0">
                <a:solidFill>
                  <a:srgbClr val="000000"/>
                </a:solidFill>
                <a:effectLst/>
                <a:latin typeface="Times New Roman" panose="02020603050405020304" pitchFamily="18" charset="0"/>
                <a:ea typeface="Calibri" panose="020F0502020204030204" pitchFamily="34" charset="0"/>
              </a:rPr>
              <a:t>Global Environmental Change 43, 51–61</a:t>
            </a:r>
            <a:r>
              <a:rPr lang="en-US" sz="2300" dirty="0">
                <a:solidFill>
                  <a:srgbClr val="000000"/>
                </a:solidFill>
                <a:effectLst/>
                <a:latin typeface="Times New Roman" panose="02020603050405020304" pitchFamily="18" charset="0"/>
                <a:ea typeface="Calibri" panose="020F0502020204030204" pitchFamily="34" charset="0"/>
              </a:rPr>
              <a:t> Contents lists available at ScienceDirect Global Environmental Change</a:t>
            </a:r>
            <a:endParaRPr lang="cs-CZ" sz="2300" i="1" dirty="0"/>
          </a:p>
          <a:p>
            <a:r>
              <a:rPr lang="cs-CZ" dirty="0">
                <a:solidFill>
                  <a:srgbClr val="C00000"/>
                </a:solidFill>
              </a:rPr>
              <a:t>Prohlášení mezinárodního týmu 30 vědců o zásadní úloze lesů v utváření klimatu nebylo Pařížskou konferencí o klimatu zohledněno v „</a:t>
            </a:r>
            <a:r>
              <a:rPr lang="cs-CZ" dirty="0" err="1">
                <a:solidFill>
                  <a:srgbClr val="C00000"/>
                </a:solidFill>
              </a:rPr>
              <a:t>summary</a:t>
            </a:r>
            <a:r>
              <a:rPr lang="cs-CZ" dirty="0">
                <a:solidFill>
                  <a:srgbClr val="C00000"/>
                </a:solidFill>
              </a:rPr>
              <a:t> </a:t>
            </a:r>
            <a:r>
              <a:rPr lang="cs-CZ" dirty="0" err="1">
                <a:solidFill>
                  <a:srgbClr val="C00000"/>
                </a:solidFill>
              </a:rPr>
              <a:t>for</a:t>
            </a:r>
            <a:r>
              <a:rPr lang="cs-CZ" dirty="0">
                <a:solidFill>
                  <a:srgbClr val="C00000"/>
                </a:solidFill>
              </a:rPr>
              <a:t> </a:t>
            </a:r>
            <a:r>
              <a:rPr lang="cs-CZ" dirty="0" err="1">
                <a:solidFill>
                  <a:srgbClr val="C00000"/>
                </a:solidFill>
              </a:rPr>
              <a:t>politicians</a:t>
            </a:r>
            <a:r>
              <a:rPr lang="cs-CZ" dirty="0">
                <a:solidFill>
                  <a:srgbClr val="C00000"/>
                </a:solidFill>
              </a:rPr>
              <a:t>“</a:t>
            </a:r>
          </a:p>
          <a:p>
            <a:endParaRPr lang="cs-CZ" i="1" dirty="0"/>
          </a:p>
          <a:p>
            <a:endParaRPr lang="en-US" i="1" dirty="0"/>
          </a:p>
        </p:txBody>
      </p:sp>
    </p:spTree>
    <p:extLst>
      <p:ext uri="{BB962C8B-B14F-4D97-AF65-F5344CB8AC3E}">
        <p14:creationId xmlns:p14="http://schemas.microsoft.com/office/powerpoint/2010/main" val="2945998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7DF91-74D8-3F66-C85D-C43248578CB9}"/>
              </a:ext>
            </a:extLst>
          </p:cNvPr>
          <p:cNvSpPr>
            <a:spLocks noGrp="1"/>
          </p:cNvSpPr>
          <p:nvPr>
            <p:ph type="title"/>
          </p:nvPr>
        </p:nvSpPr>
        <p:spPr/>
        <p:txBody>
          <a:bodyPr>
            <a:normAutofit/>
          </a:bodyPr>
          <a:lstStyle/>
          <a:p>
            <a:r>
              <a:rPr lang="cs-CZ" sz="3200" dirty="0"/>
              <a:t>Podle některých uznávaných modelů boreální lesy oteplují planetu</a:t>
            </a:r>
            <a:endParaRPr lang="en-US" sz="3200" dirty="0"/>
          </a:p>
        </p:txBody>
      </p:sp>
      <p:sp>
        <p:nvSpPr>
          <p:cNvPr id="3" name="Zástupný obsah 2">
            <a:extLst>
              <a:ext uri="{FF2B5EF4-FFF2-40B4-BE49-F238E27FC236}">
                <a16:creationId xmlns:a16="http://schemas.microsoft.com/office/drawing/2014/main" id="{27D5EC16-4969-D530-82D8-6C38D71CB65A}"/>
              </a:ext>
            </a:extLst>
          </p:cNvPr>
          <p:cNvSpPr>
            <a:spLocks noGrp="1"/>
          </p:cNvSpPr>
          <p:nvPr>
            <p:ph idx="1"/>
          </p:nvPr>
        </p:nvSpPr>
        <p:spPr/>
        <p:txBody>
          <a:bodyPr>
            <a:normAutofit lnSpcReduction="10000"/>
          </a:bodyPr>
          <a:lstStyle/>
          <a:p>
            <a:r>
              <a:rPr lang="cs-CZ" sz="2400" dirty="0">
                <a:effectLst/>
                <a:latin typeface="Times New Roman" panose="02020603050405020304" pitchFamily="18" charset="0"/>
                <a:ea typeface="Calibri" panose="020F0502020204030204" pitchFamily="34" charset="0"/>
              </a:rPr>
              <a:t>V některých modelech se přisuzuje lesům funkce oteplovací, protože jsou tmavší než běžná krajina a méně odrážejí sluneční energii, jinými slovy mají nízké albedo. Zejména o jehličnatých boreálních lesích někteří autoři tvrdí, že oteplují planetu, protože jsou tmavé a pohlcují mnoho sluneční energie (</a:t>
            </a:r>
            <a:r>
              <a:rPr lang="cs-CZ" sz="2400" dirty="0" err="1">
                <a:effectLst/>
                <a:latin typeface="Times New Roman" panose="02020603050405020304" pitchFamily="18" charset="0"/>
                <a:ea typeface="Calibri" panose="020F0502020204030204" pitchFamily="34" charset="0"/>
              </a:rPr>
              <a:t>Betts</a:t>
            </a:r>
            <a:r>
              <a:rPr lang="cs-CZ" sz="2400" dirty="0">
                <a:effectLst/>
                <a:latin typeface="Times New Roman" panose="02020603050405020304" pitchFamily="18" charset="0"/>
                <a:ea typeface="Calibri" panose="020F0502020204030204" pitchFamily="34" charset="0"/>
              </a:rPr>
              <a:t> a </a:t>
            </a:r>
            <a:r>
              <a:rPr lang="cs-CZ" sz="2400" dirty="0" err="1">
                <a:effectLst/>
                <a:latin typeface="Times New Roman" panose="02020603050405020304" pitchFamily="18" charset="0"/>
                <a:ea typeface="Calibri" panose="020F0502020204030204" pitchFamily="34" charset="0"/>
              </a:rPr>
              <a:t>Ball</a:t>
            </a:r>
            <a:r>
              <a:rPr lang="cs-CZ" sz="2400" dirty="0">
                <a:effectLst/>
                <a:latin typeface="Times New Roman" panose="02020603050405020304" pitchFamily="18" charset="0"/>
                <a:ea typeface="Calibri" panose="020F0502020204030204" pitchFamily="34" charset="0"/>
              </a:rPr>
              <a:t> 1997; </a:t>
            </a:r>
            <a:r>
              <a:rPr lang="cs-CZ" sz="2400" dirty="0" err="1">
                <a:effectLst/>
                <a:latin typeface="Times New Roman" panose="02020603050405020304" pitchFamily="18" charset="0"/>
                <a:ea typeface="Calibri" panose="020F0502020204030204" pitchFamily="34" charset="0"/>
              </a:rPr>
              <a:t>Bala</a:t>
            </a:r>
            <a:r>
              <a:rPr lang="cs-CZ" sz="2400" dirty="0">
                <a:effectLst/>
                <a:latin typeface="Times New Roman" panose="02020603050405020304" pitchFamily="18" charset="0"/>
                <a:ea typeface="Calibri" panose="020F0502020204030204" pitchFamily="34" charset="0"/>
              </a:rPr>
              <a:t> et al. 2007)</a:t>
            </a:r>
          </a:p>
          <a:p>
            <a:endParaRPr lang="cs-CZ" sz="2400" dirty="0">
              <a:latin typeface="Times New Roman" panose="02020603050405020304" pitchFamily="18" charset="0"/>
            </a:endParaRPr>
          </a:p>
          <a:p>
            <a:r>
              <a:rPr lang="cs-CZ" sz="2400" dirty="0">
                <a:effectLst/>
                <a:latin typeface="Times New Roman" panose="02020603050405020304" pitchFamily="18" charset="0"/>
                <a:ea typeface="Calibri" panose="020F0502020204030204" pitchFamily="34" charset="0"/>
                <a:cs typeface="Times New Roman" panose="02020603050405020304" pitchFamily="18" charset="0"/>
              </a:rPr>
              <a:t>Existují práce, které pomocí modelů ukazují, že když shoří les, uvolní se sice oxid uhličitý, ale globální průměrná teplota spíše klesne, protože zvýšený odraz světla převáží nad oteplením způsobeným nárůstem oxidu uhličitého (</a:t>
            </a:r>
            <a:r>
              <a:rPr lang="cs-CZ" sz="2400" dirty="0" err="1">
                <a:effectLst/>
                <a:latin typeface="Times New Roman" panose="02020603050405020304" pitchFamily="18" charset="0"/>
                <a:ea typeface="Calibri" panose="020F0502020204030204" pitchFamily="34" charset="0"/>
                <a:cs typeface="Times New Roman" panose="02020603050405020304" pitchFamily="18" charset="0"/>
              </a:rPr>
              <a:t>Bonan</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 2008). </a:t>
            </a:r>
          </a:p>
          <a:p>
            <a:r>
              <a:rPr lang="cs-CZ" sz="2400" dirty="0">
                <a:latin typeface="Times New Roman" panose="02020603050405020304" pitchFamily="18" charset="0"/>
                <a:ea typeface="Calibri" panose="020F0502020204030204" pitchFamily="34" charset="0"/>
                <a:cs typeface="Times New Roman" panose="02020603050405020304" pitchFamily="18" charset="0"/>
              </a:rPr>
              <a:t>Podle </a:t>
            </a:r>
            <a:r>
              <a:rPr lang="cs-CZ" sz="2400" dirty="0" err="1">
                <a:latin typeface="Times New Roman" panose="02020603050405020304" pitchFamily="18" charset="0"/>
                <a:ea typeface="Calibri" panose="020F0502020204030204" pitchFamily="34" charset="0"/>
                <a:cs typeface="Times New Roman" panose="02020603050405020304" pitchFamily="18" charset="0"/>
              </a:rPr>
              <a:t>CzechGlobe</a:t>
            </a:r>
            <a:r>
              <a:rPr lang="cs-CZ" sz="2400" dirty="0">
                <a:latin typeface="Times New Roman" panose="02020603050405020304" pitchFamily="18" charset="0"/>
                <a:ea typeface="Calibri" panose="020F0502020204030204" pitchFamily="34" charset="0"/>
                <a:cs typeface="Times New Roman" panose="02020603050405020304" pitchFamily="18" charset="0"/>
              </a:rPr>
              <a:t> (ÚVGZ) voda vegetace/lesy nemají význam v globálním klimatu, mají význam jen lokální. Expertní stanovisko ke klimatu AVČR nezmiňuje úlohu vegetace; atmosféra ohřívá Zemi ze 2/3 a Slunce z 1/3</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3010055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emě">
            <a:extLst>
              <a:ext uri="{FF2B5EF4-FFF2-40B4-BE49-F238E27FC236}">
                <a16:creationId xmlns:a16="http://schemas.microsoft.com/office/drawing/2014/main" id="{8D532154-C5F2-BF6E-9D94-D46A7406F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51286"/>
            <a:ext cx="7315200" cy="548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Line 3">
            <a:extLst>
              <a:ext uri="{FF2B5EF4-FFF2-40B4-BE49-F238E27FC236}">
                <a16:creationId xmlns:a16="http://schemas.microsoft.com/office/drawing/2014/main" id="{5525B660-958A-62A4-09B5-11261F4E19B7}"/>
              </a:ext>
            </a:extLst>
          </p:cNvPr>
          <p:cNvSpPr>
            <a:spLocks noChangeShapeType="1"/>
          </p:cNvSpPr>
          <p:nvPr/>
        </p:nvSpPr>
        <p:spPr bwMode="auto">
          <a:xfrm>
            <a:off x="3936206" y="3644505"/>
            <a:ext cx="787004" cy="709613"/>
          </a:xfrm>
          <a:prstGeom prst="line">
            <a:avLst/>
          </a:prstGeom>
          <a:noFill/>
          <a:ln w="635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8196" name="Text Box 4">
            <a:extLst>
              <a:ext uri="{FF2B5EF4-FFF2-40B4-BE49-F238E27FC236}">
                <a16:creationId xmlns:a16="http://schemas.microsoft.com/office/drawing/2014/main" id="{EEA5200D-865E-FD59-FB2A-53D090CE2077}"/>
              </a:ext>
            </a:extLst>
          </p:cNvPr>
          <p:cNvSpPr txBox="1">
            <a:spLocks noChangeArrowheads="1"/>
          </p:cNvSpPr>
          <p:nvPr/>
        </p:nvSpPr>
        <p:spPr bwMode="auto">
          <a:xfrm>
            <a:off x="2801541" y="2996803"/>
            <a:ext cx="22288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3000" b="1">
                <a:solidFill>
                  <a:srgbClr val="FFCC00"/>
                </a:solidFill>
                <a:latin typeface="Times New Roman" panose="02020603050405020304" pitchFamily="18" charset="0"/>
                <a:cs typeface="Arial" panose="020B0604020202020204" pitchFamily="34" charset="0"/>
              </a:rPr>
              <a:t>180 000 TW</a:t>
            </a:r>
          </a:p>
        </p:txBody>
      </p:sp>
      <p:sp>
        <p:nvSpPr>
          <p:cNvPr id="8197" name="Text Box 5">
            <a:extLst>
              <a:ext uri="{FF2B5EF4-FFF2-40B4-BE49-F238E27FC236}">
                <a16:creationId xmlns:a16="http://schemas.microsoft.com/office/drawing/2014/main" id="{6EA429DA-72AB-21A1-90D7-209FAF0B2499}"/>
              </a:ext>
            </a:extLst>
          </p:cNvPr>
          <p:cNvSpPr txBox="1">
            <a:spLocks noChangeArrowheads="1"/>
          </p:cNvSpPr>
          <p:nvPr/>
        </p:nvSpPr>
        <p:spPr bwMode="auto">
          <a:xfrm>
            <a:off x="4255294" y="4416028"/>
            <a:ext cx="22288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3000" b="1">
                <a:solidFill>
                  <a:srgbClr val="FFCC00"/>
                </a:solidFill>
                <a:latin typeface="Times New Roman" panose="02020603050405020304" pitchFamily="18" charset="0"/>
                <a:cs typeface="Arial" panose="020B0604020202020204" pitchFamily="34" charset="0"/>
              </a:rPr>
              <a:t>10 TW</a:t>
            </a:r>
          </a:p>
        </p:txBody>
      </p:sp>
      <p:sp>
        <p:nvSpPr>
          <p:cNvPr id="8198" name="Text Box 6">
            <a:extLst>
              <a:ext uri="{FF2B5EF4-FFF2-40B4-BE49-F238E27FC236}">
                <a16:creationId xmlns:a16="http://schemas.microsoft.com/office/drawing/2014/main" id="{3457B81F-9CA4-4820-E8D4-5F8406971847}"/>
              </a:ext>
            </a:extLst>
          </p:cNvPr>
          <p:cNvSpPr txBox="1">
            <a:spLocks noChangeArrowheads="1"/>
          </p:cNvSpPr>
          <p:nvPr/>
        </p:nvSpPr>
        <p:spPr bwMode="auto">
          <a:xfrm>
            <a:off x="4947050" y="3065860"/>
            <a:ext cx="28392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solidFill>
                  <a:srgbClr val="FFFF00"/>
                </a:solidFill>
                <a:latin typeface="Times New Roman" panose="02020603050405020304" pitchFamily="18" charset="0"/>
              </a:rPr>
              <a:t>Tok sluneční energie k Zemi</a:t>
            </a:r>
          </a:p>
        </p:txBody>
      </p:sp>
      <p:sp>
        <p:nvSpPr>
          <p:cNvPr id="8199" name="Text Box 7">
            <a:extLst>
              <a:ext uri="{FF2B5EF4-FFF2-40B4-BE49-F238E27FC236}">
                <a16:creationId xmlns:a16="http://schemas.microsoft.com/office/drawing/2014/main" id="{8F92B98F-8326-5189-C2EE-25D37EC66D09}"/>
              </a:ext>
            </a:extLst>
          </p:cNvPr>
          <p:cNvSpPr txBox="1">
            <a:spLocks noChangeArrowheads="1"/>
          </p:cNvSpPr>
          <p:nvPr/>
        </p:nvSpPr>
        <p:spPr bwMode="auto">
          <a:xfrm>
            <a:off x="2855121" y="4902994"/>
            <a:ext cx="29170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solidFill>
                  <a:srgbClr val="FFFF00"/>
                </a:solidFill>
                <a:latin typeface="Times New Roman" panose="02020603050405020304" pitchFamily="18" charset="0"/>
              </a:rPr>
              <a:t> </a:t>
            </a:r>
          </a:p>
          <a:p>
            <a:pPr eaLnBrk="1" hangingPunct="1"/>
            <a:r>
              <a:rPr lang="cs-CZ" altLang="cs-CZ">
                <a:solidFill>
                  <a:srgbClr val="FFFF00"/>
                </a:solidFill>
                <a:latin typeface="Times New Roman" panose="02020603050405020304" pitchFamily="18" charset="0"/>
              </a:rPr>
              <a:t>Tok energie v ekonomice – co si platíme</a:t>
            </a:r>
          </a:p>
        </p:txBody>
      </p:sp>
      <p:sp>
        <p:nvSpPr>
          <p:cNvPr id="8200" name="Text Box 8">
            <a:extLst>
              <a:ext uri="{FF2B5EF4-FFF2-40B4-BE49-F238E27FC236}">
                <a16:creationId xmlns:a16="http://schemas.microsoft.com/office/drawing/2014/main" id="{608A0FDE-1BA7-04D4-8A41-C2172A499AB5}"/>
              </a:ext>
            </a:extLst>
          </p:cNvPr>
          <p:cNvSpPr txBox="1">
            <a:spLocks noChangeArrowheads="1"/>
          </p:cNvSpPr>
          <p:nvPr/>
        </p:nvSpPr>
        <p:spPr bwMode="auto">
          <a:xfrm>
            <a:off x="5541169" y="1498997"/>
            <a:ext cx="35189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solidFill>
                  <a:srgbClr val="FFCC00"/>
                </a:solidFill>
              </a:rPr>
              <a:t>Slunce ohřívá planetu o c. 290 K</a:t>
            </a:r>
            <a:endParaRPr lang="en-GB" altLang="cs-CZ">
              <a:solidFill>
                <a:srgbClr val="FFCC00"/>
              </a:solidFill>
            </a:endParaRPr>
          </a:p>
        </p:txBody>
      </p:sp>
      <p:sp>
        <p:nvSpPr>
          <p:cNvPr id="8201" name="Text Box 9">
            <a:extLst>
              <a:ext uri="{FF2B5EF4-FFF2-40B4-BE49-F238E27FC236}">
                <a16:creationId xmlns:a16="http://schemas.microsoft.com/office/drawing/2014/main" id="{CB121D13-D265-DA03-0AEB-D6D61AC1F01C}"/>
              </a:ext>
            </a:extLst>
          </p:cNvPr>
          <p:cNvSpPr txBox="1">
            <a:spLocks noChangeArrowheads="1"/>
          </p:cNvSpPr>
          <p:nvPr/>
        </p:nvSpPr>
        <p:spPr bwMode="auto">
          <a:xfrm>
            <a:off x="4583907" y="1984772"/>
            <a:ext cx="49410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solidFill>
                  <a:srgbClr val="FFCC00"/>
                </a:solidFill>
              </a:rPr>
              <a:t>Bez sluneční energie by atmosféra byla tuhá!</a:t>
            </a:r>
            <a:endParaRPr lang="en-GB" altLang="cs-CZ">
              <a:solidFill>
                <a:srgbClr val="FFCC00"/>
              </a:solidFill>
            </a:endParaRPr>
          </a:p>
        </p:txBody>
      </p:sp>
    </p:spTree>
    <p:extLst>
      <p:ext uri="{BB962C8B-B14F-4D97-AF65-F5344CB8AC3E}">
        <p14:creationId xmlns:p14="http://schemas.microsoft.com/office/powerpoint/2010/main" val="827685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latin typeface="Times New Roman" panose="02020603050405020304" pitchFamily="18" charset="0"/>
                <a:cs typeface="Times New Roman" panose="02020603050405020304" pitchFamily="18" charset="0"/>
              </a:rPr>
              <a:t>SINE SOLE NIHIL SUM</a:t>
            </a:r>
            <a:br>
              <a:rPr lang="cs-CZ" dirty="0">
                <a:latin typeface="Times New Roman" panose="02020603050405020304" pitchFamily="18" charset="0"/>
                <a:cs typeface="Times New Roman" panose="02020603050405020304" pitchFamily="18" charset="0"/>
              </a:rPr>
            </a:br>
            <a:r>
              <a:rPr lang="cs-CZ" sz="3600" dirty="0">
                <a:latin typeface="Times New Roman" panose="02020603050405020304" pitchFamily="18" charset="0"/>
                <a:cs typeface="Times New Roman" panose="02020603050405020304" pitchFamily="18" charset="0"/>
              </a:rPr>
              <a:t>bez Slunce nejsem nic</a:t>
            </a:r>
            <a:endParaRPr lang="en-US" sz="3600"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838200" y="1566042"/>
            <a:ext cx="10515600" cy="5291958"/>
          </a:xfrm>
        </p:spPr>
        <p:txBody>
          <a:bodyPr>
            <a:normAutofit fontScale="40000" lnSpcReduction="20000"/>
          </a:bodyPr>
          <a:lstStyle/>
          <a:p>
            <a:endParaRPr lang="cs-CZ" sz="6000" dirty="0">
              <a:latin typeface="Times New Roman" panose="02020603050405020304" pitchFamily="18" charset="0"/>
              <a:cs typeface="Times New Roman" panose="02020603050405020304" pitchFamily="18" charset="0"/>
            </a:endParaRPr>
          </a:p>
          <a:p>
            <a:r>
              <a:rPr lang="cs-CZ" sz="6000" dirty="0">
                <a:latin typeface="Times New Roman" panose="02020603050405020304" pitchFamily="18" charset="0"/>
                <a:cs typeface="Times New Roman" panose="02020603050405020304" pitchFamily="18" charset="0"/>
              </a:rPr>
              <a:t>Slunce ohřívá Zemi o 290</a:t>
            </a:r>
            <a:r>
              <a:rPr lang="cs-CZ" sz="6000" baseline="30000" dirty="0">
                <a:latin typeface="Times New Roman" panose="02020603050405020304" pitchFamily="18" charset="0"/>
                <a:cs typeface="Times New Roman" panose="02020603050405020304" pitchFamily="18" charset="0"/>
              </a:rPr>
              <a:t>o </a:t>
            </a:r>
            <a:r>
              <a:rPr lang="cs-CZ" sz="6000" dirty="0">
                <a:latin typeface="Times New Roman" panose="02020603050405020304" pitchFamily="18" charset="0"/>
                <a:cs typeface="Times New Roman" panose="02020603050405020304" pitchFamily="18" charset="0"/>
              </a:rPr>
              <a:t>C  </a:t>
            </a:r>
          </a:p>
          <a:p>
            <a:r>
              <a:rPr lang="cs-CZ" sz="6000" dirty="0">
                <a:effectLst/>
                <a:latin typeface="Calibri" panose="020F0502020204030204" pitchFamily="34" charset="0"/>
                <a:ea typeface="Calibri" panose="020F0502020204030204" pitchFamily="34" charset="0"/>
                <a:cs typeface="Times New Roman" panose="02020603050405020304" pitchFamily="18" charset="0"/>
              </a:rPr>
              <a:t>Na 1m</a:t>
            </a:r>
            <a:r>
              <a:rPr lang="cs-CZ" sz="60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cs-CZ" sz="6000" baseline="30000" dirty="0">
                <a:latin typeface="Calibri" panose="020F0502020204030204" pitchFamily="34" charset="0"/>
                <a:ea typeface="Calibri" panose="020F0502020204030204" pitchFamily="34" charset="0"/>
                <a:cs typeface="Times New Roman" panose="02020603050405020304" pitchFamily="18" charset="0"/>
              </a:rPr>
              <a:t> </a:t>
            </a:r>
            <a:r>
              <a:rPr lang="cs-CZ" sz="6000" dirty="0">
                <a:latin typeface="Times New Roman" panose="02020603050405020304" pitchFamily="18" charset="0"/>
                <a:cs typeface="Times New Roman" panose="02020603050405020304" pitchFamily="18" charset="0"/>
              </a:rPr>
              <a:t>vnější vrstvy zemské atmosféry přichází průměrně </a:t>
            </a:r>
            <a:r>
              <a:rPr lang="cs-CZ" sz="6000" dirty="0">
                <a:effectLst/>
                <a:latin typeface="Calibri" panose="020F0502020204030204" pitchFamily="34" charset="0"/>
                <a:ea typeface="Calibri" panose="020F0502020204030204" pitchFamily="34" charset="0"/>
                <a:cs typeface="Times New Roman" panose="02020603050405020304" pitchFamily="18" charset="0"/>
              </a:rPr>
              <a:t>1361 Wm</a:t>
            </a:r>
            <a:r>
              <a:rPr lang="cs-CZ" sz="6000" baseline="30000" dirty="0">
                <a:effectLst/>
                <a:latin typeface="Calibri" panose="020F0502020204030204" pitchFamily="34" charset="0"/>
                <a:ea typeface="Calibri" panose="020F0502020204030204" pitchFamily="34" charset="0"/>
                <a:cs typeface="Times New Roman" panose="02020603050405020304" pitchFamily="18" charset="0"/>
              </a:rPr>
              <a:t>-2</a:t>
            </a:r>
          </a:p>
          <a:p>
            <a:r>
              <a:rPr lang="cs-CZ" sz="6000" dirty="0">
                <a:latin typeface="Times New Roman" panose="02020603050405020304" pitchFamily="18" charset="0"/>
                <a:cs typeface="Times New Roman" panose="02020603050405020304" pitchFamily="18" charset="0"/>
              </a:rPr>
              <a:t>Na povrch zemský až </a:t>
            </a:r>
            <a:r>
              <a:rPr lang="cs-CZ" sz="6000" dirty="0">
                <a:effectLst/>
                <a:latin typeface="Calibri" panose="020F0502020204030204" pitchFamily="34" charset="0"/>
                <a:ea typeface="Calibri" panose="020F0502020204030204" pitchFamily="34" charset="0"/>
                <a:cs typeface="Times New Roman" panose="02020603050405020304" pitchFamily="18" charset="0"/>
              </a:rPr>
              <a:t>1000 Wm</a:t>
            </a:r>
            <a:r>
              <a:rPr lang="cs-CZ" sz="6000" baseline="30000" dirty="0">
                <a:effectLst/>
                <a:latin typeface="Calibri" panose="020F0502020204030204" pitchFamily="34" charset="0"/>
                <a:ea typeface="Calibri" panose="020F0502020204030204" pitchFamily="34" charset="0"/>
                <a:cs typeface="Times New Roman" panose="02020603050405020304" pitchFamily="18" charset="0"/>
              </a:rPr>
              <a:t>-2  </a:t>
            </a:r>
            <a:r>
              <a:rPr lang="cs-CZ" sz="6000" dirty="0">
                <a:latin typeface="Times New Roman" panose="02020603050405020304" pitchFamily="18" charset="0"/>
                <a:cs typeface="Times New Roman" panose="02020603050405020304" pitchFamily="18" charset="0"/>
              </a:rPr>
              <a:t>sluneční energie</a:t>
            </a:r>
          </a:p>
          <a:p>
            <a:r>
              <a:rPr lang="cs-CZ" sz="6000" dirty="0">
                <a:latin typeface="Times New Roman" panose="02020603050405020304" pitchFamily="18" charset="0"/>
                <a:cs typeface="Times New Roman" panose="02020603050405020304" pitchFamily="18" charset="0"/>
              </a:rPr>
              <a:t>Zásadní význam má výpar vody a oblačnost</a:t>
            </a:r>
          </a:p>
          <a:p>
            <a:r>
              <a:rPr lang="cs-CZ" sz="6000" dirty="0">
                <a:latin typeface="Times New Roman" panose="02020603050405020304" pitchFamily="18" charset="0"/>
                <a:cs typeface="Times New Roman" panose="02020603050405020304" pitchFamily="18" charset="0"/>
              </a:rPr>
              <a:t>Hospodářskými zásahy, změnou krajinného pokryvu člověk mění distribuci sluneční energie. </a:t>
            </a:r>
          </a:p>
          <a:p>
            <a:r>
              <a:rPr lang="cs-CZ" sz="6000" dirty="0">
                <a:latin typeface="Times New Roman" panose="02020603050405020304" pitchFamily="18" charset="0"/>
                <a:cs typeface="Times New Roman" panose="02020603050405020304" pitchFamily="18" charset="0"/>
              </a:rPr>
              <a:t>Zemědělci, lesníci, územní plánovači, urbanisté určují množství a kvalitu odtékající vody a ovlivňují místní klima – uvědomujeme si to?</a:t>
            </a:r>
          </a:p>
          <a:p>
            <a:r>
              <a:rPr lang="cs-CZ" sz="6000" dirty="0">
                <a:solidFill>
                  <a:srgbClr val="C00000"/>
                </a:solidFill>
                <a:latin typeface="Times New Roman" panose="02020603050405020304" pitchFamily="18" charset="0"/>
                <a:cs typeface="Times New Roman" panose="02020603050405020304" pitchFamily="18" charset="0"/>
              </a:rPr>
              <a:t>Vegetace zásobená vodou na 1 ha</a:t>
            </a:r>
            <a:r>
              <a:rPr lang="cs-CZ" sz="60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chladí sebe a své okolí výparem vody výkonem </a:t>
            </a:r>
            <a:r>
              <a:rPr lang="cs-CZ" sz="6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cca 2400 kW</a:t>
            </a:r>
            <a:r>
              <a:rPr lang="cs-CZ" sz="60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Na nepropustných plochách, v uschlém lese se sluneční energie přeměňuje v teplo (</a:t>
            </a:r>
            <a:r>
              <a:rPr lang="cs-CZ" sz="6000"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latentní teplo výparu/zjevné teplo = </a:t>
            </a:r>
            <a:r>
              <a:rPr lang="cs-CZ" sz="6000" i="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Bowenův</a:t>
            </a:r>
            <a:r>
              <a:rPr lang="cs-CZ" sz="6000"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 poměr definován v roce 1926). Suché plochy se sluneční energií přehřívají</a:t>
            </a:r>
            <a:endParaRPr lang="cs-CZ" sz="60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s-CZ" sz="6000" i="1" dirty="0">
                <a:latin typeface="Times New Roman" panose="02020603050405020304" pitchFamily="18" charset="0"/>
                <a:cs typeface="Times New Roman" panose="02020603050405020304" pitchFamily="18" charset="0"/>
              </a:rPr>
              <a:t>   </a:t>
            </a:r>
            <a:endParaRPr lang="cs-CZ" sz="60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s-CZ" sz="6000" dirty="0">
                <a:latin typeface="Times New Roman" panose="02020603050405020304" pitchFamily="18" charset="0"/>
                <a:cs typeface="Times New Roman" panose="02020603050405020304" pitchFamily="18" charset="0"/>
              </a:rPr>
              <a:t>  </a:t>
            </a:r>
          </a:p>
          <a:p>
            <a:endParaRPr lang="cs-CZ" dirty="0"/>
          </a:p>
        </p:txBody>
      </p:sp>
    </p:spTree>
    <p:extLst>
      <p:ext uri="{BB962C8B-B14F-4D97-AF65-F5344CB8AC3E}">
        <p14:creationId xmlns:p14="http://schemas.microsoft.com/office/powerpoint/2010/main" val="1088534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42CB4E3-08E5-4AE7-B4A4-69FE31F2BEEB}"/>
              </a:ext>
            </a:extLst>
          </p:cNvPr>
          <p:cNvSpPr>
            <a:spLocks noGrp="1"/>
          </p:cNvSpPr>
          <p:nvPr>
            <p:ph idx="1"/>
          </p:nvPr>
        </p:nvSpPr>
        <p:spPr>
          <a:xfrm>
            <a:off x="1981200" y="136526"/>
            <a:ext cx="8229600" cy="6219824"/>
          </a:xfrm>
        </p:spPr>
        <p:txBody>
          <a:bodyPr/>
          <a:lstStyle/>
          <a:p>
            <a:r>
              <a:rPr lang="cs-CZ" sz="1800" dirty="0">
                <a:solidFill>
                  <a:srgbClr val="000000"/>
                </a:solidFill>
                <a:latin typeface="Times New Roman" panose="02020603050405020304" pitchFamily="18" charset="0"/>
              </a:rPr>
              <a:t>všechny </a:t>
            </a:r>
            <a:r>
              <a:rPr lang="cs-CZ" sz="1800" b="1" dirty="0">
                <a:solidFill>
                  <a:srgbClr val="000000"/>
                </a:solidFill>
                <a:latin typeface="Times New Roman" panose="02020603050405020304" pitchFamily="18" charset="0"/>
              </a:rPr>
              <a:t>procesy na Zemi odvíjí primárně od sluneční energie</a:t>
            </a:r>
            <a:endParaRPr lang="cs-CZ" sz="1800" dirty="0">
              <a:solidFill>
                <a:srgbClr val="000000"/>
              </a:solidFill>
              <a:latin typeface="Times New Roman" panose="02020603050405020304" pitchFamily="18" charset="0"/>
            </a:endParaRPr>
          </a:p>
          <a:p>
            <a:endParaRPr lang="cs-CZ" sz="1800" dirty="0">
              <a:solidFill>
                <a:srgbClr val="000000"/>
              </a:solidFill>
              <a:latin typeface="Times New Roman" panose="02020603050405020304" pitchFamily="18" charset="0"/>
            </a:endParaRPr>
          </a:p>
          <a:p>
            <a:r>
              <a:rPr lang="cs-CZ" sz="1800" dirty="0">
                <a:solidFill>
                  <a:srgbClr val="000000"/>
                </a:solidFill>
                <a:latin typeface="Times New Roman" panose="02020603050405020304" pitchFamily="18" charset="0"/>
              </a:rPr>
              <a:t>změny klimatu si převážně uvědomujeme prostřednictvím hodnot </a:t>
            </a:r>
            <a:r>
              <a:rPr lang="cs-CZ" sz="1800" b="1" dirty="0">
                <a:solidFill>
                  <a:srgbClr val="000000"/>
                </a:solidFill>
                <a:latin typeface="Times New Roman" panose="02020603050405020304" pitchFamily="18" charset="0"/>
              </a:rPr>
              <a:t>teploty vzduchu a úhrnu srážek</a:t>
            </a:r>
            <a:r>
              <a:rPr lang="cs-CZ" sz="1800" dirty="0">
                <a:solidFill>
                  <a:srgbClr val="000000"/>
                </a:solidFill>
                <a:latin typeface="Times New Roman" panose="02020603050405020304" pitchFamily="18" charset="0"/>
              </a:rPr>
              <a:t>, jejichž měření je historicky nejlépe zaznamenané a rozšířené</a:t>
            </a:r>
          </a:p>
          <a:p>
            <a:pPr marL="0" indent="0">
              <a:buNone/>
            </a:pPr>
            <a:endParaRPr lang="cs-CZ" sz="1800" dirty="0">
              <a:solidFill>
                <a:srgbClr val="000000"/>
              </a:solidFill>
              <a:latin typeface="Times New Roman" panose="02020603050405020304" pitchFamily="18" charset="0"/>
            </a:endParaRPr>
          </a:p>
          <a:p>
            <a:r>
              <a:rPr lang="cs-CZ" sz="1800" dirty="0">
                <a:solidFill>
                  <a:srgbClr val="000000"/>
                </a:solidFill>
                <a:latin typeface="Times New Roman" panose="02020603050405020304" pitchFamily="18" charset="0"/>
              </a:rPr>
              <a:t>zásadní, a přitom opomíjenou složku tvorby klimatu, kterou je </a:t>
            </a:r>
            <a:r>
              <a:rPr lang="cs-CZ" sz="1800" b="1" dirty="0">
                <a:solidFill>
                  <a:srgbClr val="000000"/>
                </a:solidFill>
                <a:latin typeface="Times New Roman" panose="02020603050405020304" pitchFamily="18" charset="0"/>
              </a:rPr>
              <a:t>množství dopadajícího slunečního záření na zemský povrch</a:t>
            </a:r>
            <a:r>
              <a:rPr lang="cs-CZ" sz="1800" dirty="0">
                <a:solidFill>
                  <a:srgbClr val="000000"/>
                </a:solidFill>
                <a:latin typeface="Times New Roman" panose="02020603050405020304" pitchFamily="18" charset="0"/>
              </a:rPr>
              <a:t>. </a:t>
            </a:r>
          </a:p>
          <a:p>
            <a:endParaRPr lang="cs-CZ" sz="1800" dirty="0">
              <a:solidFill>
                <a:srgbClr val="000000"/>
              </a:solidFill>
              <a:latin typeface="Times New Roman" panose="02020603050405020304" pitchFamily="18" charset="0"/>
            </a:endParaRPr>
          </a:p>
          <a:p>
            <a:r>
              <a:rPr lang="cs-CZ" sz="1800" dirty="0">
                <a:solidFill>
                  <a:srgbClr val="000000"/>
                </a:solidFill>
                <a:latin typeface="Times New Roman" panose="02020603050405020304" pitchFamily="18" charset="0"/>
              </a:rPr>
              <a:t>většina stanic ČHMÚ měří </a:t>
            </a:r>
            <a:r>
              <a:rPr lang="cs-CZ" sz="1800" b="1" dirty="0">
                <a:solidFill>
                  <a:srgbClr val="000000"/>
                </a:solidFill>
                <a:latin typeface="Times New Roman" panose="02020603050405020304" pitchFamily="18" charset="0"/>
              </a:rPr>
              <a:t>dobu trvání slunečního svitu</a:t>
            </a:r>
            <a:endParaRPr lang="cs-CZ" b="1" dirty="0"/>
          </a:p>
        </p:txBody>
      </p:sp>
      <p:pic>
        <p:nvPicPr>
          <p:cNvPr id="5" name="Obrázek 4" descr="Obsah obrázku text, diagram, Vykreslený graf, řada/pruh&#10;&#10;Popis byl vytvořen automaticky">
            <a:extLst>
              <a:ext uri="{FF2B5EF4-FFF2-40B4-BE49-F238E27FC236}">
                <a16:creationId xmlns:a16="http://schemas.microsoft.com/office/drawing/2014/main" id="{C62FD328-A174-6BEE-1A63-557D794698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520" y="3641874"/>
            <a:ext cx="6660232" cy="3015625"/>
          </a:xfrm>
          <a:prstGeom prst="rect">
            <a:avLst/>
          </a:prstGeom>
        </p:spPr>
      </p:pic>
      <p:pic>
        <p:nvPicPr>
          <p:cNvPr id="6" name="Obrázek 5">
            <a:extLst>
              <a:ext uri="{FF2B5EF4-FFF2-40B4-BE49-F238E27FC236}">
                <a16:creationId xmlns:a16="http://schemas.microsoft.com/office/drawing/2014/main" id="{3C94CFAE-93A2-7854-7657-360AE037CFA4}"/>
              </a:ext>
            </a:extLst>
          </p:cNvPr>
          <p:cNvPicPr>
            <a:picLocks noChangeAspect="1"/>
          </p:cNvPicPr>
          <p:nvPr/>
        </p:nvPicPr>
        <p:blipFill>
          <a:blip r:embed="rId3"/>
          <a:stretch>
            <a:fillRect/>
          </a:stretch>
        </p:blipFill>
        <p:spPr>
          <a:xfrm>
            <a:off x="8057095" y="2852937"/>
            <a:ext cx="2165226" cy="1658563"/>
          </a:xfrm>
          <a:prstGeom prst="rect">
            <a:avLst/>
          </a:prstGeom>
        </p:spPr>
      </p:pic>
      <p:pic>
        <p:nvPicPr>
          <p:cNvPr id="7" name="Obrázek 6">
            <a:extLst>
              <a:ext uri="{FF2B5EF4-FFF2-40B4-BE49-F238E27FC236}">
                <a16:creationId xmlns:a16="http://schemas.microsoft.com/office/drawing/2014/main" id="{B121C6BA-4EF3-C18B-37AE-2AD5CB55FD4F}"/>
              </a:ext>
            </a:extLst>
          </p:cNvPr>
          <p:cNvPicPr>
            <a:picLocks noChangeAspect="1"/>
          </p:cNvPicPr>
          <p:nvPr/>
        </p:nvPicPr>
        <p:blipFill>
          <a:blip r:embed="rId4"/>
          <a:stretch>
            <a:fillRect/>
          </a:stretch>
        </p:blipFill>
        <p:spPr>
          <a:xfrm>
            <a:off x="6075270" y="3573017"/>
            <a:ext cx="1896616" cy="1515231"/>
          </a:xfrm>
          <a:prstGeom prst="rect">
            <a:avLst/>
          </a:prstGeom>
        </p:spPr>
      </p:pic>
      <p:sp>
        <p:nvSpPr>
          <p:cNvPr id="8" name="TextovéPole 7">
            <a:extLst>
              <a:ext uri="{FF2B5EF4-FFF2-40B4-BE49-F238E27FC236}">
                <a16:creationId xmlns:a16="http://schemas.microsoft.com/office/drawing/2014/main" id="{32A09FBB-388F-C3AF-87AC-D53ED54BDAF6}"/>
              </a:ext>
            </a:extLst>
          </p:cNvPr>
          <p:cNvSpPr txBox="1"/>
          <p:nvPr/>
        </p:nvSpPr>
        <p:spPr>
          <a:xfrm>
            <a:off x="7735552" y="4522859"/>
            <a:ext cx="2808312" cy="492443"/>
          </a:xfrm>
          <a:prstGeom prst="rect">
            <a:avLst/>
          </a:prstGeom>
          <a:noFill/>
        </p:spPr>
        <p:txBody>
          <a:bodyPr wrap="square" rtlCol="0">
            <a:spAutoFit/>
          </a:bodyPr>
          <a:lstStyle/>
          <a:p>
            <a:r>
              <a:rPr lang="cs-CZ" i="1" dirty="0"/>
              <a:t>slunoměr a heliogramy</a:t>
            </a:r>
          </a:p>
          <a:p>
            <a:r>
              <a:rPr lang="cs-CZ" sz="800" i="1" dirty="0"/>
              <a:t>https://profesis.ckait.cz/dokumenty-ckait/mp-1-6/mp-1-6-11/</a:t>
            </a:r>
          </a:p>
        </p:txBody>
      </p:sp>
    </p:spTree>
    <p:extLst>
      <p:ext uri="{BB962C8B-B14F-4D97-AF65-F5344CB8AC3E}">
        <p14:creationId xmlns:p14="http://schemas.microsoft.com/office/powerpoint/2010/main" val="1843038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Distribuce sluneční energie na zemském povrchu</a:t>
            </a:r>
          </a:p>
        </p:txBody>
      </p:sp>
      <p:sp>
        <p:nvSpPr>
          <p:cNvPr id="3" name="Zástupný symbol pro obsah 2"/>
          <p:cNvSpPr>
            <a:spLocks noGrp="1"/>
          </p:cNvSpPr>
          <p:nvPr>
            <p:ph idx="1"/>
          </p:nvPr>
        </p:nvSpPr>
        <p:spPr>
          <a:xfrm>
            <a:off x="1631504" y="1600201"/>
            <a:ext cx="8928992" cy="4525963"/>
          </a:xfrm>
        </p:spPr>
        <p:txBody>
          <a:bodyPr/>
          <a:lstStyle/>
          <a:p>
            <a:r>
              <a:rPr lang="cs-CZ" dirty="0"/>
              <a:t>Na horní hranici atmosféry dopadá +- 1367 W.m</a:t>
            </a:r>
            <a:r>
              <a:rPr lang="cs-CZ" baseline="30000" dirty="0"/>
              <a:t>-2</a:t>
            </a:r>
          </a:p>
          <a:p>
            <a:pPr marL="0" indent="0">
              <a:buNone/>
            </a:pPr>
            <a:r>
              <a:rPr lang="cs-CZ" dirty="0"/>
              <a:t>   </a:t>
            </a:r>
            <a:r>
              <a:rPr lang="cs-CZ" sz="2400" dirty="0"/>
              <a:t>(1320 – 1410 W.m</a:t>
            </a:r>
            <a:r>
              <a:rPr lang="cs-CZ" sz="2400" baseline="30000" dirty="0"/>
              <a:t>-2</a:t>
            </a:r>
            <a:r>
              <a:rPr lang="cs-CZ" sz="2400" dirty="0"/>
              <a:t>) podle vzdálenosti Země od Slunce na její      </a:t>
            </a:r>
          </a:p>
          <a:p>
            <a:pPr marL="0" indent="0">
              <a:buNone/>
            </a:pPr>
            <a:r>
              <a:rPr lang="cs-CZ" sz="2400" dirty="0"/>
              <a:t>    eliptické dráze. Nelze měřit s přesností 1W.m</a:t>
            </a:r>
            <a:r>
              <a:rPr lang="cs-CZ" sz="2400" baseline="30000" dirty="0"/>
              <a:t>-2</a:t>
            </a:r>
            <a:endParaRPr lang="cs-CZ" sz="2400" dirty="0"/>
          </a:p>
          <a:p>
            <a:r>
              <a:rPr lang="cs-CZ" dirty="0"/>
              <a:t>Na zemský povrch za jasného dne dopadá až 1000 W.m</a:t>
            </a:r>
            <a:r>
              <a:rPr lang="cs-CZ" baseline="30000" dirty="0"/>
              <a:t>-2</a:t>
            </a:r>
            <a:r>
              <a:rPr lang="cs-CZ" dirty="0"/>
              <a:t> (na </a:t>
            </a:r>
            <a:r>
              <a:rPr lang="en-US" dirty="0">
                <a:latin typeface="Aptos" panose="020B0004020202020204" pitchFamily="34" charset="0"/>
                <a:ea typeface="Aptos" panose="020B0004020202020204" pitchFamily="34" charset="0"/>
                <a:cs typeface="Times New Roman" panose="02020603050405020304" pitchFamily="18" charset="0"/>
              </a:rPr>
              <a:t>1 km</a:t>
            </a:r>
            <a:r>
              <a:rPr lang="en-US" baseline="30000" dirty="0">
                <a:latin typeface="Aptos" panose="020B0004020202020204" pitchFamily="34" charset="0"/>
                <a:ea typeface="Aptos" panose="020B0004020202020204" pitchFamily="34" charset="0"/>
                <a:cs typeface="Times New Roman" panose="02020603050405020304" pitchFamily="18" charset="0"/>
              </a:rPr>
              <a:t>2</a:t>
            </a:r>
            <a:r>
              <a:rPr lang="en-US" dirty="0">
                <a:latin typeface="Aptos" panose="020B0004020202020204" pitchFamily="34" charset="0"/>
                <a:ea typeface="Aptos" panose="020B0004020202020204" pitchFamily="34" charset="0"/>
                <a:cs typeface="Times New Roman" panose="02020603050405020304" pitchFamily="18" charset="0"/>
              </a:rPr>
              <a:t> </a:t>
            </a:r>
            <a:r>
              <a:rPr lang="en-US" dirty="0" err="1">
                <a:latin typeface="Aptos" panose="020B0004020202020204" pitchFamily="34" charset="0"/>
                <a:ea typeface="Aptos" panose="020B0004020202020204" pitchFamily="34" charset="0"/>
                <a:cs typeface="Times New Roman" panose="02020603050405020304" pitchFamily="18" charset="0"/>
              </a:rPr>
              <a:t>až</a:t>
            </a:r>
            <a:r>
              <a:rPr lang="en-US" dirty="0">
                <a:latin typeface="Aptos" panose="020B0004020202020204" pitchFamily="34" charset="0"/>
                <a:ea typeface="Aptos" panose="020B0004020202020204" pitchFamily="34" charset="0"/>
                <a:cs typeface="Times New Roman" panose="02020603050405020304" pitchFamily="18" charset="0"/>
              </a:rPr>
              <a:t> 1000MW)</a:t>
            </a:r>
            <a:r>
              <a:rPr lang="cs-CZ" dirty="0">
                <a:latin typeface="Aptos" panose="020B0004020202020204" pitchFamily="34" charset="0"/>
                <a:ea typeface="Aptos" panose="020B0004020202020204" pitchFamily="34" charset="0"/>
                <a:cs typeface="Times New Roman" panose="02020603050405020304" pitchFamily="18" charset="0"/>
              </a:rPr>
              <a:t>. </a:t>
            </a:r>
            <a:r>
              <a:rPr lang="cs-CZ" sz="2400" dirty="0">
                <a:latin typeface="Aptos" panose="020B0004020202020204" pitchFamily="34" charset="0"/>
                <a:ea typeface="Aptos" panose="020B0004020202020204" pitchFamily="34" charset="0"/>
                <a:cs typeface="Times New Roman" panose="02020603050405020304" pitchFamily="18" charset="0"/>
              </a:rPr>
              <a:t>Pozor, měří se dopad na vodorovnou plochu</a:t>
            </a:r>
          </a:p>
          <a:p>
            <a:pPr marL="0" indent="0">
              <a:buNone/>
            </a:pPr>
            <a:endParaRPr lang="cs-CZ" dirty="0"/>
          </a:p>
          <a:p>
            <a:endParaRPr lang="cs-CZ" dirty="0"/>
          </a:p>
        </p:txBody>
      </p:sp>
    </p:spTree>
    <p:extLst>
      <p:ext uri="{BB962C8B-B14F-4D97-AF65-F5344CB8AC3E}">
        <p14:creationId xmlns:p14="http://schemas.microsoft.com/office/powerpoint/2010/main" val="2783733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mapa, text, atlas, diagram&#10;&#10;Popis byl vytvořen automaticky">
            <a:extLst>
              <a:ext uri="{FF2B5EF4-FFF2-40B4-BE49-F238E27FC236}">
                <a16:creationId xmlns:a16="http://schemas.microsoft.com/office/drawing/2014/main" id="{265A0D5B-857D-025B-9D6B-8292FE064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418" y="108891"/>
            <a:ext cx="5688632" cy="3291280"/>
          </a:xfrm>
          <a:prstGeom prst="rect">
            <a:avLst/>
          </a:prstGeom>
        </p:spPr>
      </p:pic>
      <p:sp>
        <p:nvSpPr>
          <p:cNvPr id="8" name="TextovéPole 7">
            <a:extLst>
              <a:ext uri="{FF2B5EF4-FFF2-40B4-BE49-F238E27FC236}">
                <a16:creationId xmlns:a16="http://schemas.microsoft.com/office/drawing/2014/main" id="{2CFD20AB-E2E1-A433-C722-AE6B45206E81}"/>
              </a:ext>
            </a:extLst>
          </p:cNvPr>
          <p:cNvSpPr txBox="1"/>
          <p:nvPr/>
        </p:nvSpPr>
        <p:spPr>
          <a:xfrm>
            <a:off x="7464152" y="1558467"/>
            <a:ext cx="2963782" cy="923330"/>
          </a:xfrm>
          <a:prstGeom prst="rect">
            <a:avLst/>
          </a:prstGeom>
          <a:noFill/>
        </p:spPr>
        <p:txBody>
          <a:bodyPr wrap="square">
            <a:spAutoFit/>
          </a:bodyPr>
          <a:lstStyle/>
          <a:p>
            <a:r>
              <a:rPr lang="cs-CZ" dirty="0"/>
              <a:t>Slunečního záření dopadající na vodorovnou plochu v ČR v MJ.m-</a:t>
            </a:r>
            <a:r>
              <a:rPr lang="cs-CZ" baseline="30000" dirty="0"/>
              <a:t>2</a:t>
            </a:r>
            <a:r>
              <a:rPr lang="cs-CZ" dirty="0"/>
              <a:t>·rok</a:t>
            </a:r>
            <a:r>
              <a:rPr lang="cs-CZ" baseline="30000" dirty="0"/>
              <a:t>-1</a:t>
            </a:r>
            <a:r>
              <a:rPr lang="cs-CZ" dirty="0"/>
              <a:t>), Zdroj: ČHMÚ</a:t>
            </a:r>
          </a:p>
        </p:txBody>
      </p:sp>
      <p:sp>
        <p:nvSpPr>
          <p:cNvPr id="9" name="TextovéPole 8">
            <a:extLst>
              <a:ext uri="{FF2B5EF4-FFF2-40B4-BE49-F238E27FC236}">
                <a16:creationId xmlns:a16="http://schemas.microsoft.com/office/drawing/2014/main" id="{B701CD3D-CC10-60FC-030E-B028338154A6}"/>
              </a:ext>
            </a:extLst>
          </p:cNvPr>
          <p:cNvSpPr txBox="1"/>
          <p:nvPr/>
        </p:nvSpPr>
        <p:spPr>
          <a:xfrm>
            <a:off x="7576620" y="184832"/>
            <a:ext cx="1944216" cy="1200329"/>
          </a:xfrm>
          <a:prstGeom prst="rect">
            <a:avLst/>
          </a:prstGeom>
          <a:noFill/>
        </p:spPr>
        <p:txBody>
          <a:bodyPr wrap="square" rtlCol="0">
            <a:spAutoFit/>
          </a:bodyPr>
          <a:lstStyle/>
          <a:p>
            <a:r>
              <a:rPr lang="cs-CZ" dirty="0"/>
              <a:t>1 Wh = 3600 J</a:t>
            </a:r>
          </a:p>
          <a:p>
            <a:r>
              <a:rPr lang="cs-CZ" dirty="0"/>
              <a:t>1J = 0,000278 Wh</a:t>
            </a:r>
          </a:p>
          <a:p>
            <a:r>
              <a:rPr lang="cs-CZ" dirty="0"/>
              <a:t>1MJ = 0,278 kWh</a:t>
            </a:r>
          </a:p>
          <a:p>
            <a:r>
              <a:rPr lang="cs-CZ" dirty="0"/>
              <a:t>W= J.s</a:t>
            </a:r>
            <a:r>
              <a:rPr lang="cs-CZ" baseline="30000" dirty="0"/>
              <a:t>-1</a:t>
            </a:r>
          </a:p>
        </p:txBody>
      </p:sp>
      <p:sp>
        <p:nvSpPr>
          <p:cNvPr id="10" name="TextovéPole 9">
            <a:extLst>
              <a:ext uri="{FF2B5EF4-FFF2-40B4-BE49-F238E27FC236}">
                <a16:creationId xmlns:a16="http://schemas.microsoft.com/office/drawing/2014/main" id="{A326641F-71BA-161F-7AFB-7FCDAF0B852E}"/>
              </a:ext>
            </a:extLst>
          </p:cNvPr>
          <p:cNvSpPr txBox="1"/>
          <p:nvPr/>
        </p:nvSpPr>
        <p:spPr>
          <a:xfrm>
            <a:off x="6096000" y="2949948"/>
            <a:ext cx="3124200" cy="369332"/>
          </a:xfrm>
          <a:prstGeom prst="rect">
            <a:avLst/>
          </a:prstGeom>
          <a:noFill/>
        </p:spPr>
        <p:txBody>
          <a:bodyPr wrap="square" rtlCol="0">
            <a:spAutoFit/>
          </a:bodyPr>
          <a:lstStyle/>
          <a:p>
            <a:r>
              <a:rPr lang="cs-CZ" dirty="0"/>
              <a:t>944 kWh – 1140 kWh.m</a:t>
            </a:r>
            <a:r>
              <a:rPr lang="cs-CZ" baseline="30000" dirty="0"/>
              <a:t>-2</a:t>
            </a:r>
            <a:r>
              <a:rPr lang="cs-CZ" dirty="0"/>
              <a:t>. rok</a:t>
            </a:r>
            <a:r>
              <a:rPr lang="cs-CZ" baseline="30000" dirty="0"/>
              <a:t>-1</a:t>
            </a:r>
            <a:r>
              <a:rPr lang="cs-CZ" dirty="0"/>
              <a:t>  </a:t>
            </a:r>
          </a:p>
        </p:txBody>
      </p:sp>
      <p:pic>
        <p:nvPicPr>
          <p:cNvPr id="2" name="Picture 2" descr="C:\Users\pokorny\Documents\rukopisy\2017\Vodní hospodářství Termodyn\Fig. 1_cz.jpg">
            <a:extLst>
              <a:ext uri="{FF2B5EF4-FFF2-40B4-BE49-F238E27FC236}">
                <a16:creationId xmlns:a16="http://schemas.microsoft.com/office/drawing/2014/main" id="{9490A8BE-BED0-A189-0D70-AE3ED1B4F1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11016" y="3978199"/>
            <a:ext cx="3559782" cy="2632313"/>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1">
            <a:extLst>
              <a:ext uri="{FF2B5EF4-FFF2-40B4-BE49-F238E27FC236}">
                <a16:creationId xmlns:a16="http://schemas.microsoft.com/office/drawing/2014/main" id="{BE0859F7-CA95-A9B6-C284-8F3B7A510E45}"/>
              </a:ext>
            </a:extLst>
          </p:cNvPr>
          <p:cNvSpPr>
            <a:spLocks noGrp="1"/>
          </p:cNvSpPr>
          <p:nvPr>
            <p:ph type="title"/>
          </p:nvPr>
        </p:nvSpPr>
        <p:spPr>
          <a:xfrm>
            <a:off x="1883532" y="3880468"/>
            <a:ext cx="2736304" cy="572701"/>
          </a:xfrm>
        </p:spPr>
        <p:txBody>
          <a:bodyPr>
            <a:normAutofit/>
          </a:bodyPr>
          <a:lstStyle/>
          <a:p>
            <a:r>
              <a:rPr lang="cs-CZ" sz="1575" dirty="0"/>
              <a:t>Měsíční sumy slunečního záření (Třeboňsko)</a:t>
            </a:r>
            <a:endParaRPr lang="en-US" sz="1575" dirty="0"/>
          </a:p>
        </p:txBody>
      </p:sp>
      <p:pic>
        <p:nvPicPr>
          <p:cNvPr id="5" name="Рисунок 12" descr="D:\PhD\Project\2016\ms for Vymazal\Fig. 2a.png">
            <a:extLst>
              <a:ext uri="{FF2B5EF4-FFF2-40B4-BE49-F238E27FC236}">
                <a16:creationId xmlns:a16="http://schemas.microsoft.com/office/drawing/2014/main" id="{6D0A23D1-754C-AB00-EFDB-EE1D0D7D82C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3314" y="4072322"/>
            <a:ext cx="3100958" cy="2584405"/>
          </a:xfrm>
          <a:prstGeom prst="rect">
            <a:avLst/>
          </a:prstGeom>
          <a:noFill/>
          <a:ln>
            <a:noFill/>
          </a:ln>
        </p:spPr>
      </p:pic>
      <p:sp>
        <p:nvSpPr>
          <p:cNvPr id="7" name="Nadpis 1">
            <a:extLst>
              <a:ext uri="{FF2B5EF4-FFF2-40B4-BE49-F238E27FC236}">
                <a16:creationId xmlns:a16="http://schemas.microsoft.com/office/drawing/2014/main" id="{679AA075-349A-C5FD-4EC8-6EB9A4DC875F}"/>
              </a:ext>
            </a:extLst>
          </p:cNvPr>
          <p:cNvSpPr txBox="1">
            <a:spLocks/>
          </p:cNvSpPr>
          <p:nvPr/>
        </p:nvSpPr>
        <p:spPr>
          <a:xfrm>
            <a:off x="8511722" y="4376203"/>
            <a:ext cx="2018231" cy="4449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1800" dirty="0"/>
              <a:t>Sluneční energie přicházející za slunného a oblačného dne</a:t>
            </a:r>
            <a:endParaRPr lang="en-US" sz="2400" dirty="0"/>
          </a:p>
        </p:txBody>
      </p:sp>
      <p:sp>
        <p:nvSpPr>
          <p:cNvPr id="11" name="TextovéPole 10">
            <a:extLst>
              <a:ext uri="{FF2B5EF4-FFF2-40B4-BE49-F238E27FC236}">
                <a16:creationId xmlns:a16="http://schemas.microsoft.com/office/drawing/2014/main" id="{17EDB6BD-9664-A419-2C18-3A315309AF1B}"/>
              </a:ext>
            </a:extLst>
          </p:cNvPr>
          <p:cNvSpPr txBox="1"/>
          <p:nvPr/>
        </p:nvSpPr>
        <p:spPr>
          <a:xfrm>
            <a:off x="8649768" y="5792269"/>
            <a:ext cx="2018232" cy="923330"/>
          </a:xfrm>
          <a:prstGeom prst="rect">
            <a:avLst/>
          </a:prstGeom>
          <a:noFill/>
        </p:spPr>
        <p:txBody>
          <a:bodyPr wrap="square" rtlCol="0">
            <a:spAutoFit/>
          </a:bodyPr>
          <a:lstStyle/>
          <a:p>
            <a:r>
              <a:rPr lang="cs-CZ" b="1" dirty="0"/>
              <a:t>Oblačnost redukuje příkon slunečního záření</a:t>
            </a:r>
            <a:endParaRPr lang="en-US" b="1" dirty="0"/>
          </a:p>
        </p:txBody>
      </p:sp>
    </p:spTree>
    <p:extLst>
      <p:ext uri="{BB962C8B-B14F-4D97-AF65-F5344CB8AC3E}">
        <p14:creationId xmlns:p14="http://schemas.microsoft.com/office/powerpoint/2010/main" val="3863571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152650" y="1068032"/>
            <a:ext cx="7886700" cy="994172"/>
          </a:xfrm>
        </p:spPr>
        <p:txBody>
          <a:bodyPr>
            <a:normAutofit fontScale="90000"/>
          </a:bodyPr>
          <a:lstStyle/>
          <a:p>
            <a:r>
              <a:rPr lang="cs-CZ" sz="2400" dirty="0" err="1">
                <a:latin typeface="Times New Roman" panose="02020603050405020304" pitchFamily="18" charset="0"/>
                <a:cs typeface="Times New Roman" panose="02020603050405020304" pitchFamily="18" charset="0"/>
              </a:rPr>
              <a:t>Netradiometer</a:t>
            </a:r>
            <a:r>
              <a:rPr lang="cs-CZ" sz="2400" dirty="0">
                <a:latin typeface="Times New Roman" panose="02020603050405020304" pitchFamily="18" charset="0"/>
                <a:cs typeface="Times New Roman" panose="02020603050405020304" pitchFamily="18" charset="0"/>
              </a:rPr>
              <a:t>  měří dopadající (</a:t>
            </a:r>
            <a:r>
              <a:rPr lang="en-GB" sz="2400" dirty="0">
                <a:latin typeface="Times New Roman" panose="02020603050405020304" pitchFamily="18" charset="0"/>
                <a:ea typeface="Calibri" panose="020F0502020204030204" pitchFamily="34" charset="0"/>
                <a:cs typeface="Times New Roman" panose="02020603050405020304" pitchFamily="18" charset="0"/>
              </a:rPr>
              <a:t>R</a:t>
            </a:r>
            <a:r>
              <a:rPr lang="en-GB" sz="2400" baseline="-25000" dirty="0">
                <a:latin typeface="Times New Roman" panose="02020603050405020304" pitchFamily="18" charset="0"/>
                <a:ea typeface="Calibri" panose="020F0502020204030204" pitchFamily="34" charset="0"/>
                <a:cs typeface="Times New Roman" panose="02020603050405020304" pitchFamily="18" charset="0"/>
              </a:rPr>
              <a:t>S</a:t>
            </a:r>
            <a:r>
              <a:rPr lang="en-GB" sz="2400" dirty="0">
                <a:latin typeface="Times New Roman" panose="02020603050405020304" pitchFamily="18" charset="0"/>
                <a:ea typeface="Calibri" panose="020F0502020204030204" pitchFamily="34" charset="0"/>
                <a:cs typeface="Times New Roman" panose="02020603050405020304" pitchFamily="18" charset="0"/>
              </a:rPr>
              <a:t>↓</a:t>
            </a:r>
            <a:r>
              <a:rPr lang="cs-CZ" sz="2400" dirty="0">
                <a:latin typeface="Times New Roman" panose="02020603050405020304" pitchFamily="18" charset="0"/>
                <a:ea typeface="Calibri" panose="020F0502020204030204" pitchFamily="34" charset="0"/>
                <a:cs typeface="Times New Roman" panose="02020603050405020304" pitchFamily="18" charset="0"/>
              </a:rPr>
              <a:t>)</a:t>
            </a:r>
            <a:r>
              <a:rPr lang="cs-CZ" sz="2400" dirty="0">
                <a:latin typeface="Times New Roman" panose="02020603050405020304" pitchFamily="18" charset="0"/>
                <a:cs typeface="Times New Roman" panose="02020603050405020304" pitchFamily="18" charset="0"/>
              </a:rPr>
              <a:t> a odražené (</a:t>
            </a:r>
            <a:r>
              <a:rPr lang="en-GB" sz="2400" dirty="0" err="1">
                <a:latin typeface="Times New Roman" panose="02020603050405020304" pitchFamily="18" charset="0"/>
                <a:ea typeface="Calibri" panose="020F0502020204030204" pitchFamily="34" charset="0"/>
                <a:cs typeface="Times New Roman" panose="02020603050405020304" pitchFamily="18" charset="0"/>
              </a:rPr>
              <a:t>Rs</a:t>
            </a:r>
            <a:r>
              <a:rPr lang="en-GB" sz="2400" dirty="0">
                <a:latin typeface="Times New Roman" panose="02020603050405020304" pitchFamily="18" charset="0"/>
                <a:ea typeface="Calibri" panose="020F0502020204030204" pitchFamily="34" charset="0"/>
                <a:cs typeface="Times New Roman" panose="02020603050405020304" pitchFamily="18" charset="0"/>
              </a:rPr>
              <a:t>↑)</a:t>
            </a:r>
            <a:r>
              <a:rPr lang="cs-CZ" sz="2400" dirty="0">
                <a:latin typeface="Times New Roman" panose="02020603050405020304" pitchFamily="18" charset="0"/>
                <a:cs typeface="Times New Roman" panose="02020603050405020304" pitchFamily="18" charset="0"/>
              </a:rPr>
              <a:t> sluneční záření (krátkovlnné), tok tepla do atmosféry (dlouhovlnné </a:t>
            </a:r>
            <a:r>
              <a:rPr lang="cs-CZ" sz="2400" dirty="0" err="1">
                <a:latin typeface="Times New Roman" panose="02020603050405020304" pitchFamily="18" charset="0"/>
                <a:cs typeface="Times New Roman" panose="02020603050405020304" pitchFamily="18" charset="0"/>
              </a:rPr>
              <a:t>RnL</a:t>
            </a:r>
            <a:r>
              <a:rPr lang="cs-CZ" sz="2400" dirty="0">
                <a:latin typeface="Times New Roman" panose="02020603050405020304" pitchFamily="18" charset="0"/>
                <a:cs typeface="Times New Roman" panose="02020603050405020304" pitchFamily="18" charset="0"/>
              </a:rPr>
              <a:t>) a čistou radiaci (</a:t>
            </a:r>
            <a:r>
              <a:rPr lang="cs-CZ" sz="2400" dirty="0" err="1">
                <a:latin typeface="Times New Roman" panose="02020603050405020304" pitchFamily="18" charset="0"/>
                <a:cs typeface="Times New Roman" panose="02020603050405020304" pitchFamily="18" charset="0"/>
              </a:rPr>
              <a:t>Rn</a:t>
            </a:r>
            <a:r>
              <a:rPr lang="cs-CZ" sz="2400" dirty="0">
                <a:latin typeface="Times New Roman" panose="02020603050405020304" pitchFamily="18" charset="0"/>
                <a:cs typeface="Times New Roman" panose="02020603050405020304" pitchFamily="18" charset="0"/>
              </a:rPr>
              <a:t>) </a:t>
            </a:r>
            <a:br>
              <a:rPr lang="cs-CZ" sz="2400" dirty="0">
                <a:latin typeface="Times New Roman" panose="02020603050405020304" pitchFamily="18" charset="0"/>
                <a:cs typeface="Times New Roman" panose="02020603050405020304" pitchFamily="18" charset="0"/>
              </a:rPr>
            </a:br>
            <a:endParaRPr lang="cs-CZ" sz="2400" i="1" dirty="0">
              <a:solidFill>
                <a:srgbClr val="FF0000"/>
              </a:solidFill>
            </a:endParaRPr>
          </a:p>
        </p:txBody>
      </p:sp>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53150" y="2062204"/>
            <a:ext cx="3886200" cy="2770444"/>
          </a:xfrm>
          <a:prstGeom prst="rect">
            <a:avLst/>
          </a:prstGeom>
        </p:spPr>
      </p:pic>
      <p:pic>
        <p:nvPicPr>
          <p:cNvPr id="7" name="obrázek 1" descr="Net_radiometer_1"/>
          <p:cNvPicPr>
            <a:picLocks noGrp="1"/>
          </p:cNvPicPr>
          <p:nvPr>
            <p:ph sz="half" idx="1"/>
          </p:nvPr>
        </p:nvPicPr>
        <p:blipFill>
          <a:blip r:embed="rId4" cstate="email">
            <a:extLst>
              <a:ext uri="{28A0092B-C50C-407E-A947-70E740481C1C}">
                <a14:useLocalDpi xmlns:a14="http://schemas.microsoft.com/office/drawing/2010/main"/>
              </a:ext>
            </a:extLst>
          </a:blip>
          <a:srcRect/>
          <a:stretch>
            <a:fillRect/>
          </a:stretch>
        </p:blipFill>
        <p:spPr bwMode="auto">
          <a:xfrm>
            <a:off x="2021600" y="2062204"/>
            <a:ext cx="3886200" cy="2559076"/>
          </a:xfrm>
          <a:prstGeom prst="rect">
            <a:avLst/>
          </a:prstGeom>
          <a:noFill/>
          <a:ln>
            <a:noFill/>
          </a:ln>
        </p:spPr>
      </p:pic>
      <p:sp>
        <p:nvSpPr>
          <p:cNvPr id="2" name="Obdélník 1"/>
          <p:cNvSpPr/>
          <p:nvPr/>
        </p:nvSpPr>
        <p:spPr>
          <a:xfrm>
            <a:off x="1776250" y="2488981"/>
            <a:ext cx="8655269" cy="923330"/>
          </a:xfrm>
          <a:prstGeom prst="rect">
            <a:avLst/>
          </a:prstGeom>
        </p:spPr>
        <p:txBody>
          <a:bodyPr wrap="square">
            <a:spAutoFit/>
          </a:bodyPr>
          <a:lstStyle/>
          <a:p>
            <a:endParaRPr lang="cs-CZ" sz="135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cs-CZ" sz="135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cs-CZ" sz="135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cs-CZ" sz="1350" dirty="0">
              <a:latin typeface="Times New Roman" panose="02020603050405020304" pitchFamily="18" charset="0"/>
              <a:ea typeface="Times New Roman" panose="02020603050405020304" pitchFamily="18" charset="0"/>
            </a:endParaRPr>
          </a:p>
        </p:txBody>
      </p:sp>
      <p:sp>
        <p:nvSpPr>
          <p:cNvPr id="8" name="TextovéPole 7"/>
          <p:cNvSpPr txBox="1"/>
          <p:nvPr/>
        </p:nvSpPr>
        <p:spPr>
          <a:xfrm flipH="1">
            <a:off x="2115207" y="4581245"/>
            <a:ext cx="8278868" cy="1546577"/>
          </a:xfrm>
          <a:prstGeom prst="rect">
            <a:avLst/>
          </a:prstGeom>
          <a:noFill/>
        </p:spPr>
        <p:txBody>
          <a:bodyPr wrap="square" rtlCol="0">
            <a:spAutoFit/>
          </a:bodyPr>
          <a:lstStyle/>
          <a:p>
            <a:r>
              <a:rPr lang="cs-CZ" sz="1350" dirty="0"/>
              <a:t>Jirka V., </a:t>
            </a:r>
            <a:r>
              <a:rPr lang="cs-CZ" sz="1350" dirty="0" err="1"/>
              <a:t>Hesslerová</a:t>
            </a:r>
            <a:r>
              <a:rPr lang="cs-CZ" sz="1350" dirty="0"/>
              <a:t>, P., </a:t>
            </a:r>
            <a:r>
              <a:rPr lang="cs-CZ" sz="1350" dirty="0" err="1"/>
              <a:t>Huryna</a:t>
            </a:r>
            <a:r>
              <a:rPr lang="cs-CZ" sz="1350" dirty="0"/>
              <a:t>, H., Pokorný, J., 2021 Energetická výměna mezi zemským povrchem a atmosférou v závislosti na meteorologických podmínkách bez ohledu na obsah CO2. </a:t>
            </a:r>
            <a:r>
              <a:rPr lang="cs-CZ" sz="1350" dirty="0" err="1"/>
              <a:t>Vytápění,větrání</a:t>
            </a:r>
            <a:r>
              <a:rPr lang="cs-CZ" sz="1350" dirty="0"/>
              <a:t>, instalace. 5/ 2021, str. 234 – 239</a:t>
            </a:r>
          </a:p>
          <a:p>
            <a:r>
              <a:rPr lang="en-GB" sz="1350" dirty="0" err="1"/>
              <a:t>Jirka</a:t>
            </a:r>
            <a:r>
              <a:rPr lang="en-GB" sz="1350" dirty="0"/>
              <a:t>, V., </a:t>
            </a:r>
            <a:r>
              <a:rPr lang="en-GB" sz="1350" dirty="0" err="1"/>
              <a:t>Šourek</a:t>
            </a:r>
            <a:r>
              <a:rPr lang="en-GB" sz="1350" dirty="0"/>
              <a:t>, B., Pokorný, J., </a:t>
            </a:r>
            <a:r>
              <a:rPr lang="en-GB" sz="1350" dirty="0" err="1"/>
              <a:t>Zicha</a:t>
            </a:r>
            <a:r>
              <a:rPr lang="en-GB" sz="1350" dirty="0"/>
              <a:t>, J, 2023: </a:t>
            </a:r>
            <a:r>
              <a:rPr lang="en-GB" sz="1350" dirty="0" err="1"/>
              <a:t>Vliv</a:t>
            </a:r>
            <a:r>
              <a:rPr lang="en-GB" sz="1350" dirty="0"/>
              <a:t> </a:t>
            </a:r>
            <a:r>
              <a:rPr lang="en-GB" sz="1350" dirty="0" err="1"/>
              <a:t>výšky</a:t>
            </a:r>
            <a:r>
              <a:rPr lang="en-GB" sz="1350" dirty="0"/>
              <a:t> </a:t>
            </a:r>
            <a:r>
              <a:rPr lang="en-GB" sz="1350" dirty="0" err="1"/>
              <a:t>travního</a:t>
            </a:r>
            <a:r>
              <a:rPr lang="en-GB" sz="1350" dirty="0"/>
              <a:t> </a:t>
            </a:r>
            <a:r>
              <a:rPr lang="en-GB" sz="1350" dirty="0" err="1"/>
              <a:t>porostu</a:t>
            </a:r>
            <a:r>
              <a:rPr lang="en-GB" sz="1350" dirty="0"/>
              <a:t> </a:t>
            </a:r>
            <a:r>
              <a:rPr lang="en-GB" sz="1350" dirty="0" err="1"/>
              <a:t>na</a:t>
            </a:r>
            <a:r>
              <a:rPr lang="en-GB" sz="1350" dirty="0"/>
              <a:t> </a:t>
            </a:r>
            <a:r>
              <a:rPr lang="en-GB" sz="1350" dirty="0" err="1"/>
              <a:t>teplotu</a:t>
            </a:r>
            <a:r>
              <a:rPr lang="en-GB" sz="1350" dirty="0"/>
              <a:t> </a:t>
            </a:r>
            <a:r>
              <a:rPr lang="en-GB" sz="1350" dirty="0" err="1"/>
              <a:t>povrchu</a:t>
            </a:r>
            <a:r>
              <a:rPr lang="en-GB" sz="1350" dirty="0"/>
              <a:t> a </a:t>
            </a:r>
            <a:r>
              <a:rPr lang="en-GB" sz="1350" dirty="0" err="1"/>
              <a:t>tepelná</a:t>
            </a:r>
            <a:r>
              <a:rPr lang="en-GB" sz="1350" dirty="0"/>
              <a:t> </a:t>
            </a:r>
            <a:r>
              <a:rPr lang="en-GB" sz="1350" dirty="0" err="1"/>
              <a:t>bilance</a:t>
            </a:r>
            <a:r>
              <a:rPr lang="en-GB" sz="1350" dirty="0"/>
              <a:t> </a:t>
            </a:r>
            <a:r>
              <a:rPr lang="en-GB" sz="1350" dirty="0" err="1"/>
              <a:t>na</a:t>
            </a:r>
            <a:r>
              <a:rPr lang="en-GB" sz="1350" dirty="0"/>
              <a:t> </a:t>
            </a:r>
            <a:r>
              <a:rPr lang="en-GB" sz="1350" dirty="0" err="1"/>
              <a:t>rozhraní</a:t>
            </a:r>
            <a:r>
              <a:rPr lang="en-GB" sz="1350" dirty="0"/>
              <a:t> </a:t>
            </a:r>
            <a:r>
              <a:rPr lang="en-GB" sz="1350" dirty="0" err="1"/>
              <a:t>země</a:t>
            </a:r>
            <a:r>
              <a:rPr lang="en-GB" sz="1350" dirty="0"/>
              <a:t> a </a:t>
            </a:r>
            <a:r>
              <a:rPr lang="en-GB" sz="1350" dirty="0" err="1"/>
              <a:t>atmosféry</a:t>
            </a:r>
            <a:r>
              <a:rPr lang="cs-CZ" sz="1350" dirty="0"/>
              <a:t>, </a:t>
            </a:r>
            <a:r>
              <a:rPr lang="en-GB" sz="1350" dirty="0" err="1"/>
              <a:t>Vytápění</a:t>
            </a:r>
            <a:r>
              <a:rPr lang="en-GB" sz="1350" dirty="0"/>
              <a:t>, </a:t>
            </a:r>
            <a:r>
              <a:rPr lang="en-GB" sz="1350" dirty="0" err="1"/>
              <a:t>větrání</a:t>
            </a:r>
            <a:r>
              <a:rPr lang="en-GB" sz="1350" dirty="0"/>
              <a:t>, </a:t>
            </a:r>
            <a:r>
              <a:rPr lang="en-GB" sz="1350" dirty="0" err="1"/>
              <a:t>instalace</a:t>
            </a:r>
            <a:r>
              <a:rPr lang="en-GB" sz="1350" dirty="0"/>
              <a:t> 1/2023, str. 36 – 43</a:t>
            </a:r>
            <a:endParaRPr lang="cs-CZ" sz="1350" dirty="0"/>
          </a:p>
          <a:p>
            <a:r>
              <a:rPr lang="cs-CZ" sz="1350" dirty="0"/>
              <a:t> </a:t>
            </a:r>
          </a:p>
          <a:p>
            <a:r>
              <a:rPr lang="en-US" sz="1350" dirty="0"/>
              <a:t> </a:t>
            </a:r>
            <a:endParaRPr lang="cs-CZ" sz="1350" dirty="0"/>
          </a:p>
        </p:txBody>
      </p:sp>
    </p:spTree>
    <p:extLst>
      <p:ext uri="{BB962C8B-B14F-4D97-AF65-F5344CB8AC3E}">
        <p14:creationId xmlns:p14="http://schemas.microsoft.com/office/powerpoint/2010/main" val="961398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128DF2-C98E-1559-A12E-AAD8D2E8E493}"/>
              </a:ext>
            </a:extLst>
          </p:cNvPr>
          <p:cNvSpPr>
            <a:spLocks noGrp="1"/>
          </p:cNvSpPr>
          <p:nvPr>
            <p:ph type="title"/>
          </p:nvPr>
        </p:nvSpPr>
        <p:spPr>
          <a:xfrm>
            <a:off x="2097470" y="1170508"/>
            <a:ext cx="7886700" cy="1357887"/>
          </a:xfrm>
        </p:spPr>
        <p:txBody>
          <a:bodyPr>
            <a:noAutofit/>
          </a:bodyPr>
          <a:lstStyle/>
          <a:p>
            <a:r>
              <a:rPr lang="cs-CZ" sz="1800" dirty="0">
                <a:latin typeface="Times New Roman" panose="02020603050405020304" pitchFamily="18" charset="0"/>
                <a:ea typeface="Calibri" panose="020F0502020204030204" pitchFamily="34" charset="0"/>
                <a:cs typeface="Times New Roman" panose="02020603050405020304" pitchFamily="18" charset="0"/>
              </a:rPr>
              <a:t>sluneční energie </a:t>
            </a:r>
            <a:r>
              <a:rPr lang="cs-CZ" sz="1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dopadající</a:t>
            </a:r>
            <a:r>
              <a:rPr lang="en-GB" sz="1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(R</a:t>
            </a:r>
            <a:r>
              <a:rPr lang="en-GB" sz="1800" baseline="-25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a:t>
            </a:r>
            <a:r>
              <a:rPr lang="en-GB" sz="1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1800" dirty="0">
                <a:latin typeface="Times New Roman" panose="02020603050405020304" pitchFamily="18" charset="0"/>
                <a:ea typeface="Calibri" panose="020F0502020204030204" pitchFamily="34" charset="0"/>
                <a:cs typeface="Times New Roman" panose="02020603050405020304" pitchFamily="18" charset="0"/>
              </a:rPr>
              <a:t>a </a:t>
            </a:r>
            <a:r>
              <a:rPr lang="cs-CZ" sz="1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odražená</a:t>
            </a:r>
            <a:r>
              <a:rPr lang="en-GB" sz="1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Rs</a:t>
            </a:r>
            <a:r>
              <a:rPr lang="en-GB" sz="1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dlouhovlnné záření/teplo mezi čidlem a oblohou</a:t>
            </a:r>
            <a:r>
              <a:rPr lang="en-GB" sz="1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Rl</a:t>
            </a:r>
            <a:r>
              <a:rPr lang="en-GB" sz="18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dlouhovlnné mezi čidlem a trávou</a:t>
            </a:r>
            <a:r>
              <a:rPr lang="en-GB" sz="18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Rl</a:t>
            </a:r>
            <a:r>
              <a:rPr lang="en-GB" sz="18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n-GB" sz="1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cs-CZ" sz="1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latin typeface="Times New Roman" panose="02020603050405020304" pitchFamily="18" charset="0"/>
                <a:ea typeface="Calibri" panose="020F0502020204030204" pitchFamily="34" charset="0"/>
                <a:cs typeface="Times New Roman" panose="02020603050405020304" pitchFamily="18" charset="0"/>
              </a:rPr>
              <a:t>RsTeor</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a:latin typeface="Times New Roman" panose="02020603050405020304" pitchFamily="18" charset="0"/>
                <a:ea typeface="Calibri" panose="020F0502020204030204" pitchFamily="34" charset="0"/>
                <a:cs typeface="Times New Roman" panose="02020603050405020304" pitchFamily="18" charset="0"/>
              </a:rPr>
              <a:t>teoretický průběh dopadající </a:t>
            </a:r>
            <a:r>
              <a:rPr lang="en-GB" sz="1800" dirty="0">
                <a:latin typeface="Times New Roman" panose="02020603050405020304" pitchFamily="18" charset="0"/>
                <a:ea typeface="Calibri" panose="020F0502020204030204" pitchFamily="34" charset="0"/>
                <a:cs typeface="Times New Roman" panose="02020603050405020304" pitchFamily="18" charset="0"/>
              </a:rPr>
              <a:t>R</a:t>
            </a:r>
            <a:r>
              <a:rPr lang="en-GB" sz="1800" baseline="-25000" dirty="0">
                <a:latin typeface="Times New Roman" panose="02020603050405020304" pitchFamily="18" charset="0"/>
                <a:ea typeface="Calibri" panose="020F0502020204030204" pitchFamily="34" charset="0"/>
                <a:cs typeface="Times New Roman" panose="02020603050405020304" pitchFamily="18" charset="0"/>
              </a:rPr>
              <a:t>S</a:t>
            </a:r>
            <a:r>
              <a:rPr lang="en-GB" sz="1800" dirty="0">
                <a:latin typeface="Times New Roman" panose="02020603050405020304" pitchFamily="18" charset="0"/>
                <a:ea typeface="Calibri" panose="020F0502020204030204" pitchFamily="34" charset="0"/>
                <a:cs typeface="Times New Roman" panose="02020603050405020304" pitchFamily="18" charset="0"/>
              </a:rPr>
              <a:t>↓</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a:latin typeface="Times New Roman" panose="02020603050405020304" pitchFamily="18" charset="0"/>
                <a:ea typeface="Calibri" panose="020F0502020204030204" pitchFamily="34" charset="0"/>
                <a:cs typeface="Times New Roman" panose="02020603050405020304" pitchFamily="18" charset="0"/>
              </a:rPr>
              <a:t>(W.m</a:t>
            </a:r>
            <a:r>
              <a:rPr lang="en-GB" sz="1800" baseline="30000" dirty="0">
                <a:latin typeface="Times New Roman" panose="02020603050405020304" pitchFamily="18" charset="0"/>
                <a:ea typeface="Calibri" panose="020F0502020204030204" pitchFamily="34" charset="0"/>
                <a:cs typeface="Times New Roman" panose="02020603050405020304" pitchFamily="18" charset="0"/>
              </a:rPr>
              <a:t>-2</a:t>
            </a:r>
            <a:r>
              <a:rPr lang="en-GB" sz="1800" dirty="0">
                <a:latin typeface="Times New Roman" panose="02020603050405020304" pitchFamily="18" charset="0"/>
                <a:ea typeface="Calibri" panose="020F0502020204030204" pitchFamily="34" charset="0"/>
                <a:cs typeface="Times New Roman" panose="02020603050405020304" pitchFamily="18" charset="0"/>
              </a:rPr>
              <a:t>)</a:t>
            </a:r>
            <a:r>
              <a:rPr lang="en-GB" sz="1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cs-CZ" sz="1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r>
            <a:br>
              <a:rPr lang="cs-CZ" sz="1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br>
            <a:r>
              <a:rPr lang="cs-CZ" sz="1800" dirty="0">
                <a:latin typeface="Times New Roman" panose="02020603050405020304" pitchFamily="18" charset="0"/>
                <a:ea typeface="Calibri" panose="020F0502020204030204" pitchFamily="34" charset="0"/>
                <a:cs typeface="Times New Roman" panose="02020603050405020304" pitchFamily="18" charset="0"/>
              </a:rPr>
              <a:t>letní slunovrat</a:t>
            </a:r>
            <a:r>
              <a:rPr lang="en-GB" sz="1800" b="1" dirty="0">
                <a:latin typeface="Times New Roman" panose="02020603050405020304" pitchFamily="18" charset="0"/>
                <a:ea typeface="Calibri" panose="020F0502020204030204" pitchFamily="34" charset="0"/>
                <a:cs typeface="Times New Roman" panose="02020603050405020304" pitchFamily="18" charset="0"/>
              </a:rPr>
              <a:t> 19. 6. 2017</a:t>
            </a:r>
            <a:r>
              <a:rPr lang="cs-CZ" sz="1800" b="1" dirty="0">
                <a:latin typeface="Times New Roman" panose="02020603050405020304" pitchFamily="18" charset="0"/>
                <a:ea typeface="Calibri" panose="020F0502020204030204" pitchFamily="34" charset="0"/>
                <a:cs typeface="Times New Roman" panose="02020603050405020304" pitchFamily="18" charset="0"/>
              </a:rPr>
              <a:t> jasno, </a:t>
            </a:r>
            <a:r>
              <a:rPr lang="en-GB" sz="1800" b="1"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a:latin typeface="Times New Roman" panose="02020603050405020304" pitchFamily="18" charset="0"/>
                <a:ea typeface="Calibri" panose="020F0502020204030204" pitchFamily="34" charset="0"/>
                <a:cs typeface="Times New Roman" panose="02020603050405020304" pitchFamily="18" charset="0"/>
              </a:rPr>
              <a:t>(a)  </a:t>
            </a:r>
            <a:r>
              <a:rPr lang="en-GB" sz="1800" b="1" dirty="0">
                <a:latin typeface="Times New Roman" panose="02020603050405020304" pitchFamily="18" charset="0"/>
                <a:ea typeface="Calibri" panose="020F0502020204030204" pitchFamily="34" charset="0"/>
                <a:cs typeface="Times New Roman" panose="02020603050405020304" pitchFamily="18" charset="0"/>
              </a:rPr>
              <a:t>21. 6. 2020</a:t>
            </a:r>
            <a:r>
              <a:rPr lang="cs-CZ" sz="1800" b="1" dirty="0">
                <a:latin typeface="Times New Roman" panose="02020603050405020304" pitchFamily="18" charset="0"/>
                <a:ea typeface="Calibri" panose="020F0502020204030204" pitchFamily="34" charset="0"/>
                <a:cs typeface="Times New Roman" panose="02020603050405020304" pitchFamily="18" charset="0"/>
              </a:rPr>
              <a:t> zataženo</a:t>
            </a:r>
            <a:r>
              <a:rPr lang="en-GB" sz="1800" b="1" dirty="0">
                <a:latin typeface="Times New Roman" panose="02020603050405020304" pitchFamily="18" charset="0"/>
                <a:ea typeface="Calibri" panose="020F0502020204030204" pitchFamily="34" charset="0"/>
                <a:cs typeface="Times New Roman" panose="02020603050405020304" pitchFamily="18" charset="0"/>
              </a:rPr>
              <a:t>  (b)</a:t>
            </a:r>
            <a:r>
              <a:rPr lang="cs-CZ" sz="1800" b="1" dirty="0">
                <a:latin typeface="Times New Roman" panose="02020603050405020304" pitchFamily="18" charset="0"/>
                <a:ea typeface="Calibri" panose="020F0502020204030204" pitchFamily="34" charset="0"/>
                <a:cs typeface="Times New Roman" panose="02020603050405020304" pitchFamily="18" charset="0"/>
              </a:rPr>
              <a:t>, 12.3.2022 nízká vlhkost vzduchu </a:t>
            </a:r>
            <a:r>
              <a:rPr lang="cs-CZ" sz="1800" dirty="0">
                <a:latin typeface="Times New Roman" panose="02020603050405020304" pitchFamily="18" charset="0"/>
                <a:ea typeface="Calibri" panose="020F0502020204030204" pitchFamily="34" charset="0"/>
                <a:cs typeface="Times New Roman" panose="02020603050405020304" pitchFamily="18" charset="0"/>
              </a:rPr>
              <a:t>(c)</a:t>
            </a:r>
            <a:r>
              <a:rPr lang="cs-CZ" sz="1800" b="1" dirty="0">
                <a:latin typeface="Times New Roman" panose="02020603050405020304" pitchFamily="18" charset="0"/>
                <a:ea typeface="Calibri" panose="020F0502020204030204" pitchFamily="34" charset="0"/>
                <a:cs typeface="Times New Roman" panose="02020603050405020304" pitchFamily="18" charset="0"/>
              </a:rPr>
              <a:t>;</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a:latin typeface="Times New Roman" panose="02020603050405020304" pitchFamily="18" charset="0"/>
                <a:ea typeface="Calibri" panose="020F0502020204030204" pitchFamily="34" charset="0"/>
                <a:cs typeface="Times New Roman" panose="02020603050405020304" pitchFamily="18" charset="0"/>
              </a:rPr>
              <a:t>(</a:t>
            </a:r>
            <a:r>
              <a:rPr lang="en-GB" sz="1800" dirty="0" err="1">
                <a:latin typeface="Times New Roman" panose="02020603050405020304" pitchFamily="18" charset="0"/>
                <a:ea typeface="Calibri" panose="020F0502020204030204" pitchFamily="34" charset="0"/>
                <a:cs typeface="Times New Roman" panose="02020603050405020304" pitchFamily="18" charset="0"/>
              </a:rPr>
              <a:t>Jirka</a:t>
            </a:r>
            <a:r>
              <a:rPr lang="en-GB" sz="1800" dirty="0">
                <a:latin typeface="Times New Roman" panose="02020603050405020304" pitchFamily="18" charset="0"/>
                <a:ea typeface="Calibri" panose="020F0502020204030204" pitchFamily="34" charset="0"/>
                <a:cs typeface="Times New Roman" panose="02020603050405020304" pitchFamily="18" charset="0"/>
              </a:rPr>
              <a:t> et al. 2021)</a:t>
            </a:r>
            <a:r>
              <a:rPr lang="cs-CZ" sz="1800" dirty="0">
                <a:latin typeface="Times New Roman" panose="02020603050405020304" pitchFamily="18" charset="0"/>
                <a:ea typeface="Calibri" panose="020F0502020204030204" pitchFamily="34" charset="0"/>
                <a:cs typeface="Times New Roman" panose="02020603050405020304" pitchFamily="18" charset="0"/>
              </a:rPr>
              <a:t/>
            </a:r>
            <a:br>
              <a:rPr lang="cs-CZ" sz="1800" dirty="0">
                <a:latin typeface="Times New Roman" panose="02020603050405020304" pitchFamily="18" charset="0"/>
                <a:ea typeface="Calibri" panose="020F0502020204030204" pitchFamily="34" charset="0"/>
                <a:cs typeface="Times New Roman" panose="02020603050405020304" pitchFamily="18" charset="0"/>
              </a:rPr>
            </a:br>
            <a:endParaRPr lang="cs-CZ" sz="1800" dirty="0"/>
          </a:p>
        </p:txBody>
      </p:sp>
      <p:pic>
        <p:nvPicPr>
          <p:cNvPr id="5" name="Zástupný obsah 4" descr="Obsah obrázku text, řada/pruh, Vykreslený graf, diagram&#10;&#10;Popis byl vytvořen automaticky">
            <a:extLst>
              <a:ext uri="{FF2B5EF4-FFF2-40B4-BE49-F238E27FC236}">
                <a16:creationId xmlns:a16="http://schemas.microsoft.com/office/drawing/2014/main" id="{3A9AC7A3-9982-CE35-44A5-B44D6A1C8E3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2650" y="2718499"/>
            <a:ext cx="7886700" cy="2279444"/>
          </a:xfrm>
        </p:spPr>
      </p:pic>
    </p:spTree>
    <p:extLst>
      <p:ext uri="{BB962C8B-B14F-4D97-AF65-F5344CB8AC3E}">
        <p14:creationId xmlns:p14="http://schemas.microsoft.com/office/powerpoint/2010/main" val="3066368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EFD7F-7AC9-82D5-02E5-9D0F4DD0129F}"/>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CE4260A-96DA-8B82-F271-5D1178B5F319}"/>
              </a:ext>
            </a:extLst>
          </p:cNvPr>
          <p:cNvSpPr>
            <a:spLocks noGrp="1"/>
          </p:cNvSpPr>
          <p:nvPr>
            <p:ph type="title"/>
          </p:nvPr>
        </p:nvSpPr>
        <p:spPr>
          <a:xfrm>
            <a:off x="762000" y="142876"/>
            <a:ext cx="10515600" cy="1493926"/>
          </a:xfrm>
        </p:spPr>
        <p:txBody>
          <a:bodyPr>
            <a:noAutofit/>
          </a:bodyPr>
          <a:lstStyle/>
          <a:p>
            <a:pPr algn="just">
              <a:lnSpc>
                <a:spcPct val="150000"/>
              </a:lnSpc>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D</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enní</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průběh povrchové teploty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trávníku</a:t>
            </a:r>
            <a:r>
              <a:rPr lang="en-GB" sz="2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Trs</a:t>
            </a:r>
            <a:r>
              <a:rPr lang="en-GB" sz="20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20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teplota vzduchu</a:t>
            </a:r>
            <a:r>
              <a:rPr lang="en-GB" sz="20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2m (Ta2m</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te</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plota</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radiometru</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(Trad), </a:t>
            </a:r>
            <a:r>
              <a:rPr lang="en-GB" sz="20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e</a:t>
            </a:r>
            <a:r>
              <a:rPr lang="cs-CZ" sz="20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fektivní</a:t>
            </a:r>
            <a:r>
              <a:rPr lang="cs-CZ" sz="20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teplota oblohy</a:t>
            </a:r>
            <a:r>
              <a:rPr lang="en-GB" sz="20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Trsky</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te</a:t>
            </a:r>
            <a:r>
              <a:rPr lang="cs-CZ" sz="2000" dirty="0" err="1">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plota</a:t>
            </a:r>
            <a:r>
              <a:rPr lang="cs-CZ" sz="200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 půdy v</a:t>
            </a:r>
            <a:r>
              <a:rPr lang="en-GB" sz="200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 5cm</a:t>
            </a:r>
            <a:r>
              <a:rPr lang="cs-CZ" sz="200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 hloubky, </a:t>
            </a:r>
            <a:r>
              <a:rPr lang="en-GB"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te</a:t>
            </a:r>
            <a:r>
              <a:rPr lang="cs-CZ"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plota</a:t>
            </a:r>
            <a:r>
              <a:rPr lang="cs-CZ"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rosného bodu</a:t>
            </a:r>
            <a:r>
              <a:rPr lang="en-GB"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(Td</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letní slunovrat</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19. 6. 2017 </a:t>
            </a:r>
            <a:r>
              <a:rPr lang="cs-CZ" sz="2000" b="1" dirty="0">
                <a:latin typeface="Times New Roman" panose="02020603050405020304" pitchFamily="18" charset="0"/>
                <a:ea typeface="Calibri" panose="020F0502020204030204" pitchFamily="34" charset="0"/>
                <a:cs typeface="Times New Roman" panose="02020603050405020304" pitchFamily="18" charset="0"/>
              </a:rPr>
              <a:t>jasno</a:t>
            </a:r>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(a)  </a:t>
            </a:r>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21. 6. 2020 </a:t>
            </a:r>
            <a:r>
              <a:rPr lang="cs-CZ" sz="2000" b="1" dirty="0">
                <a:effectLst/>
                <a:latin typeface="Times New Roman" panose="02020603050405020304" pitchFamily="18" charset="0"/>
                <a:ea typeface="Calibri" panose="020F0502020204030204" pitchFamily="34" charset="0"/>
                <a:cs typeface="Times New Roman" panose="02020603050405020304" pitchFamily="18" charset="0"/>
              </a:rPr>
              <a:t>zataženo</a:t>
            </a:r>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(b)</a:t>
            </a:r>
            <a:endParaRPr lang="en-US" sz="2000" dirty="0"/>
          </a:p>
        </p:txBody>
      </p:sp>
      <p:pic>
        <p:nvPicPr>
          <p:cNvPr id="4" name="Zástupný symbol pro obsah 3" descr="Graphical user interface, chart&#10;&#10;Description automatically generated">
            <a:extLst>
              <a:ext uri="{FF2B5EF4-FFF2-40B4-BE49-F238E27FC236}">
                <a16:creationId xmlns:a16="http://schemas.microsoft.com/office/drawing/2014/main" id="{68DC02FB-3DA0-2FF0-C1DF-C6972B8436B5}"/>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838200" y="2273657"/>
            <a:ext cx="10515600" cy="3765373"/>
          </a:xfrm>
          <a:prstGeom prst="rect">
            <a:avLst/>
          </a:prstGeom>
        </p:spPr>
      </p:pic>
    </p:spTree>
    <p:extLst>
      <p:ext uri="{BB962C8B-B14F-4D97-AF65-F5344CB8AC3E}">
        <p14:creationId xmlns:p14="http://schemas.microsoft.com/office/powerpoint/2010/main" val="1471654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572223" y="1105140"/>
            <a:ext cx="8888019" cy="1107996"/>
          </a:xfrm>
          <a:prstGeom prst="rect">
            <a:avLst/>
          </a:prstGeom>
          <a:noFill/>
        </p:spPr>
        <p:txBody>
          <a:bodyPr wrap="square" rtlCol="0">
            <a:spAutoFit/>
          </a:bodyPr>
          <a:lstStyle/>
          <a:p>
            <a:pPr algn="ctr"/>
            <a:r>
              <a:rPr lang="cs-CZ" sz="1500" dirty="0"/>
              <a:t>Výzkum znalostí u začínajících studentů učitelství přírodopisu PF JU (tedy ihned po absolutoriu SŠ a často i maturitě z biologie (100 respondentů, správné odpovědi červeně)</a:t>
            </a:r>
          </a:p>
          <a:p>
            <a:pPr algn="ctr"/>
            <a:r>
              <a:rPr lang="cs-CZ" dirty="0">
                <a:solidFill>
                  <a:srgbClr val="FF0000"/>
                </a:solidFill>
              </a:rPr>
              <a:t>Méně než 10% ví, že se rostliny chladí výparem vody a do fotosyntézy se váže pouze 1% sluneční energie</a:t>
            </a:r>
          </a:p>
        </p:txBody>
      </p:sp>
      <p:graphicFrame>
        <p:nvGraphicFramePr>
          <p:cNvPr id="8" name="Graf 7"/>
          <p:cNvGraphicFramePr/>
          <p:nvPr/>
        </p:nvGraphicFramePr>
        <p:xfrm>
          <a:off x="1572223" y="3311066"/>
          <a:ext cx="2957513" cy="2057400"/>
        </p:xfrm>
        <a:graphic>
          <a:graphicData uri="http://schemas.openxmlformats.org/drawingml/2006/chart">
            <c:chart xmlns:c="http://schemas.openxmlformats.org/drawingml/2006/chart" xmlns:r="http://schemas.openxmlformats.org/officeDocument/2006/relationships" r:id="rId3"/>
          </a:graphicData>
        </a:graphic>
      </p:graphicFrame>
      <p:sp>
        <p:nvSpPr>
          <p:cNvPr id="9" name="Obdélník 8"/>
          <p:cNvSpPr/>
          <p:nvPr/>
        </p:nvSpPr>
        <p:spPr>
          <a:xfrm>
            <a:off x="1572223" y="2144824"/>
            <a:ext cx="3128963" cy="900246"/>
          </a:xfrm>
          <a:prstGeom prst="rect">
            <a:avLst/>
          </a:prstGeom>
          <a:ln w="28575">
            <a:solidFill>
              <a:schemeClr val="accent2"/>
            </a:solidFill>
          </a:ln>
        </p:spPr>
        <p:txBody>
          <a:bodyPr wrap="square">
            <a:spAutoFit/>
          </a:bodyPr>
          <a:lstStyle/>
          <a:p>
            <a:r>
              <a:rPr lang="cs-CZ" sz="1050" dirty="0">
                <a:latin typeface="Times New Roman" panose="02020603050405020304" pitchFamily="18" charset="0"/>
                <a:ea typeface="Times New Roman" panose="02020603050405020304" pitchFamily="18" charset="0"/>
              </a:rPr>
              <a:t>Otázka :</a:t>
            </a:r>
            <a:r>
              <a:rPr lang="cs-CZ" sz="1050" b="1" i="1" dirty="0"/>
              <a:t> Je nějaký rozdíl v osudu (distribuci) sluneční energie na dlážděném náměstí a sousedním parku s trávníkem a vzrostlými stromy? </a:t>
            </a:r>
            <a:endParaRPr lang="cs-CZ" sz="1050" dirty="0"/>
          </a:p>
          <a:p>
            <a:pPr lvl="0"/>
            <a:r>
              <a:rPr lang="cs-CZ" sz="1050" b="1" i="1" dirty="0"/>
              <a:t>a) Ano, protože…</a:t>
            </a:r>
            <a:endParaRPr lang="cs-CZ" sz="1050" dirty="0"/>
          </a:p>
          <a:p>
            <a:r>
              <a:rPr lang="cs-CZ" sz="1050" b="1" i="1" dirty="0"/>
              <a:t>b) Ne, protože…</a:t>
            </a:r>
            <a:endParaRPr lang="cs-CZ" sz="1050" dirty="0"/>
          </a:p>
        </p:txBody>
      </p:sp>
      <p:graphicFrame>
        <p:nvGraphicFramePr>
          <p:cNvPr id="10" name="Graf 9"/>
          <p:cNvGraphicFramePr/>
          <p:nvPr/>
        </p:nvGraphicFramePr>
        <p:xfrm>
          <a:off x="6995886" y="3512948"/>
          <a:ext cx="3354216" cy="2394724"/>
        </p:xfrm>
        <a:graphic>
          <a:graphicData uri="http://schemas.openxmlformats.org/drawingml/2006/chart">
            <c:chart xmlns:c="http://schemas.openxmlformats.org/drawingml/2006/chart" xmlns:r="http://schemas.openxmlformats.org/officeDocument/2006/relationships" r:id="rId4"/>
          </a:graphicData>
        </a:graphic>
      </p:graphicFrame>
      <p:sp>
        <p:nvSpPr>
          <p:cNvPr id="12" name="Obdélník 11"/>
          <p:cNvSpPr/>
          <p:nvPr/>
        </p:nvSpPr>
        <p:spPr>
          <a:xfrm>
            <a:off x="4792269" y="2410822"/>
            <a:ext cx="2282427" cy="577081"/>
          </a:xfrm>
          <a:prstGeom prst="rect">
            <a:avLst/>
          </a:prstGeom>
          <a:ln w="28575">
            <a:solidFill>
              <a:schemeClr val="tx1"/>
            </a:solidFill>
          </a:ln>
        </p:spPr>
        <p:txBody>
          <a:bodyPr wrap="square">
            <a:spAutoFit/>
          </a:bodyPr>
          <a:lstStyle/>
          <a:p>
            <a:pPr algn="ctr"/>
            <a:r>
              <a:rPr lang="cs-CZ" sz="1050" b="1" i="1" dirty="0">
                <a:latin typeface="Times New Roman" panose="02020603050405020304" pitchFamily="18" charset="0"/>
                <a:ea typeface="Times New Roman" panose="02020603050405020304" pitchFamily="18" charset="0"/>
              </a:rPr>
              <a:t>Otázka: Jaké množství sluneční energie dopadající na zemský povrch je využito rostlinami pro fotosyntézu?</a:t>
            </a:r>
            <a:endParaRPr lang="cs-CZ" sz="1050" dirty="0"/>
          </a:p>
        </p:txBody>
      </p:sp>
      <p:graphicFrame>
        <p:nvGraphicFramePr>
          <p:cNvPr id="14" name="Graf 13"/>
          <p:cNvGraphicFramePr/>
          <p:nvPr/>
        </p:nvGraphicFramePr>
        <p:xfrm>
          <a:off x="4610100" y="3311067"/>
          <a:ext cx="2528888" cy="2154043"/>
        </p:xfrm>
        <a:graphic>
          <a:graphicData uri="http://schemas.openxmlformats.org/drawingml/2006/chart">
            <c:chart xmlns:c="http://schemas.openxmlformats.org/drawingml/2006/chart" xmlns:r="http://schemas.openxmlformats.org/officeDocument/2006/relationships" r:id="rId5"/>
          </a:graphicData>
        </a:graphic>
      </p:graphicFrame>
      <p:sp>
        <p:nvSpPr>
          <p:cNvPr id="16" name="Obdélník 15"/>
          <p:cNvSpPr/>
          <p:nvPr/>
        </p:nvSpPr>
        <p:spPr>
          <a:xfrm>
            <a:off x="1688011" y="5746835"/>
            <a:ext cx="4572000" cy="276999"/>
          </a:xfrm>
          <a:prstGeom prst="rect">
            <a:avLst/>
          </a:prstGeom>
        </p:spPr>
        <p:txBody>
          <a:bodyPr>
            <a:spAutoFit/>
          </a:bodyPr>
          <a:lstStyle/>
          <a:p>
            <a:r>
              <a:rPr lang="cs-CZ" sz="600" dirty="0">
                <a:latin typeface="Times New Roman" panose="02020603050405020304" pitchFamily="18" charset="0"/>
                <a:ea typeface="Times New Roman" panose="02020603050405020304" pitchFamily="18" charset="0"/>
              </a:rPr>
              <a:t>Ryplová, R. &amp; Pokorný, J. (2019). Opomíjená úloha vegetace v distribuci sluneční energie a utváření klimatu – sonda znalostí začínajících studentů učitelství přírodopisu. </a:t>
            </a:r>
            <a:r>
              <a:rPr lang="cs-CZ" sz="600" dirty="0" err="1">
                <a:latin typeface="Times New Roman" panose="02020603050405020304" pitchFamily="18" charset="0"/>
                <a:ea typeface="Times New Roman" panose="02020603050405020304" pitchFamily="18" charset="0"/>
              </a:rPr>
              <a:t>Envigogika</a:t>
            </a:r>
            <a:r>
              <a:rPr lang="cs-CZ" sz="600" dirty="0">
                <a:latin typeface="Times New Roman" panose="02020603050405020304" pitchFamily="18" charset="0"/>
                <a:ea typeface="Times New Roman" panose="02020603050405020304" pitchFamily="18" charset="0"/>
              </a:rPr>
              <a:t>, 14(1). </a:t>
            </a:r>
            <a:endParaRPr lang="cs-CZ" sz="600" dirty="0"/>
          </a:p>
        </p:txBody>
      </p:sp>
      <p:sp>
        <p:nvSpPr>
          <p:cNvPr id="13" name="Obdélník 12"/>
          <p:cNvSpPr/>
          <p:nvPr/>
        </p:nvSpPr>
        <p:spPr>
          <a:xfrm>
            <a:off x="7165781" y="2063562"/>
            <a:ext cx="3491211" cy="1384995"/>
          </a:xfrm>
          <a:prstGeom prst="rect">
            <a:avLst/>
          </a:prstGeom>
          <a:ln w="28575">
            <a:solidFill>
              <a:schemeClr val="tx1"/>
            </a:solidFill>
          </a:ln>
        </p:spPr>
        <p:txBody>
          <a:bodyPr wrap="square">
            <a:spAutoFit/>
          </a:bodyPr>
          <a:lstStyle/>
          <a:p>
            <a:r>
              <a:rPr lang="cs-CZ" sz="1050" dirty="0">
                <a:latin typeface="Times New Roman" panose="02020603050405020304" pitchFamily="18" charset="0"/>
                <a:ea typeface="Times New Roman" panose="02020603050405020304" pitchFamily="18" charset="0"/>
              </a:rPr>
              <a:t>Otázka : </a:t>
            </a:r>
            <a:r>
              <a:rPr lang="cs-CZ" sz="1050" b="1" i="1" dirty="0"/>
              <a:t>Již na základní škole jste se učili, že voda se dostává do rostlinného těla kořeny.  Existuje ale nějaká cesta, kudy se voda dostává z rostliny ven?</a:t>
            </a:r>
            <a:endParaRPr lang="cs-CZ" sz="1050" dirty="0"/>
          </a:p>
          <a:p>
            <a:pPr lvl="0"/>
            <a:r>
              <a:rPr lang="cs-CZ" sz="1050" b="1" i="1" dirty="0"/>
              <a:t>a) Ne, veškerá voda je rostlinou spotřebována</a:t>
            </a:r>
            <a:endParaRPr lang="cs-CZ" sz="1050" dirty="0"/>
          </a:p>
          <a:p>
            <a:pPr lvl="0"/>
            <a:r>
              <a:rPr lang="cs-CZ" sz="1050" b="1" i="1" dirty="0"/>
              <a:t>b) Ne, část vody je spotřebována a přebytečná část je rostlinou uložena ve vakuole</a:t>
            </a:r>
            <a:endParaRPr lang="cs-CZ" sz="1050" dirty="0"/>
          </a:p>
          <a:p>
            <a:pPr lvl="0"/>
            <a:r>
              <a:rPr lang="cs-CZ" sz="1050" b="1" i="1" dirty="0"/>
              <a:t>c) Ano, a to… (uveďte, jakým způsobem se dle vašeho názoru voda dostává ven z rostliny)</a:t>
            </a:r>
            <a:endParaRPr lang="cs-CZ" sz="1050" dirty="0"/>
          </a:p>
        </p:txBody>
      </p:sp>
    </p:spTree>
    <p:extLst>
      <p:ext uri="{BB962C8B-B14F-4D97-AF65-F5344CB8AC3E}">
        <p14:creationId xmlns:p14="http://schemas.microsoft.com/office/powerpoint/2010/main" val="683624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B46D-1CAB-D1DD-FC34-EE665C97052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90A85E9-9C42-404F-563A-EFC5B46EC583}"/>
              </a:ext>
            </a:extLst>
          </p:cNvPr>
          <p:cNvSpPr>
            <a:spLocks noGrp="1"/>
          </p:cNvSpPr>
          <p:nvPr>
            <p:ph type="title"/>
          </p:nvPr>
        </p:nvSpPr>
        <p:spPr/>
        <p:txBody>
          <a:bodyPr>
            <a:noAutofit/>
          </a:bodyPr>
          <a:lstStyle/>
          <a:p>
            <a:pPr algn="just">
              <a:lnSpc>
                <a:spcPct val="150000"/>
              </a:lnSpc>
            </a:pPr>
            <a:r>
              <a:rPr lang="en-GB" sz="2000" dirty="0">
                <a:latin typeface="Times New Roman" panose="02020603050405020304" pitchFamily="18" charset="0"/>
                <a:ea typeface="Calibri" panose="020F0502020204030204" pitchFamily="34" charset="0"/>
                <a:cs typeface="Times New Roman" panose="02020603050405020304" pitchFamily="18" charset="0"/>
              </a:rPr>
              <a:t>D</a:t>
            </a:r>
            <a:r>
              <a:rPr lang="cs-CZ" sz="2000" dirty="0" err="1">
                <a:latin typeface="Times New Roman" panose="02020603050405020304" pitchFamily="18" charset="0"/>
                <a:ea typeface="Calibri" panose="020F0502020204030204" pitchFamily="34" charset="0"/>
                <a:cs typeface="Times New Roman" panose="02020603050405020304" pitchFamily="18" charset="0"/>
              </a:rPr>
              <a:t>enní</a:t>
            </a:r>
            <a:r>
              <a:rPr lang="cs-CZ" sz="2000" dirty="0">
                <a:latin typeface="Times New Roman" panose="02020603050405020304" pitchFamily="18" charset="0"/>
                <a:ea typeface="Calibri" panose="020F0502020204030204" pitchFamily="34" charset="0"/>
                <a:cs typeface="Times New Roman" panose="02020603050405020304" pitchFamily="18" charset="0"/>
              </a:rPr>
              <a:t> průběh povrchové teploty </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trávníku</a:t>
            </a:r>
            <a:r>
              <a:rPr lang="en-GB" sz="20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Trs</a:t>
            </a:r>
            <a:r>
              <a:rPr lang="en-GB" sz="2000"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 </a:t>
            </a:r>
            <a:r>
              <a:rPr lang="cs-CZ" sz="20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teplota vzduchu</a:t>
            </a:r>
            <a:r>
              <a:rPr lang="en-GB" sz="20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2m (Ta2m</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te</a:t>
            </a:r>
            <a:r>
              <a:rPr lang="cs-CZ" sz="2000" dirty="0" err="1">
                <a:latin typeface="Times New Roman" panose="02020603050405020304" pitchFamily="18" charset="0"/>
                <a:ea typeface="Calibri" panose="020F0502020204030204" pitchFamily="34" charset="0"/>
                <a:cs typeface="Times New Roman" panose="02020603050405020304" pitchFamily="18" charset="0"/>
              </a:rPr>
              <a:t>plota</a:t>
            </a:r>
            <a:r>
              <a:rPr lang="cs-CZ" sz="2000" dirty="0">
                <a:latin typeface="Times New Roman" panose="02020603050405020304" pitchFamily="18" charset="0"/>
                <a:ea typeface="Calibri" panose="020F0502020204030204" pitchFamily="34" charset="0"/>
                <a:cs typeface="Times New Roman" panose="02020603050405020304" pitchFamily="18" charset="0"/>
              </a:rPr>
              <a:t> radiometru</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Trad</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e</a:t>
            </a:r>
            <a:r>
              <a:rPr lang="cs-CZ" sz="2000"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fektivní</a:t>
            </a:r>
            <a:r>
              <a:rPr lang="cs-CZ" sz="20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teplota oblohy</a:t>
            </a:r>
            <a:r>
              <a:rPr lang="en-GB" sz="20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Trsky</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te</a:t>
            </a:r>
            <a:r>
              <a:rPr lang="cs-CZ" sz="2000" dirty="0" err="1">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plota</a:t>
            </a:r>
            <a:r>
              <a:rPr lang="cs-CZ" sz="2000"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půdy v</a:t>
            </a:r>
            <a:r>
              <a:rPr lang="en-GB" sz="2000"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5cm</a:t>
            </a:r>
            <a:r>
              <a:rPr lang="cs-CZ" sz="2000"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hloubky, </a:t>
            </a:r>
            <a:r>
              <a:rPr lang="en-GB"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te</a:t>
            </a:r>
            <a:r>
              <a:rPr lang="cs-CZ"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plota</a:t>
            </a:r>
            <a:r>
              <a:rPr lang="cs-CZ"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rosného bodu</a:t>
            </a:r>
            <a:r>
              <a:rPr lang="en-GB"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(Td</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a:latin typeface="Times New Roman" panose="02020603050405020304" pitchFamily="18" charset="0"/>
                <a:ea typeface="Calibri" panose="020F0502020204030204" pitchFamily="34" charset="0"/>
                <a:cs typeface="Times New Roman" panose="02020603050405020304" pitchFamily="18" charset="0"/>
              </a:rPr>
              <a:t/>
            </a:r>
            <a:br>
              <a:rPr lang="cs-CZ" sz="2000" dirty="0">
                <a:latin typeface="Times New Roman" panose="02020603050405020304" pitchFamily="18" charset="0"/>
                <a:ea typeface="Calibri" panose="020F0502020204030204" pitchFamily="34" charset="0"/>
                <a:cs typeface="Times New Roman" panose="02020603050405020304" pitchFamily="18" charset="0"/>
              </a:rPr>
            </a:b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11. – 12. březen  2022</a:t>
            </a:r>
            <a:endParaRPr lang="en-US" sz="2000" dirty="0"/>
          </a:p>
        </p:txBody>
      </p:sp>
      <p:pic>
        <p:nvPicPr>
          <p:cNvPr id="4" name="Zástupný symbol pro obsah 3" descr="Chart, line chart&#10;&#10;Description automatically generated">
            <a:extLst>
              <a:ext uri="{FF2B5EF4-FFF2-40B4-BE49-F238E27FC236}">
                <a16:creationId xmlns:a16="http://schemas.microsoft.com/office/drawing/2014/main" id="{C2B8DB72-F313-A02A-11FE-472D2C767921}"/>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2739" y="2009104"/>
            <a:ext cx="8925058" cy="4417453"/>
          </a:xfrm>
          <a:prstGeom prst="rect">
            <a:avLst/>
          </a:prstGeom>
        </p:spPr>
      </p:pic>
    </p:spTree>
    <p:extLst>
      <p:ext uri="{BB962C8B-B14F-4D97-AF65-F5344CB8AC3E}">
        <p14:creationId xmlns:p14="http://schemas.microsoft.com/office/powerpoint/2010/main" val="2720416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838200" y="95535"/>
            <a:ext cx="10515600" cy="1595154"/>
          </a:xfrm>
        </p:spPr>
        <p:txBody>
          <a:bodyPr>
            <a:normAutofit/>
          </a:bodyPr>
          <a:lstStyle/>
          <a:p>
            <a:r>
              <a:rPr lang="cs-CZ" sz="2800" dirty="0"/>
              <a:t>Borůvčí zmrzlo v březnu 2022, zvyšuje se počet dnů s přízemním mrazem (méně vodní páry, nižší skleníkový efekt). </a:t>
            </a:r>
            <a:endParaRPr lang="en-GB" sz="2800" dirty="0"/>
          </a:p>
        </p:txBody>
      </p:sp>
      <p:pic>
        <p:nvPicPr>
          <p:cNvPr id="6" name="Zástupný symbol pro obsah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736726" y="2165152"/>
            <a:ext cx="4525963" cy="3394472"/>
          </a:xfrm>
        </p:spPr>
      </p:pic>
      <p:pic>
        <p:nvPicPr>
          <p:cNvPr id="7" name="Zástupný symbol pro obsah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0800000">
            <a:off x="6172200" y="1700808"/>
            <a:ext cx="4038600" cy="4424562"/>
          </a:xfrm>
        </p:spPr>
      </p:pic>
    </p:spTree>
    <p:extLst>
      <p:ext uri="{BB962C8B-B14F-4D97-AF65-F5344CB8AC3E}">
        <p14:creationId xmlns:p14="http://schemas.microsoft.com/office/powerpoint/2010/main" val="39333359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8F09F3-2C24-5E27-5C88-705E9EB4F48B}"/>
              </a:ext>
            </a:extLst>
          </p:cNvPr>
          <p:cNvSpPr>
            <a:spLocks noGrp="1"/>
          </p:cNvSpPr>
          <p:nvPr>
            <p:ph type="title"/>
          </p:nvPr>
        </p:nvSpPr>
        <p:spPr>
          <a:xfrm>
            <a:off x="838200" y="365125"/>
            <a:ext cx="10515600" cy="1449607"/>
          </a:xfrm>
        </p:spPr>
        <p:txBody>
          <a:bodyPr>
            <a:normAutofit fontScale="90000"/>
          </a:bodyPr>
          <a:lstStyle/>
          <a:p>
            <a:r>
              <a:rPr lang="cs-CZ" sz="2400" dirty="0">
                <a:latin typeface="Times New Roman" panose="02020603050405020304" pitchFamily="18" charset="0"/>
                <a:cs typeface="Times New Roman" panose="02020603050405020304" pitchFamily="18" charset="0"/>
              </a:rPr>
              <a:t>Množství dopadající sluneční energie v určitém dni závisí na oblačnosti</a:t>
            </a:r>
            <a:br>
              <a:rPr lang="cs-CZ" sz="2400" dirty="0">
                <a:latin typeface="Times New Roman" panose="02020603050405020304" pitchFamily="18" charset="0"/>
                <a:cs typeface="Times New Roman" panose="02020603050405020304" pitchFamily="18" charset="0"/>
              </a:rPr>
            </a:br>
            <a:r>
              <a:rPr lang="cs-CZ" sz="2400" dirty="0">
                <a:latin typeface="Times New Roman" panose="02020603050405020304" pitchFamily="18" charset="0"/>
                <a:cs typeface="Times New Roman" panose="02020603050405020304" pitchFamily="18" charset="0"/>
              </a:rPr>
              <a:t>Množství dlouhovlnného záření (tepla) vyzářeného do atmosféry závisí na vlhkosti vzduchu a oblačnosti. V březnu 2022 se vyzářilo do atmosféry 59% z celkové sluneční energie dopadající. (nízký skleníkový efekt). </a:t>
            </a:r>
            <a:r>
              <a:rPr lang="cs-CZ" sz="2400" dirty="0">
                <a:solidFill>
                  <a:srgbClr val="C00000"/>
                </a:solidFill>
                <a:latin typeface="Times New Roman" panose="02020603050405020304" pitchFamily="18" charset="0"/>
                <a:cs typeface="Times New Roman" panose="02020603050405020304" pitchFamily="18" charset="0"/>
              </a:rPr>
              <a:t>Atmosféra neohřívá zemi, jak je psáno  Expertním stanovisku ke klimatu AVČR. </a:t>
            </a:r>
            <a:endParaRPr lang="en-US" sz="2400" dirty="0">
              <a:solidFill>
                <a:srgbClr val="C00000"/>
              </a:solidFill>
              <a:latin typeface="Times New Roman" panose="02020603050405020304" pitchFamily="18" charset="0"/>
              <a:cs typeface="Times New Roman" panose="02020603050405020304" pitchFamily="18" charset="0"/>
            </a:endParaRPr>
          </a:p>
        </p:txBody>
      </p:sp>
      <p:graphicFrame>
        <p:nvGraphicFramePr>
          <p:cNvPr id="4" name="Zástupný obsah 3">
            <a:extLst>
              <a:ext uri="{FF2B5EF4-FFF2-40B4-BE49-F238E27FC236}">
                <a16:creationId xmlns:a16="http://schemas.microsoft.com/office/drawing/2014/main" id="{9878B1FA-D773-3261-01B6-DF87ADB67EAC}"/>
              </a:ext>
            </a:extLst>
          </p:cNvPr>
          <p:cNvGraphicFramePr>
            <a:graphicFrameLocks noGrp="1"/>
          </p:cNvGraphicFramePr>
          <p:nvPr>
            <p:ph idx="1"/>
            <p:extLst>
              <p:ext uri="{D42A27DB-BD31-4B8C-83A1-F6EECF244321}">
                <p14:modId xmlns:p14="http://schemas.microsoft.com/office/powerpoint/2010/main" val="2708366235"/>
              </p:ext>
            </p:extLst>
          </p:nvPr>
        </p:nvGraphicFramePr>
        <p:xfrm>
          <a:off x="838200" y="2088426"/>
          <a:ext cx="8527544" cy="4104423"/>
        </p:xfrm>
        <a:graphic>
          <a:graphicData uri="http://schemas.openxmlformats.org/drawingml/2006/table">
            <a:tbl>
              <a:tblPr firstRow="1" firstCol="1" bandRow="1">
                <a:tableStyleId>{5C22544A-7EE6-4342-B048-85BDC9FD1C3A}</a:tableStyleId>
              </a:tblPr>
              <a:tblGrid>
                <a:gridCol w="1420944">
                  <a:extLst>
                    <a:ext uri="{9D8B030D-6E8A-4147-A177-3AD203B41FA5}">
                      <a16:colId xmlns:a16="http://schemas.microsoft.com/office/drawing/2014/main" val="1599857394"/>
                    </a:ext>
                  </a:extLst>
                </a:gridCol>
                <a:gridCol w="1420944">
                  <a:extLst>
                    <a:ext uri="{9D8B030D-6E8A-4147-A177-3AD203B41FA5}">
                      <a16:colId xmlns:a16="http://schemas.microsoft.com/office/drawing/2014/main" val="1599963125"/>
                    </a:ext>
                  </a:extLst>
                </a:gridCol>
                <a:gridCol w="1420944">
                  <a:extLst>
                    <a:ext uri="{9D8B030D-6E8A-4147-A177-3AD203B41FA5}">
                      <a16:colId xmlns:a16="http://schemas.microsoft.com/office/drawing/2014/main" val="3492664366"/>
                    </a:ext>
                  </a:extLst>
                </a:gridCol>
                <a:gridCol w="1420944">
                  <a:extLst>
                    <a:ext uri="{9D8B030D-6E8A-4147-A177-3AD203B41FA5}">
                      <a16:colId xmlns:a16="http://schemas.microsoft.com/office/drawing/2014/main" val="1354202828"/>
                    </a:ext>
                  </a:extLst>
                </a:gridCol>
                <a:gridCol w="1421884">
                  <a:extLst>
                    <a:ext uri="{9D8B030D-6E8A-4147-A177-3AD203B41FA5}">
                      <a16:colId xmlns:a16="http://schemas.microsoft.com/office/drawing/2014/main" val="469247713"/>
                    </a:ext>
                  </a:extLst>
                </a:gridCol>
                <a:gridCol w="1421884">
                  <a:extLst>
                    <a:ext uri="{9D8B030D-6E8A-4147-A177-3AD203B41FA5}">
                      <a16:colId xmlns:a16="http://schemas.microsoft.com/office/drawing/2014/main" val="5948129"/>
                    </a:ext>
                  </a:extLst>
                </a:gridCol>
              </a:tblGrid>
              <a:tr h="1808325">
                <a:tc>
                  <a:txBody>
                    <a:bodyPr/>
                    <a:lstStyle/>
                    <a:p>
                      <a:pPr>
                        <a:lnSpc>
                          <a:spcPct val="107000"/>
                        </a:lnSpc>
                        <a:spcAft>
                          <a:spcPts val="800"/>
                        </a:spcAft>
                      </a:pPr>
                      <a:r>
                        <a:rPr lang="cs-CZ" sz="2400" kern="100" dirty="0">
                          <a:effectLst/>
                        </a:rPr>
                        <a:t>datum</a:t>
                      </a:r>
                      <a:endParaRPr lang="cs-CZ"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800" kern="100" dirty="0">
                          <a:effectLst/>
                        </a:rPr>
                        <a:t>Dopadající </a:t>
                      </a:r>
                    </a:p>
                    <a:p>
                      <a:pPr>
                        <a:lnSpc>
                          <a:spcPct val="107000"/>
                        </a:lnSpc>
                        <a:spcAft>
                          <a:spcPts val="800"/>
                        </a:spcAft>
                      </a:pPr>
                      <a:r>
                        <a:rPr lang="cs-CZ" sz="1800" kern="100" dirty="0">
                          <a:effectLst/>
                        </a:rPr>
                        <a:t>sluneční energie </a:t>
                      </a:r>
                      <a:r>
                        <a:rPr lang="cs-CZ" sz="1800" kern="100" dirty="0" err="1">
                          <a:effectLst/>
                        </a:rPr>
                        <a:t>Rs</a:t>
                      </a:r>
                      <a:endParaRPr lang="cs-CZ" sz="1800" kern="100" dirty="0">
                        <a:effectLst/>
                      </a:endParaRPr>
                    </a:p>
                    <a:p>
                      <a:pPr>
                        <a:lnSpc>
                          <a:spcPct val="107000"/>
                        </a:lnSpc>
                        <a:spcAft>
                          <a:spcPts val="800"/>
                        </a:spcAft>
                      </a:pPr>
                      <a:r>
                        <a:rPr lang="cs-CZ" sz="1800" kern="100" dirty="0">
                          <a:effectLst/>
                        </a:rPr>
                        <a:t>kWhm</a:t>
                      </a:r>
                      <a:r>
                        <a:rPr lang="cs-CZ" sz="1800" kern="100" baseline="30000" dirty="0">
                          <a:effectLst/>
                        </a:rPr>
                        <a:t>-2</a:t>
                      </a:r>
                      <a:r>
                        <a:rPr lang="cs-CZ" sz="1800" kern="100" dirty="0">
                          <a:effectLst/>
                        </a:rPr>
                        <a:t>den</a:t>
                      </a:r>
                      <a:r>
                        <a:rPr lang="cs-CZ" sz="1800" kern="100" baseline="30000" dirty="0">
                          <a:effectLst/>
                        </a:rPr>
                        <a:t>-1</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800" kern="100" dirty="0">
                          <a:effectLst/>
                        </a:rPr>
                        <a:t>Odražená sluneční energie </a:t>
                      </a:r>
                      <a:r>
                        <a:rPr lang="cs-CZ" sz="1800" kern="100" dirty="0" err="1">
                          <a:effectLst/>
                        </a:rPr>
                        <a:t>Rs</a:t>
                      </a:r>
                      <a:endParaRPr lang="cs-CZ" sz="1800" kern="100" dirty="0">
                        <a:effectLst/>
                      </a:endParaRPr>
                    </a:p>
                    <a:p>
                      <a:pPr>
                        <a:lnSpc>
                          <a:spcPct val="107000"/>
                        </a:lnSpc>
                        <a:spcAft>
                          <a:spcPts val="800"/>
                        </a:spcAft>
                      </a:pPr>
                      <a:r>
                        <a:rPr lang="cs-CZ" sz="1800" kern="100" dirty="0">
                          <a:effectLst/>
                        </a:rPr>
                        <a:t>kWhm</a:t>
                      </a:r>
                      <a:r>
                        <a:rPr lang="cs-CZ" sz="1800" kern="100" baseline="30000" dirty="0">
                          <a:effectLst/>
                        </a:rPr>
                        <a:t>-2</a:t>
                      </a:r>
                      <a:r>
                        <a:rPr lang="cs-CZ" sz="1800" kern="100" dirty="0">
                          <a:effectLst/>
                        </a:rPr>
                        <a:t>den</a:t>
                      </a:r>
                      <a:r>
                        <a:rPr lang="cs-CZ" sz="1800" kern="100" baseline="30000" dirty="0">
                          <a:effectLst/>
                        </a:rPr>
                        <a:t>-1</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800" kern="100">
                          <a:effectLst/>
                        </a:rPr>
                        <a:t>Dlouhovlnné záření země do atmosféry Rl</a:t>
                      </a:r>
                    </a:p>
                    <a:p>
                      <a:pPr>
                        <a:lnSpc>
                          <a:spcPct val="107000"/>
                        </a:lnSpc>
                        <a:spcAft>
                          <a:spcPts val="800"/>
                        </a:spcAft>
                      </a:pPr>
                      <a:r>
                        <a:rPr lang="cs-CZ" sz="1800" kern="100">
                          <a:effectLst/>
                        </a:rPr>
                        <a:t>kWhm</a:t>
                      </a:r>
                      <a:r>
                        <a:rPr lang="cs-CZ" sz="1800" kern="100" baseline="30000">
                          <a:effectLst/>
                        </a:rPr>
                        <a:t>-2</a:t>
                      </a:r>
                      <a:r>
                        <a:rPr lang="cs-CZ" sz="1800" kern="100">
                          <a:effectLst/>
                        </a:rPr>
                        <a:t>den</a:t>
                      </a:r>
                      <a:r>
                        <a:rPr lang="cs-CZ" sz="1800" kern="100" baseline="30000">
                          <a:effectLst/>
                        </a:rPr>
                        <a:t>-1</a:t>
                      </a:r>
                      <a:endParaRPr lang="cs-CZ"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800" kern="100">
                          <a:effectLst/>
                        </a:rPr>
                        <a:t>Čisté záření </a:t>
                      </a:r>
                    </a:p>
                    <a:p>
                      <a:pPr>
                        <a:lnSpc>
                          <a:spcPct val="107000"/>
                        </a:lnSpc>
                        <a:spcAft>
                          <a:spcPts val="800"/>
                        </a:spcAft>
                      </a:pPr>
                      <a:r>
                        <a:rPr lang="cs-CZ" sz="1800" kern="100">
                          <a:effectLst/>
                        </a:rPr>
                        <a:t>Rn</a:t>
                      </a:r>
                    </a:p>
                    <a:p>
                      <a:pPr>
                        <a:lnSpc>
                          <a:spcPct val="107000"/>
                        </a:lnSpc>
                        <a:spcAft>
                          <a:spcPts val="800"/>
                        </a:spcAft>
                      </a:pPr>
                      <a:r>
                        <a:rPr lang="cs-CZ" sz="1800" kern="100">
                          <a:effectLst/>
                        </a:rPr>
                        <a:t> </a:t>
                      </a:r>
                    </a:p>
                    <a:p>
                      <a:pPr>
                        <a:lnSpc>
                          <a:spcPct val="107000"/>
                        </a:lnSpc>
                        <a:spcAft>
                          <a:spcPts val="800"/>
                        </a:spcAft>
                      </a:pPr>
                      <a:r>
                        <a:rPr lang="cs-CZ" sz="1800" kern="100">
                          <a:effectLst/>
                        </a:rPr>
                        <a:t>kWhm</a:t>
                      </a:r>
                      <a:r>
                        <a:rPr lang="cs-CZ" sz="1800" kern="100" baseline="30000">
                          <a:effectLst/>
                        </a:rPr>
                        <a:t>-2</a:t>
                      </a:r>
                      <a:r>
                        <a:rPr lang="cs-CZ" sz="1800" kern="100">
                          <a:effectLst/>
                        </a:rPr>
                        <a:t>den</a:t>
                      </a:r>
                      <a:r>
                        <a:rPr lang="cs-CZ" sz="1800" kern="100" baseline="30000">
                          <a:effectLst/>
                        </a:rPr>
                        <a:t>-1</a:t>
                      </a:r>
                      <a:endParaRPr lang="cs-CZ"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800" kern="100" dirty="0">
                          <a:effectLst/>
                        </a:rPr>
                        <a:t>% sluneční energie vyzářené do atmosféry</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3324340"/>
                  </a:ext>
                </a:extLst>
              </a:tr>
              <a:tr h="493957">
                <a:tc>
                  <a:txBody>
                    <a:bodyPr/>
                    <a:lstStyle/>
                    <a:p>
                      <a:pPr>
                        <a:lnSpc>
                          <a:spcPct val="107000"/>
                        </a:lnSpc>
                        <a:spcAft>
                          <a:spcPts val="800"/>
                        </a:spcAft>
                      </a:pPr>
                      <a:r>
                        <a:rPr lang="cs-CZ" sz="2400" kern="100" dirty="0">
                          <a:effectLst/>
                        </a:rPr>
                        <a:t>19.6. 2017</a:t>
                      </a:r>
                      <a:endParaRPr lang="cs-CZ"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dirty="0">
                          <a:effectLst/>
                        </a:rPr>
                        <a:t>8,2</a:t>
                      </a:r>
                      <a:endParaRPr lang="cs-CZ"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a:effectLst/>
                        </a:rPr>
                        <a:t>2,05</a:t>
                      </a:r>
                      <a:endParaRPr lang="cs-CZ"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a:effectLst/>
                        </a:rPr>
                        <a:t>2,5</a:t>
                      </a:r>
                      <a:r>
                        <a:rPr lang="cs-CZ" sz="2400" kern="100" baseline="30000">
                          <a:effectLst/>
                        </a:rPr>
                        <a:t> </a:t>
                      </a:r>
                      <a:endParaRPr lang="cs-CZ"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a:effectLst/>
                        </a:rPr>
                        <a:t>6,16</a:t>
                      </a:r>
                      <a:endParaRPr lang="cs-CZ"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dirty="0">
                          <a:solidFill>
                            <a:srgbClr val="FF0000"/>
                          </a:solidFill>
                          <a:effectLst/>
                        </a:rPr>
                        <a:t>31%</a:t>
                      </a:r>
                      <a:endParaRPr lang="cs-CZ"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9947439"/>
                  </a:ext>
                </a:extLst>
              </a:tr>
              <a:tr h="493957">
                <a:tc>
                  <a:txBody>
                    <a:bodyPr/>
                    <a:lstStyle/>
                    <a:p>
                      <a:pPr>
                        <a:lnSpc>
                          <a:spcPct val="107000"/>
                        </a:lnSpc>
                        <a:spcAft>
                          <a:spcPts val="800"/>
                        </a:spcAft>
                      </a:pPr>
                      <a:r>
                        <a:rPr lang="cs-CZ" sz="2400" kern="100" dirty="0">
                          <a:effectLst/>
                        </a:rPr>
                        <a:t>21.6. 2020</a:t>
                      </a:r>
                      <a:endParaRPr lang="cs-CZ"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dirty="0">
                          <a:effectLst/>
                        </a:rPr>
                        <a:t>1,2</a:t>
                      </a:r>
                      <a:endParaRPr lang="cs-CZ"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a:effectLst/>
                        </a:rPr>
                        <a:t>0,27</a:t>
                      </a:r>
                      <a:endParaRPr lang="cs-CZ"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a:effectLst/>
                        </a:rPr>
                        <a:t>0.3 </a:t>
                      </a:r>
                      <a:endParaRPr lang="cs-CZ"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a:effectLst/>
                        </a:rPr>
                        <a:t>0,93</a:t>
                      </a:r>
                      <a:endParaRPr lang="cs-CZ"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dirty="0">
                          <a:solidFill>
                            <a:srgbClr val="FF0000"/>
                          </a:solidFill>
                          <a:effectLst/>
                        </a:rPr>
                        <a:t>28%</a:t>
                      </a:r>
                      <a:endParaRPr lang="cs-CZ"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1835606"/>
                  </a:ext>
                </a:extLst>
              </a:tr>
              <a:tr h="493957">
                <a:tc>
                  <a:txBody>
                    <a:bodyPr/>
                    <a:lstStyle/>
                    <a:p>
                      <a:pPr>
                        <a:lnSpc>
                          <a:spcPct val="107000"/>
                        </a:lnSpc>
                        <a:spcAft>
                          <a:spcPts val="800"/>
                        </a:spcAft>
                      </a:pPr>
                      <a:r>
                        <a:rPr lang="cs-CZ" sz="2400" kern="100" dirty="0">
                          <a:effectLst/>
                        </a:rPr>
                        <a:t>12.3. 2022</a:t>
                      </a:r>
                      <a:endParaRPr lang="cs-CZ"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dirty="0">
                          <a:effectLst/>
                        </a:rPr>
                        <a:t>5,0</a:t>
                      </a:r>
                      <a:endParaRPr lang="cs-CZ"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a:effectLst/>
                        </a:rPr>
                        <a:t>1,23</a:t>
                      </a:r>
                      <a:endParaRPr lang="cs-CZ"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a:effectLst/>
                        </a:rPr>
                        <a:t>2,94</a:t>
                      </a:r>
                      <a:endParaRPr lang="cs-CZ"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a:effectLst/>
                        </a:rPr>
                        <a:t>0,83</a:t>
                      </a:r>
                      <a:endParaRPr lang="cs-CZ"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2400" kern="100" dirty="0">
                          <a:solidFill>
                            <a:srgbClr val="FF0000"/>
                          </a:solidFill>
                          <a:effectLst/>
                        </a:rPr>
                        <a:t>59%</a:t>
                      </a:r>
                      <a:endParaRPr lang="cs-CZ"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5313821"/>
                  </a:ext>
                </a:extLst>
              </a:tr>
            </a:tbl>
          </a:graphicData>
        </a:graphic>
      </p:graphicFrame>
      <p:sp>
        <p:nvSpPr>
          <p:cNvPr id="5" name="Rectangle 1">
            <a:extLst>
              <a:ext uri="{FF2B5EF4-FFF2-40B4-BE49-F238E27FC236}">
                <a16:creationId xmlns:a16="http://schemas.microsoft.com/office/drawing/2014/main" id="{8FD699B4-BF0B-5940-34AA-F9DD8B7B1BEC}"/>
              </a:ext>
            </a:extLst>
          </p:cNvPr>
          <p:cNvSpPr>
            <a:spLocks noChangeArrowheads="1"/>
          </p:cNvSpPr>
          <p:nvPr/>
        </p:nvSpPr>
        <p:spPr bwMode="auto">
          <a:xfrm>
            <a:off x="-4867037" y="-250236"/>
            <a:ext cx="18067622" cy="131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3097341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A8C4B23B-5861-EE61-0DB6-6F6B86EAE93E}"/>
              </a:ext>
            </a:extLst>
          </p:cNvPr>
          <p:cNvSpPr>
            <a:spLocks noGrp="1"/>
          </p:cNvSpPr>
          <p:nvPr>
            <p:ph type="title"/>
          </p:nvPr>
        </p:nvSpPr>
        <p:spPr>
          <a:xfrm>
            <a:off x="1981200" y="274638"/>
            <a:ext cx="8229600" cy="4738538"/>
          </a:xfrm>
        </p:spPr>
        <p:txBody>
          <a:bodyPr>
            <a:normAutofit/>
          </a:bodyPr>
          <a:lstStyle/>
          <a:p>
            <a:pPr algn="l"/>
            <a:r>
              <a:rPr lang="cs-CZ" dirty="0"/>
              <a:t>Slunce ohřívá zemi a ta chladne vůči vesmíru. </a:t>
            </a:r>
            <a:br>
              <a:rPr lang="cs-CZ" dirty="0"/>
            </a:br>
            <a:r>
              <a:rPr lang="cs-CZ" dirty="0"/>
              <a:t>Atmosféra (skleníkový efekt) tlumí rychlost chladnutí.</a:t>
            </a:r>
            <a:br>
              <a:rPr lang="cs-CZ" dirty="0"/>
            </a:br>
            <a:r>
              <a:rPr lang="cs-CZ" dirty="0"/>
              <a:t>Atmosféra neohřívá aktivně povrch země, protože má nižší teplotu</a:t>
            </a:r>
            <a:br>
              <a:rPr lang="cs-CZ" dirty="0"/>
            </a:br>
            <a:endParaRPr lang="en-US" dirty="0"/>
          </a:p>
        </p:txBody>
      </p:sp>
    </p:spTree>
    <p:extLst>
      <p:ext uri="{BB962C8B-B14F-4D97-AF65-F5344CB8AC3E}">
        <p14:creationId xmlns:p14="http://schemas.microsoft.com/office/powerpoint/2010/main" val="12819294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2" y="260649"/>
            <a:ext cx="7848872" cy="2376264"/>
          </a:xfrm>
        </p:spPr>
        <p:txBody>
          <a:bodyPr>
            <a:normAutofit/>
          </a:bodyPr>
          <a:lstStyle/>
          <a:p>
            <a:r>
              <a:rPr lang="cs-CZ" sz="2400" dirty="0"/>
              <a:t> </a:t>
            </a:r>
            <a:br>
              <a:rPr lang="cs-CZ" sz="2400" dirty="0"/>
            </a:br>
            <a:r>
              <a:rPr lang="cs-CZ" sz="2400" b="1" dirty="0"/>
              <a:t>Teplota:  obloha - 20,4 </a:t>
            </a:r>
            <a:r>
              <a:rPr lang="cs-CZ" sz="2400" b="1" baseline="30000" dirty="0" err="1"/>
              <a:t>o</a:t>
            </a:r>
            <a:r>
              <a:rPr lang="cs-CZ" sz="2400" b="1" dirty="0" err="1"/>
              <a:t>C</a:t>
            </a:r>
            <a:r>
              <a:rPr lang="cs-CZ" sz="2400" b="1" dirty="0"/>
              <a:t>, mrak + 14,6 </a:t>
            </a:r>
            <a:r>
              <a:rPr lang="cs-CZ" sz="2400" b="1" baseline="30000" dirty="0" err="1"/>
              <a:t>o</a:t>
            </a:r>
            <a:r>
              <a:rPr lang="cs-CZ" sz="2400" b="1" dirty="0" err="1"/>
              <a:t>C</a:t>
            </a:r>
            <a:r>
              <a:rPr lang="cs-CZ" sz="2400" b="1" dirty="0"/>
              <a:t/>
            </a:r>
            <a:br>
              <a:rPr lang="cs-CZ" sz="2400" b="1" dirty="0"/>
            </a:br>
            <a:r>
              <a:rPr lang="cs-CZ" sz="2400" dirty="0"/>
              <a:t>vodní pára rozhoduje o příkonu slunečního záření i o množství tepla, které proudí od země do oblohy </a:t>
            </a:r>
            <a:br>
              <a:rPr lang="cs-CZ" sz="2400" dirty="0"/>
            </a:br>
            <a:endParaRPr lang="en-US" sz="2400" dirty="0"/>
          </a:p>
        </p:txBody>
      </p:sp>
      <p:pic>
        <p:nvPicPr>
          <p:cNvPr id="5" name="Picture 3" descr="L:\2020\teploty watty les Kam stůl\mrak plus (2).jpg"/>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6384032" y="2505742"/>
            <a:ext cx="3711850" cy="27838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L:\2020\teploty watty les Kam stůl\Obloha minus.jpg"/>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2096118" y="2520533"/>
            <a:ext cx="3672408" cy="275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95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7E18B-0460-558B-5394-028EDD5DAAD5}"/>
            </a:ext>
          </a:extLst>
        </p:cNvPr>
        <p:cNvGrpSpPr/>
        <p:nvPr/>
      </p:nvGrpSpPr>
      <p:grpSpPr>
        <a:xfrm>
          <a:off x="0" y="0"/>
          <a:ext cx="0" cy="0"/>
          <a:chOff x="0" y="0"/>
          <a:chExt cx="0" cy="0"/>
        </a:xfrm>
      </p:grpSpPr>
      <p:pic>
        <p:nvPicPr>
          <p:cNvPr id="3" name="Obrázek 2" descr="Obsah obrázku text, snímek obrazovky, Písmo, Vykreslený graf&#10;&#10;Popis byl vytvořen automaticky">
            <a:extLst>
              <a:ext uri="{FF2B5EF4-FFF2-40B4-BE49-F238E27FC236}">
                <a16:creationId xmlns:a16="http://schemas.microsoft.com/office/drawing/2014/main" id="{6E7D41FB-CE28-32B8-8C1C-E199E1EB1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6797"/>
            <a:ext cx="12192000" cy="5244405"/>
          </a:xfrm>
          <a:prstGeom prst="rect">
            <a:avLst/>
          </a:prstGeom>
        </p:spPr>
      </p:pic>
    </p:spTree>
    <p:extLst>
      <p:ext uri="{BB962C8B-B14F-4D97-AF65-F5344CB8AC3E}">
        <p14:creationId xmlns:p14="http://schemas.microsoft.com/office/powerpoint/2010/main" val="3137751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2033D-D172-0DCE-66D6-B50BF2A2EB5A}"/>
            </a:ext>
          </a:extLst>
        </p:cNvPr>
        <p:cNvGrpSpPr/>
        <p:nvPr/>
      </p:nvGrpSpPr>
      <p:grpSpPr>
        <a:xfrm>
          <a:off x="0" y="0"/>
          <a:ext cx="0" cy="0"/>
          <a:chOff x="0" y="0"/>
          <a:chExt cx="0" cy="0"/>
        </a:xfrm>
      </p:grpSpPr>
      <p:pic>
        <p:nvPicPr>
          <p:cNvPr id="3" name="Obrázek 2" descr="Obsah obrázku text, snímek obrazovky, řada/pruh, Písmo&#10;&#10;Popis byl vytvořen automaticky">
            <a:extLst>
              <a:ext uri="{FF2B5EF4-FFF2-40B4-BE49-F238E27FC236}">
                <a16:creationId xmlns:a16="http://schemas.microsoft.com/office/drawing/2014/main" id="{20C0A932-EB41-7C96-199A-9CEFA4AD2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6078"/>
            <a:ext cx="12192000" cy="5305844"/>
          </a:xfrm>
          <a:prstGeom prst="rect">
            <a:avLst/>
          </a:prstGeom>
        </p:spPr>
      </p:pic>
    </p:spTree>
    <p:extLst>
      <p:ext uri="{BB962C8B-B14F-4D97-AF65-F5344CB8AC3E}">
        <p14:creationId xmlns:p14="http://schemas.microsoft.com/office/powerpoint/2010/main" val="16309730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0DCF2-5C21-B38F-13A4-55B345AF12AF}"/>
            </a:ext>
          </a:extLst>
        </p:cNvPr>
        <p:cNvGrpSpPr/>
        <p:nvPr/>
      </p:nvGrpSpPr>
      <p:grpSpPr>
        <a:xfrm>
          <a:off x="0" y="0"/>
          <a:ext cx="0" cy="0"/>
          <a:chOff x="0" y="0"/>
          <a:chExt cx="0" cy="0"/>
        </a:xfrm>
      </p:grpSpPr>
      <p:pic>
        <p:nvPicPr>
          <p:cNvPr id="3" name="Obrázek 2" descr="Obsah obrázku text, snímek obrazovky, řada/pruh, Písmo&#10;&#10;Popis byl vytvořen automaticky">
            <a:extLst>
              <a:ext uri="{FF2B5EF4-FFF2-40B4-BE49-F238E27FC236}">
                <a16:creationId xmlns:a16="http://schemas.microsoft.com/office/drawing/2014/main" id="{293FE78D-8E0F-6B70-3AA9-4C4D38062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9481"/>
            <a:ext cx="12192000" cy="5379038"/>
          </a:xfrm>
          <a:prstGeom prst="rect">
            <a:avLst/>
          </a:prstGeom>
        </p:spPr>
      </p:pic>
      <p:sp>
        <p:nvSpPr>
          <p:cNvPr id="4" name="TextovéPole 3">
            <a:extLst>
              <a:ext uri="{FF2B5EF4-FFF2-40B4-BE49-F238E27FC236}">
                <a16:creationId xmlns:a16="http://schemas.microsoft.com/office/drawing/2014/main" id="{7A2C15AF-69EC-AFF1-5105-B7BBB4C30B5A}"/>
              </a:ext>
            </a:extLst>
          </p:cNvPr>
          <p:cNvSpPr txBox="1"/>
          <p:nvPr/>
        </p:nvSpPr>
        <p:spPr>
          <a:xfrm>
            <a:off x="810491" y="6118519"/>
            <a:ext cx="9460731" cy="923330"/>
          </a:xfrm>
          <a:prstGeom prst="rect">
            <a:avLst/>
          </a:prstGeom>
          <a:noFill/>
        </p:spPr>
        <p:txBody>
          <a:bodyPr wrap="none" rtlCol="0">
            <a:spAutoFit/>
          </a:bodyPr>
          <a:lstStyle/>
          <a:p>
            <a:r>
              <a:rPr lang="cs-CZ" i="1" dirty="0"/>
              <a:t>Lze nárůst příkonu sluneční energie a teplot vysvětlit jinak než úbytkem oblačnosti a vody v ovzduší. </a:t>
            </a:r>
          </a:p>
          <a:p>
            <a:r>
              <a:rPr lang="cs-CZ" b="1" i="1" dirty="0"/>
              <a:t>Vodní hospodářství 2023/12 </a:t>
            </a:r>
            <a:r>
              <a:rPr lang="cs-CZ" sz="1400" i="1" dirty="0"/>
              <a:t>(Pokorný J., Procházka J., Jirka V., Huryna A., Hesslerová P.,)</a:t>
            </a:r>
          </a:p>
          <a:p>
            <a:endParaRPr lang="cs-CZ" dirty="0"/>
          </a:p>
        </p:txBody>
      </p:sp>
    </p:spTree>
    <p:extLst>
      <p:ext uri="{BB962C8B-B14F-4D97-AF65-F5344CB8AC3E}">
        <p14:creationId xmlns:p14="http://schemas.microsoft.com/office/powerpoint/2010/main" val="40222177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2F3FA-F077-2F1A-9AF8-480D79E84DD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A4796B6-FAB5-1192-79ED-7D01B95C32CF}"/>
              </a:ext>
            </a:extLst>
          </p:cNvPr>
          <p:cNvSpPr>
            <a:spLocks noGrp="1"/>
          </p:cNvSpPr>
          <p:nvPr>
            <p:ph type="title"/>
          </p:nvPr>
        </p:nvSpPr>
        <p:spPr/>
        <p:txBody>
          <a:bodyPr>
            <a:normAutofit fontScale="90000"/>
          </a:bodyPr>
          <a:lstStyle/>
          <a:p>
            <a:r>
              <a:rPr lang="cs-CZ" sz="1800" dirty="0">
                <a:effectLst/>
                <a:latin typeface="Times New Roman" panose="02020603050405020304" pitchFamily="18" charset="0"/>
                <a:ea typeface="Calibri" panose="020F0502020204030204" pitchFamily="34" charset="0"/>
              </a:rPr>
              <a:t>Roční průměry toku dlouhovlnného záření mezi povrchem země a atmosférou. Záporná hodnota odpovídá toku tepla od země do oblohy (atmosféry). Statisticky vyhodnocený nárůst odpovídá lineárnímu trendu 7,4 W.m</a:t>
            </a:r>
            <a:r>
              <a:rPr lang="cs-CZ" sz="1800" baseline="30000" dirty="0">
                <a:effectLst/>
                <a:latin typeface="Times New Roman" panose="02020603050405020304" pitchFamily="18" charset="0"/>
                <a:ea typeface="Calibri" panose="020F0502020204030204" pitchFamily="34" charset="0"/>
              </a:rPr>
              <a:t>-2</a:t>
            </a:r>
            <a:r>
              <a:rPr lang="cs-CZ" sz="1800" dirty="0">
                <a:effectLst/>
                <a:latin typeface="Times New Roman" panose="02020603050405020304" pitchFamily="18" charset="0"/>
                <a:ea typeface="Calibri" panose="020F0502020204030204" pitchFamily="34" charset="0"/>
              </a:rPr>
              <a:t> za dekádu. Skleníkový efekt klesá</a:t>
            </a:r>
            <a:br>
              <a:rPr lang="cs-CZ" sz="1800" dirty="0">
                <a:effectLst/>
                <a:latin typeface="Times New Roman" panose="02020603050405020304" pitchFamily="18" charset="0"/>
                <a:ea typeface="Calibri" panose="020F0502020204030204" pitchFamily="34" charset="0"/>
              </a:rPr>
            </a:br>
            <a:r>
              <a:rPr lang="cs-CZ" sz="2400" dirty="0">
                <a:solidFill>
                  <a:srgbClr val="FF0000"/>
                </a:solidFill>
                <a:latin typeface="Times New Roman" panose="02020603050405020304" pitchFamily="18" charset="0"/>
                <a:ea typeface="Calibri" panose="020F0502020204030204" pitchFamily="34" charset="0"/>
              </a:rPr>
              <a:t>Proč nejsou zveřejňována měřená data o toku tepla mezi povrchem země a atmosférou?</a:t>
            </a:r>
            <a:endParaRPr lang="en-US" sz="1800" dirty="0"/>
          </a:p>
        </p:txBody>
      </p:sp>
      <p:pic>
        <p:nvPicPr>
          <p:cNvPr id="4" name="Obrázek 3" descr="Obsah obrázku text, Vykreslený graf, diagram, řada/pruh&#10;&#10;Popis byl vytvořen automaticky">
            <a:extLst>
              <a:ext uri="{FF2B5EF4-FFF2-40B4-BE49-F238E27FC236}">
                <a16:creationId xmlns:a16="http://schemas.microsoft.com/office/drawing/2014/main" id="{62B684CC-F65B-EB2D-22BB-6810CCAD58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2177" y="1848518"/>
            <a:ext cx="6966409" cy="4712301"/>
          </a:xfrm>
          <a:prstGeom prst="rect">
            <a:avLst/>
          </a:prstGeom>
        </p:spPr>
      </p:pic>
      <p:sp>
        <p:nvSpPr>
          <p:cNvPr id="3" name="TextovéPole 2">
            <a:extLst>
              <a:ext uri="{FF2B5EF4-FFF2-40B4-BE49-F238E27FC236}">
                <a16:creationId xmlns:a16="http://schemas.microsoft.com/office/drawing/2014/main" id="{2AA18ACD-F400-B8DD-CC91-5033142A172B}"/>
              </a:ext>
            </a:extLst>
          </p:cNvPr>
          <p:cNvSpPr txBox="1"/>
          <p:nvPr/>
        </p:nvSpPr>
        <p:spPr>
          <a:xfrm>
            <a:off x="8967355" y="2369127"/>
            <a:ext cx="17307642" cy="1969770"/>
          </a:xfrm>
          <a:prstGeom prst="rect">
            <a:avLst/>
          </a:prstGeom>
          <a:noFill/>
        </p:spPr>
        <p:txBody>
          <a:bodyPr wrap="square" rtlCol="0">
            <a:spAutoFit/>
          </a:bodyPr>
          <a:lstStyle/>
          <a:p>
            <a:r>
              <a:rPr lang="cs-CZ" i="1" dirty="0"/>
              <a:t>Lze nárůst příkonu sluneční </a:t>
            </a:r>
          </a:p>
          <a:p>
            <a:r>
              <a:rPr lang="cs-CZ" i="1" dirty="0"/>
              <a:t>energie a teplot vysvětlit jinak </a:t>
            </a:r>
          </a:p>
          <a:p>
            <a:r>
              <a:rPr lang="cs-CZ" i="1" dirty="0"/>
              <a:t>než úbytkem oblačnosti a vody </a:t>
            </a:r>
          </a:p>
          <a:p>
            <a:r>
              <a:rPr lang="cs-CZ" i="1" dirty="0"/>
              <a:t>v ovzduší. </a:t>
            </a:r>
            <a:r>
              <a:rPr lang="cs-CZ" b="1" i="1" dirty="0"/>
              <a:t>Vodní hospodářství </a:t>
            </a:r>
          </a:p>
          <a:p>
            <a:r>
              <a:rPr lang="cs-CZ" b="1" i="1" dirty="0"/>
              <a:t>2023/12 </a:t>
            </a:r>
            <a:r>
              <a:rPr lang="cs-CZ" sz="1400" i="1" dirty="0"/>
              <a:t>(Pokorný J., Procházka J., </a:t>
            </a:r>
          </a:p>
          <a:p>
            <a:r>
              <a:rPr lang="cs-CZ" sz="1400" i="1" dirty="0"/>
              <a:t>Jirka V., Huryna A., Hesslerová P.,)</a:t>
            </a:r>
          </a:p>
          <a:p>
            <a:endParaRPr lang="cs-CZ" dirty="0"/>
          </a:p>
        </p:txBody>
      </p:sp>
    </p:spTree>
    <p:extLst>
      <p:ext uri="{BB962C8B-B14F-4D97-AF65-F5344CB8AC3E}">
        <p14:creationId xmlns:p14="http://schemas.microsoft.com/office/powerpoint/2010/main" val="1054695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49145C5D-20AD-72C6-64E9-3A0FD859DFED}"/>
              </a:ext>
            </a:extLst>
          </p:cNvPr>
          <p:cNvSpPr>
            <a:spLocks noGrp="1"/>
          </p:cNvSpPr>
          <p:nvPr>
            <p:ph type="title"/>
          </p:nvPr>
        </p:nvSpPr>
        <p:spPr/>
        <p:txBody>
          <a:bodyPr>
            <a:normAutofit/>
          </a:bodyPr>
          <a:lstStyle/>
          <a:p>
            <a:pPr algn="ctr"/>
            <a:r>
              <a:rPr lang="cs-CZ" sz="3600" b="1" dirty="0"/>
              <a:t>Množství dopadající sluneční energie v určitém dni závisí na oblačnosti</a:t>
            </a:r>
            <a:endParaRPr lang="en-US" sz="3600" dirty="0"/>
          </a:p>
        </p:txBody>
      </p:sp>
      <p:sp>
        <p:nvSpPr>
          <p:cNvPr id="7" name="Zástupný obsah 6">
            <a:extLst>
              <a:ext uri="{FF2B5EF4-FFF2-40B4-BE49-F238E27FC236}">
                <a16:creationId xmlns:a16="http://schemas.microsoft.com/office/drawing/2014/main" id="{1A030ED8-50E9-2ED3-AE2D-A8A1399F1807}"/>
              </a:ext>
            </a:extLst>
          </p:cNvPr>
          <p:cNvSpPr>
            <a:spLocks noGrp="1"/>
          </p:cNvSpPr>
          <p:nvPr>
            <p:ph idx="1"/>
          </p:nvPr>
        </p:nvSpPr>
        <p:spPr>
          <a:xfrm>
            <a:off x="838200" y="1825625"/>
            <a:ext cx="10515600" cy="4667250"/>
          </a:xfrm>
        </p:spPr>
        <p:txBody>
          <a:bodyPr>
            <a:normAutofit/>
          </a:bodyPr>
          <a:lstStyle/>
          <a:p>
            <a:pPr marL="0" indent="0" algn="ctr">
              <a:buNone/>
            </a:pPr>
            <a:r>
              <a:rPr lang="cs-CZ" sz="3200" dirty="0"/>
              <a:t/>
            </a:r>
            <a:br>
              <a:rPr lang="cs-CZ" sz="3200" dirty="0"/>
            </a:br>
            <a:r>
              <a:rPr lang="cs-CZ" b="1" dirty="0"/>
              <a:t>Množství dlouhovlnného záření (tepla) vyzářeného do atmosféry závisí na vlhkosti vzduchu. </a:t>
            </a:r>
            <a:r>
              <a:rPr lang="cs-CZ" dirty="0"/>
              <a:t>V březnu 2022 se vyzářilo do atmosféry 59% z celkové sluneční energie dopadající (nízký skleníkový efekt). Většinou kolem 30%</a:t>
            </a:r>
          </a:p>
          <a:p>
            <a:pPr marL="0" indent="0" algn="ctr">
              <a:buNone/>
            </a:pPr>
            <a:r>
              <a:rPr lang="cs-CZ" sz="3600" b="1" dirty="0">
                <a:highlight>
                  <a:srgbClr val="FFFF00"/>
                </a:highlight>
              </a:rPr>
              <a:t>Otázka: ovlivňuje člověk množství vodní páry ve vzduchu a oblačnost?</a:t>
            </a:r>
          </a:p>
          <a:p>
            <a:pPr marL="0" indent="0" algn="ctr">
              <a:buNone/>
            </a:pPr>
            <a:endParaRPr lang="en-US" dirty="0"/>
          </a:p>
        </p:txBody>
      </p:sp>
    </p:spTree>
    <p:extLst>
      <p:ext uri="{BB962C8B-B14F-4D97-AF65-F5344CB8AC3E}">
        <p14:creationId xmlns:p14="http://schemas.microsoft.com/office/powerpoint/2010/main" val="1841490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024558" y="5476237"/>
            <a:ext cx="3531929" cy="300082"/>
          </a:xfrm>
          <a:prstGeom prst="rect">
            <a:avLst/>
          </a:prstGeom>
          <a:noFill/>
        </p:spPr>
        <p:txBody>
          <a:bodyPr wrap="none" rtlCol="0">
            <a:spAutoFit/>
          </a:bodyPr>
          <a:lstStyle/>
          <a:p>
            <a:r>
              <a:rPr lang="cs-CZ" sz="1350" dirty="0"/>
              <a:t>Výzkumný vzorek: 641 žáků ZŠ, 100 studentů VŠ</a:t>
            </a:r>
          </a:p>
        </p:txBody>
      </p:sp>
      <p:graphicFrame>
        <p:nvGraphicFramePr>
          <p:cNvPr id="4" name="Graf 3"/>
          <p:cNvGraphicFramePr>
            <a:graphicFrameLocks/>
          </p:cNvGraphicFramePr>
          <p:nvPr/>
        </p:nvGraphicFramePr>
        <p:xfrm>
          <a:off x="2903483" y="1191110"/>
          <a:ext cx="6571128" cy="42851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15890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24B43-7DAF-E179-8B76-3392CD6A587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EF127E0-01B2-BEF4-004F-2173C18D3BAE}"/>
              </a:ext>
            </a:extLst>
          </p:cNvPr>
          <p:cNvSpPr>
            <a:spLocks noGrp="1"/>
          </p:cNvSpPr>
          <p:nvPr>
            <p:ph type="title"/>
          </p:nvPr>
        </p:nvSpPr>
        <p:spPr/>
        <p:txBody>
          <a:bodyPr/>
          <a:lstStyle/>
          <a:p>
            <a:r>
              <a:rPr lang="cs-CZ" sz="2400" dirty="0">
                <a:latin typeface="Times New Roman" panose="02020603050405020304" pitchFamily="18" charset="0"/>
                <a:cs typeface="Times New Roman" panose="02020603050405020304" pitchFamily="18" charset="0"/>
              </a:rPr>
              <a:t>Zopakujme základní pojmy z fyziky</a:t>
            </a:r>
            <a:r>
              <a:rPr lang="cs-CZ" sz="2400" b="1" dirty="0">
                <a:latin typeface="Times New Roman" panose="02020603050405020304" pitchFamily="18" charset="0"/>
                <a:cs typeface="Times New Roman" panose="02020603050405020304" pitchFamily="18" charset="0"/>
              </a:rPr>
              <a:t/>
            </a:r>
            <a:br>
              <a:rPr lang="cs-CZ" sz="2400" b="1" dirty="0">
                <a:latin typeface="Times New Roman" panose="02020603050405020304" pitchFamily="18" charset="0"/>
                <a:cs typeface="Times New Roman" panose="02020603050405020304" pitchFamily="18" charset="0"/>
              </a:rPr>
            </a:br>
            <a:r>
              <a:rPr lang="cs-CZ"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3" name="Zástupný symbol pro obsah 2">
            <a:extLst>
              <a:ext uri="{FF2B5EF4-FFF2-40B4-BE49-F238E27FC236}">
                <a16:creationId xmlns:a16="http://schemas.microsoft.com/office/drawing/2014/main" id="{9FD422ED-69ED-1D1F-0FC0-485CA71EFAD1}"/>
              </a:ext>
            </a:extLst>
          </p:cNvPr>
          <p:cNvSpPr>
            <a:spLocks noGrp="1"/>
          </p:cNvSpPr>
          <p:nvPr>
            <p:ph idx="1"/>
          </p:nvPr>
        </p:nvSpPr>
        <p:spPr>
          <a:xfrm>
            <a:off x="1981200" y="1257301"/>
            <a:ext cx="8229600" cy="5235574"/>
          </a:xfrm>
        </p:spPr>
        <p:txBody>
          <a:bodyPr>
            <a:normAutofit/>
          </a:bodyPr>
          <a:lstStyle/>
          <a:p>
            <a:pPr marL="0" indent="0" algn="ctr">
              <a:buNone/>
            </a:pPr>
            <a:r>
              <a:rPr lang="cs-CZ" dirty="0">
                <a:solidFill>
                  <a:srgbClr val="C00000"/>
                </a:solidFill>
                <a:latin typeface="Times New Roman" panose="02020603050405020304" pitchFamily="18" charset="0"/>
                <a:cs typeface="Times New Roman" panose="02020603050405020304" pitchFamily="18" charset="0"/>
              </a:rPr>
              <a:t>Tok sluneční energie měříme a vyjadřujeme ve </a:t>
            </a:r>
          </a:p>
          <a:p>
            <a:pPr marL="0" indent="0" algn="ctr">
              <a:buNone/>
            </a:pPr>
            <a:r>
              <a:rPr lang="cs-CZ" b="1" dirty="0">
                <a:solidFill>
                  <a:srgbClr val="C00000"/>
                </a:solidFill>
                <a:latin typeface="Times New Roman" panose="02020603050405020304" pitchFamily="18" charset="0"/>
                <a:cs typeface="Times New Roman" panose="02020603050405020304" pitchFamily="18" charset="0"/>
              </a:rPr>
              <a:t>W m</a:t>
            </a:r>
            <a:r>
              <a:rPr lang="cs-CZ" b="1" baseline="30000" dirty="0">
                <a:solidFill>
                  <a:srgbClr val="C00000"/>
                </a:solidFill>
                <a:latin typeface="Times New Roman" panose="02020603050405020304" pitchFamily="18" charset="0"/>
                <a:cs typeface="Times New Roman" panose="02020603050405020304" pitchFamily="18" charset="0"/>
              </a:rPr>
              <a:t>-2 </a:t>
            </a:r>
            <a:endParaRPr lang="cs-CZ" b="1" dirty="0">
              <a:solidFill>
                <a:srgbClr val="C00000"/>
              </a:solidFill>
              <a:latin typeface="Times New Roman" panose="02020603050405020304" pitchFamily="18" charset="0"/>
              <a:cs typeface="Times New Roman" panose="02020603050405020304" pitchFamily="18" charset="0"/>
            </a:endParaRPr>
          </a:p>
          <a:p>
            <a:pPr marL="0" indent="0" algn="ctr">
              <a:buNone/>
            </a:pPr>
            <a:r>
              <a:rPr lang="cs-CZ" sz="2400" b="1" dirty="0">
                <a:solidFill>
                  <a:srgbClr val="C00000"/>
                </a:solidFill>
                <a:latin typeface="Times New Roman" panose="02020603050405020304" pitchFamily="18" charset="0"/>
                <a:cs typeface="Times New Roman" panose="02020603050405020304" pitchFamily="18" charset="0"/>
              </a:rPr>
              <a:t>Za plného slunečního svitu přichází na m</a:t>
            </a:r>
            <a:r>
              <a:rPr lang="cs-CZ" sz="2400" b="1" baseline="30000" dirty="0">
                <a:solidFill>
                  <a:srgbClr val="C00000"/>
                </a:solidFill>
                <a:latin typeface="Times New Roman" panose="02020603050405020304" pitchFamily="18" charset="0"/>
                <a:cs typeface="Times New Roman" panose="02020603050405020304" pitchFamily="18" charset="0"/>
              </a:rPr>
              <a:t>2</a:t>
            </a:r>
            <a:r>
              <a:rPr lang="cs-CZ" sz="2400" b="1" dirty="0">
                <a:solidFill>
                  <a:srgbClr val="C00000"/>
                </a:solidFill>
                <a:latin typeface="Times New Roman" panose="02020603050405020304" pitchFamily="18" charset="0"/>
                <a:cs typeface="Times New Roman" panose="02020603050405020304" pitchFamily="18" charset="0"/>
              </a:rPr>
              <a:t> až 1000W.</a:t>
            </a:r>
            <a:r>
              <a:rPr lang="cs-CZ" sz="2400" b="1"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Při zatažené obloze je to 100W.m</a:t>
            </a:r>
            <a:r>
              <a:rPr lang="cs-CZ" sz="2000" baseline="30000" dirty="0">
                <a:latin typeface="Times New Roman" panose="02020603050405020304" pitchFamily="18" charset="0"/>
                <a:cs typeface="Times New Roman" panose="02020603050405020304" pitchFamily="18" charset="0"/>
              </a:rPr>
              <a:t>-2</a:t>
            </a:r>
            <a:r>
              <a:rPr lang="cs-CZ" sz="2000" dirty="0">
                <a:latin typeface="Times New Roman" panose="02020603050405020304" pitchFamily="18" charset="0"/>
                <a:cs typeface="Times New Roman" panose="02020603050405020304" pitchFamily="18" charset="0"/>
              </a:rPr>
              <a:t> i méně. V místnosti je intenzita světelného záření nejvýše několik W.m</a:t>
            </a:r>
            <a:r>
              <a:rPr lang="cs-CZ" sz="2000" baseline="30000" dirty="0">
                <a:latin typeface="Times New Roman" panose="02020603050405020304" pitchFamily="18" charset="0"/>
                <a:cs typeface="Times New Roman" panose="02020603050405020304" pitchFamily="18" charset="0"/>
              </a:rPr>
              <a:t>-2</a:t>
            </a:r>
            <a:r>
              <a:rPr lang="cs-CZ" sz="2000" dirty="0">
                <a:latin typeface="Times New Roman" panose="02020603050405020304" pitchFamily="18" charset="0"/>
                <a:cs typeface="Times New Roman" panose="02020603050405020304" pitchFamily="18" charset="0"/>
              </a:rPr>
              <a:t>. </a:t>
            </a:r>
          </a:p>
          <a:p>
            <a:pPr marL="0" indent="0" algn="ctr">
              <a:buNone/>
            </a:pPr>
            <a:r>
              <a:rPr lang="cs-CZ" sz="2400" b="1" dirty="0">
                <a:solidFill>
                  <a:srgbClr val="FF0000"/>
                </a:solidFill>
                <a:latin typeface="Times New Roman" panose="02020603050405020304" pitchFamily="18" charset="0"/>
                <a:cs typeface="Times New Roman" panose="02020603050405020304" pitchFamily="18" charset="0"/>
              </a:rPr>
              <a:t>Na vypaření 1litru vody  se spotřebuje </a:t>
            </a:r>
          </a:p>
          <a:p>
            <a:pPr marL="0" indent="0" algn="ctr">
              <a:buNone/>
            </a:pPr>
            <a:r>
              <a:rPr lang="cs-CZ" sz="2400" b="1" dirty="0">
                <a:solidFill>
                  <a:srgbClr val="FF0000"/>
                </a:solidFill>
                <a:latin typeface="Times New Roman" panose="02020603050405020304" pitchFamily="18" charset="0"/>
                <a:cs typeface="Times New Roman" panose="02020603050405020304" pitchFamily="18" charset="0"/>
              </a:rPr>
              <a:t>2440 </a:t>
            </a:r>
            <a:r>
              <a:rPr lang="cs-CZ" sz="2400" b="1" dirty="0" err="1">
                <a:solidFill>
                  <a:srgbClr val="FF0000"/>
                </a:solidFill>
                <a:latin typeface="Times New Roman" panose="02020603050405020304" pitchFamily="18" charset="0"/>
                <a:cs typeface="Times New Roman" panose="02020603050405020304" pitchFamily="18" charset="0"/>
              </a:rPr>
              <a:t>kJ</a:t>
            </a:r>
            <a:r>
              <a:rPr lang="cs-CZ" sz="2400" b="1" dirty="0">
                <a:solidFill>
                  <a:srgbClr val="FF0000"/>
                </a:solidFill>
                <a:latin typeface="Times New Roman" panose="02020603050405020304" pitchFamily="18" charset="0"/>
                <a:cs typeface="Times New Roman" panose="02020603050405020304" pitchFamily="18" charset="0"/>
              </a:rPr>
              <a:t> = 0,68 kWh</a:t>
            </a:r>
          </a:p>
          <a:p>
            <a:pPr marL="0" indent="0" algn="ctr">
              <a:buNone/>
            </a:pPr>
            <a:r>
              <a:rPr lang="cs-CZ" sz="2400" dirty="0">
                <a:latin typeface="Times New Roman" panose="02020603050405020304" pitchFamily="18" charset="0"/>
                <a:cs typeface="Times New Roman" panose="02020603050405020304" pitchFamily="18" charset="0"/>
              </a:rPr>
              <a:t>Při kondenzaci/srážení vodní páry zpět na kapalnou vodu se skupenské teplo uvolňuje</a:t>
            </a:r>
          </a:p>
          <a:p>
            <a:pPr marL="0" indent="0" algn="ctr">
              <a:buNone/>
            </a:pPr>
            <a:r>
              <a:rPr lang="cs-CZ" sz="2400" b="1" dirty="0">
                <a:solidFill>
                  <a:srgbClr val="FF0000"/>
                </a:solidFill>
                <a:latin typeface="Times New Roman" panose="02020603050405020304" pitchFamily="18" charset="0"/>
                <a:cs typeface="Times New Roman" panose="02020603050405020304" pitchFamily="18" charset="0"/>
              </a:rPr>
              <a:t>Vodní pára z 1litru vody má objem přibližně 1200 litrů a  obsahuje skupenské teplo 0,68 kWh</a:t>
            </a:r>
          </a:p>
          <a:p>
            <a:pPr marL="0" indent="0" algn="ctr">
              <a:buNone/>
            </a:pPr>
            <a:r>
              <a:rPr lang="cs-CZ" sz="2400" i="1" dirty="0">
                <a:latin typeface="Times New Roman" panose="02020603050405020304" pitchFamily="18" charset="0"/>
                <a:cs typeface="Times New Roman" panose="02020603050405020304" pitchFamily="18" charset="0"/>
              </a:rPr>
              <a:t>autobaterie 50Ah, 12V má kapacitu 600Wh = 0,6kWh</a:t>
            </a:r>
          </a:p>
          <a:p>
            <a:pPr marL="0" indent="0" algn="ctr">
              <a:buNone/>
            </a:pPr>
            <a:endParaRPr lang="cs-CZ" sz="2400" b="1" dirty="0">
              <a:solidFill>
                <a:srgbClr val="C00000"/>
              </a:solidFill>
              <a:latin typeface="Times New Roman" panose="02020603050405020304" pitchFamily="18" charset="0"/>
              <a:cs typeface="Times New Roman" panose="02020603050405020304" pitchFamily="18" charset="0"/>
            </a:endParaRPr>
          </a:p>
          <a:p>
            <a:pPr marL="0" indent="0" algn="ctr">
              <a:buNone/>
            </a:pPr>
            <a:endParaRPr lang="cs-CZ" sz="2400" dirty="0">
              <a:solidFill>
                <a:srgbClr val="C00000"/>
              </a:solidFill>
            </a:endParaRPr>
          </a:p>
          <a:p>
            <a:endParaRPr lang="cs-CZ" sz="2000" dirty="0"/>
          </a:p>
          <a:p>
            <a:endParaRPr lang="cs-CZ" sz="2000" dirty="0"/>
          </a:p>
          <a:p>
            <a:endParaRPr lang="cs-CZ" sz="2400" dirty="0"/>
          </a:p>
          <a:p>
            <a:endParaRPr lang="en-US" sz="2400" dirty="0"/>
          </a:p>
        </p:txBody>
      </p:sp>
    </p:spTree>
    <p:extLst>
      <p:ext uri="{BB962C8B-B14F-4D97-AF65-F5344CB8AC3E}">
        <p14:creationId xmlns:p14="http://schemas.microsoft.com/office/powerpoint/2010/main" val="42296588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3BC2062-AA97-5FAC-CB7B-AB499DB419C5}"/>
              </a:ext>
            </a:extLst>
          </p:cNvPr>
          <p:cNvSpPr>
            <a:spLocks noGrp="1"/>
          </p:cNvSpPr>
          <p:nvPr>
            <p:ph type="title"/>
          </p:nvPr>
        </p:nvSpPr>
        <p:spPr/>
        <p:txBody>
          <a:bodyPr>
            <a:normAutofit/>
          </a:bodyPr>
          <a:lstStyle/>
          <a:p>
            <a:r>
              <a:rPr lang="cs-CZ" sz="2700" b="1" dirty="0">
                <a:solidFill>
                  <a:srgbClr val="C00000"/>
                </a:solidFill>
              </a:rPr>
              <a:t>Nutno dostat do základního vzdělání</a:t>
            </a:r>
            <a:endParaRPr lang="en-US" sz="2700" b="1" dirty="0">
              <a:solidFill>
                <a:srgbClr val="C00000"/>
              </a:solidFill>
            </a:endParaRPr>
          </a:p>
        </p:txBody>
      </p:sp>
      <p:sp>
        <p:nvSpPr>
          <p:cNvPr id="5" name="Zástupný obsah 4">
            <a:extLst>
              <a:ext uri="{FF2B5EF4-FFF2-40B4-BE49-F238E27FC236}">
                <a16:creationId xmlns:a16="http://schemas.microsoft.com/office/drawing/2014/main" id="{AA027059-F262-25C3-44F7-EF5CA0081B24}"/>
              </a:ext>
            </a:extLst>
          </p:cNvPr>
          <p:cNvSpPr>
            <a:spLocks noGrp="1"/>
          </p:cNvSpPr>
          <p:nvPr>
            <p:ph idx="1"/>
          </p:nvPr>
        </p:nvSpPr>
        <p:spPr/>
        <p:txBody>
          <a:bodyPr>
            <a:normAutofit/>
          </a:bodyPr>
          <a:lstStyle/>
          <a:p>
            <a:pPr marL="0" indent="0">
              <a:buNone/>
            </a:pPr>
            <a:r>
              <a:rPr lang="cs-CZ" dirty="0"/>
              <a:t>Fotosyntézou do rostlinné biomasy se váže několik Wm</a:t>
            </a:r>
            <a:r>
              <a:rPr lang="cs-CZ" baseline="30000" dirty="0"/>
              <a:t>-2</a:t>
            </a:r>
            <a:endParaRPr lang="cs-CZ" dirty="0"/>
          </a:p>
          <a:p>
            <a:pPr marL="0" indent="0">
              <a:buNone/>
            </a:pPr>
            <a:r>
              <a:rPr lang="cs-CZ" dirty="0"/>
              <a:t>Na výpar vody z porostů (evapotranspirace) se spotřebují stovky Wm</a:t>
            </a:r>
            <a:r>
              <a:rPr lang="cs-CZ" baseline="30000" dirty="0"/>
              <a:t>-2</a:t>
            </a:r>
            <a:endParaRPr lang="cs-CZ" dirty="0"/>
          </a:p>
          <a:p>
            <a:pPr marL="0" indent="0">
              <a:buNone/>
            </a:pPr>
            <a:r>
              <a:rPr lang="cs-CZ" dirty="0"/>
              <a:t>Střední hodnota rychlosti výparu  100mgm</a:t>
            </a:r>
            <a:r>
              <a:rPr lang="cs-CZ" baseline="30000" dirty="0"/>
              <a:t>-2</a:t>
            </a:r>
            <a:r>
              <a:rPr lang="cs-CZ" dirty="0"/>
              <a:t>s</a:t>
            </a:r>
            <a:r>
              <a:rPr lang="cs-CZ" baseline="30000" dirty="0"/>
              <a:t>-1</a:t>
            </a:r>
            <a:r>
              <a:rPr lang="cs-CZ" dirty="0"/>
              <a:t> = 240 Wm</a:t>
            </a:r>
            <a:r>
              <a:rPr lang="cs-CZ" baseline="30000" dirty="0"/>
              <a:t>-2   </a:t>
            </a:r>
            <a:endParaRPr lang="cs-CZ" dirty="0"/>
          </a:p>
          <a:p>
            <a:pPr marL="0" indent="0">
              <a:buNone/>
            </a:pPr>
            <a:r>
              <a:rPr lang="cs-CZ" sz="3000" dirty="0">
                <a:solidFill>
                  <a:srgbClr val="C00000"/>
                </a:solidFill>
              </a:rPr>
              <a:t>Úhyn lesa, odvodnění, „zabetonování“ je provázeno poklesem výparu a sluneční energie se mění ve zjevné teplo cca 240 Wm</a:t>
            </a:r>
            <a:r>
              <a:rPr lang="cs-CZ" sz="3000" baseline="30000" dirty="0">
                <a:solidFill>
                  <a:srgbClr val="C00000"/>
                </a:solidFill>
              </a:rPr>
              <a:t>-2   </a:t>
            </a:r>
            <a:r>
              <a:rPr lang="cs-CZ" sz="3000" dirty="0">
                <a:solidFill>
                  <a:srgbClr val="C00000"/>
                </a:solidFill>
              </a:rPr>
              <a:t>(1km</a:t>
            </a:r>
            <a:r>
              <a:rPr lang="cs-CZ" sz="3000" baseline="30000" dirty="0">
                <a:solidFill>
                  <a:srgbClr val="C00000"/>
                </a:solidFill>
              </a:rPr>
              <a:t>2</a:t>
            </a:r>
            <a:r>
              <a:rPr lang="cs-CZ" sz="3000" dirty="0">
                <a:solidFill>
                  <a:srgbClr val="C00000"/>
                </a:solidFill>
              </a:rPr>
              <a:t> = 240MW produkce tepla)</a:t>
            </a:r>
          </a:p>
          <a:p>
            <a:pPr marL="0" indent="0">
              <a:buNone/>
            </a:pPr>
            <a:r>
              <a:rPr lang="cs-CZ" sz="2600" b="1" dirty="0">
                <a:solidFill>
                  <a:srgbClr val="C00000"/>
                </a:solidFill>
              </a:rPr>
              <a:t>Ve výuce neoddělovat fotosyntézu od výparu vody (transpirace)</a:t>
            </a:r>
          </a:p>
          <a:p>
            <a:pPr marL="0" indent="0">
              <a:buNone/>
            </a:pPr>
            <a:endParaRPr lang="cs-CZ" sz="1350" kern="1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cs-CZ" b="1" dirty="0">
              <a:solidFill>
                <a:srgbClr val="C00000"/>
              </a:solidFill>
            </a:endParaRPr>
          </a:p>
          <a:p>
            <a:pPr marL="0" indent="0">
              <a:buNone/>
            </a:pPr>
            <a:endParaRPr lang="cs-CZ" b="1" dirty="0">
              <a:solidFill>
                <a:srgbClr val="C00000"/>
              </a:solidFill>
            </a:endParaRPr>
          </a:p>
          <a:p>
            <a:pPr marL="0" indent="0">
              <a:buNone/>
            </a:pPr>
            <a:endParaRPr lang="cs-CZ" dirty="0"/>
          </a:p>
        </p:txBody>
      </p:sp>
    </p:spTree>
    <p:extLst>
      <p:ext uri="{BB962C8B-B14F-4D97-AF65-F5344CB8AC3E}">
        <p14:creationId xmlns:p14="http://schemas.microsoft.com/office/powerpoint/2010/main" val="15368149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2A1B43FB-BC8B-BAA7-3C3E-C33024A97400}"/>
              </a:ext>
            </a:extLst>
          </p:cNvPr>
          <p:cNvSpPr>
            <a:spLocks noGrp="1"/>
          </p:cNvSpPr>
          <p:nvPr>
            <p:ph idx="1"/>
          </p:nvPr>
        </p:nvSpPr>
        <p:spPr>
          <a:xfrm>
            <a:off x="1660261" y="100089"/>
            <a:ext cx="5943443" cy="3796114"/>
          </a:xfrm>
        </p:spPr>
        <p:txBody>
          <a:bodyPr>
            <a:normAutofit fontScale="92500" lnSpcReduction="10000"/>
          </a:bodyPr>
          <a:lstStyle/>
          <a:p>
            <a:r>
              <a:rPr lang="cs-CZ" sz="1800" kern="100" dirty="0">
                <a:ea typeface="Calibri" panose="020F0502020204030204" pitchFamily="34" charset="0"/>
                <a:cs typeface="Times New Roman" panose="02020603050405020304" pitchFamily="18" charset="0"/>
              </a:rPr>
              <a:t>procesy fotosyntézy  a transpirace/vypařování vody jsou propojeny prostřednictvím průduchů</a:t>
            </a:r>
          </a:p>
          <a:p>
            <a:pPr marL="0" indent="0">
              <a:buNone/>
            </a:pPr>
            <a:endParaRPr lang="cs-CZ" sz="1800" kern="100" dirty="0">
              <a:ea typeface="Calibri" panose="020F0502020204030204" pitchFamily="34" charset="0"/>
              <a:cs typeface="Times New Roman" panose="02020603050405020304" pitchFamily="18" charset="0"/>
            </a:endParaRPr>
          </a:p>
          <a:p>
            <a:r>
              <a:rPr lang="cs-CZ" sz="1800" dirty="0"/>
              <a:t>Na jednu  molekulu oxidu uhličitého se při fotosyntéze uvolní jedna molekula kyslíku. Zároveň také otevřenými průduchy odchází stovky molekul vody při výparu (transpiraci)</a:t>
            </a:r>
          </a:p>
          <a:p>
            <a:endParaRPr lang="cs-CZ" sz="1800" kern="100" dirty="0">
              <a:ea typeface="Calibri" panose="020F0502020204030204" pitchFamily="34" charset="0"/>
              <a:cs typeface="Times New Roman" panose="02020603050405020304" pitchFamily="18" charset="0"/>
            </a:endParaRPr>
          </a:p>
          <a:p>
            <a:r>
              <a:rPr lang="cs-CZ" sz="1800" kern="100" dirty="0">
                <a:ea typeface="Calibri" panose="020F0502020204030204" pitchFamily="34" charset="0"/>
                <a:cs typeface="Times New Roman" panose="02020603050405020304" pitchFamily="18" charset="0"/>
              </a:rPr>
              <a:t>spotřeba jednotek Wm</a:t>
            </a:r>
            <a:r>
              <a:rPr lang="cs-CZ" sz="1800" kern="100" baseline="30000" dirty="0">
                <a:ea typeface="Calibri" panose="020F0502020204030204" pitchFamily="34" charset="0"/>
                <a:cs typeface="Times New Roman" panose="02020603050405020304" pitchFamily="18" charset="0"/>
              </a:rPr>
              <a:t>-2</a:t>
            </a:r>
            <a:r>
              <a:rPr lang="cs-CZ" sz="1800" kern="100" dirty="0">
                <a:ea typeface="Calibri" panose="020F0502020204030204" pitchFamily="34" charset="0"/>
                <a:cs typeface="Times New Roman" panose="02020603050405020304" pitchFamily="18" charset="0"/>
              </a:rPr>
              <a:t> při fotosyntéze a stovek Wm</a:t>
            </a:r>
            <a:r>
              <a:rPr lang="cs-CZ" sz="1800" kern="100" baseline="30000" dirty="0">
                <a:ea typeface="Calibri" panose="020F0502020204030204" pitchFamily="34" charset="0"/>
                <a:cs typeface="Times New Roman" panose="02020603050405020304" pitchFamily="18" charset="0"/>
              </a:rPr>
              <a:t>-2</a:t>
            </a:r>
            <a:r>
              <a:rPr lang="cs-CZ" sz="1800" kern="100" dirty="0">
                <a:ea typeface="Calibri" panose="020F0502020204030204" pitchFamily="34" charset="0"/>
                <a:cs typeface="Times New Roman" panose="02020603050405020304" pitchFamily="18" charset="0"/>
              </a:rPr>
              <a:t> při transpiraci. </a:t>
            </a:r>
          </a:p>
          <a:p>
            <a:endParaRPr lang="cs-CZ" sz="1800" kern="100" dirty="0">
              <a:ea typeface="Calibri" panose="020F0502020204030204" pitchFamily="34" charset="0"/>
              <a:cs typeface="Times New Roman" panose="02020603050405020304" pitchFamily="18" charset="0"/>
            </a:endParaRPr>
          </a:p>
          <a:p>
            <a:r>
              <a:rPr lang="cs-CZ" sz="1800" kern="100" dirty="0">
                <a:ea typeface="Calibri" panose="020F0502020204030204" pitchFamily="34" charset="0"/>
                <a:cs typeface="Times New Roman" panose="02020603050405020304" pitchFamily="18" charset="0"/>
              </a:rPr>
              <a:t>V </a:t>
            </a:r>
            <a:r>
              <a:rPr lang="cs-CZ" sz="1800" b="1" kern="100" dirty="0">
                <a:ea typeface="Calibri" panose="020F0502020204030204" pitchFamily="34" charset="0"/>
                <a:cs typeface="Times New Roman" panose="02020603050405020304" pitchFamily="18" charset="0"/>
              </a:rPr>
              <a:t>1 tuně biomasy </a:t>
            </a:r>
            <a:r>
              <a:rPr lang="cs-CZ" sz="1800" kern="100" dirty="0">
                <a:ea typeface="Calibri" panose="020F0502020204030204" pitchFamily="34" charset="0"/>
                <a:cs typeface="Times New Roman" panose="02020603050405020304" pitchFamily="18" charset="0"/>
              </a:rPr>
              <a:t>sklidíme cca </a:t>
            </a:r>
            <a:r>
              <a:rPr lang="cs-CZ" sz="1800" b="1" kern="100" dirty="0">
                <a:ea typeface="Calibri" panose="020F0502020204030204" pitchFamily="34" charset="0"/>
                <a:cs typeface="Times New Roman" panose="02020603050405020304" pitchFamily="18" charset="0"/>
              </a:rPr>
              <a:t>4 – 5 </a:t>
            </a:r>
            <a:r>
              <a:rPr lang="cs-CZ" sz="1800" b="1" kern="100" dirty="0" err="1">
                <a:ea typeface="Calibri" panose="020F0502020204030204" pitchFamily="34" charset="0"/>
                <a:cs typeface="Times New Roman" panose="02020603050405020304" pitchFamily="18" charset="0"/>
              </a:rPr>
              <a:t>MWh</a:t>
            </a:r>
            <a:r>
              <a:rPr lang="cs-CZ" sz="1800" b="1" kern="100" dirty="0">
                <a:ea typeface="Calibri" panose="020F0502020204030204" pitchFamily="34" charset="0"/>
                <a:cs typeface="Times New Roman" panose="02020603050405020304" pitchFamily="18" charset="0"/>
              </a:rPr>
              <a:t> </a:t>
            </a:r>
            <a:r>
              <a:rPr lang="cs-CZ" sz="1800" kern="100" dirty="0">
                <a:ea typeface="Calibri" panose="020F0502020204030204" pitchFamily="34" charset="0"/>
                <a:cs typeface="Times New Roman" panose="02020603050405020304" pitchFamily="18" charset="0"/>
              </a:rPr>
              <a:t>(15 – 18 GJ) energie (pozn. z 1m</a:t>
            </a:r>
            <a:r>
              <a:rPr lang="cs-CZ" sz="1800" kern="100" baseline="30000" dirty="0">
                <a:ea typeface="Calibri" panose="020F0502020204030204" pitchFamily="34" charset="0"/>
                <a:cs typeface="Times New Roman" panose="02020603050405020304" pitchFamily="18" charset="0"/>
              </a:rPr>
              <a:t>2</a:t>
            </a:r>
            <a:r>
              <a:rPr lang="cs-CZ" sz="1800" kern="100" dirty="0">
                <a:ea typeface="Calibri" panose="020F0502020204030204" pitchFamily="34" charset="0"/>
                <a:cs typeface="Times New Roman" panose="02020603050405020304" pitchFamily="18" charset="0"/>
              </a:rPr>
              <a:t> sklidíme 1 kg biomasy / rok, spíše méně; 1 ha...10 t biomasy)</a:t>
            </a:r>
          </a:p>
          <a:p>
            <a:endParaRPr lang="cs-CZ" sz="1800" kern="100" dirty="0">
              <a:latin typeface="Times New Roman" panose="02020603050405020304" pitchFamily="18" charset="0"/>
              <a:ea typeface="Calibri" panose="020F0502020204030204" pitchFamily="34" charset="0"/>
              <a:cs typeface="Times New Roman" panose="02020603050405020304" pitchFamily="18" charset="0"/>
            </a:endParaRPr>
          </a:p>
          <a:p>
            <a:endParaRPr lang="cs-CZ" dirty="0"/>
          </a:p>
        </p:txBody>
      </p:sp>
      <p:grpSp>
        <p:nvGrpSpPr>
          <p:cNvPr id="5" name="Skupina 4">
            <a:extLst>
              <a:ext uri="{FF2B5EF4-FFF2-40B4-BE49-F238E27FC236}">
                <a16:creationId xmlns:a16="http://schemas.microsoft.com/office/drawing/2014/main" id="{F0DF80B4-1518-04BC-779A-F2C1D7FBB203}"/>
              </a:ext>
            </a:extLst>
          </p:cNvPr>
          <p:cNvGrpSpPr/>
          <p:nvPr/>
        </p:nvGrpSpPr>
        <p:grpSpPr>
          <a:xfrm>
            <a:off x="1849360" y="4186200"/>
            <a:ext cx="1514069" cy="2495877"/>
            <a:chOff x="5941222" y="1331640"/>
            <a:chExt cx="1921526" cy="2924944"/>
          </a:xfrm>
        </p:grpSpPr>
        <p:pic>
          <p:nvPicPr>
            <p:cNvPr id="6" name="Obrázek 5" descr="Obsah obrázku mikroskop, Vědecký přístroj&#10;&#10;Popis byl vytvořen automaticky">
              <a:extLst>
                <a:ext uri="{FF2B5EF4-FFF2-40B4-BE49-F238E27FC236}">
                  <a16:creationId xmlns:a16="http://schemas.microsoft.com/office/drawing/2014/main" id="{C9EFB24D-DC1B-4A51-A10C-7E5653EBCE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1222" y="1331640"/>
              <a:ext cx="1921526" cy="2924944"/>
            </a:xfrm>
            <a:prstGeom prst="rect">
              <a:avLst/>
            </a:prstGeom>
          </p:spPr>
        </p:pic>
        <p:pic>
          <p:nvPicPr>
            <p:cNvPr id="7" name="Obrázek 6" descr="Obsah obrázku Barevnost, Grafika, zelené, vektorová grafika&#10;&#10;Popis byl vytvořen automaticky">
              <a:extLst>
                <a:ext uri="{FF2B5EF4-FFF2-40B4-BE49-F238E27FC236}">
                  <a16:creationId xmlns:a16="http://schemas.microsoft.com/office/drawing/2014/main" id="{1D29AF7C-1942-B50F-9FEA-4B4D0CA0F4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95233">
              <a:off x="6023600" y="2583420"/>
              <a:ext cx="1205783" cy="1173194"/>
            </a:xfrm>
            <a:prstGeom prst="rect">
              <a:avLst/>
            </a:prstGeom>
          </p:spPr>
        </p:pic>
      </p:grpSp>
      <p:grpSp>
        <p:nvGrpSpPr>
          <p:cNvPr id="39" name="Skupina 38">
            <a:extLst>
              <a:ext uri="{FF2B5EF4-FFF2-40B4-BE49-F238E27FC236}">
                <a16:creationId xmlns:a16="http://schemas.microsoft.com/office/drawing/2014/main" id="{6056F7A4-5542-2888-2680-FE4288DEF894}"/>
              </a:ext>
            </a:extLst>
          </p:cNvPr>
          <p:cNvGrpSpPr/>
          <p:nvPr/>
        </p:nvGrpSpPr>
        <p:grpSpPr>
          <a:xfrm>
            <a:off x="3955042" y="5207962"/>
            <a:ext cx="1403648" cy="1518400"/>
            <a:chOff x="3560705" y="4576692"/>
            <a:chExt cx="1403648" cy="1518400"/>
          </a:xfrm>
        </p:grpSpPr>
        <p:pic>
          <p:nvPicPr>
            <p:cNvPr id="3" name="Obrázek 2">
              <a:extLst>
                <a:ext uri="{FF2B5EF4-FFF2-40B4-BE49-F238E27FC236}">
                  <a16:creationId xmlns:a16="http://schemas.microsoft.com/office/drawing/2014/main" id="{C8BB5B04-1FA5-BB12-ECF5-E1DC16060920}"/>
                </a:ext>
              </a:extLst>
            </p:cNvPr>
            <p:cNvPicPr>
              <a:picLocks noChangeAspect="1"/>
            </p:cNvPicPr>
            <p:nvPr/>
          </p:nvPicPr>
          <p:blipFill>
            <a:blip r:embed="rId4"/>
            <a:stretch>
              <a:fillRect/>
            </a:stretch>
          </p:blipFill>
          <p:spPr>
            <a:xfrm>
              <a:off x="3633538" y="4576692"/>
              <a:ext cx="1312025" cy="1109071"/>
            </a:xfrm>
            <a:prstGeom prst="rect">
              <a:avLst/>
            </a:prstGeom>
          </p:spPr>
        </p:pic>
        <p:sp>
          <p:nvSpPr>
            <p:cNvPr id="8" name="TextovéPole 7">
              <a:extLst>
                <a:ext uri="{FF2B5EF4-FFF2-40B4-BE49-F238E27FC236}">
                  <a16:creationId xmlns:a16="http://schemas.microsoft.com/office/drawing/2014/main" id="{89B4CEAB-4FF8-79BF-7ADA-A808AA1B6B8C}"/>
                </a:ext>
              </a:extLst>
            </p:cNvPr>
            <p:cNvSpPr txBox="1"/>
            <p:nvPr/>
          </p:nvSpPr>
          <p:spPr>
            <a:xfrm>
              <a:off x="3560705" y="5633427"/>
              <a:ext cx="1403648" cy="461665"/>
            </a:xfrm>
            <a:prstGeom prst="rect">
              <a:avLst/>
            </a:prstGeom>
            <a:noFill/>
          </p:spPr>
          <p:txBody>
            <a:bodyPr wrap="square" rtlCol="0">
              <a:spAutoFit/>
            </a:bodyPr>
            <a:lstStyle/>
            <a:p>
              <a:r>
                <a:rPr lang="cs-CZ" sz="1200" b="1" i="1" dirty="0"/>
                <a:t>Průduch</a:t>
              </a:r>
            </a:p>
            <a:p>
              <a:r>
                <a:rPr lang="cs-CZ" sz="1200" i="1" dirty="0"/>
                <a:t>www.wikipedia.cz</a:t>
              </a:r>
            </a:p>
          </p:txBody>
        </p:sp>
      </p:grpSp>
      <p:cxnSp>
        <p:nvCxnSpPr>
          <p:cNvPr id="9" name="Přímá spojnice se šipkou 8">
            <a:extLst>
              <a:ext uri="{FF2B5EF4-FFF2-40B4-BE49-F238E27FC236}">
                <a16:creationId xmlns:a16="http://schemas.microsoft.com/office/drawing/2014/main" id="{0B7AD302-E436-21DA-AB0D-47C9FF329239}"/>
              </a:ext>
            </a:extLst>
          </p:cNvPr>
          <p:cNvCxnSpPr>
            <a:cxnSpLocks/>
          </p:cNvCxnSpPr>
          <p:nvPr/>
        </p:nvCxnSpPr>
        <p:spPr>
          <a:xfrm>
            <a:off x="2783632" y="5395727"/>
            <a:ext cx="1873234" cy="24480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41" name="Skupina 40">
            <a:extLst>
              <a:ext uri="{FF2B5EF4-FFF2-40B4-BE49-F238E27FC236}">
                <a16:creationId xmlns:a16="http://schemas.microsoft.com/office/drawing/2014/main" id="{74595D43-20AA-54EB-A110-A1E5CD847C68}"/>
              </a:ext>
            </a:extLst>
          </p:cNvPr>
          <p:cNvGrpSpPr/>
          <p:nvPr/>
        </p:nvGrpSpPr>
        <p:grpSpPr>
          <a:xfrm>
            <a:off x="3414306" y="3978459"/>
            <a:ext cx="2475099" cy="1247648"/>
            <a:chOff x="1808869" y="3422257"/>
            <a:chExt cx="2475099" cy="1247648"/>
          </a:xfrm>
        </p:grpSpPr>
        <p:sp>
          <p:nvSpPr>
            <p:cNvPr id="2" name="Mrak 1">
              <a:extLst>
                <a:ext uri="{FF2B5EF4-FFF2-40B4-BE49-F238E27FC236}">
                  <a16:creationId xmlns:a16="http://schemas.microsoft.com/office/drawing/2014/main" id="{6CE84A30-8D56-88A4-6C6F-8C393F1A0608}"/>
                </a:ext>
              </a:extLst>
            </p:cNvPr>
            <p:cNvSpPr/>
            <p:nvPr/>
          </p:nvSpPr>
          <p:spPr>
            <a:xfrm>
              <a:off x="1808869" y="3422257"/>
              <a:ext cx="2475099" cy="124764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619D1D54-AA75-BA0D-6B9A-191F5267BF07}"/>
                </a:ext>
              </a:extLst>
            </p:cNvPr>
            <p:cNvSpPr txBox="1"/>
            <p:nvPr/>
          </p:nvSpPr>
          <p:spPr>
            <a:xfrm>
              <a:off x="2067591" y="3729731"/>
              <a:ext cx="2088232" cy="369332"/>
            </a:xfrm>
            <a:prstGeom prst="rect">
              <a:avLst/>
            </a:prstGeom>
            <a:noFill/>
          </p:spPr>
          <p:txBody>
            <a:bodyPr wrap="square" rtlCol="0">
              <a:spAutoFit/>
            </a:bodyPr>
            <a:lstStyle/>
            <a:p>
              <a:r>
                <a:rPr lang="cs-CZ" dirty="0"/>
                <a:t>fotosyntéza + výpar</a:t>
              </a:r>
            </a:p>
          </p:txBody>
        </p:sp>
      </p:grpSp>
      <p:pic>
        <p:nvPicPr>
          <p:cNvPr id="13" name="Obrázek 12">
            <a:extLst>
              <a:ext uri="{FF2B5EF4-FFF2-40B4-BE49-F238E27FC236}">
                <a16:creationId xmlns:a16="http://schemas.microsoft.com/office/drawing/2014/main" id="{11AF2D93-43D9-B930-3329-4849243458F9}"/>
              </a:ext>
            </a:extLst>
          </p:cNvPr>
          <p:cNvPicPr>
            <a:picLocks noChangeAspect="1"/>
          </p:cNvPicPr>
          <p:nvPr/>
        </p:nvPicPr>
        <p:blipFill>
          <a:blip r:embed="rId4"/>
          <a:stretch>
            <a:fillRect/>
          </a:stretch>
        </p:blipFill>
        <p:spPr>
          <a:xfrm>
            <a:off x="7339311" y="4576692"/>
            <a:ext cx="2209675" cy="1867866"/>
          </a:xfrm>
          <a:prstGeom prst="rect">
            <a:avLst/>
          </a:prstGeom>
        </p:spPr>
      </p:pic>
      <p:sp>
        <p:nvSpPr>
          <p:cNvPr id="16" name="Slunce 15">
            <a:extLst>
              <a:ext uri="{FF2B5EF4-FFF2-40B4-BE49-F238E27FC236}">
                <a16:creationId xmlns:a16="http://schemas.microsoft.com/office/drawing/2014/main" id="{EBD1E544-420D-82FC-7A79-3C57E0690050}"/>
              </a:ext>
            </a:extLst>
          </p:cNvPr>
          <p:cNvSpPr/>
          <p:nvPr/>
        </p:nvSpPr>
        <p:spPr>
          <a:xfrm>
            <a:off x="7580425" y="3460174"/>
            <a:ext cx="938549" cy="939531"/>
          </a:xfrm>
          <a:prstGeom prst="sun">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7" name="Přímá spojnice se šipkou 16">
            <a:extLst>
              <a:ext uri="{FF2B5EF4-FFF2-40B4-BE49-F238E27FC236}">
                <a16:creationId xmlns:a16="http://schemas.microsoft.com/office/drawing/2014/main" id="{850AFD86-57FE-693C-5512-E606C2B5004E}"/>
              </a:ext>
            </a:extLst>
          </p:cNvPr>
          <p:cNvCxnSpPr>
            <a:cxnSpLocks/>
          </p:cNvCxnSpPr>
          <p:nvPr/>
        </p:nvCxnSpPr>
        <p:spPr>
          <a:xfrm>
            <a:off x="6963626" y="4320960"/>
            <a:ext cx="1279461" cy="93953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ovéPole 19">
            <a:extLst>
              <a:ext uri="{FF2B5EF4-FFF2-40B4-BE49-F238E27FC236}">
                <a16:creationId xmlns:a16="http://schemas.microsoft.com/office/drawing/2014/main" id="{33A8DEBE-8E23-A673-5073-205A8F277ED2}"/>
              </a:ext>
            </a:extLst>
          </p:cNvPr>
          <p:cNvSpPr txBox="1"/>
          <p:nvPr/>
        </p:nvSpPr>
        <p:spPr>
          <a:xfrm>
            <a:off x="6446204" y="3929939"/>
            <a:ext cx="642807" cy="369332"/>
          </a:xfrm>
          <a:prstGeom prst="rect">
            <a:avLst/>
          </a:prstGeom>
          <a:noFill/>
        </p:spPr>
        <p:txBody>
          <a:bodyPr wrap="square" rtlCol="0">
            <a:spAutoFit/>
          </a:bodyPr>
          <a:lstStyle/>
          <a:p>
            <a:r>
              <a:rPr lang="cs-CZ" dirty="0"/>
              <a:t>CO</a:t>
            </a:r>
            <a:r>
              <a:rPr lang="cs-CZ" baseline="-25000" dirty="0"/>
              <a:t>2</a:t>
            </a:r>
          </a:p>
        </p:txBody>
      </p:sp>
      <p:cxnSp>
        <p:nvCxnSpPr>
          <p:cNvPr id="21" name="Přímá spojnice se šipkou 20">
            <a:extLst>
              <a:ext uri="{FF2B5EF4-FFF2-40B4-BE49-F238E27FC236}">
                <a16:creationId xmlns:a16="http://schemas.microsoft.com/office/drawing/2014/main" id="{5738B125-FE9C-F614-52E8-E965F22A6700}"/>
              </a:ext>
            </a:extLst>
          </p:cNvPr>
          <p:cNvCxnSpPr>
            <a:cxnSpLocks/>
            <a:endCxn id="25" idx="2"/>
          </p:cNvCxnSpPr>
          <p:nvPr/>
        </p:nvCxnSpPr>
        <p:spPr>
          <a:xfrm flipV="1">
            <a:off x="8329350" y="3985147"/>
            <a:ext cx="896443" cy="1195428"/>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 name="TextovéPole 24">
            <a:extLst>
              <a:ext uri="{FF2B5EF4-FFF2-40B4-BE49-F238E27FC236}">
                <a16:creationId xmlns:a16="http://schemas.microsoft.com/office/drawing/2014/main" id="{4159441E-C810-6649-B088-52B7A336AAAD}"/>
              </a:ext>
            </a:extLst>
          </p:cNvPr>
          <p:cNvSpPr txBox="1"/>
          <p:nvPr/>
        </p:nvSpPr>
        <p:spPr>
          <a:xfrm>
            <a:off x="8904389" y="3615815"/>
            <a:ext cx="642807" cy="369332"/>
          </a:xfrm>
          <a:prstGeom prst="rect">
            <a:avLst/>
          </a:prstGeom>
          <a:noFill/>
        </p:spPr>
        <p:txBody>
          <a:bodyPr wrap="square" rtlCol="0">
            <a:spAutoFit/>
          </a:bodyPr>
          <a:lstStyle/>
          <a:p>
            <a:r>
              <a:rPr lang="cs-CZ" dirty="0"/>
              <a:t>O</a:t>
            </a:r>
            <a:r>
              <a:rPr lang="cs-CZ" baseline="-25000" dirty="0"/>
              <a:t>2</a:t>
            </a:r>
          </a:p>
        </p:txBody>
      </p:sp>
      <p:cxnSp>
        <p:nvCxnSpPr>
          <p:cNvPr id="26" name="Přímá spojnice se šipkou 25">
            <a:extLst>
              <a:ext uri="{FF2B5EF4-FFF2-40B4-BE49-F238E27FC236}">
                <a16:creationId xmlns:a16="http://schemas.microsoft.com/office/drawing/2014/main" id="{08347EBE-400D-AA06-18EB-8F43422295B3}"/>
              </a:ext>
            </a:extLst>
          </p:cNvPr>
          <p:cNvCxnSpPr>
            <a:cxnSpLocks/>
          </p:cNvCxnSpPr>
          <p:nvPr/>
        </p:nvCxnSpPr>
        <p:spPr>
          <a:xfrm flipV="1">
            <a:off x="8618771" y="4365104"/>
            <a:ext cx="1353916" cy="93197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9" name="TextovéPole 28">
            <a:extLst>
              <a:ext uri="{FF2B5EF4-FFF2-40B4-BE49-F238E27FC236}">
                <a16:creationId xmlns:a16="http://schemas.microsoft.com/office/drawing/2014/main" id="{C01A809C-E32F-16D1-A420-8025C55EDDD6}"/>
              </a:ext>
            </a:extLst>
          </p:cNvPr>
          <p:cNvSpPr txBox="1"/>
          <p:nvPr/>
        </p:nvSpPr>
        <p:spPr>
          <a:xfrm>
            <a:off x="9782592" y="3923748"/>
            <a:ext cx="823297" cy="369332"/>
          </a:xfrm>
          <a:prstGeom prst="rect">
            <a:avLst/>
          </a:prstGeom>
          <a:noFill/>
        </p:spPr>
        <p:txBody>
          <a:bodyPr wrap="square" rtlCol="0">
            <a:spAutoFit/>
          </a:bodyPr>
          <a:lstStyle/>
          <a:p>
            <a:r>
              <a:rPr lang="cs-CZ" dirty="0"/>
              <a:t>H</a:t>
            </a:r>
            <a:r>
              <a:rPr lang="cs-CZ" baseline="-25000" dirty="0"/>
              <a:t>2</a:t>
            </a:r>
            <a:r>
              <a:rPr lang="cs-CZ" dirty="0"/>
              <a:t>O</a:t>
            </a:r>
            <a:endParaRPr lang="cs-CZ" baseline="-25000" dirty="0"/>
          </a:p>
        </p:txBody>
      </p:sp>
      <p:sp>
        <p:nvSpPr>
          <p:cNvPr id="30" name="TextovéPole 29">
            <a:extLst>
              <a:ext uri="{FF2B5EF4-FFF2-40B4-BE49-F238E27FC236}">
                <a16:creationId xmlns:a16="http://schemas.microsoft.com/office/drawing/2014/main" id="{1EF15907-E1E3-CBBB-6F2B-B394E3C296C5}"/>
              </a:ext>
            </a:extLst>
          </p:cNvPr>
          <p:cNvSpPr txBox="1"/>
          <p:nvPr/>
        </p:nvSpPr>
        <p:spPr>
          <a:xfrm>
            <a:off x="9584723" y="5317738"/>
            <a:ext cx="1118610" cy="923330"/>
          </a:xfrm>
          <a:prstGeom prst="rect">
            <a:avLst/>
          </a:prstGeom>
          <a:noFill/>
        </p:spPr>
        <p:txBody>
          <a:bodyPr wrap="square" rtlCol="0">
            <a:spAutoFit/>
          </a:bodyPr>
          <a:lstStyle/>
          <a:p>
            <a:pPr algn="ctr"/>
            <a:r>
              <a:rPr lang="cs-CZ" dirty="0"/>
              <a:t>stovky molekul vody</a:t>
            </a:r>
            <a:endParaRPr lang="cs-CZ" baseline="-25000" dirty="0"/>
          </a:p>
        </p:txBody>
      </p:sp>
      <p:sp>
        <p:nvSpPr>
          <p:cNvPr id="31" name="TextovéPole 30">
            <a:extLst>
              <a:ext uri="{FF2B5EF4-FFF2-40B4-BE49-F238E27FC236}">
                <a16:creationId xmlns:a16="http://schemas.microsoft.com/office/drawing/2014/main" id="{BAC800A2-BEED-712C-9DBD-41C3D2B6189D}"/>
              </a:ext>
            </a:extLst>
          </p:cNvPr>
          <p:cNvSpPr txBox="1"/>
          <p:nvPr/>
        </p:nvSpPr>
        <p:spPr>
          <a:xfrm>
            <a:off x="9714792" y="4485238"/>
            <a:ext cx="823297" cy="369332"/>
          </a:xfrm>
          <a:prstGeom prst="rect">
            <a:avLst/>
          </a:prstGeom>
          <a:noFill/>
        </p:spPr>
        <p:txBody>
          <a:bodyPr wrap="square" rtlCol="0">
            <a:spAutoFit/>
          </a:bodyPr>
          <a:lstStyle/>
          <a:p>
            <a:r>
              <a:rPr lang="cs-CZ" dirty="0"/>
              <a:t>H</a:t>
            </a:r>
            <a:r>
              <a:rPr lang="cs-CZ" baseline="-25000" dirty="0"/>
              <a:t>2</a:t>
            </a:r>
            <a:r>
              <a:rPr lang="cs-CZ" dirty="0"/>
              <a:t>O</a:t>
            </a:r>
            <a:endParaRPr lang="cs-CZ" baseline="-25000" dirty="0"/>
          </a:p>
        </p:txBody>
      </p:sp>
      <p:sp>
        <p:nvSpPr>
          <p:cNvPr id="32" name="TextovéPole 31">
            <a:extLst>
              <a:ext uri="{FF2B5EF4-FFF2-40B4-BE49-F238E27FC236}">
                <a16:creationId xmlns:a16="http://schemas.microsoft.com/office/drawing/2014/main" id="{B3EE762C-04B9-5245-0091-6275EE12FFAA}"/>
              </a:ext>
            </a:extLst>
          </p:cNvPr>
          <p:cNvSpPr txBox="1"/>
          <p:nvPr/>
        </p:nvSpPr>
        <p:spPr>
          <a:xfrm>
            <a:off x="10183595" y="4328383"/>
            <a:ext cx="823297" cy="369332"/>
          </a:xfrm>
          <a:prstGeom prst="rect">
            <a:avLst/>
          </a:prstGeom>
          <a:noFill/>
        </p:spPr>
        <p:txBody>
          <a:bodyPr wrap="square" rtlCol="0">
            <a:spAutoFit/>
          </a:bodyPr>
          <a:lstStyle/>
          <a:p>
            <a:r>
              <a:rPr lang="cs-CZ" dirty="0"/>
              <a:t>H</a:t>
            </a:r>
            <a:r>
              <a:rPr lang="cs-CZ" baseline="-25000" dirty="0"/>
              <a:t>2</a:t>
            </a:r>
            <a:r>
              <a:rPr lang="cs-CZ" dirty="0"/>
              <a:t>O</a:t>
            </a:r>
            <a:endParaRPr lang="cs-CZ" baseline="-25000" dirty="0"/>
          </a:p>
        </p:txBody>
      </p:sp>
      <p:sp>
        <p:nvSpPr>
          <p:cNvPr id="33" name="TextovéPole 32">
            <a:extLst>
              <a:ext uri="{FF2B5EF4-FFF2-40B4-BE49-F238E27FC236}">
                <a16:creationId xmlns:a16="http://schemas.microsoft.com/office/drawing/2014/main" id="{50F46BB2-8706-2B12-90CA-BC67F3D4AFAA}"/>
              </a:ext>
            </a:extLst>
          </p:cNvPr>
          <p:cNvSpPr txBox="1"/>
          <p:nvPr/>
        </p:nvSpPr>
        <p:spPr>
          <a:xfrm>
            <a:off x="9993843" y="4669904"/>
            <a:ext cx="823297" cy="369332"/>
          </a:xfrm>
          <a:prstGeom prst="rect">
            <a:avLst/>
          </a:prstGeom>
          <a:noFill/>
        </p:spPr>
        <p:txBody>
          <a:bodyPr wrap="square" rtlCol="0">
            <a:spAutoFit/>
          </a:bodyPr>
          <a:lstStyle/>
          <a:p>
            <a:r>
              <a:rPr lang="cs-CZ" dirty="0"/>
              <a:t>H</a:t>
            </a:r>
            <a:r>
              <a:rPr lang="cs-CZ" baseline="-25000" dirty="0"/>
              <a:t>2</a:t>
            </a:r>
            <a:r>
              <a:rPr lang="cs-CZ" dirty="0"/>
              <a:t>O</a:t>
            </a:r>
            <a:endParaRPr lang="cs-CZ" baseline="-25000" dirty="0"/>
          </a:p>
        </p:txBody>
      </p:sp>
      <p:sp>
        <p:nvSpPr>
          <p:cNvPr id="34" name="TextovéPole 33">
            <a:extLst>
              <a:ext uri="{FF2B5EF4-FFF2-40B4-BE49-F238E27FC236}">
                <a16:creationId xmlns:a16="http://schemas.microsoft.com/office/drawing/2014/main" id="{F04488CF-1B87-34C9-1E0B-EC7626E97ECE}"/>
              </a:ext>
            </a:extLst>
          </p:cNvPr>
          <p:cNvSpPr txBox="1"/>
          <p:nvPr/>
        </p:nvSpPr>
        <p:spPr>
          <a:xfrm>
            <a:off x="9911779" y="4169312"/>
            <a:ext cx="823297" cy="369332"/>
          </a:xfrm>
          <a:prstGeom prst="rect">
            <a:avLst/>
          </a:prstGeom>
          <a:noFill/>
        </p:spPr>
        <p:txBody>
          <a:bodyPr wrap="square" rtlCol="0">
            <a:spAutoFit/>
          </a:bodyPr>
          <a:lstStyle/>
          <a:p>
            <a:r>
              <a:rPr lang="cs-CZ" dirty="0"/>
              <a:t>H</a:t>
            </a:r>
            <a:r>
              <a:rPr lang="cs-CZ" baseline="-25000" dirty="0"/>
              <a:t>2</a:t>
            </a:r>
            <a:r>
              <a:rPr lang="cs-CZ" dirty="0"/>
              <a:t>O</a:t>
            </a:r>
            <a:endParaRPr lang="cs-CZ" baseline="-25000" dirty="0"/>
          </a:p>
        </p:txBody>
      </p:sp>
      <p:pic>
        <p:nvPicPr>
          <p:cNvPr id="38" name="Obrázek 37">
            <a:extLst>
              <a:ext uri="{FF2B5EF4-FFF2-40B4-BE49-F238E27FC236}">
                <a16:creationId xmlns:a16="http://schemas.microsoft.com/office/drawing/2014/main" id="{2A6F4D0C-C46A-0393-BABC-FA9EBF6ECF3F}"/>
              </a:ext>
            </a:extLst>
          </p:cNvPr>
          <p:cNvPicPr>
            <a:picLocks noChangeAspect="1"/>
          </p:cNvPicPr>
          <p:nvPr/>
        </p:nvPicPr>
        <p:blipFill>
          <a:blip r:embed="rId5"/>
          <a:stretch>
            <a:fillRect/>
          </a:stretch>
        </p:blipFill>
        <p:spPr>
          <a:xfrm>
            <a:off x="7378914" y="1583538"/>
            <a:ext cx="3216329" cy="1756463"/>
          </a:xfrm>
          <a:prstGeom prst="rect">
            <a:avLst/>
          </a:prstGeom>
        </p:spPr>
      </p:pic>
      <p:sp>
        <p:nvSpPr>
          <p:cNvPr id="42" name="TextovéPole 41">
            <a:extLst>
              <a:ext uri="{FF2B5EF4-FFF2-40B4-BE49-F238E27FC236}">
                <a16:creationId xmlns:a16="http://schemas.microsoft.com/office/drawing/2014/main" id="{17307C92-7524-67BD-A0CF-54721010D2AC}"/>
              </a:ext>
            </a:extLst>
          </p:cNvPr>
          <p:cNvSpPr txBox="1"/>
          <p:nvPr/>
        </p:nvSpPr>
        <p:spPr>
          <a:xfrm>
            <a:off x="9934992" y="4076148"/>
            <a:ext cx="823297" cy="369332"/>
          </a:xfrm>
          <a:prstGeom prst="rect">
            <a:avLst/>
          </a:prstGeom>
          <a:noFill/>
        </p:spPr>
        <p:txBody>
          <a:bodyPr wrap="square" rtlCol="0">
            <a:spAutoFit/>
          </a:bodyPr>
          <a:lstStyle/>
          <a:p>
            <a:r>
              <a:rPr lang="cs-CZ" dirty="0"/>
              <a:t>H</a:t>
            </a:r>
            <a:r>
              <a:rPr lang="cs-CZ" baseline="-25000" dirty="0"/>
              <a:t>2</a:t>
            </a:r>
            <a:r>
              <a:rPr lang="cs-CZ" dirty="0"/>
              <a:t>O</a:t>
            </a:r>
            <a:endParaRPr lang="cs-CZ" baseline="-25000" dirty="0"/>
          </a:p>
        </p:txBody>
      </p:sp>
      <p:sp>
        <p:nvSpPr>
          <p:cNvPr id="43" name="TextovéPole 42">
            <a:extLst>
              <a:ext uri="{FF2B5EF4-FFF2-40B4-BE49-F238E27FC236}">
                <a16:creationId xmlns:a16="http://schemas.microsoft.com/office/drawing/2014/main" id="{F99CD3EF-D779-9399-C7A4-EF9D024DC81D}"/>
              </a:ext>
            </a:extLst>
          </p:cNvPr>
          <p:cNvSpPr txBox="1"/>
          <p:nvPr/>
        </p:nvSpPr>
        <p:spPr>
          <a:xfrm>
            <a:off x="9858792" y="3635773"/>
            <a:ext cx="823297" cy="369332"/>
          </a:xfrm>
          <a:prstGeom prst="rect">
            <a:avLst/>
          </a:prstGeom>
          <a:noFill/>
        </p:spPr>
        <p:txBody>
          <a:bodyPr wrap="square" rtlCol="0">
            <a:spAutoFit/>
          </a:bodyPr>
          <a:lstStyle/>
          <a:p>
            <a:r>
              <a:rPr lang="cs-CZ" dirty="0"/>
              <a:t>H</a:t>
            </a:r>
            <a:r>
              <a:rPr lang="cs-CZ" baseline="-25000" dirty="0"/>
              <a:t>2</a:t>
            </a:r>
            <a:r>
              <a:rPr lang="cs-CZ" dirty="0"/>
              <a:t>O</a:t>
            </a:r>
            <a:endParaRPr lang="cs-CZ" baseline="-25000" dirty="0"/>
          </a:p>
        </p:txBody>
      </p:sp>
      <p:sp>
        <p:nvSpPr>
          <p:cNvPr id="44" name="TextovéPole 43">
            <a:extLst>
              <a:ext uri="{FF2B5EF4-FFF2-40B4-BE49-F238E27FC236}">
                <a16:creationId xmlns:a16="http://schemas.microsoft.com/office/drawing/2014/main" id="{9353D769-7E0D-DB37-4299-DD072F833D42}"/>
              </a:ext>
            </a:extLst>
          </p:cNvPr>
          <p:cNvSpPr txBox="1"/>
          <p:nvPr/>
        </p:nvSpPr>
        <p:spPr>
          <a:xfrm>
            <a:off x="9618158" y="4891158"/>
            <a:ext cx="823297" cy="369332"/>
          </a:xfrm>
          <a:prstGeom prst="rect">
            <a:avLst/>
          </a:prstGeom>
          <a:noFill/>
        </p:spPr>
        <p:txBody>
          <a:bodyPr wrap="square" rtlCol="0">
            <a:spAutoFit/>
          </a:bodyPr>
          <a:lstStyle/>
          <a:p>
            <a:r>
              <a:rPr lang="cs-CZ" dirty="0"/>
              <a:t>H</a:t>
            </a:r>
            <a:r>
              <a:rPr lang="cs-CZ" baseline="-25000" dirty="0"/>
              <a:t>2</a:t>
            </a:r>
            <a:r>
              <a:rPr lang="cs-CZ" dirty="0"/>
              <a:t>O</a:t>
            </a:r>
            <a:endParaRPr lang="cs-CZ" baseline="-25000" dirty="0"/>
          </a:p>
        </p:txBody>
      </p:sp>
      <p:sp>
        <p:nvSpPr>
          <p:cNvPr id="11" name="Nadpis 1">
            <a:extLst>
              <a:ext uri="{FF2B5EF4-FFF2-40B4-BE49-F238E27FC236}">
                <a16:creationId xmlns:a16="http://schemas.microsoft.com/office/drawing/2014/main" id="{64E7B1B5-6AEB-95D7-4958-BF3FE1380900}"/>
              </a:ext>
            </a:extLst>
          </p:cNvPr>
          <p:cNvSpPr>
            <a:spLocks noGrp="1"/>
          </p:cNvSpPr>
          <p:nvPr>
            <p:ph type="title"/>
          </p:nvPr>
        </p:nvSpPr>
        <p:spPr>
          <a:xfrm>
            <a:off x="7670819" y="72622"/>
            <a:ext cx="2871490" cy="1379655"/>
          </a:xfrm>
        </p:spPr>
        <p:txBody>
          <a:bodyPr>
            <a:noAutofit/>
          </a:bodyPr>
          <a:lstStyle/>
          <a:p>
            <a:r>
              <a:rPr lang="cs-CZ" sz="3600" dirty="0"/>
              <a:t>Propojení fotosyntézy s výparem</a:t>
            </a:r>
          </a:p>
        </p:txBody>
      </p:sp>
    </p:spTree>
    <p:extLst>
      <p:ext uri="{BB962C8B-B14F-4D97-AF65-F5344CB8AC3E}">
        <p14:creationId xmlns:p14="http://schemas.microsoft.com/office/powerpoint/2010/main" val="22591354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B3B58-446B-5EF2-6CB2-2B5E24556721}"/>
            </a:ext>
          </a:extLst>
        </p:cNvPr>
        <p:cNvGrpSpPr/>
        <p:nvPr/>
      </p:nvGrpSpPr>
      <p:grpSpPr>
        <a:xfrm>
          <a:off x="0" y="0"/>
          <a:ext cx="0" cy="0"/>
          <a:chOff x="0" y="0"/>
          <a:chExt cx="0" cy="0"/>
        </a:xfrm>
      </p:grpSpPr>
      <p:sp>
        <p:nvSpPr>
          <p:cNvPr id="7" name="Nadpis 6">
            <a:extLst>
              <a:ext uri="{FF2B5EF4-FFF2-40B4-BE49-F238E27FC236}">
                <a16:creationId xmlns:a16="http://schemas.microsoft.com/office/drawing/2014/main" id="{F8F76042-E211-7A8F-47C0-DD1B1A57650C}"/>
              </a:ext>
            </a:extLst>
          </p:cNvPr>
          <p:cNvSpPr>
            <a:spLocks noGrp="1"/>
          </p:cNvSpPr>
          <p:nvPr>
            <p:ph type="title"/>
          </p:nvPr>
        </p:nvSpPr>
        <p:spPr/>
        <p:txBody>
          <a:bodyPr>
            <a:normAutofit fontScale="90000"/>
          </a:bodyPr>
          <a:lstStyle/>
          <a:p>
            <a:r>
              <a:rPr lang="cs-CZ" sz="2800" dirty="0"/>
              <a:t>. </a:t>
            </a:r>
            <a:br>
              <a:rPr lang="cs-CZ" sz="2800" dirty="0"/>
            </a:br>
            <a:r>
              <a:rPr lang="cs-CZ" sz="2800" dirty="0"/>
              <a:t/>
            </a:r>
            <a:br>
              <a:rPr lang="cs-CZ" sz="2800" dirty="0"/>
            </a:br>
            <a:r>
              <a:rPr lang="cs-CZ" sz="2800" dirty="0"/>
              <a:t/>
            </a:r>
            <a:br>
              <a:rPr lang="cs-CZ" sz="2800" dirty="0"/>
            </a:br>
            <a:r>
              <a:rPr lang="cs-CZ" sz="2800" dirty="0"/>
              <a:t/>
            </a:r>
            <a:br>
              <a:rPr lang="cs-CZ" sz="2800" dirty="0"/>
            </a:br>
            <a:r>
              <a:rPr lang="cs-CZ" sz="2800" dirty="0"/>
              <a:t/>
            </a:r>
            <a:br>
              <a:rPr lang="cs-CZ" sz="2800" dirty="0"/>
            </a:br>
            <a:r>
              <a:rPr lang="cs-CZ" sz="2700" dirty="0"/>
              <a:t>Pod stromem je intenzita slunečního záření 10x nižší a teplota o 24 </a:t>
            </a:r>
            <a:r>
              <a:rPr lang="cs-CZ" sz="2700" baseline="30000" dirty="0" err="1"/>
              <a:t>o</a:t>
            </a:r>
            <a:r>
              <a:rPr lang="cs-CZ" sz="2700" dirty="0" err="1"/>
              <a:t>C</a:t>
            </a:r>
            <a:r>
              <a:rPr lang="cs-CZ" sz="2700" dirty="0"/>
              <a:t> nižší nežli na osluněném chodníku, jak to vysvětlíme? Strom se chladí výparem vody. </a:t>
            </a:r>
            <a:r>
              <a:rPr lang="cs-CZ" sz="2700" b="1" dirty="0"/>
              <a:t>Na jednu molekulu přijatého </a:t>
            </a:r>
            <a:r>
              <a:rPr lang="cs-CZ" sz="2700" b="1" dirty="0">
                <a:effectLst/>
                <a:latin typeface="Calibri" panose="020F0502020204030204" pitchFamily="34" charset="0"/>
                <a:ea typeface="Calibri" panose="020F0502020204030204" pitchFamily="34" charset="0"/>
                <a:cs typeface="Times New Roman" panose="02020603050405020304" pitchFamily="18" charset="0"/>
              </a:rPr>
              <a:t>CO</a:t>
            </a:r>
            <a:r>
              <a:rPr lang="cs-CZ" sz="2700" b="1" baseline="-25000" dirty="0">
                <a:effectLst/>
                <a:latin typeface="Calibri" panose="020F0502020204030204" pitchFamily="34" charset="0"/>
                <a:ea typeface="Calibri" panose="020F0502020204030204" pitchFamily="34" charset="0"/>
                <a:cs typeface="Times New Roman" panose="02020603050405020304" pitchFamily="18" charset="0"/>
              </a:rPr>
              <a:t>2 </a:t>
            </a:r>
            <a:r>
              <a:rPr lang="cs-CZ" sz="2700" b="1" dirty="0"/>
              <a:t>se vyloučí několik set molekul vody</a:t>
            </a:r>
            <a:br>
              <a:rPr lang="cs-CZ" sz="2700" b="1" dirty="0"/>
            </a:br>
            <a:r>
              <a:rPr lang="cs-CZ" sz="2700" dirty="0">
                <a:effectLst/>
                <a:latin typeface="Times New Roman" panose="02020603050405020304" pitchFamily="18" charset="0"/>
                <a:ea typeface="Calibri" panose="020F0502020204030204" pitchFamily="34" charset="0"/>
              </a:rPr>
              <a:t>100mg vody z 1 m</a:t>
            </a:r>
            <a:r>
              <a:rPr lang="cs-CZ" sz="2700" baseline="30000" dirty="0">
                <a:effectLst/>
                <a:latin typeface="Times New Roman" panose="02020603050405020304" pitchFamily="18" charset="0"/>
                <a:ea typeface="Calibri" panose="020F0502020204030204" pitchFamily="34" charset="0"/>
              </a:rPr>
              <a:t>2</a:t>
            </a:r>
            <a:r>
              <a:rPr lang="cs-CZ" sz="2700" dirty="0">
                <a:effectLst/>
                <a:latin typeface="Times New Roman" panose="02020603050405020304" pitchFamily="18" charset="0"/>
                <a:ea typeface="Calibri" panose="020F0502020204030204" pitchFamily="34" charset="0"/>
              </a:rPr>
              <a:t>.s</a:t>
            </a:r>
            <a:r>
              <a:rPr lang="cs-CZ" sz="2700" baseline="30000" dirty="0">
                <a:effectLst/>
                <a:latin typeface="Times New Roman" panose="02020603050405020304" pitchFamily="18" charset="0"/>
                <a:ea typeface="Calibri" panose="020F0502020204030204" pitchFamily="34" charset="0"/>
              </a:rPr>
              <a:t>-1</a:t>
            </a:r>
            <a:r>
              <a:rPr lang="cs-CZ" sz="2700" dirty="0">
                <a:effectLst/>
                <a:latin typeface="Times New Roman" panose="02020603050405020304" pitchFamily="18" charset="0"/>
                <a:ea typeface="Calibri" panose="020F0502020204030204" pitchFamily="34" charset="0"/>
              </a:rPr>
              <a:t> odpovídá spotřebě sluneční energie na výpar (latentní teplo výparu) 240 W.</a:t>
            </a:r>
            <a:r>
              <a:rPr lang="cs-CZ" sz="2700" dirty="0">
                <a:effectLst/>
                <a:latin typeface="Calibri" panose="020F0502020204030204" pitchFamily="34" charset="0"/>
                <a:ea typeface="Calibri" panose="020F0502020204030204" pitchFamily="34" charset="0"/>
                <a:cs typeface="Times New Roman" panose="02020603050405020304" pitchFamily="18" charset="0"/>
              </a:rPr>
              <a:t/>
            </a:r>
            <a:br>
              <a:rPr lang="cs-CZ" sz="2700" dirty="0">
                <a:effectLst/>
                <a:latin typeface="Calibri" panose="020F0502020204030204" pitchFamily="34" charset="0"/>
                <a:ea typeface="Calibri" panose="020F0502020204030204" pitchFamily="34" charset="0"/>
                <a:cs typeface="Times New Roman" panose="02020603050405020304" pitchFamily="18" charset="0"/>
              </a:rPr>
            </a:br>
            <a:r>
              <a:rPr lang="cs-CZ" sz="4000" dirty="0"/>
              <a:t/>
            </a:r>
            <a:br>
              <a:rPr lang="cs-CZ" sz="4000" dirty="0"/>
            </a:br>
            <a:r>
              <a:rPr lang="cs-CZ" sz="2700" dirty="0"/>
              <a:t/>
            </a:r>
            <a:br>
              <a:rPr lang="cs-CZ" sz="2700" dirty="0"/>
            </a:br>
            <a:r>
              <a:rPr lang="cs-CZ" sz="2800" dirty="0"/>
              <a:t/>
            </a:r>
            <a:br>
              <a:rPr lang="cs-CZ" sz="2800" dirty="0"/>
            </a:br>
            <a:r>
              <a:rPr lang="cs-CZ" sz="2800" dirty="0"/>
              <a:t/>
            </a:r>
            <a:br>
              <a:rPr lang="cs-CZ" sz="2800" dirty="0"/>
            </a:br>
            <a:endParaRPr lang="en-US" sz="2800" dirty="0"/>
          </a:p>
        </p:txBody>
      </p:sp>
      <p:pic>
        <p:nvPicPr>
          <p:cNvPr id="10" name="Zástupný obsah 9">
            <a:extLst>
              <a:ext uri="{FF2B5EF4-FFF2-40B4-BE49-F238E27FC236}">
                <a16:creationId xmlns:a16="http://schemas.microsoft.com/office/drawing/2014/main" id="{F0B42D3D-1BC8-7B20-777A-4339F81893AE}"/>
              </a:ext>
            </a:extLst>
          </p:cNvPr>
          <p:cNvPicPr>
            <a:picLocks noGrp="1"/>
          </p:cNvPicPr>
          <p:nvPr>
            <p:ph sz="half" idx="1"/>
          </p:nvPr>
        </p:nvPicPr>
        <p:blipFill rotWithShape="1">
          <a:blip r:embed="rId2"/>
          <a:srcRect l="11333" r="9667"/>
          <a:stretch/>
        </p:blipFill>
        <p:spPr bwMode="auto">
          <a:xfrm>
            <a:off x="838200" y="1825625"/>
            <a:ext cx="5051612" cy="4351337"/>
          </a:xfrm>
          <a:prstGeom prst="rect">
            <a:avLst/>
          </a:prstGeom>
          <a:ln>
            <a:noFill/>
          </a:ln>
          <a:extLst>
            <a:ext uri="{53640926-AAD7-44D8-BBD7-CCE9431645EC}">
              <a14:shadowObscured xmlns:a14="http://schemas.microsoft.com/office/drawing/2010/main"/>
            </a:ext>
          </a:extLst>
        </p:spPr>
      </p:pic>
      <p:pic>
        <p:nvPicPr>
          <p:cNvPr id="11" name="Zástupný obsah 7">
            <a:extLst>
              <a:ext uri="{FF2B5EF4-FFF2-40B4-BE49-F238E27FC236}">
                <a16:creationId xmlns:a16="http://schemas.microsoft.com/office/drawing/2014/main" id="{41372673-F0CE-4B5E-BEA4-F7AB67957878}"/>
              </a:ext>
            </a:extLst>
          </p:cNvPr>
          <p:cNvPicPr>
            <a:picLocks noGrp="1"/>
          </p:cNvPicPr>
          <p:nvPr>
            <p:ph sz="half" idx="2"/>
          </p:nvPr>
        </p:nvPicPr>
        <p:blipFill rotWithShape="1">
          <a:blip r:embed="rId3"/>
          <a:srcRect l="11001" r="11321"/>
          <a:stretch/>
        </p:blipFill>
        <p:spPr bwMode="auto">
          <a:xfrm>
            <a:off x="6302188" y="1825625"/>
            <a:ext cx="5051611" cy="43513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2906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5">
            <a:extLst>
              <a:ext uri="{FF2B5EF4-FFF2-40B4-BE49-F238E27FC236}">
                <a16:creationId xmlns:a16="http://schemas.microsoft.com/office/drawing/2014/main" id="{3659E174-ABB0-4197-063A-3561307B3EE4}"/>
              </a:ext>
            </a:extLst>
          </p:cNvPr>
          <p:cNvSpPr>
            <a:spLocks noGrp="1"/>
          </p:cNvSpPr>
          <p:nvPr>
            <p:ph type="title"/>
          </p:nvPr>
        </p:nvSpPr>
        <p:spPr/>
        <p:txBody>
          <a:bodyPr/>
          <a:lstStyle/>
          <a:p>
            <a:r>
              <a:rPr lang="cs-CZ" altLang="cs-CZ" sz="2400"/>
              <a:t>22.7. 2015 pohled přes střechu Magistrátu k Severním terasám</a:t>
            </a:r>
            <a:endParaRPr lang="en-US" altLang="cs-CZ" sz="2400"/>
          </a:p>
        </p:txBody>
      </p:sp>
      <p:pic>
        <p:nvPicPr>
          <p:cNvPr id="34819" name="Zástupný symbol pro obsah 8" descr="P1060973.JPG">
            <a:extLst>
              <a:ext uri="{FF2B5EF4-FFF2-40B4-BE49-F238E27FC236}">
                <a16:creationId xmlns:a16="http://schemas.microsoft.com/office/drawing/2014/main" id="{F0A7B0C3-CF0F-6E18-1CFA-4875CE7A2980}"/>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125391" y="1167824"/>
            <a:ext cx="3024188" cy="2430066"/>
          </a:xfrm>
        </p:spPr>
      </p:pic>
      <p:pic>
        <p:nvPicPr>
          <p:cNvPr id="34820" name="Zástupný symbol pro obsah 9" descr="IR_1456_strecha_popis.tif">
            <a:extLst>
              <a:ext uri="{FF2B5EF4-FFF2-40B4-BE49-F238E27FC236}">
                <a16:creationId xmlns:a16="http://schemas.microsoft.com/office/drawing/2014/main" id="{1D834A12-298D-AEFF-4B98-567748F030D2}"/>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56041" y="1159448"/>
            <a:ext cx="3186113" cy="2430066"/>
          </a:xfrm>
        </p:spPr>
      </p:pic>
      <p:pic>
        <p:nvPicPr>
          <p:cNvPr id="2" name="Zástupný symbol pro obsah 4" descr="C:\Users\pokorny\Documents\Hradec Králové výběr minimum\P1070066.JPG">
            <a:extLst>
              <a:ext uri="{FF2B5EF4-FFF2-40B4-BE49-F238E27FC236}">
                <a16:creationId xmlns:a16="http://schemas.microsoft.com/office/drawing/2014/main" id="{9202DEFE-9563-D481-A226-4EE7ACAA0AE8}"/>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a:xfrm>
            <a:off x="6613203" y="3933056"/>
            <a:ext cx="3028950" cy="2270522"/>
          </a:xfrm>
          <a:prstGeom prst="rect">
            <a:avLst/>
          </a:prstGeom>
        </p:spPr>
      </p:pic>
      <p:sp>
        <p:nvSpPr>
          <p:cNvPr id="6" name="TextovéPole 5">
            <a:extLst>
              <a:ext uri="{FF2B5EF4-FFF2-40B4-BE49-F238E27FC236}">
                <a16:creationId xmlns:a16="http://schemas.microsoft.com/office/drawing/2014/main" id="{5B9D5277-D0B7-738C-5911-DA8B0526FFD4}"/>
              </a:ext>
            </a:extLst>
          </p:cNvPr>
          <p:cNvSpPr txBox="1"/>
          <p:nvPr/>
        </p:nvSpPr>
        <p:spPr>
          <a:xfrm>
            <a:off x="3810000" y="3247382"/>
            <a:ext cx="4572000" cy="369332"/>
          </a:xfrm>
          <a:prstGeom prst="rect">
            <a:avLst/>
          </a:prstGeom>
          <a:noFill/>
        </p:spPr>
        <p:txBody>
          <a:bodyPr wrap="square">
            <a:spAutoFit/>
          </a:bodyPr>
          <a:lstStyle/>
          <a:p>
            <a:pPr eaLnBrk="1" hangingPunct="1">
              <a:spcBef>
                <a:spcPct val="0"/>
              </a:spcBef>
              <a:buFontTx/>
              <a:buNone/>
            </a:pPr>
            <a:r>
              <a:rPr lang="cs-CZ" altLang="cs-CZ" dirty="0">
                <a:highlight>
                  <a:srgbClr val="FFFF00"/>
                </a:highlight>
              </a:rPr>
              <a:t>Povrch střechy má teplotu 63 C</a:t>
            </a:r>
            <a:endParaRPr lang="en-US" altLang="cs-CZ" dirty="0">
              <a:highlight>
                <a:srgbClr val="FFFF00"/>
              </a:highlight>
            </a:endParaRPr>
          </a:p>
        </p:txBody>
      </p:sp>
      <p:pic>
        <p:nvPicPr>
          <p:cNvPr id="13" name="Zástupný symbol pro obsah 5" descr="C:\Users\pokorny\Documents\Hradec Králové výběr minimum\P1070071.JPG">
            <a:extLst>
              <a:ext uri="{FF2B5EF4-FFF2-40B4-BE49-F238E27FC236}">
                <a16:creationId xmlns:a16="http://schemas.microsoft.com/office/drawing/2014/main" id="{920701F2-118B-D8D4-E895-E857C5B216B6}"/>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a:xfrm>
            <a:off x="3067050" y="4149080"/>
            <a:ext cx="3028950" cy="2270522"/>
          </a:xfrm>
          <a:prstGeom prst="rect">
            <a:avLst/>
          </a:prstGeom>
        </p:spPr>
      </p:pic>
      <p:sp>
        <p:nvSpPr>
          <p:cNvPr id="14" name="TextovéPole 13">
            <a:extLst>
              <a:ext uri="{FF2B5EF4-FFF2-40B4-BE49-F238E27FC236}">
                <a16:creationId xmlns:a16="http://schemas.microsoft.com/office/drawing/2014/main" id="{3C07E4C1-D53F-B943-76C0-58D84D27FBDE}"/>
              </a:ext>
            </a:extLst>
          </p:cNvPr>
          <p:cNvSpPr txBox="1"/>
          <p:nvPr/>
        </p:nvSpPr>
        <p:spPr>
          <a:xfrm>
            <a:off x="3215681" y="4491076"/>
            <a:ext cx="1483355" cy="369332"/>
          </a:xfrm>
          <a:prstGeom prst="rect">
            <a:avLst/>
          </a:prstGeom>
          <a:noFill/>
        </p:spPr>
        <p:txBody>
          <a:bodyPr wrap="none" rtlCol="0">
            <a:spAutoFit/>
          </a:bodyPr>
          <a:lstStyle/>
          <a:p>
            <a:r>
              <a:rPr lang="cs-CZ" dirty="0">
                <a:highlight>
                  <a:srgbClr val="FFFF00"/>
                </a:highlight>
              </a:rPr>
              <a:t>Příkon 3,4 kW</a:t>
            </a:r>
            <a:endParaRPr lang="en-US" dirty="0">
              <a:highlight>
                <a:srgbClr val="FFFF00"/>
              </a:highligh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A7D368-E567-A521-1FDF-95C95BA24356}"/>
              </a:ext>
            </a:extLst>
          </p:cNvPr>
          <p:cNvSpPr>
            <a:spLocks noGrp="1"/>
          </p:cNvSpPr>
          <p:nvPr>
            <p:ph type="title"/>
          </p:nvPr>
        </p:nvSpPr>
        <p:spPr/>
        <p:txBody>
          <a:bodyPr>
            <a:normAutofit/>
          </a:bodyPr>
          <a:lstStyle/>
          <a:p>
            <a:r>
              <a:rPr lang="cs-CZ" sz="2400" dirty="0"/>
              <a:t>Povrchová teplota dlažby a povrchu slunečníků až </a:t>
            </a:r>
            <a:r>
              <a:rPr lang="cs-CZ" sz="1800" dirty="0">
                <a:latin typeface="Aptos" panose="020B0004020202020204" pitchFamily="34" charset="0"/>
                <a:ea typeface="Aptos" panose="020B0004020202020204" pitchFamily="34" charset="0"/>
                <a:cs typeface="Times New Roman" panose="02020603050405020304" pitchFamily="18" charset="0"/>
              </a:rPr>
              <a:t>60 °C</a:t>
            </a:r>
            <a:br>
              <a:rPr lang="cs-CZ" sz="1800" dirty="0">
                <a:latin typeface="Aptos" panose="020B0004020202020204" pitchFamily="34" charset="0"/>
                <a:ea typeface="Aptos" panose="020B0004020202020204" pitchFamily="34" charset="0"/>
                <a:cs typeface="Times New Roman" panose="02020603050405020304" pitchFamily="18" charset="0"/>
              </a:rPr>
            </a:br>
            <a:r>
              <a:rPr lang="cs-CZ" sz="2400" dirty="0">
                <a:latin typeface="Aptos" panose="020B0004020202020204" pitchFamily="34" charset="0"/>
                <a:ea typeface="Aptos" panose="020B0004020202020204" pitchFamily="34" charset="0"/>
                <a:cs typeface="Times New Roman" panose="02020603050405020304" pitchFamily="18" charset="0"/>
              </a:rPr>
              <a:t>Ve stínu stromů v parku jen výjimečně přesahuje 30 °C</a:t>
            </a:r>
            <a:endParaRPr lang="cs-CZ" sz="2400" dirty="0"/>
          </a:p>
        </p:txBody>
      </p:sp>
      <p:sp>
        <p:nvSpPr>
          <p:cNvPr id="5" name="Zástupný symbol pro zápatí 4">
            <a:extLst>
              <a:ext uri="{FF2B5EF4-FFF2-40B4-BE49-F238E27FC236}">
                <a16:creationId xmlns:a16="http://schemas.microsoft.com/office/drawing/2014/main" id="{2CF11BA8-381E-CD67-F408-7500F736147C}"/>
              </a:ext>
            </a:extLst>
          </p:cNvPr>
          <p:cNvSpPr>
            <a:spLocks noGrp="1"/>
          </p:cNvSpPr>
          <p:nvPr>
            <p:ph type="ftr" sz="quarter" idx="11"/>
          </p:nvPr>
        </p:nvSpPr>
        <p:spPr/>
        <p:txBody>
          <a:bodyPr/>
          <a:lstStyle/>
          <a:p>
            <a:r>
              <a:rPr lang="cs-CZ"/>
              <a:t>Hydrologické a klimatické extrémy v krajině</a:t>
            </a:r>
          </a:p>
        </p:txBody>
      </p:sp>
      <p:pic>
        <p:nvPicPr>
          <p:cNvPr id="6" name="Zástupný obsah 5">
            <a:extLst>
              <a:ext uri="{FF2B5EF4-FFF2-40B4-BE49-F238E27FC236}">
                <a16:creationId xmlns:a16="http://schemas.microsoft.com/office/drawing/2014/main" id="{C761E228-B499-52E6-EE8B-C4269AC47F0A}"/>
              </a:ext>
            </a:extLst>
          </p:cNvPr>
          <p:cNvPicPr>
            <a:picLocks noGrp="1" noChangeAspect="1"/>
          </p:cNvPicPr>
          <p:nvPr>
            <p:ph sz="half" idx="1"/>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981200" y="1533071"/>
            <a:ext cx="3322712" cy="2630728"/>
          </a:xfrm>
          <a:prstGeom prst="rect">
            <a:avLst/>
          </a:prstGeom>
          <a:noFill/>
          <a:ln>
            <a:noFill/>
          </a:ln>
        </p:spPr>
      </p:pic>
      <p:pic>
        <p:nvPicPr>
          <p:cNvPr id="7" name="Zástupný obsah 6" descr="Obsah obrázku text, snímek obrazovky&#10;&#10;Popis byl vytvořen automaticky">
            <a:extLst>
              <a:ext uri="{FF2B5EF4-FFF2-40B4-BE49-F238E27FC236}">
                <a16:creationId xmlns:a16="http://schemas.microsoft.com/office/drawing/2014/main" id="{079FACD4-08E3-9D2A-4CBF-FBBAABD9DDA7}"/>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062424" y="1455485"/>
            <a:ext cx="3507639" cy="2630729"/>
          </a:xfrm>
          <a:prstGeom prst="rect">
            <a:avLst/>
          </a:prstGeom>
          <a:noFill/>
          <a:ln>
            <a:noFill/>
          </a:ln>
        </p:spPr>
      </p:pic>
      <p:pic>
        <p:nvPicPr>
          <p:cNvPr id="8" name="Obrázek 7">
            <a:extLst>
              <a:ext uri="{FF2B5EF4-FFF2-40B4-BE49-F238E27FC236}">
                <a16:creationId xmlns:a16="http://schemas.microsoft.com/office/drawing/2014/main" id="{FABE28B5-185F-C8B0-684A-B55D14D68EA3}"/>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1990775" y="4279233"/>
            <a:ext cx="3322712" cy="2491667"/>
          </a:xfrm>
          <a:prstGeom prst="rect">
            <a:avLst/>
          </a:prstGeom>
          <a:noFill/>
          <a:ln>
            <a:noFill/>
          </a:ln>
        </p:spPr>
      </p:pic>
      <p:pic>
        <p:nvPicPr>
          <p:cNvPr id="9" name="Obrázek 8" descr="Obsah obrázku text, strom, snímek obrazovky, infračervené&#10;&#10;Popis byl vytvořen automaticky">
            <a:extLst>
              <a:ext uri="{FF2B5EF4-FFF2-40B4-BE49-F238E27FC236}">
                <a16:creationId xmlns:a16="http://schemas.microsoft.com/office/drawing/2014/main" id="{AACC8E15-D7C9-69C4-EF50-3A1EC24A754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4105462"/>
            <a:ext cx="3474062" cy="2605547"/>
          </a:xfrm>
          <a:prstGeom prst="rect">
            <a:avLst/>
          </a:prstGeom>
          <a:noFill/>
          <a:ln>
            <a:noFill/>
          </a:ln>
        </p:spPr>
      </p:pic>
    </p:spTree>
    <p:extLst>
      <p:ext uri="{BB962C8B-B14F-4D97-AF65-F5344CB8AC3E}">
        <p14:creationId xmlns:p14="http://schemas.microsoft.com/office/powerpoint/2010/main" val="24578192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1500" dirty="0"/>
              <a:t/>
            </a:r>
            <a:br>
              <a:rPr lang="cs-CZ" sz="1500" dirty="0"/>
            </a:br>
            <a:r>
              <a:rPr lang="cs-CZ" sz="1500" dirty="0"/>
              <a:t>Pokorný, J., &amp; Hesslerová, P. (2019, 14.2.2019). </a:t>
            </a:r>
            <a:r>
              <a:rPr lang="cs-CZ" sz="2025" b="1" i="1" dirty="0">
                <a:solidFill>
                  <a:srgbClr val="C00000"/>
                </a:solidFill>
              </a:rPr>
              <a:t>Jak vysycháme </a:t>
            </a:r>
            <a:r>
              <a:rPr lang="cs-CZ" sz="1500" i="1" dirty="0">
                <a:solidFill>
                  <a:srgbClr val="C00000"/>
                </a:solidFill>
              </a:rPr>
              <a:t>– aneb, opravdu „kazí rybníky hydrologickou bilanci“?</a:t>
            </a:r>
            <a:r>
              <a:rPr lang="cs-CZ" sz="1500" i="1" dirty="0"/>
              <a:t> .</a:t>
            </a:r>
            <a:r>
              <a:rPr lang="cs-CZ" sz="1500" dirty="0"/>
              <a:t>  Odborná konference rybářského sdružení České republiky, České Budějovice.</a:t>
            </a:r>
            <a:br>
              <a:rPr lang="cs-CZ" sz="1500" dirty="0"/>
            </a:br>
            <a:r>
              <a:rPr lang="en-GB" sz="1350" dirty="0">
                <a:latin typeface="Times New Roman" panose="02020603050405020304" pitchFamily="18" charset="0"/>
                <a:ea typeface="Times New Roman" panose="02020603050405020304" pitchFamily="18" charset="0"/>
                <a:cs typeface="Times New Roman" panose="02020603050405020304" pitchFamily="18" charset="0"/>
              </a:rPr>
              <a:t>Makarieva, A.M., Nobre, A., </a:t>
            </a:r>
            <a:r>
              <a:rPr lang="en-GB" sz="1350" dirty="0" err="1">
                <a:latin typeface="Times New Roman" panose="02020603050405020304" pitchFamily="18" charset="0"/>
                <a:ea typeface="Times New Roman" panose="02020603050405020304" pitchFamily="18" charset="0"/>
                <a:cs typeface="Times New Roman" panose="02020603050405020304" pitchFamily="18" charset="0"/>
              </a:rPr>
              <a:t>Nefiodov</a:t>
            </a:r>
            <a:r>
              <a:rPr lang="en-GB" sz="1350" dirty="0">
                <a:latin typeface="Times New Roman" panose="02020603050405020304" pitchFamily="18" charset="0"/>
                <a:ea typeface="Times New Roman" panose="02020603050405020304" pitchFamily="18" charset="0"/>
                <a:cs typeface="Times New Roman" panose="02020603050405020304" pitchFamily="18" charset="0"/>
              </a:rPr>
              <a:t>, A.V. Sheil, D., Nobre, P., Pokorny, J., </a:t>
            </a:r>
            <a:r>
              <a:rPr lang="en-GB" sz="1350" dirty="0" err="1">
                <a:latin typeface="Times New Roman" panose="02020603050405020304" pitchFamily="18" charset="0"/>
                <a:ea typeface="Times New Roman" panose="02020603050405020304" pitchFamily="18" charset="0"/>
                <a:cs typeface="Times New Roman" panose="02020603050405020304" pitchFamily="18" charset="0"/>
              </a:rPr>
              <a:t>Hesslerova</a:t>
            </a:r>
            <a:r>
              <a:rPr lang="en-GB" sz="1350" dirty="0">
                <a:latin typeface="Times New Roman" panose="02020603050405020304" pitchFamily="18" charset="0"/>
                <a:ea typeface="Times New Roman" panose="02020603050405020304" pitchFamily="18" charset="0"/>
                <a:cs typeface="Times New Roman" panose="02020603050405020304" pitchFamily="18" charset="0"/>
              </a:rPr>
              <a:t>, P. </a:t>
            </a:r>
            <a:r>
              <a:rPr lang="cs-CZ" sz="1350" dirty="0" err="1">
                <a:latin typeface="Times New Roman" panose="02020603050405020304" pitchFamily="18" charset="0"/>
                <a:ea typeface="Times New Roman" panose="02020603050405020304" pitchFamily="18" charset="0"/>
                <a:cs typeface="Times New Roman" panose="02020603050405020304" pitchFamily="18" charset="0"/>
              </a:rPr>
              <a:t>Li</a:t>
            </a:r>
            <a:r>
              <a:rPr lang="cs-CZ" sz="1350" dirty="0">
                <a:latin typeface="Times New Roman" panose="02020603050405020304" pitchFamily="18" charset="0"/>
                <a:ea typeface="Times New Roman" panose="02020603050405020304" pitchFamily="18" charset="0"/>
                <a:cs typeface="Times New Roman" panose="02020603050405020304" pitchFamily="18" charset="0"/>
              </a:rPr>
              <a:t> B.-L</a:t>
            </a:r>
            <a:r>
              <a:rPr lang="en-GB" sz="1350" dirty="0">
                <a:latin typeface="Times New Roman" panose="02020603050405020304" pitchFamily="18" charset="0"/>
                <a:ea typeface="Times New Roman" panose="02020603050405020304" pitchFamily="18" charset="0"/>
                <a:cs typeface="Times New Roman" panose="02020603050405020304" pitchFamily="18" charset="0"/>
              </a:rPr>
              <a:t>. 2022 </a:t>
            </a:r>
            <a:r>
              <a:rPr lang="en-GB" sz="135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Vegetation Impact on Atmospheric Moisture Transport in a Climate with Increasing  Land-Ocean Temperature Contrasts.</a:t>
            </a:r>
            <a:r>
              <a:rPr lang="en-GB" sz="1350" dirty="0">
                <a:latin typeface="Times New Roman" panose="02020603050405020304" pitchFamily="18" charset="0"/>
                <a:ea typeface="Times New Roman" panose="02020603050405020304" pitchFamily="18" charset="0"/>
                <a:cs typeface="Times New Roman" panose="02020603050405020304" pitchFamily="18" charset="0"/>
              </a:rPr>
              <a:t> </a:t>
            </a:r>
            <a:r>
              <a:rPr lang="en-GB" sz="1350" dirty="0" err="1">
                <a:latin typeface="Times New Roman" panose="02020603050405020304" pitchFamily="18" charset="0"/>
                <a:ea typeface="Times New Roman" panose="02020603050405020304" pitchFamily="18" charset="0"/>
                <a:cs typeface="Times New Roman" panose="02020603050405020304" pitchFamily="18" charset="0"/>
              </a:rPr>
              <a:t>Heliyon</a:t>
            </a:r>
            <a:r>
              <a:rPr lang="en-GB" sz="1350" dirty="0">
                <a:latin typeface="Times New Roman" panose="02020603050405020304" pitchFamily="18" charset="0"/>
                <a:ea typeface="Times New Roman" panose="02020603050405020304" pitchFamily="18" charset="0"/>
                <a:cs typeface="Times New Roman" panose="02020603050405020304" pitchFamily="18" charset="0"/>
              </a:rPr>
              <a:t> , </a:t>
            </a:r>
            <a:r>
              <a:rPr lang="en-GB" sz="1350" dirty="0">
                <a:solidFill>
                  <a:srgbClr val="007398"/>
                </a:solidFill>
                <a:latin typeface="Arial" panose="020B0604020202020204" pitchFamily="34" charset="0"/>
                <a:ea typeface="Times New Roman" panose="02020603050405020304" pitchFamily="18" charset="0"/>
                <a:cs typeface="Times New Roman" panose="02020603050405020304" pitchFamily="18" charset="0"/>
                <a:hlinkClick r:id="rId2" tooltip="Go to table of contents for this volume/issue"/>
              </a:rPr>
              <a:t>Volume 8, Issue 10</a:t>
            </a:r>
            <a:r>
              <a:rPr lang="en-GB" sz="1350" dirty="0">
                <a:solidFill>
                  <a:srgbClr val="2E2E2E"/>
                </a:solidFill>
                <a:latin typeface="Arial" panose="020B0604020202020204" pitchFamily="34" charset="0"/>
                <a:ea typeface="Times New Roman" panose="02020603050405020304" pitchFamily="18" charset="0"/>
                <a:cs typeface="Times New Roman" panose="02020603050405020304" pitchFamily="18" charset="0"/>
              </a:rPr>
              <a:t>, October 2022, e11173</a:t>
            </a:r>
            <a:r>
              <a:rPr lang="en-GB" sz="1350" dirty="0">
                <a:latin typeface="Times New Roman" panose="02020603050405020304" pitchFamily="18" charset="0"/>
                <a:ea typeface="Times New Roman" panose="02020603050405020304" pitchFamily="18" charset="0"/>
                <a:cs typeface="Times New Roman" panose="02020603050405020304" pitchFamily="18" charset="0"/>
              </a:rPr>
              <a:t> </a:t>
            </a:r>
            <a:r>
              <a:rPr lang="en-GB" sz="1350" u="sng"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hlinkClick r:id="rId3"/>
              </a:rPr>
              <a:t>https://doi.org/10.1016/j.heliyon.2022.e11173</a:t>
            </a:r>
            <a:r>
              <a:rPr lang="cs-CZ" sz="1350" dirty="0">
                <a:latin typeface="Courier New" panose="02070309020205020404" pitchFamily="49" charset="0"/>
                <a:ea typeface="Times New Roman" panose="02020603050405020304" pitchFamily="18" charset="0"/>
                <a:cs typeface="Times New Roman" panose="02020603050405020304" pitchFamily="18" charset="0"/>
              </a:rPr>
              <a:t/>
            </a:r>
            <a:br>
              <a:rPr lang="cs-CZ" sz="1350" dirty="0">
                <a:latin typeface="Courier New" panose="02070309020205020404" pitchFamily="49" charset="0"/>
                <a:ea typeface="Times New Roman" panose="02020603050405020304" pitchFamily="18" charset="0"/>
                <a:cs typeface="Times New Roman" panose="02020603050405020304" pitchFamily="18" charset="0"/>
              </a:rPr>
            </a:br>
            <a:r>
              <a:rPr lang="cs-CZ" sz="1500" dirty="0"/>
              <a:t/>
            </a:r>
            <a:br>
              <a:rPr lang="cs-CZ" sz="1500" dirty="0"/>
            </a:br>
            <a:endParaRPr lang="en-US" sz="1500" dirty="0"/>
          </a:p>
        </p:txBody>
      </p:sp>
      <p:pic>
        <p:nvPicPr>
          <p:cNvPr id="6" name="Picture 5"/>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1998001" y="1268761"/>
            <a:ext cx="3305912" cy="2545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ek 2" descr="IMG_1237">
            <a:extLst>
              <a:ext uri="{FF2B5EF4-FFF2-40B4-BE49-F238E27FC236}">
                <a16:creationId xmlns:a16="http://schemas.microsoft.com/office/drawing/2014/main" id="{9A9001A6-9D25-F378-EE2B-D8B8AFC9657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37" y="3919528"/>
            <a:ext cx="3960440" cy="2639198"/>
          </a:xfrm>
          <a:prstGeom prst="rect">
            <a:avLst/>
          </a:prstGeom>
          <a:noFill/>
          <a:ln>
            <a:noFill/>
          </a:ln>
        </p:spPr>
      </p:pic>
      <p:pic>
        <p:nvPicPr>
          <p:cNvPr id="1026" name="Picture 2">
            <a:extLst>
              <a:ext uri="{FF2B5EF4-FFF2-40B4-BE49-F238E27FC236}">
                <a16:creationId xmlns:a16="http://schemas.microsoft.com/office/drawing/2014/main" id="{05820B75-6016-372A-C427-FE9523A8A5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5921" y="3893270"/>
            <a:ext cx="3960440" cy="268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obsah 6">
            <a:extLst>
              <a:ext uri="{FF2B5EF4-FFF2-40B4-BE49-F238E27FC236}">
                <a16:creationId xmlns:a16="http://schemas.microsoft.com/office/drawing/2014/main" id="{5857F287-520F-F720-C519-FE9E4A20D6D6}"/>
              </a:ext>
            </a:extLst>
          </p:cNvPr>
          <p:cNvSpPr>
            <a:spLocks noGrp="1"/>
          </p:cNvSpPr>
          <p:nvPr>
            <p:ph sz="half" idx="2"/>
          </p:nvPr>
        </p:nvSpPr>
        <p:spPr/>
        <p:txBody>
          <a:bodyPr>
            <a:normAutofit/>
          </a:bodyPr>
          <a:lstStyle/>
          <a:p>
            <a:pPr marL="0" indent="0">
              <a:buNone/>
            </a:pPr>
            <a:r>
              <a:rPr lang="cs-CZ" sz="2400" dirty="0"/>
              <a:t>Zvolen obchodní zóna</a:t>
            </a:r>
          </a:p>
          <a:p>
            <a:pPr marL="0" indent="0">
              <a:buNone/>
            </a:pPr>
            <a:r>
              <a:rPr lang="cs-CZ" sz="2000" dirty="0"/>
              <a:t>Povrch asfaltu (Sp1)           </a:t>
            </a:r>
            <a:r>
              <a:rPr lang="cs-CZ" sz="2400" dirty="0"/>
              <a:t>45 °C</a:t>
            </a:r>
          </a:p>
          <a:p>
            <a:pPr marL="0" indent="0">
              <a:buNone/>
            </a:pPr>
            <a:r>
              <a:rPr lang="cs-CZ" sz="2000" dirty="0"/>
              <a:t>Reklamní tabule (Sp2)        </a:t>
            </a:r>
            <a:r>
              <a:rPr lang="cs-CZ" sz="2400" dirty="0"/>
              <a:t>59 °C</a:t>
            </a:r>
          </a:p>
        </p:txBody>
      </p:sp>
    </p:spTree>
    <p:extLst>
      <p:ext uri="{BB962C8B-B14F-4D97-AF65-F5344CB8AC3E}">
        <p14:creationId xmlns:p14="http://schemas.microsoft.com/office/powerpoint/2010/main" val="33628899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Odvodněné (vypálené) plochy se přehřívají, od nich se ohřívá vzduch, který rychle stoupá vzhůru (termiku využívají ptáci, letci)</a:t>
            </a:r>
          </a:p>
        </p:txBody>
      </p:sp>
      <p:pic>
        <p:nvPicPr>
          <p:cNvPr id="5" name="obrázek 1"/>
          <p:cNvPicPr>
            <a:picLocks noGrp="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838200" y="2221480"/>
            <a:ext cx="5181600" cy="3559628"/>
          </a:xfrm>
          <a:prstGeom prst="rect">
            <a:avLst/>
          </a:prstGeom>
          <a:noFill/>
          <a:ln w="9525">
            <a:noFill/>
            <a:miter lim="800000"/>
            <a:headEnd/>
            <a:tailEnd/>
          </a:ln>
        </p:spPr>
      </p:pic>
      <p:pic>
        <p:nvPicPr>
          <p:cNvPr id="6" name="obrázek 16"/>
          <p:cNvPicPr>
            <a:picLocks noGrp="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172200" y="2239083"/>
            <a:ext cx="5181600" cy="3524421"/>
          </a:xfrm>
          <a:prstGeom prst="rect">
            <a:avLst/>
          </a:prstGeom>
          <a:noFill/>
          <a:ln w="9525">
            <a:noFill/>
            <a:miter lim="800000"/>
            <a:headEnd/>
            <a:tailEnd/>
          </a:ln>
        </p:spPr>
      </p:pic>
    </p:spTree>
    <p:extLst>
      <p:ext uri="{BB962C8B-B14F-4D97-AF65-F5344CB8AC3E}">
        <p14:creationId xmlns:p14="http://schemas.microsoft.com/office/powerpoint/2010/main" val="26386236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dirty="0"/>
              <a:t>Ohřátý vzduch stoupá, ochlazuje se, dosahuje rosného bodu, tvoří se mraky. Přehřátý vzduch nedosahuje rosného bodu a vodní pára je odnášena do moří, hor = vysychání  </a:t>
            </a:r>
          </a:p>
        </p:txBody>
      </p:sp>
      <p:pic>
        <p:nvPicPr>
          <p:cNvPr id="7" name="obrázek 22"/>
          <p:cNvPicPr>
            <a:picLocks noGrp="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725214" y="1946762"/>
            <a:ext cx="5294586" cy="4109064"/>
          </a:xfrm>
          <a:prstGeom prst="rect">
            <a:avLst/>
          </a:prstGeom>
          <a:noFill/>
          <a:ln w="9525">
            <a:noFill/>
            <a:miter lim="800000"/>
            <a:headEnd/>
            <a:tailEnd/>
          </a:ln>
        </p:spPr>
      </p:pic>
      <p:pic>
        <p:nvPicPr>
          <p:cNvPr id="8" name="obrázek 28"/>
          <p:cNvPicPr>
            <a:picLocks noGrp="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172200" y="1946762"/>
            <a:ext cx="5181600" cy="4109064"/>
          </a:xfrm>
          <a:prstGeom prst="rect">
            <a:avLst/>
          </a:prstGeom>
          <a:noFill/>
          <a:ln w="9525">
            <a:noFill/>
            <a:miter lim="800000"/>
            <a:headEnd/>
            <a:tailEnd/>
          </a:ln>
        </p:spPr>
      </p:pic>
    </p:spTree>
    <p:extLst>
      <p:ext uri="{BB962C8B-B14F-4D97-AF65-F5344CB8AC3E}">
        <p14:creationId xmlns:p14="http://schemas.microsoft.com/office/powerpoint/2010/main" val="20179194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6C054-407A-DDDA-E3DD-2498A0C3EB4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7B078D1-E0D9-6E12-31B8-83F930741E43}"/>
              </a:ext>
            </a:extLst>
          </p:cNvPr>
          <p:cNvSpPr>
            <a:spLocks noGrp="1"/>
          </p:cNvSpPr>
          <p:nvPr>
            <p:ph type="title"/>
          </p:nvPr>
        </p:nvSpPr>
        <p:spPr/>
        <p:txBody>
          <a:bodyPr>
            <a:normAutofit/>
          </a:bodyPr>
          <a:lstStyle/>
          <a:p>
            <a:r>
              <a:rPr lang="cs-CZ" sz="4000" dirty="0">
                <a:latin typeface="Times New Roman" panose="02020603050405020304" pitchFamily="18" charset="0"/>
                <a:cs typeface="Times New Roman" panose="02020603050405020304" pitchFamily="18" charset="0"/>
              </a:rPr>
              <a:t>Ohřátý vzduch vysušuje</a:t>
            </a:r>
            <a:endParaRPr lang="en-US" sz="4000" dirty="0">
              <a:latin typeface="Times New Roman" panose="02020603050405020304" pitchFamily="18" charset="0"/>
              <a:cs typeface="Times New Roman" panose="02020603050405020304" pitchFamily="18" charset="0"/>
            </a:endParaRPr>
          </a:p>
        </p:txBody>
      </p:sp>
      <p:sp>
        <p:nvSpPr>
          <p:cNvPr id="3" name="Zástupný symbol pro obsah 2">
            <a:extLst>
              <a:ext uri="{FF2B5EF4-FFF2-40B4-BE49-F238E27FC236}">
                <a16:creationId xmlns:a16="http://schemas.microsoft.com/office/drawing/2014/main" id="{69B748E8-F6C3-8E18-8335-25339AE7915D}"/>
              </a:ext>
            </a:extLst>
          </p:cNvPr>
          <p:cNvSpPr>
            <a:spLocks noGrp="1"/>
          </p:cNvSpPr>
          <p:nvPr>
            <p:ph idx="1"/>
          </p:nvPr>
        </p:nvSpPr>
        <p:spPr>
          <a:xfrm>
            <a:off x="838200" y="1825624"/>
            <a:ext cx="10515600" cy="5032375"/>
          </a:xfrm>
        </p:spPr>
        <p:txBody>
          <a:bodyPr>
            <a:normAutofit/>
          </a:bodyPr>
          <a:lstStyle/>
          <a:p>
            <a:r>
              <a:rPr lang="cs-CZ" dirty="0"/>
              <a:t>Mokřady a lesy se chladí výparem vody, vodní pára pomalu stoupá vzhůru, relativní vlhkost vzduchu je vysoká (aktuální evapotranspirace (ET) je blízká potenciální ET). ET = několik mm za den (několik kg z </a:t>
            </a:r>
            <a:r>
              <a:rPr lang="cs-CZ" kern="100" dirty="0">
                <a:effectLst/>
                <a:latin typeface="Calibri" panose="020F0502020204030204" pitchFamily="34" charset="0"/>
                <a:ea typeface="Calibri" panose="020F0502020204030204" pitchFamily="34" charset="0"/>
                <a:cs typeface="Times New Roman" panose="02020603050405020304" pitchFamily="18" charset="0"/>
              </a:rPr>
              <a:t>1m</a:t>
            </a:r>
            <a:r>
              <a:rPr lang="cs-CZ" kern="1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cs-CZ" dirty="0"/>
              <a:t>)</a:t>
            </a:r>
          </a:p>
          <a:p>
            <a:r>
              <a:rPr lang="cs-CZ" dirty="0"/>
              <a:t>Odvodněné plochy se ohřívají, ohřátý vzduch stoupá vzhůru a nedosahuje rosného bodu. Vzduch 40 </a:t>
            </a:r>
            <a:r>
              <a:rPr lang="cs-CZ" altLang="cs-CZ" baseline="30000" dirty="0" err="1"/>
              <a:t>o</a:t>
            </a:r>
            <a:r>
              <a:rPr lang="cs-CZ" altLang="cs-CZ" dirty="0" err="1"/>
              <a:t>C</a:t>
            </a:r>
            <a:r>
              <a:rPr lang="cs-CZ" altLang="cs-CZ" dirty="0"/>
              <a:t> </a:t>
            </a:r>
            <a:r>
              <a:rPr lang="cs-CZ" dirty="0"/>
              <a:t> obsahuje 50g vody v m</a:t>
            </a:r>
            <a:r>
              <a:rPr lang="cs-CZ" baseline="30000" dirty="0"/>
              <a:t>3</a:t>
            </a:r>
            <a:r>
              <a:rPr lang="cs-CZ" dirty="0"/>
              <a:t> (při 20% vlhkosti 10g). </a:t>
            </a:r>
            <a:r>
              <a:rPr lang="cs-CZ" b="1" dirty="0">
                <a:solidFill>
                  <a:srgbClr val="C00000"/>
                </a:solidFill>
              </a:rPr>
              <a:t>Při rychlosti </a:t>
            </a:r>
            <a:r>
              <a:rPr lang="en-US"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1,0ms</a:t>
            </a:r>
            <a:r>
              <a:rPr lang="en-US" b="1" kern="100" baseline="30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a:t>
            </a:r>
            <a:r>
              <a:rPr lang="cs-CZ" kern="100" baseline="300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cs-CZ" b="1" dirty="0">
                <a:solidFill>
                  <a:srgbClr val="C00000"/>
                </a:solidFill>
              </a:rPr>
              <a:t> se z 1m</a:t>
            </a:r>
            <a:r>
              <a:rPr lang="cs-CZ" b="1" baseline="30000" dirty="0">
                <a:solidFill>
                  <a:srgbClr val="C00000"/>
                </a:solidFill>
              </a:rPr>
              <a:t>2 </a:t>
            </a:r>
            <a:r>
              <a:rPr lang="cs-CZ" b="1" dirty="0">
                <a:solidFill>
                  <a:srgbClr val="C00000"/>
                </a:solidFill>
              </a:rPr>
              <a:t> za 1hodinu transportuje vzhůru 36000g vody (36 kg) = mechanismus vysychání krajiny </a:t>
            </a:r>
            <a:r>
              <a:rPr lang="cs-CZ" dirty="0"/>
              <a:t>nezachycený měřením srážkově/odtokové bilance</a:t>
            </a:r>
          </a:p>
          <a:p>
            <a:r>
              <a:rPr lang="cs-CZ" sz="2000" i="1" dirty="0"/>
              <a:t>(</a:t>
            </a:r>
            <a:r>
              <a:rPr lang="cs-CZ" sz="2400" i="1" dirty="0"/>
              <a:t>400 000 </a:t>
            </a:r>
            <a:r>
              <a:rPr lang="cs-CZ" sz="2400" i="1" kern="100" dirty="0">
                <a:effectLst/>
                <a:latin typeface="Calibri" panose="020F0502020204030204" pitchFamily="34" charset="0"/>
                <a:ea typeface="Calibri" panose="020F0502020204030204" pitchFamily="34" charset="0"/>
                <a:cs typeface="Times New Roman" panose="02020603050405020304" pitchFamily="18" charset="0"/>
              </a:rPr>
              <a:t>km</a:t>
            </a:r>
            <a:r>
              <a:rPr lang="cs-CZ" sz="2400" i="1" kern="100" baseline="30000" dirty="0">
                <a:effectLst/>
                <a:latin typeface="Calibri" panose="020F0502020204030204" pitchFamily="34" charset="0"/>
                <a:ea typeface="Calibri" panose="020F0502020204030204" pitchFamily="34" charset="0"/>
                <a:cs typeface="Times New Roman" panose="02020603050405020304" pitchFamily="18" charset="0"/>
              </a:rPr>
              <a:t>2 </a:t>
            </a:r>
            <a:r>
              <a:rPr lang="cs-CZ" sz="2400" i="1" kern="100" dirty="0">
                <a:effectLst/>
                <a:latin typeface="Calibri" panose="020F0502020204030204" pitchFamily="34" charset="0"/>
                <a:ea typeface="Calibri" panose="020F0502020204030204" pitchFamily="34" charset="0"/>
                <a:cs typeface="Times New Roman" panose="02020603050405020304" pitchFamily="18" charset="0"/>
              </a:rPr>
              <a:t>odvodněno, odlesněno na území USA, odlesnění východní Afriky, Indonésie atd.)</a:t>
            </a:r>
          </a:p>
          <a:p>
            <a:endParaRPr lang="cs-CZ" sz="2000" i="1" dirty="0"/>
          </a:p>
          <a:p>
            <a:endParaRPr lang="cs-CZ" b="1" dirty="0"/>
          </a:p>
        </p:txBody>
      </p:sp>
    </p:spTree>
    <p:extLst>
      <p:ext uri="{BB962C8B-B14F-4D97-AF65-F5344CB8AC3E}">
        <p14:creationId xmlns:p14="http://schemas.microsoft.com/office/powerpoint/2010/main" val="3460967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EB2BA-A526-4F7D-E358-90A63BA3DAA0}"/>
              </a:ext>
            </a:extLst>
          </p:cNvPr>
          <p:cNvSpPr>
            <a:spLocks noGrp="1"/>
          </p:cNvSpPr>
          <p:nvPr>
            <p:ph type="title"/>
          </p:nvPr>
        </p:nvSpPr>
        <p:spPr/>
        <p:txBody>
          <a:bodyPr>
            <a:normAutofit/>
          </a:bodyPr>
          <a:lstStyle/>
          <a:p>
            <a:r>
              <a:rPr lang="cs-CZ" sz="2700" b="1" dirty="0">
                <a:solidFill>
                  <a:srgbClr val="C00000"/>
                </a:solidFill>
              </a:rPr>
              <a:t>Znalosti o funkci vody a vegetace v utváření klimatu jsou na nízké úrovni (plant </a:t>
            </a:r>
            <a:r>
              <a:rPr lang="cs-CZ" sz="2700" b="1" dirty="0" err="1">
                <a:solidFill>
                  <a:srgbClr val="C00000"/>
                </a:solidFill>
              </a:rPr>
              <a:t>blindness</a:t>
            </a:r>
            <a:r>
              <a:rPr lang="cs-CZ" sz="2700" b="1" dirty="0">
                <a:solidFill>
                  <a:srgbClr val="C00000"/>
                </a:solidFill>
              </a:rPr>
              <a:t>). </a:t>
            </a:r>
            <a:endParaRPr lang="en-US" sz="2700" b="1" dirty="0">
              <a:solidFill>
                <a:srgbClr val="C00000"/>
              </a:solidFill>
            </a:endParaRPr>
          </a:p>
        </p:txBody>
      </p:sp>
      <p:sp>
        <p:nvSpPr>
          <p:cNvPr id="3" name="Zástupný obsah 2">
            <a:extLst>
              <a:ext uri="{FF2B5EF4-FFF2-40B4-BE49-F238E27FC236}">
                <a16:creationId xmlns:a16="http://schemas.microsoft.com/office/drawing/2014/main" id="{D2913004-9EBC-6511-75EE-75CBF2395C0E}"/>
              </a:ext>
            </a:extLst>
          </p:cNvPr>
          <p:cNvSpPr>
            <a:spLocks noGrp="1"/>
          </p:cNvSpPr>
          <p:nvPr>
            <p:ph idx="1"/>
          </p:nvPr>
        </p:nvSpPr>
        <p:spPr/>
        <p:txBody>
          <a:bodyPr/>
          <a:lstStyle/>
          <a:p>
            <a:pPr marL="0" indent="0">
              <a:buNone/>
            </a:pPr>
            <a:r>
              <a:rPr lang="cs-CZ" sz="1800" dirty="0"/>
              <a:t>Ryplová, R. &amp; Pokorný, J. (2019). Opomíjená úloha vegetace v distribuci sluneční energie a utváření klimatu – sonda znalostí začínajících studentů učitelství přírodopisu. </a:t>
            </a:r>
            <a:r>
              <a:rPr lang="cs-CZ" sz="1800" i="1" dirty="0" err="1"/>
              <a:t>Envigogika</a:t>
            </a:r>
            <a:r>
              <a:rPr lang="cs-CZ" sz="1800" dirty="0"/>
              <a:t>, 14(1). https://doi.org/10.14712/18023061.586 </a:t>
            </a:r>
          </a:p>
          <a:p>
            <a:pPr marL="0" indent="0">
              <a:buNone/>
            </a:pPr>
            <a:endParaRPr lang="cs-CZ" sz="1800" dirty="0"/>
          </a:p>
          <a:p>
            <a:pPr marL="0" indent="0">
              <a:buNone/>
            </a:pPr>
            <a:r>
              <a:rPr lang="cs-CZ" sz="1800" dirty="0"/>
              <a:t>Ryplová, R., Pokorný, J. 2020, </a:t>
            </a:r>
            <a:r>
              <a:rPr lang="cs-CZ" sz="1800" dirty="0" err="1"/>
              <a:t>Saving</a:t>
            </a:r>
            <a:r>
              <a:rPr lang="cs-CZ" sz="1800" dirty="0"/>
              <a:t> Water </a:t>
            </a:r>
            <a:r>
              <a:rPr lang="cs-CZ" sz="1800" dirty="0" err="1"/>
              <a:t>for</a:t>
            </a:r>
            <a:r>
              <a:rPr lang="cs-CZ" sz="1800" dirty="0"/>
              <a:t> </a:t>
            </a:r>
            <a:r>
              <a:rPr lang="cs-CZ" sz="1800" dirty="0" err="1"/>
              <a:t>the</a:t>
            </a:r>
            <a:r>
              <a:rPr lang="cs-CZ" sz="1800" dirty="0"/>
              <a:t> </a:t>
            </a:r>
            <a:r>
              <a:rPr lang="cs-CZ" sz="1800" dirty="0" err="1"/>
              <a:t>Future</a:t>
            </a:r>
            <a:r>
              <a:rPr lang="cs-CZ" sz="1800" dirty="0"/>
              <a:t> Via </a:t>
            </a:r>
            <a:r>
              <a:rPr lang="cs-CZ" sz="1800" dirty="0" err="1"/>
              <a:t>Increasing</a:t>
            </a:r>
            <a:r>
              <a:rPr lang="cs-CZ" sz="1800" dirty="0"/>
              <a:t> Plant Literacy </a:t>
            </a:r>
            <a:r>
              <a:rPr lang="cs-CZ" sz="1800" dirty="0" err="1"/>
              <a:t>of</a:t>
            </a:r>
            <a:r>
              <a:rPr lang="cs-CZ" sz="1800" dirty="0"/>
              <a:t> </a:t>
            </a:r>
            <a:r>
              <a:rPr lang="cs-CZ" sz="1800" dirty="0" err="1"/>
              <a:t>Pupils</a:t>
            </a:r>
            <a:r>
              <a:rPr lang="cs-CZ" sz="1800" dirty="0"/>
              <a:t>, </a:t>
            </a:r>
            <a:r>
              <a:rPr lang="cs-CZ" sz="1800" i="1" dirty="0" err="1"/>
              <a:t>European</a:t>
            </a:r>
            <a:r>
              <a:rPr lang="cs-CZ" sz="1800" i="1" dirty="0"/>
              <a:t> </a:t>
            </a:r>
            <a:r>
              <a:rPr lang="cs-CZ" sz="1800" i="1" dirty="0" err="1"/>
              <a:t>Journal</a:t>
            </a:r>
            <a:r>
              <a:rPr lang="cs-CZ" sz="1800" i="1" dirty="0"/>
              <a:t> </a:t>
            </a:r>
            <a:r>
              <a:rPr lang="cs-CZ" sz="1800" i="1" dirty="0" err="1"/>
              <a:t>of</a:t>
            </a:r>
            <a:r>
              <a:rPr lang="cs-CZ" sz="1800" i="1" dirty="0"/>
              <a:t> </a:t>
            </a:r>
            <a:r>
              <a:rPr lang="cs-CZ" sz="1800" i="1" dirty="0" err="1"/>
              <a:t>Sustainable</a:t>
            </a:r>
            <a:r>
              <a:rPr lang="cs-CZ" sz="1800" i="1" dirty="0"/>
              <a:t> Development </a:t>
            </a:r>
            <a:r>
              <a:rPr lang="cs-CZ" sz="1800" dirty="0"/>
              <a:t>(2020), </a:t>
            </a:r>
            <a:r>
              <a:rPr lang="cs-CZ" sz="1800" b="1" dirty="0"/>
              <a:t>9</a:t>
            </a:r>
            <a:r>
              <a:rPr lang="cs-CZ" sz="1800" dirty="0"/>
              <a:t>, 3, 313-323 ISSN: 2239-5938 </a:t>
            </a:r>
            <a:r>
              <a:rPr lang="cs-CZ" sz="1800" i="1" dirty="0" err="1"/>
              <a:t>Doi</a:t>
            </a:r>
            <a:r>
              <a:rPr lang="cs-CZ" sz="1800" i="1" dirty="0"/>
              <a:t>: 10.14207/ejsd.2020.v9n3p313 </a:t>
            </a:r>
            <a:endParaRPr lang="cs-CZ" sz="1800" dirty="0"/>
          </a:p>
          <a:p>
            <a:pPr marL="0" indent="0">
              <a:buNone/>
            </a:pPr>
            <a:endParaRPr lang="cs-CZ" dirty="0"/>
          </a:p>
          <a:p>
            <a:pPr marL="0" indent="0">
              <a:buNone/>
            </a:pPr>
            <a:r>
              <a:rPr lang="cs-CZ" dirty="0">
                <a:solidFill>
                  <a:srgbClr val="C00000"/>
                </a:solidFill>
              </a:rPr>
              <a:t>Venkovský člověk užíval stín stromu. Dnešní mládež se chladí v autech a supermarketech.</a:t>
            </a:r>
          </a:p>
          <a:p>
            <a:pPr marL="0" indent="0">
              <a:buNone/>
            </a:pPr>
            <a:r>
              <a:rPr lang="cs-CZ" sz="2400" dirty="0">
                <a:solidFill>
                  <a:srgbClr val="C00000"/>
                </a:solidFill>
              </a:rPr>
              <a:t>Kam a kudy tečou odpadní vody. Odkud má město pitnou vodu?</a:t>
            </a:r>
            <a:endParaRPr lang="en-US" sz="2400" dirty="0">
              <a:solidFill>
                <a:srgbClr val="C00000"/>
              </a:solidFill>
            </a:endParaRPr>
          </a:p>
        </p:txBody>
      </p:sp>
    </p:spTree>
    <p:extLst>
      <p:ext uri="{BB962C8B-B14F-4D97-AF65-F5344CB8AC3E}">
        <p14:creationId xmlns:p14="http://schemas.microsoft.com/office/powerpoint/2010/main" val="12539563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631504" y="260648"/>
            <a:ext cx="8856984" cy="6408712"/>
          </a:xfrm>
          <a:prstGeom prst="rect">
            <a:avLst/>
          </a:prstGeom>
          <a:solidFill>
            <a:schemeClr val="bg1"/>
          </a:solidFill>
          <a:ln w="381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GB" altLang="cs-CZ" sz="1800"/>
          </a:p>
        </p:txBody>
      </p:sp>
      <p:pic>
        <p:nvPicPr>
          <p:cNvPr id="19459" name="Picture 3" descr="G-En1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531814"/>
            <a:ext cx="81788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6"/>
          <p:cNvSpPr txBox="1">
            <a:spLocks noChangeArrowheads="1"/>
          </p:cNvSpPr>
          <p:nvPr/>
        </p:nvSpPr>
        <p:spPr bwMode="auto">
          <a:xfrm>
            <a:off x="2908300" y="5105401"/>
            <a:ext cx="1492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a:t>Teplý povrch</a:t>
            </a:r>
          </a:p>
        </p:txBody>
      </p:sp>
      <p:sp>
        <p:nvSpPr>
          <p:cNvPr id="19461" name="Text Box 7"/>
          <p:cNvSpPr txBox="1">
            <a:spLocks noChangeArrowheads="1"/>
          </p:cNvSpPr>
          <p:nvPr/>
        </p:nvSpPr>
        <p:spPr bwMode="auto">
          <a:xfrm>
            <a:off x="8164513" y="5176838"/>
            <a:ext cx="177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a:t>Chladný povrch</a:t>
            </a:r>
          </a:p>
        </p:txBody>
      </p:sp>
    </p:spTree>
    <p:extLst>
      <p:ext uri="{BB962C8B-B14F-4D97-AF65-F5344CB8AC3E}">
        <p14:creationId xmlns:p14="http://schemas.microsoft.com/office/powerpoint/2010/main" val="8626228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0208" y="207470"/>
            <a:ext cx="11540358" cy="1325563"/>
          </a:xfrm>
        </p:spPr>
        <p:txBody>
          <a:bodyPr>
            <a:normAutofit fontScale="90000"/>
          </a:bodyPr>
          <a:lstStyle/>
          <a:p>
            <a:pPr algn="ctr"/>
            <a:r>
              <a:rPr lang="cs-CZ" sz="2400" dirty="0">
                <a:latin typeface="Times New Roman" panose="02020603050405020304" pitchFamily="18" charset="0"/>
                <a:cs typeface="Times New Roman" panose="02020603050405020304" pitchFamily="18" charset="0"/>
              </a:rPr>
              <a:t/>
            </a:r>
            <a:br>
              <a:rPr lang="cs-CZ" sz="2400" dirty="0">
                <a:latin typeface="Times New Roman" panose="02020603050405020304" pitchFamily="18" charset="0"/>
                <a:cs typeface="Times New Roman" panose="02020603050405020304" pitchFamily="18" charset="0"/>
              </a:rPr>
            </a:br>
            <a:r>
              <a:rPr lang="cs-CZ" sz="2400" dirty="0">
                <a:latin typeface="Times New Roman" panose="02020603050405020304" pitchFamily="18" charset="0"/>
                <a:cs typeface="Times New Roman" panose="02020603050405020304" pitchFamily="18" charset="0"/>
              </a:rPr>
              <a:t>Letní povrchové teploty kulturní krajiny v rozsahu 26 - 49</a:t>
            </a:r>
            <a:r>
              <a:rPr lang="cs-CZ" sz="2400" baseline="30000" dirty="0">
                <a:latin typeface="Times New Roman" panose="02020603050405020304" pitchFamily="18" charset="0"/>
                <a:cs typeface="Times New Roman" panose="02020603050405020304" pitchFamily="18" charset="0"/>
              </a:rPr>
              <a:t>o </a:t>
            </a:r>
            <a:r>
              <a:rPr lang="cs-CZ" sz="2400" dirty="0">
                <a:latin typeface="Times New Roman" panose="02020603050405020304" pitchFamily="18" charset="0"/>
                <a:cs typeface="Times New Roman" panose="02020603050405020304" pitchFamily="18" charset="0"/>
              </a:rPr>
              <a:t>C (snímáno termovizní kamerou </a:t>
            </a:r>
            <a:r>
              <a:rPr lang="cs-CZ" sz="2700" dirty="0">
                <a:latin typeface="Times New Roman" panose="02020603050405020304" pitchFamily="18" charset="0"/>
                <a:cs typeface="Times New Roman" panose="02020603050405020304" pitchFamily="18" charset="0"/>
              </a:rPr>
              <a:t>nesenou vzducholodí). </a:t>
            </a:r>
            <a:r>
              <a:rPr lang="cs-CZ" sz="2700" dirty="0">
                <a:solidFill>
                  <a:srgbClr val="C00000"/>
                </a:solidFill>
                <a:latin typeface="Times New Roman" panose="02020603050405020304" pitchFamily="18" charset="0"/>
                <a:cs typeface="Times New Roman" panose="02020603050405020304" pitchFamily="18" charset="0"/>
              </a:rPr>
              <a:t>Les, mokřady mají nízkou povrchovou teplotu, chladí se výparem vody</a:t>
            </a:r>
            <a:br>
              <a:rPr lang="cs-CZ" sz="2700" dirty="0">
                <a:solidFill>
                  <a:srgbClr val="C00000"/>
                </a:solidFill>
                <a:latin typeface="Times New Roman" panose="02020603050405020304" pitchFamily="18" charset="0"/>
                <a:cs typeface="Times New Roman" panose="02020603050405020304" pitchFamily="18" charset="0"/>
              </a:rPr>
            </a:br>
            <a:r>
              <a:rPr lang="cs-CZ" sz="2400" dirty="0">
                <a:solidFill>
                  <a:srgbClr val="C00000"/>
                </a:solidFill>
                <a:latin typeface="Times New Roman" panose="02020603050405020304" pitchFamily="18" charset="0"/>
                <a:cs typeface="Times New Roman" panose="02020603050405020304" pitchFamily="18" charset="0"/>
              </a:rPr>
              <a:t/>
            </a:r>
            <a:br>
              <a:rPr lang="cs-CZ" sz="2400" dirty="0">
                <a:solidFill>
                  <a:srgbClr val="C00000"/>
                </a:solidFill>
                <a:latin typeface="Times New Roman" panose="02020603050405020304" pitchFamily="18" charset="0"/>
                <a:cs typeface="Times New Roman" panose="02020603050405020304" pitchFamily="18" charset="0"/>
              </a:rPr>
            </a:b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9417" y="1238418"/>
            <a:ext cx="9147563" cy="561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3266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5"/>
          <p:cNvSpPr txBox="1">
            <a:spLocks noChangeArrowheads="1"/>
          </p:cNvSpPr>
          <p:nvPr/>
        </p:nvSpPr>
        <p:spPr bwMode="auto">
          <a:xfrm>
            <a:off x="166255" y="611191"/>
            <a:ext cx="11471563" cy="280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cs-CZ" altLang="cs-CZ" sz="2400" b="1" dirty="0"/>
              <a:t>Toky zjevného a skupenského/latentního tepla Krajinný pokryv ovlivňuje toky stovek</a:t>
            </a:r>
            <a:r>
              <a:rPr lang="cs-CZ" altLang="cs-CZ" sz="1200" b="1" dirty="0"/>
              <a:t> </a:t>
            </a:r>
            <a:r>
              <a:rPr lang="cs-CZ" altLang="cs-CZ" sz="2000" b="1" dirty="0"/>
              <a:t>W</a:t>
            </a:r>
            <a:r>
              <a:rPr lang="en-GB" altLang="cs-CZ" sz="2000" b="1" dirty="0"/>
              <a:t> m</a:t>
            </a:r>
            <a:r>
              <a:rPr lang="en-GB" altLang="cs-CZ" sz="2000" b="1" baseline="30000" dirty="0"/>
              <a:t>-2</a:t>
            </a:r>
            <a:r>
              <a:rPr lang="cs-CZ" altLang="cs-CZ" sz="2000" b="1" dirty="0"/>
              <a:t> </a:t>
            </a:r>
            <a:r>
              <a:rPr lang="cs-CZ" altLang="cs-CZ" sz="1200" dirty="0"/>
              <a:t>Pokorný et al. 2010, </a:t>
            </a:r>
            <a:r>
              <a:rPr lang="cs-CZ" sz="1400" dirty="0"/>
              <a:t>Solar </a:t>
            </a:r>
            <a:r>
              <a:rPr lang="cs-CZ" sz="1400" dirty="0" err="1"/>
              <a:t>energy</a:t>
            </a:r>
            <a:r>
              <a:rPr lang="cs-CZ" sz="1400" dirty="0"/>
              <a:t> </a:t>
            </a:r>
            <a:r>
              <a:rPr lang="cs-CZ" sz="1400" dirty="0" err="1"/>
              <a:t>dissipation</a:t>
            </a:r>
            <a:r>
              <a:rPr lang="cs-CZ" sz="1400" dirty="0"/>
              <a:t> and </a:t>
            </a:r>
            <a:r>
              <a:rPr lang="cs-CZ" sz="1400" dirty="0" err="1"/>
              <a:t>temperature</a:t>
            </a:r>
            <a:r>
              <a:rPr lang="cs-CZ" sz="1400" dirty="0"/>
              <a:t> </a:t>
            </a:r>
            <a:r>
              <a:rPr lang="cs-CZ" sz="1400" dirty="0" err="1"/>
              <a:t>control</a:t>
            </a:r>
            <a:endParaRPr lang="cs-CZ" sz="1400" dirty="0"/>
          </a:p>
          <a:p>
            <a:pPr>
              <a:buNone/>
            </a:pPr>
            <a:r>
              <a:rPr lang="cs-CZ" sz="1400" dirty="0"/>
              <a:t>by </a:t>
            </a:r>
            <a:r>
              <a:rPr lang="cs-CZ" sz="1400" dirty="0" err="1"/>
              <a:t>water</a:t>
            </a:r>
            <a:r>
              <a:rPr lang="cs-CZ" sz="1400" dirty="0"/>
              <a:t> and </a:t>
            </a:r>
            <a:r>
              <a:rPr lang="cs-CZ" sz="1400" dirty="0" err="1"/>
              <a:t>plants</a:t>
            </a:r>
            <a:r>
              <a:rPr lang="cs-CZ" sz="1400" dirty="0"/>
              <a:t>, </a:t>
            </a:r>
            <a:r>
              <a:rPr lang="cs-CZ" sz="1400" dirty="0" err="1"/>
              <a:t>Int</a:t>
            </a:r>
            <a:r>
              <a:rPr lang="cs-CZ" sz="1400" dirty="0"/>
              <a:t>. J. Water, Vol 5, No 4, 311 – 336, Pokorný, J. 2019, </a:t>
            </a:r>
            <a:r>
              <a:rPr lang="cs-CZ" sz="1400" dirty="0" err="1"/>
              <a:t>Evapotranspiration</a:t>
            </a:r>
            <a:r>
              <a:rPr lang="cs-CZ" sz="1400" dirty="0"/>
              <a:t>, </a:t>
            </a:r>
            <a:r>
              <a:rPr lang="cs-CZ" sz="1400" dirty="0" err="1"/>
              <a:t>Encyclopedia</a:t>
            </a:r>
            <a:r>
              <a:rPr lang="cs-CZ" sz="1400" dirty="0"/>
              <a:t> </a:t>
            </a:r>
            <a:r>
              <a:rPr lang="cs-CZ" sz="1400" dirty="0" err="1"/>
              <a:t>of</a:t>
            </a:r>
            <a:r>
              <a:rPr lang="cs-CZ" sz="1400" dirty="0"/>
              <a:t> Ecol.,292 - 303 </a:t>
            </a:r>
            <a:r>
              <a:rPr lang="cs-CZ" sz="1400" dirty="0" err="1"/>
              <a:t>Elsevier</a:t>
            </a:r>
            <a:r>
              <a:rPr lang="cs-CZ" sz="1400" dirty="0"/>
              <a:t>      </a:t>
            </a:r>
          </a:p>
          <a:p>
            <a:pPr>
              <a:buNone/>
            </a:pPr>
            <a:r>
              <a:rPr lang="cs-CZ" dirty="0"/>
              <a:t> </a:t>
            </a:r>
          </a:p>
          <a:p>
            <a:pPr eaLnBrk="1" hangingPunct="1">
              <a:spcBef>
                <a:spcPct val="0"/>
              </a:spcBef>
              <a:buFontTx/>
              <a:buNone/>
            </a:pPr>
            <a:r>
              <a:rPr lang="cs-CZ" altLang="cs-CZ" sz="2400" b="1" dirty="0"/>
              <a:t>  </a:t>
            </a:r>
            <a:endParaRPr lang="cs-CZ" altLang="cs-CZ" sz="2400" b="1" baseline="30000" dirty="0"/>
          </a:p>
          <a:p>
            <a:pPr>
              <a:buNone/>
            </a:pPr>
            <a:r>
              <a:rPr lang="cs-CZ" dirty="0"/>
              <a:t> </a:t>
            </a:r>
          </a:p>
          <a:p>
            <a:pPr eaLnBrk="1" hangingPunct="1">
              <a:spcBef>
                <a:spcPct val="0"/>
              </a:spcBef>
              <a:buFontTx/>
              <a:buNone/>
            </a:pPr>
            <a:endParaRPr lang="cs-CZ" altLang="cs-CZ" sz="1050" b="1" dirty="0"/>
          </a:p>
        </p:txBody>
      </p:sp>
      <p:sp>
        <p:nvSpPr>
          <p:cNvPr id="25604" name="Text Box 6"/>
          <p:cNvSpPr txBox="1">
            <a:spLocks noChangeArrowheads="1"/>
          </p:cNvSpPr>
          <p:nvPr/>
        </p:nvSpPr>
        <p:spPr bwMode="auto">
          <a:xfrm>
            <a:off x="7372352" y="6230938"/>
            <a:ext cx="30348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dirty="0"/>
              <a:t>Chlazení výparem vody</a:t>
            </a:r>
            <a:endParaRPr lang="en-GB" altLang="cs-CZ" sz="2000" b="1" dirty="0"/>
          </a:p>
        </p:txBody>
      </p:sp>
      <p:sp>
        <p:nvSpPr>
          <p:cNvPr id="25605" name="Text Box 7"/>
          <p:cNvSpPr txBox="1">
            <a:spLocks noChangeArrowheads="1"/>
          </p:cNvSpPr>
          <p:nvPr/>
        </p:nvSpPr>
        <p:spPr bwMode="auto">
          <a:xfrm>
            <a:off x="2619375" y="6256338"/>
            <a:ext cx="1531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dirty="0"/>
              <a:t>Zjevné teplo</a:t>
            </a:r>
            <a:endParaRPr lang="en-GB" altLang="cs-CZ" sz="1800" b="1" dirty="0"/>
          </a:p>
        </p:txBody>
      </p:sp>
      <p:pic>
        <p:nvPicPr>
          <p:cNvPr id="3" name="Obrázek 2" descr="Obsah obrázku diagram, skica, kresba, Vykreslený graf&#10;&#10;Popis byl vytvořen automaticky">
            <a:extLst>
              <a:ext uri="{FF2B5EF4-FFF2-40B4-BE49-F238E27FC236}">
                <a16:creationId xmlns:a16="http://schemas.microsoft.com/office/drawing/2014/main" id="{A564E20A-124E-1C4D-B871-94C889D078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484" y="1986095"/>
            <a:ext cx="8813104" cy="4270243"/>
          </a:xfrm>
          <a:prstGeom prst="rect">
            <a:avLst/>
          </a:prstGeom>
        </p:spPr>
      </p:pic>
    </p:spTree>
    <p:extLst>
      <p:ext uri="{BB962C8B-B14F-4D97-AF65-F5344CB8AC3E}">
        <p14:creationId xmlns:p14="http://schemas.microsoft.com/office/powerpoint/2010/main" val="19554769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3BC2062-AA97-5FAC-CB7B-AB499DB419C5}"/>
              </a:ext>
            </a:extLst>
          </p:cNvPr>
          <p:cNvSpPr>
            <a:spLocks noGrp="1"/>
          </p:cNvSpPr>
          <p:nvPr>
            <p:ph type="title"/>
          </p:nvPr>
        </p:nvSpPr>
        <p:spPr/>
        <p:txBody>
          <a:bodyPr>
            <a:normAutofit/>
          </a:bodyPr>
          <a:lstStyle/>
          <a:p>
            <a:r>
              <a:rPr lang="cs-CZ" sz="3600" b="1" dirty="0">
                <a:solidFill>
                  <a:srgbClr val="C00000"/>
                </a:solidFill>
              </a:rPr>
              <a:t>Nutno dostat do základního vzdělání</a:t>
            </a:r>
            <a:endParaRPr lang="en-US" sz="3600" b="1" dirty="0">
              <a:solidFill>
                <a:srgbClr val="C00000"/>
              </a:solidFill>
            </a:endParaRPr>
          </a:p>
        </p:txBody>
      </p:sp>
      <p:sp>
        <p:nvSpPr>
          <p:cNvPr id="5" name="Zástupný obsah 4">
            <a:extLst>
              <a:ext uri="{FF2B5EF4-FFF2-40B4-BE49-F238E27FC236}">
                <a16:creationId xmlns:a16="http://schemas.microsoft.com/office/drawing/2014/main" id="{AA027059-F262-25C3-44F7-EF5CA0081B24}"/>
              </a:ext>
            </a:extLst>
          </p:cNvPr>
          <p:cNvSpPr>
            <a:spLocks noGrp="1"/>
          </p:cNvSpPr>
          <p:nvPr>
            <p:ph idx="1"/>
          </p:nvPr>
        </p:nvSpPr>
        <p:spPr/>
        <p:txBody>
          <a:bodyPr/>
          <a:lstStyle/>
          <a:p>
            <a:pPr marL="0" indent="0">
              <a:buNone/>
            </a:pPr>
            <a:r>
              <a:rPr lang="cs-CZ" dirty="0"/>
              <a:t>Fotosyntézou do rostlinné biomasy se váže několik Wm</a:t>
            </a:r>
            <a:r>
              <a:rPr lang="cs-CZ" baseline="30000" dirty="0"/>
              <a:t>-2</a:t>
            </a:r>
            <a:endParaRPr lang="cs-CZ" dirty="0"/>
          </a:p>
          <a:p>
            <a:pPr marL="0" indent="0">
              <a:buNone/>
            </a:pPr>
            <a:r>
              <a:rPr lang="cs-CZ" dirty="0"/>
              <a:t>Na výpar vody z porostů (evapotranspirace) se spotřebují stovky Wm</a:t>
            </a:r>
            <a:r>
              <a:rPr lang="cs-CZ" baseline="30000" dirty="0"/>
              <a:t>-2</a:t>
            </a:r>
            <a:endParaRPr lang="cs-CZ" dirty="0"/>
          </a:p>
          <a:p>
            <a:pPr marL="0" indent="0">
              <a:buNone/>
            </a:pPr>
            <a:r>
              <a:rPr lang="cs-CZ" dirty="0"/>
              <a:t>Střední hodnota rychlosti výparu  100mgm</a:t>
            </a:r>
            <a:r>
              <a:rPr lang="cs-CZ" baseline="30000" dirty="0"/>
              <a:t>-2</a:t>
            </a:r>
            <a:r>
              <a:rPr lang="cs-CZ" dirty="0"/>
              <a:t>s</a:t>
            </a:r>
            <a:r>
              <a:rPr lang="cs-CZ" baseline="30000" dirty="0"/>
              <a:t>-1</a:t>
            </a:r>
            <a:r>
              <a:rPr lang="cs-CZ" dirty="0"/>
              <a:t> = 240 Wm</a:t>
            </a:r>
            <a:r>
              <a:rPr lang="cs-CZ" baseline="30000" dirty="0"/>
              <a:t>-2   </a:t>
            </a:r>
            <a:endParaRPr lang="cs-CZ" dirty="0"/>
          </a:p>
          <a:p>
            <a:pPr marL="0" indent="0">
              <a:buNone/>
            </a:pPr>
            <a:r>
              <a:rPr lang="cs-CZ" b="1" dirty="0">
                <a:solidFill>
                  <a:srgbClr val="C00000"/>
                </a:solidFill>
              </a:rPr>
              <a:t>Úhyn lesa, odvodnění, „zabetonování“ je provázeno poklesem výparu a sluneční energie se mění ve zjevné teplo cca 240 Wm</a:t>
            </a:r>
            <a:r>
              <a:rPr lang="cs-CZ" b="1" baseline="30000" dirty="0">
                <a:solidFill>
                  <a:srgbClr val="C00000"/>
                </a:solidFill>
              </a:rPr>
              <a:t>-2   </a:t>
            </a:r>
            <a:r>
              <a:rPr lang="cs-CZ" b="1" dirty="0">
                <a:solidFill>
                  <a:srgbClr val="C00000"/>
                </a:solidFill>
              </a:rPr>
              <a:t>(1km</a:t>
            </a:r>
            <a:r>
              <a:rPr lang="cs-CZ" b="1" baseline="30000" dirty="0">
                <a:solidFill>
                  <a:srgbClr val="C00000"/>
                </a:solidFill>
              </a:rPr>
              <a:t>2</a:t>
            </a:r>
            <a:r>
              <a:rPr lang="cs-CZ" b="1" dirty="0">
                <a:solidFill>
                  <a:srgbClr val="C00000"/>
                </a:solidFill>
              </a:rPr>
              <a:t> = 240MW produkce tepla)</a:t>
            </a:r>
          </a:p>
          <a:p>
            <a:pPr marL="0" indent="0">
              <a:buNone/>
            </a:pP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Pokorný, J. (2001). </a:t>
            </a:r>
            <a:r>
              <a:rPr lang="cs-CZ" sz="1600" kern="0" dirty="0" err="1">
                <a:effectLst/>
                <a:latin typeface="Segoe UI" panose="020B0502040204020203" pitchFamily="34" charset="0"/>
                <a:ea typeface="Times New Roman" panose="02020603050405020304" pitchFamily="18" charset="0"/>
                <a:cs typeface="Times New Roman" panose="02020603050405020304" pitchFamily="18" charset="0"/>
              </a:rPr>
              <a:t>Dissipation</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cs-CZ" sz="1600" kern="0" dirty="0" err="1">
                <a:effectLst/>
                <a:latin typeface="Segoe UI" panose="020B0502040204020203" pitchFamily="34" charset="0"/>
                <a:ea typeface="Times New Roman" panose="02020603050405020304" pitchFamily="18" charset="0"/>
                <a:cs typeface="Times New Roman" panose="02020603050405020304" pitchFamily="18" charset="0"/>
              </a:rPr>
              <a:t>of</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cs-CZ" sz="1600" kern="0" dirty="0" err="1">
                <a:effectLst/>
                <a:latin typeface="Segoe UI" panose="020B0502040204020203" pitchFamily="34" charset="0"/>
                <a:ea typeface="Times New Roman" panose="02020603050405020304" pitchFamily="18" charset="0"/>
                <a:cs typeface="Times New Roman" panose="02020603050405020304" pitchFamily="18" charset="0"/>
              </a:rPr>
              <a:t>solar</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cs-CZ" sz="1600" kern="0" dirty="0" err="1">
                <a:effectLst/>
                <a:latin typeface="Segoe UI" panose="020B0502040204020203" pitchFamily="34" charset="0"/>
                <a:ea typeface="Times New Roman" panose="02020603050405020304" pitchFamily="18" charset="0"/>
                <a:cs typeface="Times New Roman" panose="02020603050405020304" pitchFamily="18" charset="0"/>
              </a:rPr>
              <a:t>energy</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 in </a:t>
            </a:r>
            <a:r>
              <a:rPr lang="cs-CZ" sz="1600" kern="0" dirty="0" err="1">
                <a:effectLst/>
                <a:latin typeface="Segoe UI" panose="020B0502040204020203" pitchFamily="34" charset="0"/>
                <a:ea typeface="Times New Roman" panose="02020603050405020304" pitchFamily="18" charset="0"/>
                <a:cs typeface="Times New Roman" panose="02020603050405020304" pitchFamily="18" charset="0"/>
              </a:rPr>
              <a:t>landscape</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a:t>
            </a:r>
            <a:r>
              <a:rPr lang="cs-CZ" sz="1600" kern="0" dirty="0" err="1">
                <a:effectLst/>
                <a:latin typeface="Segoe UI" panose="020B0502040204020203" pitchFamily="34" charset="0"/>
                <a:ea typeface="Times New Roman" panose="02020603050405020304" pitchFamily="18" charset="0"/>
                <a:cs typeface="Times New Roman" panose="02020603050405020304" pitchFamily="18" charset="0"/>
              </a:rPr>
              <a:t>controlled</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 by management </a:t>
            </a:r>
            <a:r>
              <a:rPr lang="cs-CZ" sz="1600" kern="0" dirty="0" err="1">
                <a:effectLst/>
                <a:latin typeface="Segoe UI" panose="020B0502040204020203" pitchFamily="34" charset="0"/>
                <a:ea typeface="Times New Roman" panose="02020603050405020304" pitchFamily="18" charset="0"/>
                <a:cs typeface="Times New Roman" panose="02020603050405020304" pitchFamily="18" charset="0"/>
              </a:rPr>
              <a:t>of</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cs-CZ" sz="1600" kern="0" dirty="0" err="1">
                <a:effectLst/>
                <a:latin typeface="Segoe UI" panose="020B0502040204020203" pitchFamily="34" charset="0"/>
                <a:ea typeface="Times New Roman" panose="02020603050405020304" pitchFamily="18" charset="0"/>
                <a:cs typeface="Times New Roman" panose="02020603050405020304" pitchFamily="18" charset="0"/>
              </a:rPr>
              <a:t>water</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 and </a:t>
            </a:r>
            <a:r>
              <a:rPr lang="cs-CZ" sz="1600" kern="0" dirty="0" err="1">
                <a:effectLst/>
                <a:latin typeface="Segoe UI" panose="020B0502040204020203" pitchFamily="34" charset="0"/>
                <a:ea typeface="Times New Roman" panose="02020603050405020304" pitchFamily="18" charset="0"/>
                <a:cs typeface="Times New Roman" panose="02020603050405020304" pitchFamily="18" charset="0"/>
              </a:rPr>
              <a:t>vegetation</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cs-CZ" sz="1600" i="1" kern="0" dirty="0" err="1">
                <a:effectLst/>
                <a:latin typeface="Segoe UI" panose="020B0502040204020203" pitchFamily="34" charset="0"/>
                <a:ea typeface="Times New Roman" panose="02020603050405020304" pitchFamily="18" charset="0"/>
                <a:cs typeface="Times New Roman" panose="02020603050405020304" pitchFamily="18" charset="0"/>
              </a:rPr>
              <a:t>Renewable</a:t>
            </a:r>
            <a:r>
              <a:rPr lang="cs-CZ" sz="1600" i="1"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cs-CZ" sz="1600" i="1" kern="0" dirty="0" err="1">
                <a:effectLst/>
                <a:latin typeface="Segoe UI" panose="020B0502040204020203" pitchFamily="34" charset="0"/>
                <a:ea typeface="Times New Roman" panose="02020603050405020304" pitchFamily="18" charset="0"/>
                <a:cs typeface="Times New Roman" panose="02020603050405020304" pitchFamily="18" charset="0"/>
              </a:rPr>
              <a:t>Energy</a:t>
            </a:r>
            <a:r>
              <a:rPr lang="cs-CZ" sz="1600" i="1" kern="0" dirty="0">
                <a:effectLst/>
                <a:latin typeface="Segoe UI" panose="020B0502040204020203" pitchFamily="34" charset="0"/>
                <a:ea typeface="Times New Roman" panose="02020603050405020304" pitchFamily="18" charset="0"/>
                <a:cs typeface="Times New Roman" panose="02020603050405020304" pitchFamily="18" charset="0"/>
              </a:rPr>
              <a:t>, 24</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(3-4), 641-645. doi:10.1016/S0960-1481(01)00050-7</a:t>
            </a:r>
          </a:p>
          <a:p>
            <a:pPr marL="0" indent="0">
              <a:buNone/>
            </a:pP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Pokorný, J., &amp; Rejšková, A. (2008). Water </a:t>
            </a:r>
            <a:r>
              <a:rPr lang="cs-CZ" sz="1600" kern="0" dirty="0" err="1">
                <a:effectLst/>
                <a:latin typeface="Segoe UI" panose="020B0502040204020203" pitchFamily="34" charset="0"/>
                <a:ea typeface="Times New Roman" panose="02020603050405020304" pitchFamily="18" charset="0"/>
                <a:cs typeface="Times New Roman" panose="02020603050405020304" pitchFamily="18" charset="0"/>
              </a:rPr>
              <a:t>Cycle</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 Management. In </a:t>
            </a:r>
            <a:r>
              <a:rPr lang="cs-CZ" sz="1600" i="1" kern="0" dirty="0" err="1">
                <a:effectLst/>
                <a:latin typeface="Segoe UI" panose="020B0502040204020203" pitchFamily="34" charset="0"/>
                <a:ea typeface="Times New Roman" panose="02020603050405020304" pitchFamily="18" charset="0"/>
                <a:cs typeface="Times New Roman" panose="02020603050405020304" pitchFamily="18" charset="0"/>
              </a:rPr>
              <a:t>Encyclopedia</a:t>
            </a:r>
            <a:r>
              <a:rPr lang="cs-CZ" sz="1600" i="1"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cs-CZ" sz="1600" i="1" kern="0" dirty="0" err="1">
                <a:effectLst/>
                <a:latin typeface="Segoe UI" panose="020B0502040204020203" pitchFamily="34" charset="0"/>
                <a:ea typeface="Times New Roman" panose="02020603050405020304" pitchFamily="18" charset="0"/>
                <a:cs typeface="Times New Roman" panose="02020603050405020304" pitchFamily="18" charset="0"/>
              </a:rPr>
              <a:t>of</a:t>
            </a:r>
            <a:r>
              <a:rPr lang="cs-CZ" sz="1600" i="1" kern="0" dirty="0">
                <a:effectLst/>
                <a:latin typeface="Segoe UI" panose="020B0502040204020203" pitchFamily="34" charset="0"/>
                <a:ea typeface="Times New Roman" panose="02020603050405020304" pitchFamily="18" charset="0"/>
                <a:cs typeface="Times New Roman" panose="02020603050405020304" pitchFamily="18" charset="0"/>
              </a:rPr>
              <a:t> Ecology</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 (pp. 3729-3737): </a:t>
            </a:r>
            <a:r>
              <a:rPr lang="cs-CZ" sz="1600" kern="0" dirty="0" err="1">
                <a:effectLst/>
                <a:latin typeface="Segoe UI" panose="020B0502040204020203" pitchFamily="34" charset="0"/>
                <a:ea typeface="Times New Roman" panose="02020603050405020304" pitchFamily="18" charset="0"/>
                <a:cs typeface="Times New Roman" panose="02020603050405020304" pitchFamily="18" charset="0"/>
              </a:rPr>
              <a:t>Elsevier</a:t>
            </a:r>
            <a:r>
              <a:rPr lang="cs-CZ" sz="1600" kern="0" dirty="0">
                <a:effectLst/>
                <a:latin typeface="Segoe UI" panose="020B0502040204020203" pitchFamily="34" charset="0"/>
                <a:ea typeface="Times New Roman" panose="02020603050405020304" pitchFamily="18" charset="0"/>
                <a:cs typeface="Times New Roman" panose="02020603050405020304" pitchFamily="18" charset="0"/>
              </a:rPr>
              <a:t>.</a:t>
            </a:r>
          </a:p>
          <a:p>
            <a:pPr marL="0" indent="0">
              <a:buNone/>
            </a:pPr>
            <a:r>
              <a:rPr lang="cs-CZ" sz="1400" kern="0" dirty="0">
                <a:effectLst/>
                <a:latin typeface="Segoe UI" panose="020B0502040204020203" pitchFamily="34" charset="0"/>
                <a:ea typeface="Times New Roman" panose="02020603050405020304" pitchFamily="18" charset="0"/>
                <a:cs typeface="Times New Roman" panose="02020603050405020304" pitchFamily="18" charset="0"/>
              </a:rPr>
              <a:t>Pokorný, J., Květ, J., Rejšková, A., &amp; Brom, J. (2010). Wetlands as </a:t>
            </a:r>
            <a:r>
              <a:rPr lang="cs-CZ" sz="1400" kern="0" dirty="0" err="1">
                <a:effectLst/>
                <a:latin typeface="Segoe UI" panose="020B0502040204020203" pitchFamily="34" charset="0"/>
                <a:ea typeface="Times New Roman" panose="02020603050405020304" pitchFamily="18" charset="0"/>
                <a:cs typeface="Times New Roman" panose="02020603050405020304" pitchFamily="18" charset="0"/>
              </a:rPr>
              <a:t>energy-dissipating</a:t>
            </a:r>
            <a:r>
              <a:rPr lang="cs-CZ" sz="1400"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cs-CZ" sz="1400" kern="0" dirty="0" err="1">
                <a:effectLst/>
                <a:latin typeface="Segoe UI" panose="020B0502040204020203" pitchFamily="34" charset="0"/>
                <a:ea typeface="Times New Roman" panose="02020603050405020304" pitchFamily="18" charset="0"/>
                <a:cs typeface="Times New Roman" panose="02020603050405020304" pitchFamily="18" charset="0"/>
              </a:rPr>
              <a:t>systems</a:t>
            </a:r>
            <a:r>
              <a:rPr lang="cs-CZ" sz="1400"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cs-CZ" sz="1400" i="1" kern="0" dirty="0" err="1">
                <a:effectLst/>
                <a:latin typeface="Segoe UI" panose="020B0502040204020203" pitchFamily="34" charset="0"/>
                <a:ea typeface="Times New Roman" panose="02020603050405020304" pitchFamily="18" charset="0"/>
                <a:cs typeface="Times New Roman" panose="02020603050405020304" pitchFamily="18" charset="0"/>
              </a:rPr>
              <a:t>Journal</a:t>
            </a:r>
            <a:r>
              <a:rPr lang="cs-CZ" sz="1400" i="1"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cs-CZ" sz="1400" i="1" kern="0" dirty="0" err="1">
                <a:effectLst/>
                <a:latin typeface="Segoe UI" panose="020B0502040204020203" pitchFamily="34" charset="0"/>
                <a:ea typeface="Times New Roman" panose="02020603050405020304" pitchFamily="18" charset="0"/>
                <a:cs typeface="Times New Roman" panose="02020603050405020304" pitchFamily="18" charset="0"/>
              </a:rPr>
              <a:t>of</a:t>
            </a:r>
            <a:r>
              <a:rPr lang="cs-CZ" sz="1400" i="1"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cs-CZ" sz="1400" i="1" kern="0" dirty="0" err="1">
                <a:effectLst/>
                <a:latin typeface="Segoe UI" panose="020B0502040204020203" pitchFamily="34" charset="0"/>
                <a:ea typeface="Times New Roman" panose="02020603050405020304" pitchFamily="18" charset="0"/>
                <a:cs typeface="Times New Roman" panose="02020603050405020304" pitchFamily="18" charset="0"/>
              </a:rPr>
              <a:t>Industrial</a:t>
            </a:r>
            <a:r>
              <a:rPr lang="cs-CZ" sz="1400" i="1"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cs-CZ" sz="1400" i="1" kern="0" dirty="0" err="1">
                <a:effectLst/>
                <a:latin typeface="Segoe UI" panose="020B0502040204020203" pitchFamily="34" charset="0"/>
                <a:ea typeface="Times New Roman" panose="02020603050405020304" pitchFamily="18" charset="0"/>
                <a:cs typeface="Times New Roman" panose="02020603050405020304" pitchFamily="18" charset="0"/>
              </a:rPr>
              <a:t>Microbiology</a:t>
            </a:r>
            <a:r>
              <a:rPr lang="cs-CZ" sz="1400" i="1" kern="0" dirty="0">
                <a:effectLst/>
                <a:latin typeface="Segoe UI" panose="020B0502040204020203" pitchFamily="34" charset="0"/>
                <a:ea typeface="Times New Roman" panose="02020603050405020304" pitchFamily="18" charset="0"/>
                <a:cs typeface="Times New Roman" panose="02020603050405020304" pitchFamily="18" charset="0"/>
              </a:rPr>
              <a:t> &amp; Biotechnology, 37</a:t>
            </a:r>
            <a:r>
              <a:rPr lang="cs-CZ" sz="1400" kern="0" dirty="0">
                <a:effectLst/>
                <a:latin typeface="Segoe UI" panose="020B0502040204020203" pitchFamily="34" charset="0"/>
                <a:ea typeface="Times New Roman" panose="02020603050405020304" pitchFamily="18" charset="0"/>
                <a:cs typeface="Times New Roman" panose="02020603050405020304" pitchFamily="18" charset="0"/>
              </a:rPr>
              <a:t>(12), 1299-1305. doi:10.1007/s10295-010-0873-8</a:t>
            </a:r>
            <a:endParaRPr lang="cs-CZ" sz="1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cs-CZ" sz="1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cs-CZ"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cs-CZ" b="1" dirty="0">
              <a:solidFill>
                <a:srgbClr val="C00000"/>
              </a:solidFill>
            </a:endParaRPr>
          </a:p>
          <a:p>
            <a:pPr marL="0" indent="0">
              <a:buNone/>
            </a:pPr>
            <a:endParaRPr lang="cs-CZ" b="1" dirty="0">
              <a:solidFill>
                <a:srgbClr val="C00000"/>
              </a:solidFill>
            </a:endParaRPr>
          </a:p>
          <a:p>
            <a:pPr marL="0" indent="0">
              <a:buNone/>
            </a:pPr>
            <a:endParaRPr lang="cs-CZ" dirty="0"/>
          </a:p>
        </p:txBody>
      </p:sp>
    </p:spTree>
    <p:extLst>
      <p:ext uri="{BB962C8B-B14F-4D97-AF65-F5344CB8AC3E}">
        <p14:creationId xmlns:p14="http://schemas.microsoft.com/office/powerpoint/2010/main" val="33416663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1276453"/>
          </a:xfrm>
        </p:spPr>
        <p:txBody>
          <a:bodyPr>
            <a:normAutofit/>
          </a:bodyPr>
          <a:lstStyle/>
          <a:p>
            <a:r>
              <a:rPr lang="cs-CZ" sz="3600" dirty="0">
                <a:latin typeface="Times New Roman" panose="02020603050405020304" pitchFamily="18" charset="0"/>
                <a:cs typeface="Times New Roman" panose="02020603050405020304" pitchFamily="18" charset="0"/>
              </a:rPr>
              <a:t>Změna klimatu je vážnější než ukazuje vzestup globální průměrné teploty </a:t>
            </a:r>
            <a:endParaRPr lang="en-US" sz="3600" dirty="0">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1"/>
          </p:nvPr>
        </p:nvSpPr>
        <p:spPr>
          <a:xfrm>
            <a:off x="1524000" y="2541318"/>
            <a:ext cx="9144000" cy="3372593"/>
          </a:xfrm>
        </p:spPr>
        <p:txBody>
          <a:bodyPr>
            <a:normAutofit fontScale="62500" lnSpcReduction="20000"/>
          </a:bodyPr>
          <a:lstStyle/>
          <a:p>
            <a:r>
              <a:rPr lang="cs-CZ" sz="4000" dirty="0">
                <a:solidFill>
                  <a:schemeClr val="tx1"/>
                </a:solidFill>
              </a:rPr>
              <a:t>Města a krajina se přehřívají, protože jsou odvodněna, odlesněna.  Vzduch se ohřívá od přehřátých ploch, stoupá vzhůru a odnáší vodu z okolí</a:t>
            </a:r>
          </a:p>
          <a:p>
            <a:r>
              <a:rPr lang="cs-CZ" sz="4500" dirty="0">
                <a:solidFill>
                  <a:srgbClr val="C00000"/>
                </a:solidFill>
                <a:latin typeface="Times New Roman" panose="02020603050405020304" pitchFamily="18" charset="0"/>
                <a:cs typeface="Times New Roman" panose="02020603050405020304" pitchFamily="18" charset="0"/>
              </a:rPr>
              <a:t>Historické civilizace vysychaly, poučili jsme se?</a:t>
            </a:r>
          </a:p>
          <a:p>
            <a:r>
              <a:rPr lang="cs-CZ" sz="4500" dirty="0">
                <a:solidFill>
                  <a:srgbClr val="C00000"/>
                </a:solidFill>
                <a:latin typeface="Times New Roman" panose="02020603050405020304" pitchFamily="18" charset="0"/>
                <a:cs typeface="Times New Roman" panose="02020603050405020304" pitchFamily="18" charset="0"/>
              </a:rPr>
              <a:t>Přehřívání následkem úbytku vegetace a odvodnění není posuzováno v procesu EIA.</a:t>
            </a:r>
          </a:p>
          <a:p>
            <a:r>
              <a:rPr lang="cs-CZ" sz="4500" b="1" dirty="0"/>
              <a:t>Střední hodnota rychlosti výparu  100mgm</a:t>
            </a:r>
            <a:r>
              <a:rPr lang="cs-CZ" sz="4500" b="1" baseline="30000" dirty="0"/>
              <a:t>-2</a:t>
            </a:r>
            <a:r>
              <a:rPr lang="cs-CZ" sz="4500" b="1" dirty="0"/>
              <a:t>s</a:t>
            </a:r>
            <a:r>
              <a:rPr lang="cs-CZ" sz="4500" b="1" baseline="30000" dirty="0"/>
              <a:t>-1</a:t>
            </a:r>
            <a:r>
              <a:rPr lang="cs-CZ" sz="4500" b="1" dirty="0"/>
              <a:t> = 240 Wm</a:t>
            </a:r>
            <a:r>
              <a:rPr lang="cs-CZ" sz="4500" b="1" baseline="30000" dirty="0"/>
              <a:t>-2   </a:t>
            </a:r>
            <a:endParaRPr lang="cs-CZ" sz="4500" b="1" dirty="0"/>
          </a:p>
          <a:p>
            <a:r>
              <a:rPr lang="cs-CZ" sz="4500" b="1" dirty="0">
                <a:latin typeface="Times New Roman" panose="02020603050405020304" pitchFamily="18" charset="0"/>
                <a:cs typeface="Times New Roman" panose="02020603050405020304" pitchFamily="18" charset="0"/>
              </a:rPr>
              <a:t>(za slunného dne) </a:t>
            </a:r>
          </a:p>
          <a:p>
            <a:endParaRPr lang="cs-CZ" sz="4500" dirty="0">
              <a:solidFill>
                <a:srgbClr val="C00000"/>
              </a:solidFill>
              <a:latin typeface="Times New Roman" panose="02020603050405020304" pitchFamily="18" charset="0"/>
              <a:cs typeface="Times New Roman" panose="02020603050405020304" pitchFamily="18" charset="0"/>
            </a:endParaRPr>
          </a:p>
          <a:p>
            <a:endParaRPr lang="en-US" sz="5100" dirty="0">
              <a:solidFill>
                <a:schemeClr val="tx1"/>
              </a:solidFill>
            </a:endParaRPr>
          </a:p>
        </p:txBody>
      </p:sp>
      <p:sp>
        <p:nvSpPr>
          <p:cNvPr id="5" name="TextovéPole 4"/>
          <p:cNvSpPr txBox="1"/>
          <p:nvPr/>
        </p:nvSpPr>
        <p:spPr>
          <a:xfrm>
            <a:off x="2207569" y="6165305"/>
            <a:ext cx="8714131" cy="461665"/>
          </a:xfrm>
          <a:prstGeom prst="rect">
            <a:avLst/>
          </a:prstGeom>
          <a:noFill/>
        </p:spPr>
        <p:txBody>
          <a:bodyPr wrap="square" rtlCol="0">
            <a:spAutoFit/>
          </a:bodyPr>
          <a:lstStyle/>
          <a:p>
            <a:r>
              <a:rPr lang="cs-CZ" sz="2400" b="1" dirty="0"/>
              <a:t> </a:t>
            </a:r>
            <a:endParaRPr lang="en-GB" sz="2400" b="1" dirty="0"/>
          </a:p>
        </p:txBody>
      </p:sp>
    </p:spTree>
    <p:extLst>
      <p:ext uri="{BB962C8B-B14F-4D97-AF65-F5344CB8AC3E}">
        <p14:creationId xmlns:p14="http://schemas.microsoft.com/office/powerpoint/2010/main" val="35135337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200" dirty="0">
                <a:latin typeface="Times New Roman" panose="02020603050405020304" pitchFamily="18" charset="0"/>
                <a:cs typeface="Times New Roman" panose="02020603050405020304" pitchFamily="18" charset="0"/>
              </a:rPr>
              <a:t>Změny povrchových teplot a toků energie po úhynu lesa</a:t>
            </a:r>
            <a:br>
              <a:rPr lang="cs-CZ" sz="3200" dirty="0">
                <a:latin typeface="Times New Roman" panose="02020603050405020304" pitchFamily="18" charset="0"/>
                <a:cs typeface="Times New Roman" panose="02020603050405020304" pitchFamily="18" charset="0"/>
              </a:rPr>
            </a:br>
            <a:r>
              <a:rPr lang="cs-CZ" sz="3200" dirty="0">
                <a:latin typeface="Times New Roman" panose="02020603050405020304" pitchFamily="18" charset="0"/>
                <a:cs typeface="Times New Roman" panose="02020603050405020304" pitchFamily="18" charset="0"/>
              </a:rPr>
              <a:t>(</a:t>
            </a:r>
            <a:r>
              <a:rPr lang="cs-CZ" sz="3200" dirty="0" err="1">
                <a:latin typeface="Times New Roman" panose="02020603050405020304" pitchFamily="18" charset="0"/>
                <a:cs typeface="Times New Roman" panose="02020603050405020304" pitchFamily="18" charset="0"/>
              </a:rPr>
              <a:t>dačicko</a:t>
            </a:r>
            <a:r>
              <a:rPr lang="cs-CZ"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normAutofit lnSpcReduction="10000"/>
          </a:bodyPr>
          <a:lstStyle/>
          <a:p>
            <a:r>
              <a:rPr lang="cs-CZ" dirty="0"/>
              <a:t>Na jihovýchodě Českomoravské vysočiny uhynuly smrkové lesy následkem kůrovcové kalamity.</a:t>
            </a:r>
          </a:p>
          <a:p>
            <a:r>
              <a:rPr lang="cs-CZ" dirty="0"/>
              <a:t>Vyhodnotili jsme změnu povrchových teplot krajiny a změny  rychlosti evapotranspirace (výpar vody porostem) a toku zjevného tepla (termika, turbulentní proudění) s využitím satelitních snímků </a:t>
            </a:r>
            <a:r>
              <a:rPr lang="cs-CZ" dirty="0" err="1"/>
              <a:t>Landsat</a:t>
            </a:r>
            <a:endParaRPr lang="cs-CZ" dirty="0"/>
          </a:p>
          <a:p>
            <a:endParaRPr lang="cs-CZ" dirty="0"/>
          </a:p>
          <a:p>
            <a:r>
              <a:rPr lang="cs-CZ" sz="2000" dirty="0">
                <a:effectLst/>
                <a:latin typeface="Times New Roman" panose="02020603050405020304" pitchFamily="18" charset="0"/>
                <a:ea typeface="Times New Roman" panose="02020603050405020304" pitchFamily="18" charset="0"/>
              </a:rPr>
              <a:t>Hesslerová, P.,  </a:t>
            </a:r>
            <a:r>
              <a:rPr lang="cs-CZ" sz="2000" dirty="0" err="1">
                <a:effectLst/>
                <a:latin typeface="Times New Roman" panose="02020603050405020304" pitchFamily="18" charset="0"/>
                <a:ea typeface="Times New Roman" panose="02020603050405020304" pitchFamily="18" charset="0"/>
              </a:rPr>
              <a:t>Huryna</a:t>
            </a:r>
            <a:r>
              <a:rPr lang="cs-CZ" sz="2000" dirty="0">
                <a:effectLst/>
                <a:latin typeface="Times New Roman" panose="02020603050405020304" pitchFamily="18" charset="0"/>
                <a:ea typeface="Times New Roman" panose="02020603050405020304" pitchFamily="18" charset="0"/>
              </a:rPr>
              <a:t>, H., Pokorný, J., Kozumplíková, A., </a:t>
            </a:r>
            <a:r>
              <a:rPr lang="cs-CZ" sz="2000" dirty="0" err="1">
                <a:effectLst/>
                <a:latin typeface="Times New Roman" panose="02020603050405020304" pitchFamily="18" charset="0"/>
                <a:ea typeface="Times New Roman" panose="02020603050405020304" pitchFamily="18" charset="0"/>
              </a:rPr>
              <a:t>Vyskot</a:t>
            </a:r>
            <a:r>
              <a:rPr lang="cs-CZ" sz="2000" dirty="0">
                <a:effectLst/>
                <a:latin typeface="Times New Roman" panose="02020603050405020304" pitchFamily="18" charset="0"/>
                <a:ea typeface="Times New Roman" panose="02020603050405020304" pitchFamily="18" charset="0"/>
              </a:rPr>
              <a:t>, I.,  (2022) Změny klimatizační funkce lesních porostů jako následek jejich plošného odumření po gradaci lýkožrouta  smrkového</a:t>
            </a:r>
            <a:r>
              <a:rPr lang="cs-CZ" sz="2000" b="1" dirty="0">
                <a:effectLst/>
                <a:latin typeface="Times New Roman" panose="02020603050405020304" pitchFamily="18" charset="0"/>
                <a:ea typeface="Times New Roman" panose="02020603050405020304" pitchFamily="18" charset="0"/>
              </a:rPr>
              <a:t>. Zprávy lesnického výzkumu 67 (1) : 311 - 320</a:t>
            </a:r>
          </a:p>
          <a:p>
            <a:r>
              <a:rPr lang="en-GB" sz="2000" dirty="0">
                <a:effectLst/>
                <a:latin typeface="Times New Roman" panose="02020603050405020304" pitchFamily="18" charset="0"/>
                <a:ea typeface="Times New Roman" panose="02020603050405020304" pitchFamily="18" charset="0"/>
              </a:rPr>
              <a:t> </a:t>
            </a:r>
            <a:endParaRPr lang="cs-CZ" sz="20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endParaRPr lang="en-US" sz="2000" i="1" dirty="0"/>
          </a:p>
        </p:txBody>
      </p:sp>
    </p:spTree>
    <p:extLst>
      <p:ext uri="{BB962C8B-B14F-4D97-AF65-F5344CB8AC3E}">
        <p14:creationId xmlns:p14="http://schemas.microsoft.com/office/powerpoint/2010/main" val="18920085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r="50000" b="68964"/>
          <a:stretch/>
        </p:blipFill>
        <p:spPr>
          <a:xfrm>
            <a:off x="527382" y="620689"/>
            <a:ext cx="3648405" cy="3266759"/>
          </a:xfrm>
          <a:prstGeom prst="rect">
            <a:avLst/>
          </a:prstGeo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t="62297"/>
          <a:stretch/>
        </p:blipFill>
        <p:spPr>
          <a:xfrm>
            <a:off x="4079776" y="692697"/>
            <a:ext cx="7005101" cy="3809813"/>
          </a:xfrm>
          <a:prstGeom prst="rect">
            <a:avLst/>
          </a:prstGeom>
        </p:spPr>
      </p:pic>
      <p:sp>
        <p:nvSpPr>
          <p:cNvPr id="6" name="Obdélník 5"/>
          <p:cNvSpPr/>
          <p:nvPr/>
        </p:nvSpPr>
        <p:spPr>
          <a:xfrm>
            <a:off x="534779" y="4581129"/>
            <a:ext cx="10745797" cy="1477328"/>
          </a:xfrm>
          <a:prstGeom prst="rect">
            <a:avLst/>
          </a:prstGeom>
        </p:spPr>
        <p:txBody>
          <a:bodyPr wrap="square">
            <a:spAutoFit/>
          </a:bodyPr>
          <a:lstStyle/>
          <a:p>
            <a:r>
              <a:rPr lang="cs-CZ" dirty="0"/>
              <a:t>Rozdíly povrchové teploty a modelované teploty vzduchu v zájmovém území. V závorce je uvedena teplota vzduchu na stanici Kostelní Myslová. </a:t>
            </a:r>
          </a:p>
          <a:p>
            <a:r>
              <a:rPr lang="cs-CZ" dirty="0"/>
              <a:t>V roce 1990 byly nejchladnější lesní porosty. V roce 2019 po kůrovcové kalamitě mají lesní porosty podobnou teplotu jako zemědělská krajina. Teplota uschlých lesů  se zvýšila</a:t>
            </a:r>
          </a:p>
          <a:p>
            <a:r>
              <a:rPr lang="cs-CZ" dirty="0"/>
              <a:t>Družice </a:t>
            </a:r>
            <a:r>
              <a:rPr lang="cs-CZ" dirty="0" err="1"/>
              <a:t>Landsat</a:t>
            </a:r>
            <a:r>
              <a:rPr lang="cs-CZ" dirty="0"/>
              <a:t> snímá povrchovou teplotu kolem 10h SEČ, </a:t>
            </a:r>
          </a:p>
        </p:txBody>
      </p:sp>
    </p:spTree>
    <p:extLst>
      <p:ext uri="{BB962C8B-B14F-4D97-AF65-F5344CB8AC3E}">
        <p14:creationId xmlns:p14="http://schemas.microsoft.com/office/powerpoint/2010/main" val="18513989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sz="2800" dirty="0">
                <a:latin typeface="Times New Roman" panose="02020603050405020304" pitchFamily="18" charset="0"/>
                <a:cs typeface="Times New Roman" panose="02020603050405020304" pitchFamily="18" charset="0"/>
              </a:rPr>
              <a:t>Mapování </a:t>
            </a:r>
            <a:r>
              <a:rPr lang="cs-CZ" sz="2800" dirty="0" err="1">
                <a:latin typeface="Times New Roman" panose="02020603050405020304" pitchFamily="18" charset="0"/>
                <a:cs typeface="Times New Roman" panose="02020603050405020304" pitchFamily="18" charset="0"/>
              </a:rPr>
              <a:t>Corine</a:t>
            </a:r>
            <a:r>
              <a:rPr lang="cs-CZ" sz="2800" dirty="0">
                <a:latin typeface="Times New Roman" panose="02020603050405020304" pitchFamily="18" charset="0"/>
                <a:cs typeface="Times New Roman" panose="02020603050405020304" pitchFamily="18" charset="0"/>
              </a:rPr>
              <a:t> ukazuje vzrostlý stále zelený les na hřebenech Šumavy v roce 1990 a křoviny/les v roce 2012</a:t>
            </a:r>
            <a:br>
              <a:rPr lang="cs-CZ" sz="2800" dirty="0">
                <a:latin typeface="Times New Roman" panose="02020603050405020304" pitchFamily="18" charset="0"/>
                <a:cs typeface="Times New Roman" panose="02020603050405020304" pitchFamily="18" charset="0"/>
              </a:rPr>
            </a:br>
            <a:r>
              <a:rPr lang="cs-CZ" sz="1800" dirty="0"/>
              <a:t>Hesslerová, P., Huryna, H., Pokorný, J., &amp; Procházka, J. (2018). The </a:t>
            </a:r>
            <a:r>
              <a:rPr lang="cs-CZ" sz="1800" dirty="0" err="1"/>
              <a:t>effect</a:t>
            </a:r>
            <a:r>
              <a:rPr lang="cs-CZ" sz="1800" dirty="0"/>
              <a:t> </a:t>
            </a:r>
            <a:r>
              <a:rPr lang="cs-CZ" sz="1800" dirty="0" err="1"/>
              <a:t>of</a:t>
            </a:r>
            <a:r>
              <a:rPr lang="cs-CZ" sz="1800" dirty="0"/>
              <a:t> </a:t>
            </a:r>
            <a:r>
              <a:rPr lang="cs-CZ" sz="1800" dirty="0" err="1"/>
              <a:t>forest</a:t>
            </a:r>
            <a:r>
              <a:rPr lang="cs-CZ" sz="1800" dirty="0"/>
              <a:t> disturbance on </a:t>
            </a:r>
            <a:r>
              <a:rPr lang="cs-CZ" sz="1800" dirty="0" err="1"/>
              <a:t>landscape</a:t>
            </a:r>
            <a:r>
              <a:rPr lang="cs-CZ" sz="1800" dirty="0"/>
              <a:t> </a:t>
            </a:r>
            <a:r>
              <a:rPr lang="cs-CZ" sz="1800" dirty="0" err="1"/>
              <a:t>temperature</a:t>
            </a:r>
            <a:r>
              <a:rPr lang="cs-CZ" sz="1800" dirty="0"/>
              <a:t>. </a:t>
            </a:r>
            <a:r>
              <a:rPr lang="cs-CZ" sz="1800" i="1" dirty="0" err="1"/>
              <a:t>Ecological</a:t>
            </a:r>
            <a:r>
              <a:rPr lang="cs-CZ" sz="1800" i="1" dirty="0"/>
              <a:t> </a:t>
            </a:r>
            <a:r>
              <a:rPr lang="cs-CZ" sz="1800" i="1" dirty="0" err="1"/>
              <a:t>Engineering</a:t>
            </a:r>
            <a:r>
              <a:rPr lang="cs-CZ" sz="1800" i="1" dirty="0"/>
              <a:t>, 120</a:t>
            </a:r>
            <a:r>
              <a:rPr lang="cs-CZ" sz="1800" dirty="0"/>
              <a:t>, 345-354</a:t>
            </a:r>
            <a:br>
              <a:rPr lang="cs-CZ" sz="1800" dirty="0"/>
            </a:br>
            <a:endParaRPr lang="en-US" sz="1800" dirty="0">
              <a:latin typeface="Times New Roman" panose="02020603050405020304" pitchFamily="18" charset="0"/>
              <a:cs typeface="Times New Roman" panose="02020603050405020304" pitchFamily="18" charset="0"/>
            </a:endParaRPr>
          </a:p>
        </p:txBody>
      </p:sp>
      <p:pic>
        <p:nvPicPr>
          <p:cNvPr id="1027"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910899" y="1757548"/>
            <a:ext cx="5149363" cy="440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086080"/>
            <a:ext cx="5181600" cy="3830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4141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800" dirty="0">
                <a:latin typeface="Times New Roman" panose="02020603050405020304" pitchFamily="18" charset="0"/>
                <a:cs typeface="Times New Roman" panose="02020603050405020304" pitchFamily="18" charset="0"/>
              </a:rPr>
              <a:t>Povrchové teploty lesa na Šumavě v roce 1990 a v roce 2012. Patrné je zvýšení teplot na hřebenech poté, co uschly zonální (přirozené) horské smrčiny na hřebenech  následkem kůrovcové kalamity po hurikánu </a:t>
            </a:r>
            <a:r>
              <a:rPr lang="cs-CZ" sz="2800" dirty="0" err="1">
                <a:latin typeface="Times New Roman" panose="02020603050405020304" pitchFamily="18" charset="0"/>
                <a:cs typeface="Times New Roman" panose="02020603050405020304" pitchFamily="18" charset="0"/>
              </a:rPr>
              <a:t>Kyrill</a:t>
            </a:r>
            <a:r>
              <a:rPr lang="cs-CZ" sz="2800" dirty="0">
                <a:latin typeface="Times New Roman" panose="02020603050405020304" pitchFamily="18" charset="0"/>
                <a:cs typeface="Times New Roman" panose="02020603050405020304" pitchFamily="18" charset="0"/>
              </a:rPr>
              <a:t> (leden 2007)</a:t>
            </a:r>
            <a:br>
              <a:rPr lang="cs-CZ" sz="2800" dirty="0">
                <a:latin typeface="Times New Roman" panose="02020603050405020304" pitchFamily="18" charset="0"/>
                <a:cs typeface="Times New Roman" panose="02020603050405020304" pitchFamily="18" charset="0"/>
              </a:rPr>
            </a:b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784753"/>
            <a:ext cx="5181600" cy="367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ástupný symbol pro obsah 2"/>
          <p:cNvSpPr>
            <a:spLocks noGrp="1"/>
          </p:cNvSpPr>
          <p:nvPr>
            <p:ph sz="half" idx="2"/>
          </p:nvPr>
        </p:nvSpPr>
        <p:spPr/>
        <p:txBody>
          <a:bodyPr/>
          <a:lstStyle/>
          <a:p>
            <a:endParaRPr lang="en-US"/>
          </a:p>
        </p:txBody>
      </p:sp>
      <p:pic>
        <p:nvPicPr>
          <p:cNvPr id="1026" name="Picture 2" descr="C:\Users\pokorny\Documents\Konfernece calls 2007\2021\SOVAK Lesy\Obrazky\Sumava\temp_conif_change_1991_2016.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793" y="1843432"/>
            <a:ext cx="5070763" cy="361989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53143" y="5818909"/>
            <a:ext cx="11281558" cy="830997"/>
          </a:xfrm>
          <a:prstGeom prst="rect">
            <a:avLst/>
          </a:prstGeom>
          <a:noFill/>
        </p:spPr>
        <p:txBody>
          <a:bodyPr wrap="square" rtlCol="0">
            <a:spAutoFit/>
          </a:bodyPr>
          <a:lstStyle/>
          <a:p>
            <a:r>
              <a:rPr lang="cs-CZ" sz="1600" dirty="0"/>
              <a:t>Hesslerová, P., Huryna, H., Pokorný, J., &amp; Procházka, J. (2018). The </a:t>
            </a:r>
            <a:r>
              <a:rPr lang="cs-CZ" sz="1600" dirty="0" err="1"/>
              <a:t>effect</a:t>
            </a:r>
            <a:r>
              <a:rPr lang="cs-CZ" sz="1600" dirty="0"/>
              <a:t> </a:t>
            </a:r>
            <a:r>
              <a:rPr lang="cs-CZ" sz="1600" dirty="0" err="1"/>
              <a:t>of</a:t>
            </a:r>
            <a:r>
              <a:rPr lang="cs-CZ" sz="1600" dirty="0"/>
              <a:t> </a:t>
            </a:r>
            <a:r>
              <a:rPr lang="cs-CZ" sz="1600" dirty="0" err="1"/>
              <a:t>forest</a:t>
            </a:r>
            <a:r>
              <a:rPr lang="cs-CZ" sz="1600" dirty="0"/>
              <a:t> disturbance on </a:t>
            </a:r>
            <a:r>
              <a:rPr lang="cs-CZ" sz="1600" dirty="0" err="1"/>
              <a:t>landscape</a:t>
            </a:r>
            <a:r>
              <a:rPr lang="cs-CZ" sz="1600" dirty="0"/>
              <a:t> </a:t>
            </a:r>
            <a:r>
              <a:rPr lang="cs-CZ" sz="1600" dirty="0" err="1"/>
              <a:t>temperature</a:t>
            </a:r>
            <a:r>
              <a:rPr lang="cs-CZ" sz="1600" dirty="0"/>
              <a:t>. </a:t>
            </a:r>
            <a:r>
              <a:rPr lang="cs-CZ" sz="1600" i="1" dirty="0" err="1"/>
              <a:t>Ecological</a:t>
            </a:r>
            <a:r>
              <a:rPr lang="cs-CZ" sz="1600" i="1" dirty="0"/>
              <a:t> </a:t>
            </a:r>
            <a:r>
              <a:rPr lang="cs-CZ" sz="1600" i="1" dirty="0" err="1"/>
              <a:t>Engineering</a:t>
            </a:r>
            <a:r>
              <a:rPr lang="cs-CZ" sz="1600" i="1" dirty="0"/>
              <a:t>, 120</a:t>
            </a:r>
            <a:r>
              <a:rPr lang="cs-CZ" sz="1600" dirty="0"/>
              <a:t>, 345-354 </a:t>
            </a:r>
            <a:br>
              <a:rPr lang="cs-CZ" sz="1600" dirty="0"/>
            </a:br>
            <a:endParaRPr lang="en-US" sz="1600" dirty="0"/>
          </a:p>
        </p:txBody>
      </p:sp>
    </p:spTree>
    <p:extLst>
      <p:ext uri="{BB962C8B-B14F-4D97-AF65-F5344CB8AC3E}">
        <p14:creationId xmlns:p14="http://schemas.microsoft.com/office/powerpoint/2010/main" val="31729731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79275" y="94892"/>
            <a:ext cx="5149970" cy="2493034"/>
          </a:xfrm>
        </p:spPr>
        <p:txBody>
          <a:bodyPr>
            <a:normAutofit/>
          </a:bodyPr>
          <a:lstStyle/>
          <a:p>
            <a:r>
              <a:rPr lang="cs-CZ" sz="2200" dirty="0"/>
              <a:t>Změna krajinného pokryvu = změna distribuce slunečního záření na zemském povrchu a energetických toků (především latentního a zjevného tepla) = projevem je změna povrchové teploty</a:t>
            </a:r>
          </a:p>
          <a:p>
            <a:endParaRPr lang="cs-CZ" sz="22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6323" y="1720858"/>
            <a:ext cx="6645089" cy="5137142"/>
          </a:xfrm>
          <a:prstGeom prst="rect">
            <a:avLst/>
          </a:prstGeom>
        </p:spPr>
      </p:pic>
      <p:graphicFrame>
        <p:nvGraphicFramePr>
          <p:cNvPr id="5" name="Tabulka 4"/>
          <p:cNvGraphicFramePr>
            <a:graphicFrameLocks noGrp="1"/>
          </p:cNvGraphicFramePr>
          <p:nvPr/>
        </p:nvGraphicFramePr>
        <p:xfrm>
          <a:off x="6919105" y="251020"/>
          <a:ext cx="3581401" cy="1896110"/>
        </p:xfrm>
        <a:graphic>
          <a:graphicData uri="http://schemas.openxmlformats.org/drawingml/2006/table">
            <a:tbl>
              <a:tblPr>
                <a:tableStyleId>{5C22544A-7EE6-4342-B048-85BDC9FD1C3A}</a:tableStyleId>
              </a:tblPr>
              <a:tblGrid>
                <a:gridCol w="1249204">
                  <a:extLst>
                    <a:ext uri="{9D8B030D-6E8A-4147-A177-3AD203B41FA5}">
                      <a16:colId xmlns:a16="http://schemas.microsoft.com/office/drawing/2014/main" val="1562779302"/>
                    </a:ext>
                  </a:extLst>
                </a:gridCol>
                <a:gridCol w="711994">
                  <a:extLst>
                    <a:ext uri="{9D8B030D-6E8A-4147-A177-3AD203B41FA5}">
                      <a16:colId xmlns:a16="http://schemas.microsoft.com/office/drawing/2014/main" val="2450491150"/>
                    </a:ext>
                  </a:extLst>
                </a:gridCol>
                <a:gridCol w="472440">
                  <a:extLst>
                    <a:ext uri="{9D8B030D-6E8A-4147-A177-3AD203B41FA5}">
                      <a16:colId xmlns:a16="http://schemas.microsoft.com/office/drawing/2014/main" val="1202106428"/>
                    </a:ext>
                  </a:extLst>
                </a:gridCol>
                <a:gridCol w="570548">
                  <a:extLst>
                    <a:ext uri="{9D8B030D-6E8A-4147-A177-3AD203B41FA5}">
                      <a16:colId xmlns:a16="http://schemas.microsoft.com/office/drawing/2014/main" val="291009628"/>
                    </a:ext>
                  </a:extLst>
                </a:gridCol>
                <a:gridCol w="577215">
                  <a:extLst>
                    <a:ext uri="{9D8B030D-6E8A-4147-A177-3AD203B41FA5}">
                      <a16:colId xmlns:a16="http://schemas.microsoft.com/office/drawing/2014/main" val="890841976"/>
                    </a:ext>
                  </a:extLst>
                </a:gridCol>
              </a:tblGrid>
              <a:tr h="252095">
                <a:tc>
                  <a:txBody>
                    <a:bodyPr/>
                    <a:lstStyle/>
                    <a:p>
                      <a:pPr>
                        <a:lnSpc>
                          <a:spcPct val="115000"/>
                        </a:lnSpc>
                        <a:spcAft>
                          <a:spcPts val="0"/>
                        </a:spcAft>
                      </a:pPr>
                      <a:r>
                        <a:rPr lang="cs-CZ"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gridSpan="4">
                  <a:txBody>
                    <a:bodyPr/>
                    <a:lstStyle/>
                    <a:p>
                      <a:pPr fontAlgn="b">
                        <a:lnSpc>
                          <a:spcPct val="115000"/>
                        </a:lnSpc>
                        <a:spcAft>
                          <a:spcPts val="0"/>
                        </a:spcAft>
                      </a:pPr>
                      <a:r>
                        <a:rPr lang="cs-CZ" sz="1000" kern="1200">
                          <a:effectLst/>
                        </a:rPr>
                        <a:t>Rok (plocha v hektarech)</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995667125"/>
                  </a:ext>
                </a:extLst>
              </a:tr>
              <a:tr h="252095">
                <a:tc>
                  <a:txBody>
                    <a:bodyPr/>
                    <a:lstStyle/>
                    <a:p>
                      <a:pPr algn="ctr">
                        <a:lnSpc>
                          <a:spcPct val="115000"/>
                        </a:lnSpc>
                        <a:spcAft>
                          <a:spcPts val="0"/>
                        </a:spcAft>
                      </a:pPr>
                      <a:r>
                        <a:rPr lang="cs-CZ" sz="1000">
                          <a:effectLst/>
                        </a:rPr>
                        <a:t>Krajinný pokryv</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1990</a:t>
                      </a:r>
                      <a:endParaRPr lang="cs-CZ" sz="1100">
                        <a:effectLst/>
                      </a:endParaRPr>
                    </a:p>
                    <a:p>
                      <a:pPr algn="ctr" fontAlgn="b">
                        <a:lnSpc>
                          <a:spcPct val="115000"/>
                        </a:lnSpc>
                        <a:spcAft>
                          <a:spcPts val="0"/>
                        </a:spcAft>
                      </a:pPr>
                      <a:r>
                        <a:rPr lang="cs-CZ" sz="1000" kern="1200">
                          <a:effectLst/>
                        </a:rPr>
                        <a:t>(ha)</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2000</a:t>
                      </a:r>
                      <a:endParaRPr lang="cs-CZ" sz="1100">
                        <a:effectLst/>
                      </a:endParaRPr>
                    </a:p>
                    <a:p>
                      <a:pPr algn="ctr" fontAlgn="b">
                        <a:lnSpc>
                          <a:spcPct val="115000"/>
                        </a:lnSpc>
                        <a:spcAft>
                          <a:spcPts val="0"/>
                        </a:spcAft>
                      </a:pPr>
                      <a:r>
                        <a:rPr lang="cs-CZ" sz="1000" kern="1200">
                          <a:effectLst/>
                        </a:rPr>
                        <a:t>(ha)</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2006</a:t>
                      </a:r>
                      <a:endParaRPr lang="cs-CZ" sz="1100">
                        <a:effectLst/>
                      </a:endParaRPr>
                    </a:p>
                    <a:p>
                      <a:pPr algn="ctr" fontAlgn="b">
                        <a:lnSpc>
                          <a:spcPct val="115000"/>
                        </a:lnSpc>
                        <a:spcAft>
                          <a:spcPts val="0"/>
                        </a:spcAft>
                      </a:pPr>
                      <a:r>
                        <a:rPr lang="cs-CZ" sz="1000" kern="1200">
                          <a:effectLst/>
                        </a:rPr>
                        <a:t>(ha)</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2012</a:t>
                      </a:r>
                      <a:endParaRPr lang="cs-CZ" sz="1100">
                        <a:effectLst/>
                      </a:endParaRPr>
                    </a:p>
                    <a:p>
                      <a:pPr algn="ctr" fontAlgn="b">
                        <a:lnSpc>
                          <a:spcPct val="115000"/>
                        </a:lnSpc>
                        <a:spcAft>
                          <a:spcPts val="0"/>
                        </a:spcAft>
                      </a:pPr>
                      <a:r>
                        <a:rPr lang="cs-CZ" sz="1000" kern="1200">
                          <a:effectLst/>
                        </a:rPr>
                        <a:t>(ha)</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extLst>
                  <a:ext uri="{0D108BD9-81ED-4DB2-BD59-A6C34878D82A}">
                    <a16:rowId xmlns:a16="http://schemas.microsoft.com/office/drawing/2014/main" val="1837895230"/>
                  </a:ext>
                </a:extLst>
              </a:tr>
              <a:tr h="128905">
                <a:tc>
                  <a:txBody>
                    <a:bodyPr/>
                    <a:lstStyle/>
                    <a:p>
                      <a:pPr fontAlgn="b">
                        <a:lnSpc>
                          <a:spcPct val="115000"/>
                        </a:lnSpc>
                        <a:spcAft>
                          <a:spcPts val="0"/>
                        </a:spcAft>
                      </a:pPr>
                      <a:r>
                        <a:rPr lang="cs-CZ" sz="1000" kern="1200">
                          <a:effectLst/>
                        </a:rPr>
                        <a:t>Zastavěná území</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103,8</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103,8</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135,5</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135,5</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extLst>
                  <a:ext uri="{0D108BD9-81ED-4DB2-BD59-A6C34878D82A}">
                    <a16:rowId xmlns:a16="http://schemas.microsoft.com/office/drawing/2014/main" val="20224007"/>
                  </a:ext>
                </a:extLst>
              </a:tr>
              <a:tr h="59690">
                <a:tc>
                  <a:txBody>
                    <a:bodyPr/>
                    <a:lstStyle/>
                    <a:p>
                      <a:pPr fontAlgn="b">
                        <a:lnSpc>
                          <a:spcPct val="115000"/>
                        </a:lnSpc>
                        <a:spcAft>
                          <a:spcPts val="0"/>
                        </a:spcAft>
                      </a:pPr>
                      <a:r>
                        <a:rPr lang="cs-CZ" sz="1000" kern="1200">
                          <a:effectLst/>
                        </a:rPr>
                        <a:t>Jehličnatý les</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25 633,30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24 777</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24 872,20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18 084,40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extLst>
                  <a:ext uri="{0D108BD9-81ED-4DB2-BD59-A6C34878D82A}">
                    <a16:rowId xmlns:a16="http://schemas.microsoft.com/office/drawing/2014/main" val="3922094283"/>
                  </a:ext>
                </a:extLst>
              </a:tr>
              <a:tr h="0">
                <a:tc>
                  <a:txBody>
                    <a:bodyPr/>
                    <a:lstStyle/>
                    <a:p>
                      <a:pPr fontAlgn="b">
                        <a:lnSpc>
                          <a:spcPct val="115000"/>
                        </a:lnSpc>
                        <a:spcAft>
                          <a:spcPts val="0"/>
                        </a:spcAft>
                      </a:pPr>
                      <a:r>
                        <a:rPr lang="cs-CZ" sz="1000" kern="1200">
                          <a:effectLst/>
                        </a:rPr>
                        <a:t>Listnatý a smíšený les</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1 454,2</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1 507</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1 642,4</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2 370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extLst>
                  <a:ext uri="{0D108BD9-81ED-4DB2-BD59-A6C34878D82A}">
                    <a16:rowId xmlns:a16="http://schemas.microsoft.com/office/drawing/2014/main" val="3061995247"/>
                  </a:ext>
                </a:extLst>
              </a:tr>
              <a:tr h="0">
                <a:tc>
                  <a:txBody>
                    <a:bodyPr/>
                    <a:lstStyle/>
                    <a:p>
                      <a:pPr fontAlgn="b">
                        <a:lnSpc>
                          <a:spcPct val="115000"/>
                        </a:lnSpc>
                        <a:spcAft>
                          <a:spcPts val="0"/>
                        </a:spcAft>
                      </a:pPr>
                      <a:r>
                        <a:rPr lang="cs-CZ" sz="1000" kern="1200">
                          <a:effectLst/>
                        </a:rPr>
                        <a:t>Pole, louky, pastviny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5696,4</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5662,3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5302,4</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5281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extLst>
                  <a:ext uri="{0D108BD9-81ED-4DB2-BD59-A6C34878D82A}">
                    <a16:rowId xmlns:a16="http://schemas.microsoft.com/office/drawing/2014/main" val="3387277492"/>
                  </a:ext>
                </a:extLst>
              </a:tr>
              <a:tr h="0">
                <a:tc>
                  <a:txBody>
                    <a:bodyPr/>
                    <a:lstStyle/>
                    <a:p>
                      <a:pPr fontAlgn="b">
                        <a:lnSpc>
                          <a:spcPct val="115000"/>
                        </a:lnSpc>
                        <a:spcAft>
                          <a:spcPts val="0"/>
                        </a:spcAft>
                      </a:pPr>
                      <a:r>
                        <a:rPr lang="cs-CZ" sz="1000" kern="1200">
                          <a:effectLst/>
                        </a:rPr>
                        <a:t>Přechodová stadia lesa a křovin</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4 517</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5 360,8</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5 195</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11 272,40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extLst>
                  <a:ext uri="{0D108BD9-81ED-4DB2-BD59-A6C34878D82A}">
                    <a16:rowId xmlns:a16="http://schemas.microsoft.com/office/drawing/2014/main" val="839438480"/>
                  </a:ext>
                </a:extLst>
              </a:tr>
              <a:tr h="41275">
                <a:tc>
                  <a:txBody>
                    <a:bodyPr/>
                    <a:lstStyle/>
                    <a:p>
                      <a:pPr fontAlgn="b">
                        <a:lnSpc>
                          <a:spcPct val="115000"/>
                        </a:lnSpc>
                        <a:spcAft>
                          <a:spcPts val="0"/>
                        </a:spcAft>
                      </a:pPr>
                      <a:r>
                        <a:rPr lang="cs-CZ" sz="1000" kern="1200">
                          <a:effectLst/>
                        </a:rPr>
                        <a:t>Mokřady a rašeliniště</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9 17,5</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9 11,7</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a:effectLst/>
                        </a:rPr>
                        <a:t>1 181,5</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tc>
                  <a:txBody>
                    <a:bodyPr/>
                    <a:lstStyle/>
                    <a:p>
                      <a:pPr algn="ctr" fontAlgn="b">
                        <a:lnSpc>
                          <a:spcPct val="115000"/>
                        </a:lnSpc>
                        <a:spcAft>
                          <a:spcPts val="0"/>
                        </a:spcAft>
                      </a:pPr>
                      <a:r>
                        <a:rPr lang="cs-CZ" sz="1000" kern="1200" dirty="0">
                          <a:effectLst/>
                        </a:rPr>
                        <a:t>1 181,5</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44" marR="7144" marT="9525" marB="0" anchor="ctr"/>
                </a:tc>
                <a:extLst>
                  <a:ext uri="{0D108BD9-81ED-4DB2-BD59-A6C34878D82A}">
                    <a16:rowId xmlns:a16="http://schemas.microsoft.com/office/drawing/2014/main" val="242667185"/>
                  </a:ext>
                </a:extLst>
              </a:tr>
            </a:tbl>
          </a:graphicData>
        </a:graphic>
      </p:graphicFrame>
      <p:sp>
        <p:nvSpPr>
          <p:cNvPr id="6" name="TextovéPole 5"/>
          <p:cNvSpPr txBox="1"/>
          <p:nvPr/>
        </p:nvSpPr>
        <p:spPr>
          <a:xfrm>
            <a:off x="8653732" y="2044461"/>
            <a:ext cx="1846772" cy="5909310"/>
          </a:xfrm>
          <a:prstGeom prst="rect">
            <a:avLst/>
          </a:prstGeom>
          <a:noFill/>
        </p:spPr>
        <p:txBody>
          <a:bodyPr wrap="square" rtlCol="0">
            <a:spAutoFit/>
          </a:bodyPr>
          <a:lstStyle/>
          <a:p>
            <a:r>
              <a:rPr lang="cs-CZ" dirty="0"/>
              <a:t>Hodnocení změny relativní teploty povrchu – lesní porosty 1991, 1998, 2004, 2005, 2009 a 2016 pro část NP Šumava </a:t>
            </a:r>
          </a:p>
          <a:p>
            <a:endParaRPr lang="cs-CZ" dirty="0"/>
          </a:p>
          <a:p>
            <a:r>
              <a:rPr lang="cs-CZ" dirty="0"/>
              <a:t>Termální data: družice </a:t>
            </a:r>
            <a:r>
              <a:rPr lang="cs-CZ" dirty="0" err="1"/>
              <a:t>Landsat</a:t>
            </a:r>
            <a:r>
              <a:rPr lang="cs-CZ" dirty="0"/>
              <a:t> 5 a 8</a:t>
            </a:r>
          </a:p>
          <a:p>
            <a:r>
              <a:rPr lang="cs-CZ" dirty="0"/>
              <a:t>Krajinný pokryv – CORINE Land </a:t>
            </a:r>
            <a:r>
              <a:rPr lang="cs-CZ" dirty="0" err="1"/>
              <a:t>cover</a:t>
            </a:r>
            <a:endParaRPr lang="cs-CZ" dirty="0"/>
          </a:p>
          <a:p>
            <a:endParaRPr lang="cs-CZ" dirty="0"/>
          </a:p>
          <a:p>
            <a:r>
              <a:rPr lang="cs-CZ" dirty="0"/>
              <a:t>Odlesněné plochy – růst teploty 1 – 4°C</a:t>
            </a:r>
          </a:p>
          <a:p>
            <a:endParaRPr lang="cs-CZ" dirty="0"/>
          </a:p>
          <a:p>
            <a:r>
              <a:rPr lang="cs-CZ" dirty="0"/>
              <a:t> </a:t>
            </a:r>
          </a:p>
        </p:txBody>
      </p:sp>
    </p:spTree>
    <p:extLst>
      <p:ext uri="{BB962C8B-B14F-4D97-AF65-F5344CB8AC3E}">
        <p14:creationId xmlns:p14="http://schemas.microsoft.com/office/powerpoint/2010/main" val="30492068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93F6D8D-9B9E-4428-A614-E362B64EF3CA}"/>
              </a:ext>
            </a:extLst>
          </p:cNvPr>
          <p:cNvPicPr>
            <a:picLocks noChangeAspect="1"/>
          </p:cNvPicPr>
          <p:nvPr/>
        </p:nvPicPr>
        <p:blipFill>
          <a:blip r:embed="rId2"/>
          <a:stretch>
            <a:fillRect/>
          </a:stretch>
        </p:blipFill>
        <p:spPr>
          <a:xfrm>
            <a:off x="5650591" y="2876737"/>
            <a:ext cx="1997330" cy="2907662"/>
          </a:xfrm>
          <a:prstGeom prst="rect">
            <a:avLst/>
          </a:prstGeom>
        </p:spPr>
      </p:pic>
      <p:pic>
        <p:nvPicPr>
          <p:cNvPr id="6" name="Obrázek 5" descr="D:\TACR\výuka\materiály\metodika ZŠ\ENKI Metodika titulni list ZS 02_A.jpg">
            <a:extLst>
              <a:ext uri="{FF2B5EF4-FFF2-40B4-BE49-F238E27FC236}">
                <a16:creationId xmlns:a16="http://schemas.microsoft.com/office/drawing/2014/main" id="{02BA9878-1987-4D25-A4F1-0BFACF020DE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5370" y="2965804"/>
            <a:ext cx="1856474" cy="2702784"/>
          </a:xfrm>
          <a:prstGeom prst="rect">
            <a:avLst/>
          </a:prstGeom>
          <a:noFill/>
          <a:ln>
            <a:solidFill>
              <a:srgbClr val="00B0F0"/>
            </a:solidFill>
          </a:ln>
        </p:spPr>
      </p:pic>
      <p:pic>
        <p:nvPicPr>
          <p:cNvPr id="7" name="Obrázek 6">
            <a:extLst>
              <a:ext uri="{FF2B5EF4-FFF2-40B4-BE49-F238E27FC236}">
                <a16:creationId xmlns:a16="http://schemas.microsoft.com/office/drawing/2014/main" id="{E9E0B863-C4EA-4FBE-A462-05666214866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887645" y="2959620"/>
            <a:ext cx="1857600" cy="2702700"/>
          </a:xfrm>
          <a:prstGeom prst="rect">
            <a:avLst/>
          </a:prstGeom>
          <a:ln>
            <a:solidFill>
              <a:srgbClr val="00B0F0"/>
            </a:solidFill>
          </a:ln>
        </p:spPr>
      </p:pic>
      <p:pic>
        <p:nvPicPr>
          <p:cNvPr id="8" name="Obrázek 7" descr="D:\TACR\kniha\Slunce_voda_rostliny ob 03.jpg">
            <a:extLst>
              <a:ext uri="{FF2B5EF4-FFF2-40B4-BE49-F238E27FC236}">
                <a16:creationId xmlns:a16="http://schemas.microsoft.com/office/drawing/2014/main" id="{9B2E35EF-CD09-4E3D-8FD0-444506F8D49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3684" y="2965720"/>
            <a:ext cx="1770950" cy="2702784"/>
          </a:xfrm>
          <a:prstGeom prst="rect">
            <a:avLst/>
          </a:prstGeom>
          <a:noFill/>
          <a:ln>
            <a:solidFill>
              <a:srgbClr val="00B0F0"/>
            </a:solidFill>
          </a:ln>
        </p:spPr>
      </p:pic>
      <p:sp>
        <p:nvSpPr>
          <p:cNvPr id="9" name="Obdélník 8">
            <a:extLst>
              <a:ext uri="{FF2B5EF4-FFF2-40B4-BE49-F238E27FC236}">
                <a16:creationId xmlns:a16="http://schemas.microsoft.com/office/drawing/2014/main" id="{C0D3935F-A195-47B4-BD28-BE10987D629E}"/>
              </a:ext>
            </a:extLst>
          </p:cNvPr>
          <p:cNvSpPr/>
          <p:nvPr/>
        </p:nvSpPr>
        <p:spPr>
          <a:xfrm>
            <a:off x="1719772" y="1092864"/>
            <a:ext cx="7962098" cy="1165832"/>
          </a:xfrm>
          <a:prstGeom prst="rect">
            <a:avLst/>
          </a:prstGeom>
        </p:spPr>
        <p:txBody>
          <a:bodyPr wrap="square">
            <a:spAutoFit/>
          </a:bodyPr>
          <a:lstStyle/>
          <a:p>
            <a:r>
              <a:rPr lang="cs-CZ" sz="788" b="1" dirty="0">
                <a:latin typeface="Cabin"/>
              </a:rPr>
              <a:t>Projekt TAČR TL01000294</a:t>
            </a:r>
          </a:p>
          <a:p>
            <a:endParaRPr lang="cs-CZ" sz="788" dirty="0">
              <a:latin typeface="Cabin"/>
            </a:endParaRPr>
          </a:p>
          <a:p>
            <a:r>
              <a:rPr lang="cs-CZ" dirty="0">
                <a:solidFill>
                  <a:srgbClr val="333333"/>
                </a:solidFill>
                <a:latin typeface="Cabin"/>
              </a:rPr>
              <a:t>Sluneční energie, voda v krajině, vegetace: nová metodika vzdělávání pracovníků městských úřadů a inovace školní výuky k tématu efektu hospodářských zásahů na regionální klima.</a:t>
            </a:r>
          </a:p>
        </p:txBody>
      </p:sp>
      <p:sp>
        <p:nvSpPr>
          <p:cNvPr id="10" name="Obdélník 9">
            <a:extLst>
              <a:ext uri="{FF2B5EF4-FFF2-40B4-BE49-F238E27FC236}">
                <a16:creationId xmlns:a16="http://schemas.microsoft.com/office/drawing/2014/main" id="{840EBAB7-2CF0-4346-BAD0-632E0262EC74}"/>
              </a:ext>
            </a:extLst>
          </p:cNvPr>
          <p:cNvSpPr/>
          <p:nvPr/>
        </p:nvSpPr>
        <p:spPr>
          <a:xfrm>
            <a:off x="1795474" y="2276493"/>
            <a:ext cx="7950038" cy="415498"/>
          </a:xfrm>
          <a:prstGeom prst="rect">
            <a:avLst/>
          </a:prstGeom>
        </p:spPr>
        <p:txBody>
          <a:bodyPr wrap="square">
            <a:spAutoFit/>
          </a:bodyPr>
          <a:lstStyle/>
          <a:p>
            <a:r>
              <a:rPr lang="cs-CZ" sz="1050" i="1" dirty="0">
                <a:latin typeface="Cabin"/>
              </a:rPr>
              <a:t>Projekt je řešen s finanční podporou TAČR</a:t>
            </a:r>
          </a:p>
          <a:p>
            <a:r>
              <a:rPr lang="cs-CZ" sz="1050" i="1" dirty="0">
                <a:latin typeface="Cabin"/>
              </a:rPr>
              <a:t>Řešitelé: Jihočeská univerzita v Českých Budějovicích ve spolupráci s ENKI, o.p.s., Město Dačice, </a:t>
            </a:r>
            <a:r>
              <a:rPr lang="cs-CZ" sz="1050" i="1">
                <a:latin typeface="Cabin"/>
              </a:rPr>
              <a:t>Třeboň ověřuje </a:t>
            </a:r>
            <a:endParaRPr lang="cs-CZ" sz="1050" i="1" dirty="0">
              <a:latin typeface="Cabin"/>
            </a:endParaRPr>
          </a:p>
        </p:txBody>
      </p:sp>
      <p:pic>
        <p:nvPicPr>
          <p:cNvPr id="11" name="Obrázek 10">
            <a:extLst>
              <a:ext uri="{FF2B5EF4-FFF2-40B4-BE49-F238E27FC236}">
                <a16:creationId xmlns:a16="http://schemas.microsoft.com/office/drawing/2014/main" id="{C37F2076-7ACB-4B99-B97A-4EDEF2B901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2764" y="1749881"/>
            <a:ext cx="1011360" cy="1011360"/>
          </a:xfrm>
          <a:prstGeom prst="rect">
            <a:avLst/>
          </a:prstGeom>
        </p:spPr>
      </p:pic>
      <p:sp>
        <p:nvSpPr>
          <p:cNvPr id="12" name="Obdélník 11">
            <a:extLst>
              <a:ext uri="{FF2B5EF4-FFF2-40B4-BE49-F238E27FC236}">
                <a16:creationId xmlns:a16="http://schemas.microsoft.com/office/drawing/2014/main" id="{7CFAF78F-09D2-4704-AC79-059984D0B5AC}"/>
              </a:ext>
            </a:extLst>
          </p:cNvPr>
          <p:cNvSpPr/>
          <p:nvPr/>
        </p:nvSpPr>
        <p:spPr>
          <a:xfrm>
            <a:off x="7271400" y="5662321"/>
            <a:ext cx="2949141" cy="369332"/>
          </a:xfrm>
          <a:prstGeom prst="rect">
            <a:avLst/>
          </a:prstGeom>
        </p:spPr>
        <p:txBody>
          <a:bodyPr wrap="none">
            <a:spAutoFit/>
          </a:bodyPr>
          <a:lstStyle/>
          <a:p>
            <a:r>
              <a:rPr lang="cs-CZ" dirty="0">
                <a:solidFill>
                  <a:schemeClr val="accent1"/>
                </a:solidFill>
              </a:rPr>
              <a:t>https://projekty.pf.jcu.cz/svv/</a:t>
            </a:r>
            <a:endParaRPr lang="cs-CZ" dirty="0">
              <a:solidFill>
                <a:schemeClr val="accent1"/>
              </a:solidFill>
              <a:highlight>
                <a:srgbClr val="FFFF00"/>
              </a:highlight>
            </a:endParaRPr>
          </a:p>
        </p:txBody>
      </p:sp>
    </p:spTree>
    <p:extLst>
      <p:ext uri="{BB962C8B-B14F-4D97-AF65-F5344CB8AC3E}">
        <p14:creationId xmlns:p14="http://schemas.microsoft.com/office/powerpoint/2010/main" val="3013855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les_profil_P8282715.jpg"/>
          <p:cNvPicPr/>
          <p:nvPr/>
        </p:nvPicPr>
        <p:blipFill>
          <a:blip r:embed="rId2" cstate="print"/>
          <a:stretch>
            <a:fillRect/>
          </a:stretch>
        </p:blipFill>
        <p:spPr>
          <a:xfrm rot="16200000">
            <a:off x="230585" y="653280"/>
            <a:ext cx="2667541" cy="2599227"/>
          </a:xfrm>
          <a:prstGeom prst="rect">
            <a:avLst/>
          </a:prstGeom>
        </p:spPr>
      </p:pic>
      <p:pic>
        <p:nvPicPr>
          <p:cNvPr id="3" name="Obrázek 2" descr="IR_2605_les_profil_analyzy_popis.tif"/>
          <p:cNvPicPr/>
          <p:nvPr/>
        </p:nvPicPr>
        <p:blipFill>
          <a:blip r:embed="rId3" cstate="print"/>
          <a:stretch>
            <a:fillRect/>
          </a:stretch>
        </p:blipFill>
        <p:spPr>
          <a:xfrm>
            <a:off x="3209925" y="619123"/>
            <a:ext cx="4864400" cy="2781839"/>
          </a:xfrm>
          <a:prstGeom prst="rect">
            <a:avLst/>
          </a:prstGeom>
        </p:spPr>
      </p:pic>
      <p:pic>
        <p:nvPicPr>
          <p:cNvPr id="4" name="Obrázek 3" descr="kmeny_zmet_2_P8282642.JPG"/>
          <p:cNvPicPr/>
          <p:nvPr/>
        </p:nvPicPr>
        <p:blipFill>
          <a:blip r:embed="rId4" cstate="print"/>
          <a:stretch>
            <a:fillRect/>
          </a:stretch>
        </p:blipFill>
        <p:spPr>
          <a:xfrm>
            <a:off x="264742" y="3487012"/>
            <a:ext cx="3941811" cy="3198460"/>
          </a:xfrm>
          <a:prstGeom prst="rect">
            <a:avLst/>
          </a:prstGeom>
        </p:spPr>
      </p:pic>
      <p:pic>
        <p:nvPicPr>
          <p:cNvPr id="5" name="Obrázek 4" descr="IR_2569_kmeny_zmet_2_analyzy_popis.tif"/>
          <p:cNvPicPr/>
          <p:nvPr/>
        </p:nvPicPr>
        <p:blipFill>
          <a:blip r:embed="rId5" cstate="print"/>
          <a:stretch>
            <a:fillRect/>
          </a:stretch>
        </p:blipFill>
        <p:spPr>
          <a:xfrm>
            <a:off x="4291725" y="3487012"/>
            <a:ext cx="4377821" cy="3198460"/>
          </a:xfrm>
          <a:prstGeom prst="rect">
            <a:avLst/>
          </a:prstGeom>
        </p:spPr>
      </p:pic>
      <p:sp>
        <p:nvSpPr>
          <p:cNvPr id="7" name="TextovéPole 6"/>
          <p:cNvSpPr txBox="1"/>
          <p:nvPr/>
        </p:nvSpPr>
        <p:spPr>
          <a:xfrm>
            <a:off x="15360" y="-1877437"/>
            <a:ext cx="12271890" cy="830997"/>
          </a:xfrm>
          <a:prstGeom prst="rect">
            <a:avLst/>
          </a:prstGeom>
          <a:solidFill>
            <a:schemeClr val="bg1"/>
          </a:solidFill>
        </p:spPr>
        <p:txBody>
          <a:bodyPr wrap="square" rtlCol="0">
            <a:spAutoFit/>
          </a:bodyPr>
          <a:lstStyle/>
          <a:p>
            <a:endParaRPr lang="cs-CZ" sz="2400" dirty="0"/>
          </a:p>
          <a:p>
            <a:endParaRPr lang="cs-CZ" sz="2400" dirty="0"/>
          </a:p>
        </p:txBody>
      </p:sp>
      <p:sp>
        <p:nvSpPr>
          <p:cNvPr id="6" name="TextovéPole 5">
            <a:extLst>
              <a:ext uri="{FF2B5EF4-FFF2-40B4-BE49-F238E27FC236}">
                <a16:creationId xmlns:a16="http://schemas.microsoft.com/office/drawing/2014/main" id="{322BB4C0-33BB-29FA-562A-BBBE81197CAA}"/>
              </a:ext>
            </a:extLst>
          </p:cNvPr>
          <p:cNvSpPr txBox="1"/>
          <p:nvPr/>
        </p:nvSpPr>
        <p:spPr>
          <a:xfrm>
            <a:off x="8272463" y="1042988"/>
            <a:ext cx="6084658" cy="2246769"/>
          </a:xfrm>
          <a:prstGeom prst="rect">
            <a:avLst/>
          </a:prstGeom>
          <a:noFill/>
        </p:spPr>
        <p:txBody>
          <a:bodyPr wrap="square" rtlCol="0">
            <a:spAutoFit/>
          </a:bodyPr>
          <a:lstStyle/>
          <a:p>
            <a:r>
              <a:rPr lang="cs-CZ" sz="2000" dirty="0"/>
              <a:t>Živý les má nízké vyrovnané teploty</a:t>
            </a:r>
          </a:p>
          <a:p>
            <a:r>
              <a:rPr lang="cs-CZ" sz="2000" dirty="0"/>
              <a:t>Koruny stromů komunikují s </a:t>
            </a:r>
          </a:p>
          <a:p>
            <a:r>
              <a:rPr lang="cs-CZ" sz="2000" dirty="0"/>
              <a:t>atmosférou, chladnější vzduch</a:t>
            </a:r>
          </a:p>
          <a:p>
            <a:r>
              <a:rPr lang="cs-CZ" sz="2000" dirty="0"/>
              <a:t>je u země, drží se zde vlhkost</a:t>
            </a:r>
          </a:p>
          <a:p>
            <a:endParaRPr lang="cs-CZ" sz="2000" dirty="0"/>
          </a:p>
          <a:p>
            <a:r>
              <a:rPr lang="cs-CZ" sz="2000" dirty="0"/>
              <a:t>Uschlé osluněné kmeny mají </a:t>
            </a:r>
          </a:p>
          <a:p>
            <a:r>
              <a:rPr lang="cs-CZ" sz="2000" dirty="0"/>
              <a:t>vysokou povrchovou teplotu</a:t>
            </a:r>
          </a:p>
        </p:txBody>
      </p:sp>
    </p:spTree>
    <p:extLst>
      <p:ext uri="{BB962C8B-B14F-4D97-AF65-F5344CB8AC3E}">
        <p14:creationId xmlns:p14="http://schemas.microsoft.com/office/powerpoint/2010/main" val="6621571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dirty="0">
                <a:latin typeface="Times New Roman" panose="02020603050405020304" pitchFamily="18" charset="0"/>
                <a:cs typeface="Times New Roman" panose="02020603050405020304" pitchFamily="18" charset="0"/>
              </a:rPr>
              <a:t>Hraniční hřeben, </a:t>
            </a:r>
            <a:r>
              <a:rPr lang="cs-CZ" sz="3600" dirty="0" err="1">
                <a:latin typeface="Times New Roman" panose="02020603050405020304" pitchFamily="18" charset="0"/>
                <a:cs typeface="Times New Roman" panose="02020603050405020304" pitchFamily="18" charset="0"/>
              </a:rPr>
              <a:t>Třístoličník</a:t>
            </a:r>
            <a:r>
              <a:rPr lang="cs-CZ" sz="3600" dirty="0">
                <a:latin typeface="Times New Roman" panose="02020603050405020304" pitchFamily="18" charset="0"/>
                <a:cs typeface="Times New Roman" panose="02020603050405020304" pitchFamily="18" charset="0"/>
              </a:rPr>
              <a:t> – Trojmezná (2019)</a:t>
            </a:r>
            <a:br>
              <a:rPr lang="cs-CZ" sz="3600" dirty="0">
                <a:latin typeface="Times New Roman" panose="02020603050405020304" pitchFamily="18" charset="0"/>
                <a:cs typeface="Times New Roman" panose="02020603050405020304" pitchFamily="18" charset="0"/>
              </a:rPr>
            </a:br>
            <a:r>
              <a:rPr lang="cs-CZ" sz="3600" dirty="0">
                <a:latin typeface="Times New Roman" panose="02020603050405020304" pitchFamily="18" charset="0"/>
                <a:cs typeface="Times New Roman" panose="02020603050405020304" pitchFamily="18" charset="0"/>
              </a:rPr>
              <a:t>uschlé kmeny mají povrchovou teplotu i vyšší než 70 </a:t>
            </a:r>
            <a:r>
              <a:rPr lang="cs-CZ" sz="3600" baseline="30000" dirty="0" err="1">
                <a:latin typeface="Times New Roman" panose="02020603050405020304" pitchFamily="18" charset="0"/>
                <a:cs typeface="Times New Roman" panose="02020603050405020304" pitchFamily="18" charset="0"/>
              </a:rPr>
              <a:t>o</a:t>
            </a:r>
            <a:r>
              <a:rPr lang="cs-CZ" sz="3600" dirty="0" err="1">
                <a:latin typeface="Times New Roman" panose="02020603050405020304" pitchFamily="18" charset="0"/>
                <a:cs typeface="Times New Roman" panose="02020603050405020304" pitchFamily="18" charset="0"/>
              </a:rPr>
              <a:t>C</a:t>
            </a:r>
            <a:r>
              <a:rPr lang="cs-CZ" sz="3200" dirty="0">
                <a:latin typeface="Times New Roman" panose="02020603050405020304" pitchFamily="18" charset="0"/>
                <a:cs typeface="Times New Roman" panose="02020603050405020304" pitchFamily="18" charset="0"/>
              </a:rPr>
              <a:t/>
            </a:r>
            <a:br>
              <a:rPr lang="cs-CZ" sz="3200" dirty="0">
                <a:latin typeface="Times New Roman" panose="02020603050405020304" pitchFamily="18" charset="0"/>
                <a:cs typeface="Times New Roman" panose="02020603050405020304" pitchFamily="18" charset="0"/>
              </a:rPr>
            </a:br>
            <a:r>
              <a:rPr lang="cs-CZ" sz="2700" i="1" dirty="0">
                <a:latin typeface="Times New Roman" panose="02020603050405020304" pitchFamily="18" charset="0"/>
                <a:cs typeface="Times New Roman" panose="02020603050405020304" pitchFamily="18" charset="0"/>
              </a:rPr>
              <a:t>následuje rychlý sled </a:t>
            </a:r>
            <a:r>
              <a:rPr lang="cs-CZ" sz="2700" i="1" dirty="0" err="1">
                <a:latin typeface="Times New Roman" panose="02020603050405020304" pitchFamily="18" charset="0"/>
                <a:cs typeface="Times New Roman" panose="02020603050405020304" pitchFamily="18" charset="0"/>
              </a:rPr>
              <a:t>termosnímků</a:t>
            </a:r>
            <a:r>
              <a:rPr lang="cs-CZ" sz="2700" i="1" dirty="0">
                <a:latin typeface="Times New Roman" panose="02020603050405020304" pitchFamily="18" charset="0"/>
                <a:cs typeface="Times New Roman" panose="02020603050405020304" pitchFamily="18" charset="0"/>
              </a:rPr>
              <a:t>, které byly vyřazeny z filmu ČT Zelené plíce </a:t>
            </a:r>
          </a:p>
        </p:txBody>
      </p:sp>
      <p:pic>
        <p:nvPicPr>
          <p:cNvPr id="5" name="Zástupný symbol pro obsah 4" descr="L:\2018\Termo Šumava srpen\FLIR3631.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8694" y="1914525"/>
            <a:ext cx="4414405" cy="3962399"/>
          </a:xfrm>
          <a:prstGeom prst="rect">
            <a:avLst/>
          </a:prstGeom>
          <a:noFill/>
          <a:ln>
            <a:noFill/>
          </a:ln>
        </p:spPr>
      </p:pic>
      <p:pic>
        <p:nvPicPr>
          <p:cNvPr id="6" name="Zástupný symbol pro obsah 5" descr="L:\2018\Termo Šumava srpen\FLIR3632.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638926" y="1914525"/>
            <a:ext cx="4219574" cy="3886199"/>
          </a:xfrm>
          <a:prstGeom prst="rect">
            <a:avLst/>
          </a:prstGeom>
          <a:noFill/>
          <a:ln>
            <a:noFill/>
          </a:ln>
        </p:spPr>
      </p:pic>
    </p:spTree>
    <p:extLst>
      <p:ext uri="{BB962C8B-B14F-4D97-AF65-F5344CB8AC3E}">
        <p14:creationId xmlns:p14="http://schemas.microsoft.com/office/powerpoint/2010/main" val="38390017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67DE2-7E6D-68A6-FB9A-A95747E165CC}"/>
            </a:ext>
          </a:extLst>
        </p:cNvPr>
        <p:cNvGrpSpPr/>
        <p:nvPr/>
      </p:nvGrpSpPr>
      <p:grpSpPr>
        <a:xfrm>
          <a:off x="0" y="0"/>
          <a:ext cx="0" cy="0"/>
          <a:chOff x="0" y="0"/>
          <a:chExt cx="0" cy="0"/>
        </a:xfrm>
      </p:grpSpPr>
      <p:pic>
        <p:nvPicPr>
          <p:cNvPr id="108546" name="Picture 4">
            <a:extLst>
              <a:ext uri="{FF2B5EF4-FFF2-40B4-BE49-F238E27FC236}">
                <a16:creationId xmlns:a16="http://schemas.microsoft.com/office/drawing/2014/main" id="{6EDD729C-D42E-8094-B6B4-FAA2366EAFF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224117" y="76524"/>
            <a:ext cx="39449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Obrázek 4" descr="kukurice_popis_CZ copy.jpg">
            <a:extLst>
              <a:ext uri="{FF2B5EF4-FFF2-40B4-BE49-F238E27FC236}">
                <a16:creationId xmlns:a16="http://schemas.microsoft.com/office/drawing/2014/main" id="{A090F7C9-9793-664C-C626-47FE4B7239A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04283" y="3068638"/>
            <a:ext cx="5111751"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5">
            <a:extLst>
              <a:ext uri="{FF2B5EF4-FFF2-40B4-BE49-F238E27FC236}">
                <a16:creationId xmlns:a16="http://schemas.microsoft.com/office/drawing/2014/main" id="{C934CB0A-C4DD-636E-2355-E7F0AB948AD7}"/>
              </a:ext>
            </a:extLst>
          </p:cNvPr>
          <p:cNvSpPr txBox="1">
            <a:spLocks noChangeArrowheads="1"/>
          </p:cNvSpPr>
          <p:nvPr/>
        </p:nvSpPr>
        <p:spPr bwMode="auto">
          <a:xfrm>
            <a:off x="4157933" y="4044054"/>
            <a:ext cx="237436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dirty="0"/>
              <a:t>Vysoké teploty povrchu půdy u plodin způsobují ztrátu vody </a:t>
            </a:r>
          </a:p>
          <a:p>
            <a:r>
              <a:rPr lang="cs-CZ" altLang="cs-CZ" dirty="0"/>
              <a:t>vzestupným prouděním </a:t>
            </a:r>
          </a:p>
          <a:p>
            <a:r>
              <a:rPr lang="cs-CZ" altLang="cs-CZ" dirty="0"/>
              <a:t>vzduchu</a:t>
            </a:r>
          </a:p>
          <a:p>
            <a:endParaRPr lang="cs-CZ" altLang="cs-CZ" dirty="0"/>
          </a:p>
          <a:p>
            <a:endParaRPr lang="cs-CZ" altLang="cs-CZ" dirty="0"/>
          </a:p>
        </p:txBody>
      </p:sp>
      <p:pic>
        <p:nvPicPr>
          <p:cNvPr id="2" name="Obrázek 1">
            <a:extLst>
              <a:ext uri="{FF2B5EF4-FFF2-40B4-BE49-F238E27FC236}">
                <a16:creationId xmlns:a16="http://schemas.microsoft.com/office/drawing/2014/main" id="{00E770BD-18C4-4D4F-238E-8E5E57CB2D4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8207" y="156719"/>
            <a:ext cx="5279027" cy="3647531"/>
          </a:xfrm>
          <a:prstGeom prst="rect">
            <a:avLst/>
          </a:prstGeom>
        </p:spPr>
      </p:pic>
      <p:pic>
        <p:nvPicPr>
          <p:cNvPr id="3" name="Obrázek 2">
            <a:extLst>
              <a:ext uri="{FF2B5EF4-FFF2-40B4-BE49-F238E27FC236}">
                <a16:creationId xmlns:a16="http://schemas.microsoft.com/office/drawing/2014/main" id="{4B35982E-7F60-FA09-84FF-8EDD87B9FF6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88207" y="3884441"/>
            <a:ext cx="3872731" cy="2904548"/>
          </a:xfrm>
          <a:prstGeom prst="rect">
            <a:avLst/>
          </a:prstGeom>
        </p:spPr>
      </p:pic>
    </p:spTree>
    <p:extLst>
      <p:ext uri="{BB962C8B-B14F-4D97-AF65-F5344CB8AC3E}">
        <p14:creationId xmlns:p14="http://schemas.microsoft.com/office/powerpoint/2010/main" val="34853914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09182"/>
            <a:ext cx="10515600" cy="6748818"/>
          </a:xfrm>
        </p:spPr>
        <p:txBody>
          <a:bodyPr>
            <a:normAutofit/>
          </a:bodyPr>
          <a:lstStyle/>
          <a:p>
            <a:r>
              <a:rPr lang="cs-CZ" sz="2000" dirty="0">
                <a:latin typeface="Times New Roman" panose="02020603050405020304" pitchFamily="18" charset="0"/>
                <a:cs typeface="Times New Roman" panose="02020603050405020304" pitchFamily="18" charset="0"/>
              </a:rPr>
              <a:t>Pokles evapotranspirace z 1 km</a:t>
            </a:r>
            <a:r>
              <a:rPr lang="cs-CZ" sz="2000" baseline="30000" dirty="0">
                <a:latin typeface="Times New Roman" panose="02020603050405020304" pitchFamily="18" charset="0"/>
                <a:cs typeface="Times New Roman" panose="02020603050405020304" pitchFamily="18" charset="0"/>
              </a:rPr>
              <a:t>2</a:t>
            </a:r>
            <a:r>
              <a:rPr lang="cs-CZ" sz="2000" dirty="0">
                <a:latin typeface="Times New Roman" panose="02020603050405020304" pitchFamily="18" charset="0"/>
                <a:cs typeface="Times New Roman" panose="02020603050405020304" pitchFamily="18" charset="0"/>
              </a:rPr>
              <a:t> v důsledku odvodnění (ztráta výparu 100 mg. s</a:t>
            </a:r>
            <a:r>
              <a:rPr lang="cs-CZ" sz="2000" baseline="30000" dirty="0">
                <a:latin typeface="Times New Roman" panose="02020603050405020304" pitchFamily="18" charset="0"/>
                <a:cs typeface="Times New Roman" panose="02020603050405020304" pitchFamily="18" charset="0"/>
              </a:rPr>
              <a:t>-1</a:t>
            </a:r>
            <a:r>
              <a:rPr lang="cs-CZ" sz="2000" dirty="0">
                <a:latin typeface="Times New Roman" panose="02020603050405020304" pitchFamily="18" charset="0"/>
                <a:cs typeface="Times New Roman" panose="02020603050405020304" pitchFamily="18" charset="0"/>
              </a:rPr>
              <a:t> .m</a:t>
            </a:r>
            <a:r>
              <a:rPr lang="cs-CZ" sz="2000" baseline="30000" dirty="0">
                <a:latin typeface="Times New Roman" panose="02020603050405020304" pitchFamily="18" charset="0"/>
                <a:cs typeface="Times New Roman" panose="02020603050405020304" pitchFamily="18" charset="0"/>
              </a:rPr>
              <a:t>-2</a:t>
            </a:r>
            <a:r>
              <a:rPr lang="cs-CZ" sz="2000" dirty="0">
                <a:latin typeface="Times New Roman" panose="02020603050405020304" pitchFamily="18" charset="0"/>
                <a:cs typeface="Times New Roman" panose="02020603050405020304" pitchFamily="18" charset="0"/>
              </a:rPr>
              <a:t>) představuje 240 MW sluneční energie uvolněné z této plochy do atmosféry ve formě teplého vzduchu (zjevného tepla)</a:t>
            </a:r>
            <a:r>
              <a:rPr lang="cs-CZ" sz="2000" dirty="0">
                <a:solidFill>
                  <a:srgbClr val="C00000"/>
                </a:solidFill>
                <a:latin typeface="Times New Roman" panose="02020603050405020304" pitchFamily="18" charset="0"/>
                <a:cs typeface="Times New Roman" panose="02020603050405020304" pitchFamily="18" charset="0"/>
              </a:rPr>
              <a:t> stoupající proudy ohřátého vzduchu využívají ptáci, unášejí hmyz, cloumají malými letadly a znají je rogalisté.  </a:t>
            </a:r>
            <a:endParaRPr lang="cs-CZ" sz="2000" dirty="0">
              <a:latin typeface="Times New Roman" panose="02020603050405020304" pitchFamily="18" charset="0"/>
              <a:cs typeface="Times New Roman" panose="02020603050405020304" pitchFamily="18" charset="0"/>
            </a:endParaRPr>
          </a:p>
          <a:p>
            <a:r>
              <a:rPr lang="cs-CZ" b="1" dirty="0"/>
              <a:t>V NP České Švýcarsko byl zlikvidován živý vzrostlý funkční les na ploše 1000 ha (10km</a:t>
            </a:r>
            <a:r>
              <a:rPr lang="cs-CZ" b="1" baseline="30000" dirty="0"/>
              <a:t>-2 </a:t>
            </a:r>
            <a:r>
              <a:rPr lang="cs-CZ" b="1" dirty="0"/>
              <a:t>), </a:t>
            </a:r>
            <a:r>
              <a:rPr lang="cs-CZ" sz="2400" dirty="0">
                <a:solidFill>
                  <a:srgbClr val="C00000"/>
                </a:solidFill>
                <a:latin typeface="Times New Roman" panose="02020603050405020304" pitchFamily="18" charset="0"/>
                <a:cs typeface="Times New Roman" panose="02020603050405020304" pitchFamily="18" charset="0"/>
              </a:rPr>
              <a:t>uschlo údajně na 1000 000 </a:t>
            </a:r>
            <a:r>
              <a:rPr lang="cs-CZ" sz="24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a:t>
            </a:r>
            <a:r>
              <a:rPr lang="cs-CZ" sz="2400" kern="100" baseline="30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cs-CZ" sz="2400" dirty="0">
                <a:solidFill>
                  <a:srgbClr val="C00000"/>
                </a:solidFill>
                <a:latin typeface="Times New Roman" panose="02020603050405020304" pitchFamily="18" charset="0"/>
                <a:cs typeface="Times New Roman" panose="02020603050405020304" pitchFamily="18" charset="0"/>
              </a:rPr>
              <a:t>, to odpovídá 3 300ha?</a:t>
            </a:r>
            <a:endParaRPr lang="cs-CZ" sz="2400" b="1" dirty="0"/>
          </a:p>
          <a:p>
            <a:r>
              <a:rPr lang="cs-CZ" b="1" dirty="0"/>
              <a:t>Během teplého slunného dne se z plochy 1000 ha uvolňuje 2 400 MW zjevného tepla (oba bloky JETE/Temelín produkují 2 000 MW</a:t>
            </a:r>
            <a:r>
              <a:rPr lang="cs-CZ" dirty="0"/>
              <a:t>)</a:t>
            </a:r>
          </a:p>
          <a:p>
            <a:r>
              <a:rPr lang="cs-CZ" dirty="0"/>
              <a:t>Teplý vzduch vysušuje: vzduch o teplotě </a:t>
            </a:r>
            <a:r>
              <a:rPr lang="en-GB" altLang="cs-CZ" dirty="0"/>
              <a:t>25 °C </a:t>
            </a:r>
            <a:r>
              <a:rPr lang="cs-CZ" altLang="cs-CZ" dirty="0"/>
              <a:t>obsahuje </a:t>
            </a:r>
            <a:r>
              <a:rPr lang="en-GB" altLang="cs-CZ" dirty="0"/>
              <a:t>22 g</a:t>
            </a:r>
            <a:r>
              <a:rPr lang="cs-CZ" altLang="cs-CZ" dirty="0"/>
              <a:t>/</a:t>
            </a:r>
            <a:r>
              <a:rPr lang="en-GB" altLang="cs-CZ" dirty="0"/>
              <a:t> m</a:t>
            </a:r>
            <a:r>
              <a:rPr lang="en-GB" altLang="cs-CZ" baseline="30000" dirty="0"/>
              <a:t>3</a:t>
            </a:r>
            <a:r>
              <a:rPr lang="cs-CZ" altLang="cs-CZ" dirty="0"/>
              <a:t> vodní páry, při </a:t>
            </a:r>
            <a:r>
              <a:rPr lang="en-GB" altLang="cs-CZ" dirty="0"/>
              <a:t> 40 ° C </a:t>
            </a:r>
            <a:r>
              <a:rPr lang="cs-CZ" altLang="cs-CZ" dirty="0"/>
              <a:t> téměř dvojnásobek: </a:t>
            </a:r>
            <a:r>
              <a:rPr lang="en-GB" altLang="cs-CZ" dirty="0"/>
              <a:t>50 g / m</a:t>
            </a:r>
            <a:r>
              <a:rPr lang="en-GB" altLang="cs-CZ" baseline="30000" dirty="0"/>
              <a:t>3</a:t>
            </a:r>
            <a:endParaRPr lang="cs-CZ" altLang="cs-CZ" baseline="30000" dirty="0"/>
          </a:p>
          <a:p>
            <a:r>
              <a:rPr lang="cs-CZ"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Zabývá se ochrana přírody, MŽP,</a:t>
            </a:r>
            <a:r>
              <a:rPr lang="cs-CZ"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cs-CZ"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klimatologové </a:t>
            </a:r>
            <a:r>
              <a:rPr lang="cs-CZ" sz="2400" b="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množstvím uvolněného tepla za slunných dnů z odvodněných, odlesněných  urbanizovaných a následným vysycháním stoupajícím ohřátým vzduchem? </a:t>
            </a:r>
          </a:p>
          <a:p>
            <a:pPr marL="0" indent="0">
              <a:buNone/>
            </a:pPr>
            <a:r>
              <a:rPr lang="cs-CZ"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Pokles výparu (chlazení) a vzestup produkce zjevného tepla (ohřev) nehodnotí proces EIA.</a:t>
            </a:r>
          </a:p>
          <a:p>
            <a:endParaRPr lang="cs-CZ" b="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cs-CZ" dirty="0">
              <a:solidFill>
                <a:srgbClr val="C00000"/>
              </a:solidFill>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0995381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12284" y="333375"/>
            <a:ext cx="10363200" cy="863600"/>
          </a:xfrm>
        </p:spPr>
        <p:txBody>
          <a:bodyPr/>
          <a:lstStyle/>
          <a:p>
            <a:r>
              <a:rPr lang="en-US" altLang="cs-CZ" sz="2400" b="1" dirty="0"/>
              <a:t>How does precipitation vary in space and time in world’s forested versus unforested regions?</a:t>
            </a:r>
            <a:r>
              <a:rPr lang="cs-CZ" altLang="cs-CZ" sz="2400" b="1" dirty="0"/>
              <a:t> </a:t>
            </a:r>
            <a:r>
              <a:rPr lang="cs-CZ" altLang="cs-CZ" sz="2800" b="1" dirty="0">
                <a:latin typeface="Times New Roman" panose="02020603050405020304" pitchFamily="18" charset="0"/>
                <a:cs typeface="Times New Roman" panose="02020603050405020304" pitchFamily="18" charset="0"/>
              </a:rPr>
              <a:t>Množství srážek za rok od pobřeží do vnitra kontinentu</a:t>
            </a:r>
            <a:endParaRPr lang="ru-RU" altLang="cs-CZ" sz="2800" b="1" dirty="0">
              <a:latin typeface="Times New Roman" panose="02020603050405020304" pitchFamily="18" charset="0"/>
              <a:cs typeface="Times New Roman" panose="02020603050405020304" pitchFamily="18" charset="0"/>
            </a:endParaRPr>
          </a:p>
        </p:txBody>
      </p:sp>
      <p:sp>
        <p:nvSpPr>
          <p:cNvPr id="33795" name="Text Box 3"/>
          <p:cNvSpPr txBox="1">
            <a:spLocks noChangeArrowheads="1"/>
          </p:cNvSpPr>
          <p:nvPr/>
        </p:nvSpPr>
        <p:spPr bwMode="auto">
          <a:xfrm>
            <a:off x="431800" y="6033263"/>
            <a:ext cx="1104053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ru-RU" altLang="cs-CZ"/>
          </a:p>
        </p:txBody>
      </p:sp>
      <p:sp>
        <p:nvSpPr>
          <p:cNvPr id="33796" name="Text Box 4"/>
          <p:cNvSpPr txBox="1">
            <a:spLocks noChangeArrowheads="1"/>
          </p:cNvSpPr>
          <p:nvPr/>
        </p:nvSpPr>
        <p:spPr bwMode="auto">
          <a:xfrm>
            <a:off x="624418" y="5589589"/>
            <a:ext cx="1123314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endParaRPr lang="ru-RU" altLang="cs-CZ" sz="2000" b="1"/>
          </a:p>
        </p:txBody>
      </p:sp>
      <p:sp>
        <p:nvSpPr>
          <p:cNvPr id="33806" name="Text Box 14"/>
          <p:cNvSpPr txBox="1">
            <a:spLocks noChangeArrowheads="1"/>
          </p:cNvSpPr>
          <p:nvPr/>
        </p:nvSpPr>
        <p:spPr bwMode="auto">
          <a:xfrm>
            <a:off x="1007533" y="5516564"/>
            <a:ext cx="77279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400" dirty="0">
                <a:latin typeface="Times New Roman" pitchFamily="18" charset="0"/>
              </a:rPr>
              <a:t>Red numbered arrows: transects from Fig. 2 of Makarieva, Gorshkov, Li (2009) Ecol. Complexity 6: 302</a:t>
            </a:r>
          </a:p>
          <a:p>
            <a:r>
              <a:rPr lang="en-US" altLang="cs-CZ" sz="1400" dirty="0">
                <a:latin typeface="Times New Roman" pitchFamily="18" charset="0"/>
              </a:rPr>
              <a:t>White arrows: transects from Fig. 6 of Makarieva, Gorshkov, Li (2013) </a:t>
            </a:r>
            <a:r>
              <a:rPr lang="en-US" altLang="cs-CZ" sz="1400" dirty="0" err="1">
                <a:latin typeface="Times New Roman" pitchFamily="18" charset="0"/>
              </a:rPr>
              <a:t>Theor</a:t>
            </a:r>
            <a:r>
              <a:rPr lang="en-US" altLang="cs-CZ" sz="1400" dirty="0">
                <a:latin typeface="Times New Roman" pitchFamily="18" charset="0"/>
              </a:rPr>
              <a:t>. Appl. </a:t>
            </a:r>
            <a:r>
              <a:rPr lang="en-US" altLang="cs-CZ" sz="1400" dirty="0" err="1">
                <a:latin typeface="Times New Roman" pitchFamily="18" charset="0"/>
              </a:rPr>
              <a:t>Climatol</a:t>
            </a:r>
            <a:r>
              <a:rPr lang="en-US" altLang="cs-CZ" sz="1400" dirty="0">
                <a:latin typeface="Times New Roman" pitchFamily="18" charset="0"/>
              </a:rPr>
              <a:t>. 111: 79</a:t>
            </a:r>
            <a:endParaRPr lang="ru-RU" altLang="cs-CZ" sz="1400" dirty="0">
              <a:latin typeface="Times New Roman" pitchFamily="18" charset="0"/>
            </a:endParaRPr>
          </a:p>
        </p:txBody>
      </p:sp>
      <p:pic>
        <p:nvPicPr>
          <p:cNvPr id="33812" name="Picture 20" descr="map-fore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07533" y="1857532"/>
            <a:ext cx="8872737" cy="35987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488085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Zástupný symbol pro obsah 3"/>
          <p:cNvPicPr>
            <a:picLocks noGrp="1" noChangeAspect="1"/>
          </p:cNvPicPr>
          <p:nvPr>
            <p:ph idx="4294967295"/>
          </p:nvPr>
        </p:nvPicPr>
        <p:blipFill>
          <a:blip r:embed="rId2" cstate="print"/>
          <a:srcRect b="37483"/>
          <a:stretch>
            <a:fillRect/>
          </a:stretch>
        </p:blipFill>
        <p:spPr>
          <a:xfrm>
            <a:off x="-10584" y="26988"/>
            <a:ext cx="12202584" cy="6858000"/>
          </a:xfrm>
          <a:ln/>
        </p:spPr>
      </p:pic>
      <p:sp>
        <p:nvSpPr>
          <p:cNvPr id="156675" name="TextovéPole 6"/>
          <p:cNvSpPr txBox="1">
            <a:spLocks noChangeArrowheads="1"/>
          </p:cNvSpPr>
          <p:nvPr/>
        </p:nvSpPr>
        <p:spPr bwMode="auto">
          <a:xfrm>
            <a:off x="2734734" y="981075"/>
            <a:ext cx="1344084" cy="368300"/>
          </a:xfrm>
          <a:prstGeom prst="rect">
            <a:avLst/>
          </a:prstGeom>
          <a:noFill/>
          <a:ln w="9525">
            <a:noFill/>
            <a:miter lim="800000"/>
            <a:headEnd/>
            <a:tailEnd/>
          </a:ln>
        </p:spPr>
        <p:txBody>
          <a:bodyPr>
            <a:spAutoFit/>
          </a:bodyPr>
          <a:lstStyle/>
          <a:p>
            <a:r>
              <a:rPr lang="cs-CZ">
                <a:solidFill>
                  <a:srgbClr val="FF0000"/>
                </a:solidFill>
                <a:latin typeface="Tahoma" pitchFamily="34" charset="0"/>
                <a:cs typeface="Tahoma" pitchFamily="34" charset="0"/>
              </a:rPr>
              <a:t>KONGO</a:t>
            </a:r>
          </a:p>
        </p:txBody>
      </p:sp>
      <p:sp>
        <p:nvSpPr>
          <p:cNvPr id="156676" name="TextovéPole 7"/>
          <p:cNvSpPr txBox="1">
            <a:spLocks noChangeArrowheads="1"/>
          </p:cNvSpPr>
          <p:nvPr/>
        </p:nvSpPr>
        <p:spPr bwMode="auto">
          <a:xfrm>
            <a:off x="1583267" y="1557338"/>
            <a:ext cx="1344084" cy="368300"/>
          </a:xfrm>
          <a:prstGeom prst="rect">
            <a:avLst/>
          </a:prstGeom>
          <a:noFill/>
          <a:ln w="9525">
            <a:noFill/>
            <a:miter lim="800000"/>
            <a:headEnd/>
            <a:tailEnd/>
          </a:ln>
        </p:spPr>
        <p:txBody>
          <a:bodyPr>
            <a:spAutoFit/>
          </a:bodyPr>
          <a:lstStyle/>
          <a:p>
            <a:r>
              <a:rPr lang="cs-CZ">
                <a:solidFill>
                  <a:srgbClr val="FF0000"/>
                </a:solidFill>
                <a:latin typeface="Tahoma" pitchFamily="34" charset="0"/>
                <a:cs typeface="Tahoma" pitchFamily="34" charset="0"/>
              </a:rPr>
              <a:t>OB</a:t>
            </a:r>
          </a:p>
        </p:txBody>
      </p:sp>
      <p:sp>
        <p:nvSpPr>
          <p:cNvPr id="156677" name="TextovéPole 8"/>
          <p:cNvSpPr txBox="1">
            <a:spLocks noChangeArrowheads="1"/>
          </p:cNvSpPr>
          <p:nvPr/>
        </p:nvSpPr>
        <p:spPr bwMode="auto">
          <a:xfrm>
            <a:off x="5520267" y="908050"/>
            <a:ext cx="1824567" cy="369888"/>
          </a:xfrm>
          <a:prstGeom prst="rect">
            <a:avLst/>
          </a:prstGeom>
          <a:noFill/>
          <a:ln w="9525">
            <a:noFill/>
            <a:miter lim="800000"/>
            <a:headEnd/>
            <a:tailEnd/>
          </a:ln>
        </p:spPr>
        <p:txBody>
          <a:bodyPr>
            <a:spAutoFit/>
          </a:bodyPr>
          <a:lstStyle/>
          <a:p>
            <a:r>
              <a:rPr lang="cs-CZ">
                <a:solidFill>
                  <a:srgbClr val="FF0000"/>
                </a:solidFill>
                <a:latin typeface="Tahoma" pitchFamily="34" charset="0"/>
                <a:cs typeface="Tahoma" pitchFamily="34" charset="0"/>
              </a:rPr>
              <a:t>AMAZONKA</a:t>
            </a:r>
          </a:p>
        </p:txBody>
      </p:sp>
      <p:sp>
        <p:nvSpPr>
          <p:cNvPr id="156678" name="TextovéPole 9"/>
          <p:cNvSpPr txBox="1">
            <a:spLocks noChangeArrowheads="1"/>
          </p:cNvSpPr>
          <p:nvPr/>
        </p:nvSpPr>
        <p:spPr bwMode="auto">
          <a:xfrm>
            <a:off x="5327651" y="1844675"/>
            <a:ext cx="1919816" cy="369888"/>
          </a:xfrm>
          <a:prstGeom prst="rect">
            <a:avLst/>
          </a:prstGeom>
          <a:noFill/>
          <a:ln w="9525">
            <a:noFill/>
            <a:miter lim="800000"/>
            <a:headEnd/>
            <a:tailEnd/>
          </a:ln>
        </p:spPr>
        <p:txBody>
          <a:bodyPr>
            <a:spAutoFit/>
          </a:bodyPr>
          <a:lstStyle/>
          <a:p>
            <a:r>
              <a:rPr lang="cs-CZ">
                <a:solidFill>
                  <a:srgbClr val="FF0000"/>
                </a:solidFill>
                <a:latin typeface="Tahoma" pitchFamily="34" charset="0"/>
                <a:cs typeface="Tahoma" pitchFamily="34" charset="0"/>
              </a:rPr>
              <a:t>MACKENZIE</a:t>
            </a:r>
          </a:p>
        </p:txBody>
      </p:sp>
      <p:sp>
        <p:nvSpPr>
          <p:cNvPr id="156679" name="TextovéPole 10"/>
          <p:cNvSpPr txBox="1">
            <a:spLocks noChangeArrowheads="1"/>
          </p:cNvSpPr>
          <p:nvPr/>
        </p:nvSpPr>
        <p:spPr bwMode="auto">
          <a:xfrm>
            <a:off x="10223501" y="4221164"/>
            <a:ext cx="1968500" cy="369887"/>
          </a:xfrm>
          <a:prstGeom prst="rect">
            <a:avLst/>
          </a:prstGeom>
          <a:noFill/>
          <a:ln w="9525">
            <a:noFill/>
            <a:miter lim="800000"/>
            <a:headEnd/>
            <a:tailEnd/>
          </a:ln>
        </p:spPr>
        <p:txBody>
          <a:bodyPr>
            <a:spAutoFit/>
          </a:bodyPr>
          <a:lstStyle/>
          <a:p>
            <a:r>
              <a:rPr lang="cs-CZ">
                <a:solidFill>
                  <a:srgbClr val="FF0000"/>
                </a:solidFill>
                <a:latin typeface="Tahoma" pitchFamily="34" charset="0"/>
                <a:cs typeface="Tahoma" pitchFamily="34" charset="0"/>
              </a:rPr>
              <a:t>S. AMERIKA</a:t>
            </a:r>
          </a:p>
        </p:txBody>
      </p:sp>
      <p:sp>
        <p:nvSpPr>
          <p:cNvPr id="156680" name="TextovéPole 11"/>
          <p:cNvSpPr txBox="1">
            <a:spLocks noChangeArrowheads="1"/>
          </p:cNvSpPr>
          <p:nvPr/>
        </p:nvSpPr>
        <p:spPr bwMode="auto">
          <a:xfrm>
            <a:off x="9072034" y="836613"/>
            <a:ext cx="1344084" cy="369887"/>
          </a:xfrm>
          <a:prstGeom prst="rect">
            <a:avLst/>
          </a:prstGeom>
          <a:noFill/>
          <a:ln w="9525">
            <a:noFill/>
            <a:miter lim="800000"/>
            <a:headEnd/>
            <a:tailEnd/>
          </a:ln>
        </p:spPr>
        <p:txBody>
          <a:bodyPr>
            <a:spAutoFit/>
          </a:bodyPr>
          <a:lstStyle/>
          <a:p>
            <a:r>
              <a:rPr lang="cs-CZ">
                <a:solidFill>
                  <a:srgbClr val="FF0000"/>
                </a:solidFill>
                <a:latin typeface="Tahoma" pitchFamily="34" charset="0"/>
                <a:cs typeface="Tahoma" pitchFamily="34" charset="0"/>
              </a:rPr>
              <a:t>JENISEJ</a:t>
            </a:r>
          </a:p>
        </p:txBody>
      </p:sp>
      <p:sp>
        <p:nvSpPr>
          <p:cNvPr id="156681" name="TextovéPole 12"/>
          <p:cNvSpPr txBox="1">
            <a:spLocks noChangeArrowheads="1"/>
          </p:cNvSpPr>
          <p:nvPr/>
        </p:nvSpPr>
        <p:spPr bwMode="auto">
          <a:xfrm>
            <a:off x="9167284" y="1773238"/>
            <a:ext cx="1346200" cy="368300"/>
          </a:xfrm>
          <a:prstGeom prst="rect">
            <a:avLst/>
          </a:prstGeom>
          <a:noFill/>
          <a:ln w="9525">
            <a:noFill/>
            <a:miter lim="800000"/>
            <a:headEnd/>
            <a:tailEnd/>
          </a:ln>
        </p:spPr>
        <p:txBody>
          <a:bodyPr>
            <a:spAutoFit/>
          </a:bodyPr>
          <a:lstStyle/>
          <a:p>
            <a:r>
              <a:rPr lang="cs-CZ">
                <a:solidFill>
                  <a:srgbClr val="FF0000"/>
                </a:solidFill>
                <a:latin typeface="Tahoma" pitchFamily="34" charset="0"/>
                <a:cs typeface="Tahoma" pitchFamily="34" charset="0"/>
              </a:rPr>
              <a:t>LENA</a:t>
            </a:r>
          </a:p>
        </p:txBody>
      </p:sp>
      <p:sp>
        <p:nvSpPr>
          <p:cNvPr id="156682" name="TextovéPole 13"/>
          <p:cNvSpPr txBox="1">
            <a:spLocks noChangeArrowheads="1"/>
          </p:cNvSpPr>
          <p:nvPr/>
        </p:nvSpPr>
        <p:spPr bwMode="auto">
          <a:xfrm>
            <a:off x="2256367" y="4652964"/>
            <a:ext cx="2015067" cy="369887"/>
          </a:xfrm>
          <a:prstGeom prst="rect">
            <a:avLst/>
          </a:prstGeom>
          <a:noFill/>
          <a:ln w="9525">
            <a:noFill/>
            <a:miter lim="800000"/>
            <a:headEnd/>
            <a:tailEnd/>
          </a:ln>
        </p:spPr>
        <p:txBody>
          <a:bodyPr>
            <a:spAutoFit/>
          </a:bodyPr>
          <a:lstStyle/>
          <a:p>
            <a:r>
              <a:rPr lang="cs-CZ">
                <a:solidFill>
                  <a:srgbClr val="FF0000"/>
                </a:solidFill>
                <a:latin typeface="Tahoma" pitchFamily="34" charset="0"/>
                <a:cs typeface="Tahoma" pitchFamily="34" charset="0"/>
              </a:rPr>
              <a:t>Z. AFRIKA ↑</a:t>
            </a:r>
          </a:p>
        </p:txBody>
      </p:sp>
      <p:sp>
        <p:nvSpPr>
          <p:cNvPr id="156683" name="TextovéPole 14"/>
          <p:cNvSpPr txBox="1">
            <a:spLocks noChangeArrowheads="1"/>
          </p:cNvSpPr>
          <p:nvPr/>
        </p:nvSpPr>
        <p:spPr bwMode="auto">
          <a:xfrm>
            <a:off x="1200152" y="6021389"/>
            <a:ext cx="2112433" cy="369887"/>
          </a:xfrm>
          <a:prstGeom prst="rect">
            <a:avLst/>
          </a:prstGeom>
          <a:noFill/>
          <a:ln w="9525">
            <a:noFill/>
            <a:miter lim="800000"/>
            <a:headEnd/>
            <a:tailEnd/>
          </a:ln>
        </p:spPr>
        <p:txBody>
          <a:bodyPr>
            <a:spAutoFit/>
          </a:bodyPr>
          <a:lstStyle/>
          <a:p>
            <a:r>
              <a:rPr lang="cs-CZ">
                <a:solidFill>
                  <a:srgbClr val="FF0000"/>
                </a:solidFill>
                <a:latin typeface="Tahoma" pitchFamily="34" charset="0"/>
                <a:cs typeface="Tahoma" pitchFamily="34" charset="0"/>
              </a:rPr>
              <a:t>Z. AFRIKA ↓</a:t>
            </a:r>
          </a:p>
        </p:txBody>
      </p:sp>
      <p:sp>
        <p:nvSpPr>
          <p:cNvPr id="156684" name="TextovéPole 15"/>
          <p:cNvSpPr txBox="1">
            <a:spLocks noChangeArrowheads="1"/>
          </p:cNvSpPr>
          <p:nvPr/>
        </p:nvSpPr>
        <p:spPr bwMode="auto">
          <a:xfrm>
            <a:off x="6096001" y="4365625"/>
            <a:ext cx="1919817" cy="368300"/>
          </a:xfrm>
          <a:prstGeom prst="rect">
            <a:avLst/>
          </a:prstGeom>
          <a:noFill/>
          <a:ln w="9525">
            <a:noFill/>
            <a:miter lim="800000"/>
            <a:headEnd/>
            <a:tailEnd/>
          </a:ln>
        </p:spPr>
        <p:txBody>
          <a:bodyPr>
            <a:spAutoFit/>
          </a:bodyPr>
          <a:lstStyle/>
          <a:p>
            <a:r>
              <a:rPr lang="cs-CZ">
                <a:solidFill>
                  <a:srgbClr val="FF0000"/>
                </a:solidFill>
                <a:latin typeface="Tahoma" pitchFamily="34" charset="0"/>
                <a:cs typeface="Tahoma" pitchFamily="34" charset="0"/>
              </a:rPr>
              <a:t>J. AMERIKA</a:t>
            </a:r>
          </a:p>
        </p:txBody>
      </p:sp>
      <p:sp>
        <p:nvSpPr>
          <p:cNvPr id="156685" name="TextovéPole 16"/>
          <p:cNvSpPr txBox="1">
            <a:spLocks noChangeArrowheads="1"/>
          </p:cNvSpPr>
          <p:nvPr/>
        </p:nvSpPr>
        <p:spPr bwMode="auto">
          <a:xfrm>
            <a:off x="4847167" y="5516563"/>
            <a:ext cx="1921933" cy="369332"/>
          </a:xfrm>
          <a:prstGeom prst="rect">
            <a:avLst/>
          </a:prstGeom>
          <a:noFill/>
          <a:ln w="9525">
            <a:noFill/>
            <a:miter lim="800000"/>
            <a:headEnd/>
            <a:tailEnd/>
          </a:ln>
        </p:spPr>
        <p:txBody>
          <a:bodyPr>
            <a:spAutoFit/>
          </a:bodyPr>
          <a:lstStyle/>
          <a:p>
            <a:r>
              <a:rPr lang="cs-CZ">
                <a:solidFill>
                  <a:srgbClr val="FF0000"/>
                </a:solidFill>
                <a:latin typeface="Tahoma" pitchFamily="34" charset="0"/>
                <a:cs typeface="Tahoma" pitchFamily="34" charset="0"/>
              </a:rPr>
              <a:t>S. AUSTRÁLIE</a:t>
            </a:r>
          </a:p>
        </p:txBody>
      </p:sp>
      <p:sp>
        <p:nvSpPr>
          <p:cNvPr id="156686" name="TextovéPole 17"/>
          <p:cNvSpPr txBox="1">
            <a:spLocks noChangeArrowheads="1"/>
          </p:cNvSpPr>
          <p:nvPr/>
        </p:nvSpPr>
        <p:spPr bwMode="auto">
          <a:xfrm>
            <a:off x="8879417" y="5229225"/>
            <a:ext cx="1344083" cy="369888"/>
          </a:xfrm>
          <a:prstGeom prst="rect">
            <a:avLst/>
          </a:prstGeom>
          <a:noFill/>
          <a:ln w="9525">
            <a:noFill/>
            <a:miter lim="800000"/>
            <a:headEnd/>
            <a:tailEnd/>
          </a:ln>
        </p:spPr>
        <p:txBody>
          <a:bodyPr>
            <a:spAutoFit/>
          </a:bodyPr>
          <a:lstStyle/>
          <a:p>
            <a:r>
              <a:rPr lang="cs-CZ">
                <a:solidFill>
                  <a:srgbClr val="FF0000"/>
                </a:solidFill>
                <a:latin typeface="Tahoma" pitchFamily="34" charset="0"/>
                <a:cs typeface="Tahoma" pitchFamily="34" charset="0"/>
              </a:rPr>
              <a:t>V. ASIE</a:t>
            </a:r>
          </a:p>
        </p:txBody>
      </p:sp>
      <p:pic>
        <p:nvPicPr>
          <p:cNvPr id="156687" name="Picture 2" descr="C:\Users\Slávek\Documents\!CVUT\doktorand\1.semestr\EFR\mapa.jpg"/>
          <p:cNvPicPr>
            <a:picLocks noChangeAspect="1" noChangeArrowheads="1"/>
          </p:cNvPicPr>
          <p:nvPr/>
        </p:nvPicPr>
        <p:blipFill>
          <a:blip r:embed="rId3" cstate="print"/>
          <a:srcRect/>
          <a:stretch>
            <a:fillRect/>
          </a:stretch>
        </p:blipFill>
        <p:spPr bwMode="auto">
          <a:xfrm>
            <a:off x="3888318" y="2349501"/>
            <a:ext cx="5183716" cy="1985963"/>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6694772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Nadpis 1"/>
          <p:cNvSpPr>
            <a:spLocks noGrp="1"/>
          </p:cNvSpPr>
          <p:nvPr>
            <p:ph type="title" idx="4294967295"/>
          </p:nvPr>
        </p:nvSpPr>
        <p:spPr/>
        <p:txBody>
          <a:bodyPr>
            <a:normAutofit fontScale="90000"/>
          </a:bodyPr>
          <a:lstStyle/>
          <a:p>
            <a:r>
              <a:rPr lang="cs-CZ" sz="4000" dirty="0">
                <a:solidFill>
                  <a:srgbClr val="C00000"/>
                </a:solidFill>
                <a:latin typeface="Times New Roman" pitchFamily="18" charset="0"/>
                <a:cs typeface="Times New Roman" pitchFamily="18" charset="0"/>
              </a:rPr>
              <a:t>Jak to, že řeky tečou PRINCIP BIOTICKÉ PUMPY</a:t>
            </a:r>
            <a:br>
              <a:rPr lang="cs-CZ" sz="4000" dirty="0">
                <a:solidFill>
                  <a:srgbClr val="C00000"/>
                </a:solidFill>
                <a:latin typeface="Times New Roman" pitchFamily="18" charset="0"/>
                <a:cs typeface="Times New Roman" pitchFamily="18" charset="0"/>
              </a:rPr>
            </a:br>
            <a:r>
              <a:rPr lang="cs-CZ" sz="4000" dirty="0">
                <a:solidFill>
                  <a:srgbClr val="C00000"/>
                </a:solidFill>
                <a:latin typeface="Times New Roman" pitchFamily="18" charset="0"/>
                <a:cs typeface="Times New Roman" pitchFamily="18" charset="0"/>
              </a:rPr>
              <a:t>(Makarieva, </a:t>
            </a:r>
            <a:r>
              <a:rPr lang="cs-CZ" sz="4000" dirty="0" err="1">
                <a:solidFill>
                  <a:srgbClr val="C00000"/>
                </a:solidFill>
                <a:latin typeface="Times New Roman" pitchFamily="18" charset="0"/>
                <a:cs typeface="Times New Roman" pitchFamily="18" charset="0"/>
              </a:rPr>
              <a:t>Gorškov</a:t>
            </a:r>
            <a:r>
              <a:rPr lang="cs-CZ" sz="4000" dirty="0">
                <a:solidFill>
                  <a:srgbClr val="C00000"/>
                </a:solidFill>
                <a:latin typeface="Times New Roman" pitchFamily="18" charset="0"/>
                <a:cs typeface="Times New Roman" pitchFamily="18" charset="0"/>
              </a:rPr>
              <a:t>)</a:t>
            </a:r>
          </a:p>
        </p:txBody>
      </p:sp>
      <p:sp>
        <p:nvSpPr>
          <p:cNvPr id="152579" name="Zástupný symbol pro obsah 2"/>
          <p:cNvSpPr>
            <a:spLocks noGrp="1"/>
          </p:cNvSpPr>
          <p:nvPr>
            <p:ph idx="4294967295"/>
          </p:nvPr>
        </p:nvSpPr>
        <p:spPr/>
        <p:txBody>
          <a:bodyPr/>
          <a:lstStyle/>
          <a:p>
            <a:r>
              <a:rPr lang="cs-CZ" sz="2400" dirty="0">
                <a:latin typeface="Times New Roman" pitchFamily="18" charset="0"/>
                <a:cs typeface="Times New Roman" pitchFamily="18" charset="0"/>
              </a:rPr>
              <a:t>Intenzivní výpar nad </a:t>
            </a:r>
            <a:r>
              <a:rPr lang="cs-CZ" sz="2400" dirty="0" err="1">
                <a:latin typeface="Times New Roman" pitchFamily="18" charset="0"/>
                <a:cs typeface="Times New Roman" pitchFamily="18" charset="0"/>
              </a:rPr>
              <a:t>lesími</a:t>
            </a:r>
            <a:r>
              <a:rPr lang="cs-CZ" sz="2400" dirty="0">
                <a:latin typeface="Times New Roman" pitchFamily="18" charset="0"/>
                <a:cs typeface="Times New Roman" pitchFamily="18" charset="0"/>
              </a:rPr>
              <a:t> porosty → zvýšená kondenzace → snížení tlaku → pokles vertikálního tlakového gradientu → pohyb vzduchu mimo lesy → nasátí vzduchu od oceánů</a:t>
            </a:r>
          </a:p>
          <a:p>
            <a:r>
              <a:rPr lang="cs-CZ" sz="2400" dirty="0">
                <a:latin typeface="Times New Roman" pitchFamily="18" charset="0"/>
                <a:cs typeface="Times New Roman" pitchFamily="18" charset="0"/>
              </a:rPr>
              <a:t>Vzduch od oceánů je vlhký → podpora procesů biotické pumpy</a:t>
            </a:r>
          </a:p>
          <a:p>
            <a:r>
              <a:rPr lang="cs-CZ" sz="2400" dirty="0">
                <a:latin typeface="Times New Roman" pitchFamily="18" charset="0"/>
                <a:cs typeface="Times New Roman" pitchFamily="18" charset="0"/>
              </a:rPr>
              <a:t>Po vypadnutí srážky → suchý vzduch zpět nad oceány</a:t>
            </a:r>
          </a:p>
          <a:p>
            <a:r>
              <a:rPr lang="cs-CZ" sz="2400" dirty="0">
                <a:latin typeface="Times New Roman" pitchFamily="18" charset="0"/>
                <a:cs typeface="Times New Roman" pitchFamily="18" charset="0"/>
              </a:rPr>
              <a:t>Po odlesnění proudí naopak vlhkost z pevniny do oceánu</a:t>
            </a:r>
          </a:p>
          <a:p>
            <a:pPr>
              <a:buFont typeface="Arial" charset="0"/>
              <a:buNone/>
            </a:pPr>
            <a:endParaRPr lang="cs-CZ" sz="2400" dirty="0">
              <a:cs typeface="Arial" charset="0"/>
            </a:endParaRPr>
          </a:p>
          <a:p>
            <a:endParaRPr lang="cs-CZ" dirty="0">
              <a:cs typeface="Arial" charset="0"/>
            </a:endParaRPr>
          </a:p>
          <a:p>
            <a:endParaRPr lang="cs-CZ" dirty="0"/>
          </a:p>
          <a:p>
            <a:endParaRPr lang="cs-CZ" dirty="0"/>
          </a:p>
        </p:txBody>
      </p:sp>
      <p:pic>
        <p:nvPicPr>
          <p:cNvPr id="152580" name="Obrázek 4" descr="bioticka_pumpa.bmp"/>
          <p:cNvPicPr>
            <a:picLocks noChangeAspect="1"/>
          </p:cNvPicPr>
          <p:nvPr/>
        </p:nvPicPr>
        <p:blipFill>
          <a:blip r:embed="rId2" cstate="print"/>
          <a:srcRect/>
          <a:stretch>
            <a:fillRect/>
          </a:stretch>
        </p:blipFill>
        <p:spPr bwMode="auto">
          <a:xfrm>
            <a:off x="133351" y="4508503"/>
            <a:ext cx="11925300" cy="184467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7384962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Users\pokorny\Documents\TACR CK\2018\METODIKA\image-2_cz.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1531" y="980728"/>
            <a:ext cx="9025003" cy="5040560"/>
          </a:xfrm>
          <a:prstGeom prst="rect">
            <a:avLst/>
          </a:prstGeom>
          <a:noFill/>
          <a:ln>
            <a:noFill/>
          </a:ln>
        </p:spPr>
      </p:pic>
      <p:sp>
        <p:nvSpPr>
          <p:cNvPr id="4" name="TextovéPole 3"/>
          <p:cNvSpPr txBox="1"/>
          <p:nvPr/>
        </p:nvSpPr>
        <p:spPr>
          <a:xfrm>
            <a:off x="4847862" y="620689"/>
            <a:ext cx="6359883" cy="584775"/>
          </a:xfrm>
          <a:prstGeom prst="rect">
            <a:avLst/>
          </a:prstGeom>
          <a:noFill/>
        </p:spPr>
        <p:txBody>
          <a:bodyPr wrap="none" rtlCol="0">
            <a:spAutoFit/>
          </a:bodyPr>
          <a:lstStyle/>
          <a:p>
            <a:r>
              <a:rPr lang="cs-CZ" sz="3200" dirty="0"/>
              <a:t>Biotická pumpa (</a:t>
            </a:r>
            <a:r>
              <a:rPr lang="cs-CZ" sz="3200" dirty="0" err="1"/>
              <a:t>Gorškov</a:t>
            </a:r>
            <a:r>
              <a:rPr lang="cs-CZ" sz="3200" dirty="0"/>
              <a:t>, Makarieva)</a:t>
            </a:r>
            <a:endParaRPr lang="en-GB" sz="3200" dirty="0"/>
          </a:p>
        </p:txBody>
      </p:sp>
    </p:spTree>
    <p:extLst>
      <p:ext uri="{BB962C8B-B14F-4D97-AF65-F5344CB8AC3E}">
        <p14:creationId xmlns:p14="http://schemas.microsoft.com/office/powerpoint/2010/main" val="22757961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700" dirty="0">
                <a:latin typeface="Georgia" pitchFamily="18" charset="0"/>
              </a:rPr>
              <a:t>Dokážeme obnovit transport vlhkého vzduchu z oceánu na pevninu?   </a:t>
            </a:r>
            <a:r>
              <a:rPr lang="cs-CZ" dirty="0"/>
              <a:t/>
            </a:r>
            <a:br>
              <a:rPr lang="cs-CZ" dirty="0"/>
            </a:br>
            <a:endParaRPr lang="cs-CZ"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1847528" y="1556794"/>
            <a:ext cx="4038600" cy="2028825"/>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1546" y="4221088"/>
            <a:ext cx="3803285" cy="1944216"/>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6312026" y="2060848"/>
            <a:ext cx="4119731" cy="4608512"/>
          </a:xfrm>
          <a:prstGeom prst="rect">
            <a:avLst/>
          </a:prstGeom>
          <a:noFill/>
          <a:ln w="9525">
            <a:noFill/>
            <a:miter lim="800000"/>
            <a:headEnd/>
            <a:tailEnd/>
          </a:ln>
        </p:spPr>
      </p:pic>
      <p:sp>
        <p:nvSpPr>
          <p:cNvPr id="8" name="TextovéPole 7"/>
          <p:cNvSpPr txBox="1"/>
          <p:nvPr/>
        </p:nvSpPr>
        <p:spPr>
          <a:xfrm>
            <a:off x="6528050" y="1484784"/>
            <a:ext cx="3134191" cy="369332"/>
          </a:xfrm>
          <a:prstGeom prst="rect">
            <a:avLst/>
          </a:prstGeom>
          <a:noFill/>
        </p:spPr>
        <p:txBody>
          <a:bodyPr wrap="none" rtlCol="0">
            <a:spAutoFit/>
          </a:bodyPr>
          <a:lstStyle/>
          <a:p>
            <a:r>
              <a:rPr lang="cs-CZ" dirty="0" err="1">
                <a:latin typeface="Georgia" pitchFamily="18" charset="0"/>
              </a:rPr>
              <a:t>Makarieva</a:t>
            </a:r>
            <a:r>
              <a:rPr lang="cs-CZ" dirty="0">
                <a:latin typeface="Georgia" pitchFamily="18" charset="0"/>
              </a:rPr>
              <a:t> </a:t>
            </a:r>
            <a:r>
              <a:rPr lang="cs-CZ" dirty="0" err="1">
                <a:latin typeface="Georgia" pitchFamily="18" charset="0"/>
              </a:rPr>
              <a:t>et</a:t>
            </a:r>
            <a:r>
              <a:rPr lang="cs-CZ" dirty="0">
                <a:latin typeface="Georgia" pitchFamily="18" charset="0"/>
              </a:rPr>
              <a:t> </a:t>
            </a:r>
            <a:r>
              <a:rPr lang="cs-CZ" dirty="0" err="1">
                <a:latin typeface="Georgia" pitchFamily="18" charset="0"/>
              </a:rPr>
              <a:t>Gorshkov</a:t>
            </a:r>
            <a:r>
              <a:rPr lang="cs-CZ" dirty="0">
                <a:latin typeface="Georgia" pitchFamily="18" charset="0"/>
              </a:rPr>
              <a:t> 2007</a:t>
            </a:r>
          </a:p>
        </p:txBody>
      </p:sp>
    </p:spTree>
    <p:extLst>
      <p:ext uri="{BB962C8B-B14F-4D97-AF65-F5344CB8AC3E}">
        <p14:creationId xmlns:p14="http://schemas.microsoft.com/office/powerpoint/2010/main" val="8639909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latin typeface="Times New Roman" panose="02020603050405020304" pitchFamily="18" charset="0"/>
                <a:cs typeface="Times New Roman" panose="02020603050405020304" pitchFamily="18" charset="0"/>
              </a:rPr>
              <a:t>Lesy vypařují vodu, vodní pára se sráží, uvolňuje se teplo do vesmíru, klesá tlak vzduchu, mraky stíní (</a:t>
            </a:r>
            <a:r>
              <a:rPr lang="cs-CZ" sz="2800" dirty="0" err="1">
                <a:latin typeface="Times New Roman" panose="02020603050405020304" pitchFamily="18" charset="0"/>
                <a:cs typeface="Times New Roman" panose="02020603050405020304" pitchFamily="18" charset="0"/>
              </a:rPr>
              <a:t>Water</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for</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Climate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Healing</a:t>
            </a:r>
            <a:r>
              <a:rPr lang="cs-CZ" sz="2800" dirty="0">
                <a:latin typeface="Times New Roman" panose="02020603050405020304" pitchFamily="18" charset="0"/>
                <a:cs typeface="Times New Roman" panose="02020603050405020304" pitchFamily="18" charset="0"/>
              </a:rPr>
              <a:t>, New </a:t>
            </a:r>
            <a:r>
              <a:rPr lang="cs-CZ" sz="2800" dirty="0" err="1">
                <a:latin typeface="Times New Roman" panose="02020603050405020304" pitchFamily="18" charset="0"/>
                <a:cs typeface="Times New Roman" panose="02020603050405020304" pitchFamily="18" charset="0"/>
              </a:rPr>
              <a:t>Water</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Paradigm</a:t>
            </a:r>
            <a:r>
              <a:rPr lang="cs-CZ" sz="2800" dirty="0">
                <a:latin typeface="Times New Roman" panose="02020603050405020304" pitchFamily="18" charset="0"/>
                <a:cs typeface="Times New Roman" panose="02020603050405020304" pitchFamily="18" charset="0"/>
              </a:rPr>
              <a:t>, New York UNO 22.-24. 2023) </a:t>
            </a:r>
          </a:p>
        </p:txBody>
      </p:sp>
      <p:pic>
        <p:nvPicPr>
          <p:cNvPr id="5" name="Zástupný symbol pro obsah 4"/>
          <p:cNvPicPr>
            <a:picLocks noGrp="1" noChangeAspect="1"/>
          </p:cNvPicPr>
          <p:nvPr>
            <p:ph sz="half" idx="1"/>
          </p:nvPr>
        </p:nvPicPr>
        <p:blipFill>
          <a:blip r:embed="rId2"/>
          <a:stretch>
            <a:fillRect/>
          </a:stretch>
        </p:blipFill>
        <p:spPr>
          <a:xfrm>
            <a:off x="495300" y="1701922"/>
            <a:ext cx="5162550" cy="5325895"/>
          </a:xfrm>
          <a:prstGeom prst="rect">
            <a:avLst/>
          </a:prstGeom>
        </p:spPr>
      </p:pic>
      <p:pic>
        <p:nvPicPr>
          <p:cNvPr id="6" name="Zástupný symbol pro obsah 5"/>
          <p:cNvPicPr>
            <a:picLocks noGrp="1" noChangeAspect="1"/>
          </p:cNvPicPr>
          <p:nvPr>
            <p:ph sz="half" idx="2"/>
          </p:nvPr>
        </p:nvPicPr>
        <p:blipFill>
          <a:blip r:embed="rId3"/>
          <a:stretch>
            <a:fillRect/>
          </a:stretch>
        </p:blipFill>
        <p:spPr>
          <a:xfrm>
            <a:off x="5595911" y="1851402"/>
            <a:ext cx="5757889" cy="4777998"/>
          </a:xfrm>
          <a:prstGeom prst="rect">
            <a:avLst/>
          </a:prstGeom>
        </p:spPr>
      </p:pic>
    </p:spTree>
    <p:extLst>
      <p:ext uri="{BB962C8B-B14F-4D97-AF65-F5344CB8AC3E}">
        <p14:creationId xmlns:p14="http://schemas.microsoft.com/office/powerpoint/2010/main" val="2678709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3A6370D-2691-4E86-A289-AEF72FDF9A98}"/>
              </a:ext>
            </a:extLst>
          </p:cNvPr>
          <p:cNvSpPr>
            <a:spLocks noChangeArrowheads="1"/>
          </p:cNvSpPr>
          <p:nvPr/>
        </p:nvSpPr>
        <p:spPr bwMode="auto">
          <a:xfrm>
            <a:off x="1524000" y="857251"/>
            <a:ext cx="9144000" cy="1917291"/>
          </a:xfrm>
          <a:prstGeom prst="rect">
            <a:avLst/>
          </a:prstGeom>
          <a:gradFill flip="none" rotWithShape="1">
            <a:gsLst>
              <a:gs pos="0">
                <a:srgbClr val="0B7F3D">
                  <a:shade val="30000"/>
                  <a:satMod val="115000"/>
                </a:srgbClr>
              </a:gs>
              <a:gs pos="50000">
                <a:srgbClr val="0B7F3D">
                  <a:shade val="67500"/>
                  <a:satMod val="115000"/>
                </a:srgbClr>
              </a:gs>
              <a:gs pos="100000">
                <a:srgbClr val="0B7F3D">
                  <a:shade val="100000"/>
                  <a:satMod val="115000"/>
                </a:srgbClr>
              </a:gs>
            </a:gsLst>
            <a:lin ang="10800000" scaled="1"/>
            <a:tileRect/>
          </a:gradFill>
          <a:ln w="9525">
            <a:noFill/>
            <a:miter lim="800000"/>
            <a:headEnd/>
            <a:tailEnd/>
          </a:ln>
        </p:spPr>
        <p:txBody>
          <a:bodyPr vert="horz" wrap="square" lIns="48479" tIns="24239" rIns="48479" bIns="24239" numCol="1" anchor="t" anchorCtr="0" compatLnSpc="1">
            <a:prstTxWarp prst="textNoShape">
              <a:avLst/>
            </a:prstTxWarp>
          </a:bodyPr>
          <a:lstStyle/>
          <a:p>
            <a:pPr>
              <a:lnSpc>
                <a:spcPct val="80000"/>
              </a:lnSpc>
              <a:spcBef>
                <a:spcPts val="450"/>
              </a:spcBef>
            </a:pPr>
            <a:endParaRPr lang="en-US" sz="4500" i="1" dirty="0">
              <a:solidFill>
                <a:schemeClr val="bg1"/>
              </a:solidFill>
              <a:latin typeface="Arial"/>
              <a:cs typeface="Arial"/>
            </a:endParaRPr>
          </a:p>
        </p:txBody>
      </p:sp>
      <p:sp>
        <p:nvSpPr>
          <p:cNvPr id="6" name="Nadpis 3">
            <a:extLst>
              <a:ext uri="{FF2B5EF4-FFF2-40B4-BE49-F238E27FC236}">
                <a16:creationId xmlns:a16="http://schemas.microsoft.com/office/drawing/2014/main" id="{315634E5-CFF9-4E32-8A51-EF12F222F762}"/>
              </a:ext>
            </a:extLst>
          </p:cNvPr>
          <p:cNvSpPr txBox="1">
            <a:spLocks/>
          </p:cNvSpPr>
          <p:nvPr/>
        </p:nvSpPr>
        <p:spPr>
          <a:xfrm>
            <a:off x="3692079" y="1508535"/>
            <a:ext cx="8762035" cy="849463"/>
          </a:xfrm>
          <a:prstGeom prst="rect">
            <a:avLst/>
          </a:prstGeom>
          <a:noFill/>
        </p:spPr>
        <p:txBody>
          <a:bodyPr vert="horz" wrap="square" lIns="68580" tIns="34290" rIns="68580" bIns="3429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spcBef>
                <a:spcPts val="450"/>
              </a:spcBef>
            </a:pPr>
            <a:r>
              <a:rPr lang="de-DE" sz="3300" dirty="0">
                <a:solidFill>
                  <a:schemeClr val="bg1"/>
                </a:solidFill>
                <a:latin typeface="Times New Roman"/>
              </a:rPr>
              <a:t>Education </a:t>
            </a:r>
            <a:r>
              <a:rPr lang="cs-CZ" sz="3300" dirty="0">
                <a:solidFill>
                  <a:schemeClr val="bg1"/>
                </a:solidFill>
                <a:latin typeface="Times New Roman"/>
              </a:rPr>
              <a:t>f</a:t>
            </a:r>
            <a:r>
              <a:rPr lang="de-DE" sz="3300" dirty="0" err="1">
                <a:solidFill>
                  <a:schemeClr val="bg1"/>
                </a:solidFill>
                <a:latin typeface="Times New Roman"/>
              </a:rPr>
              <a:t>or</a:t>
            </a:r>
            <a:r>
              <a:rPr lang="de-DE" sz="3300" dirty="0">
                <a:solidFill>
                  <a:schemeClr val="bg1"/>
                </a:solidFill>
                <a:latin typeface="Times New Roman"/>
              </a:rPr>
              <a:t> Plant </a:t>
            </a:r>
            <a:r>
              <a:rPr lang="de-DE" sz="3300" dirty="0" err="1">
                <a:solidFill>
                  <a:schemeClr val="bg1"/>
                </a:solidFill>
                <a:latin typeface="Times New Roman"/>
              </a:rPr>
              <a:t>Literac</a:t>
            </a:r>
            <a:r>
              <a:rPr lang="cs-CZ" sz="3300" dirty="0">
                <a:solidFill>
                  <a:schemeClr val="bg1"/>
                </a:solidFill>
                <a:latin typeface="Times New Roman"/>
              </a:rPr>
              <a:t>y</a:t>
            </a:r>
          </a:p>
          <a:p>
            <a:endParaRPr lang="cs-CZ" sz="2700" dirty="0"/>
          </a:p>
        </p:txBody>
      </p:sp>
      <p:sp>
        <p:nvSpPr>
          <p:cNvPr id="7" name="Obdélník 6">
            <a:extLst>
              <a:ext uri="{FF2B5EF4-FFF2-40B4-BE49-F238E27FC236}">
                <a16:creationId xmlns:a16="http://schemas.microsoft.com/office/drawing/2014/main" id="{1F73486B-B051-40AE-AF9A-67C9EDCD6C20}"/>
              </a:ext>
            </a:extLst>
          </p:cNvPr>
          <p:cNvSpPr/>
          <p:nvPr/>
        </p:nvSpPr>
        <p:spPr>
          <a:xfrm>
            <a:off x="4466305" y="1895859"/>
            <a:ext cx="3104231" cy="415498"/>
          </a:xfrm>
          <a:prstGeom prst="rect">
            <a:avLst/>
          </a:prstGeom>
        </p:spPr>
        <p:txBody>
          <a:bodyPr wrap="square">
            <a:spAutoFit/>
          </a:bodyPr>
          <a:lstStyle/>
          <a:p>
            <a:r>
              <a:rPr lang="cs-CZ" sz="2100" dirty="0">
                <a:solidFill>
                  <a:schemeClr val="bg1"/>
                </a:solidFill>
              </a:rPr>
              <a:t>https://planteducation.eu/</a:t>
            </a:r>
          </a:p>
        </p:txBody>
      </p:sp>
      <p:pic>
        <p:nvPicPr>
          <p:cNvPr id="8" name="Obrázek 7">
            <a:extLst>
              <a:ext uri="{FF2B5EF4-FFF2-40B4-BE49-F238E27FC236}">
                <a16:creationId xmlns:a16="http://schemas.microsoft.com/office/drawing/2014/main" id="{6529321B-FF73-4CC7-B8F2-3A51C1A9C4A9}"/>
              </a:ext>
            </a:extLst>
          </p:cNvPr>
          <p:cNvPicPr>
            <a:picLocks noChangeAspect="1"/>
          </p:cNvPicPr>
          <p:nvPr/>
        </p:nvPicPr>
        <p:blipFill>
          <a:blip r:embed="rId2"/>
          <a:stretch>
            <a:fillRect/>
          </a:stretch>
        </p:blipFill>
        <p:spPr>
          <a:xfrm>
            <a:off x="8846574" y="908335"/>
            <a:ext cx="1763836" cy="976478"/>
          </a:xfrm>
          <a:prstGeom prst="rect">
            <a:avLst/>
          </a:prstGeom>
        </p:spPr>
      </p:pic>
      <p:pic>
        <p:nvPicPr>
          <p:cNvPr id="9" name="Picture 5">
            <a:extLst>
              <a:ext uri="{FF2B5EF4-FFF2-40B4-BE49-F238E27FC236}">
                <a16:creationId xmlns:a16="http://schemas.microsoft.com/office/drawing/2014/main" id="{88CCE88A-7683-4ED5-8775-EDEDD96283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592" y="908334"/>
            <a:ext cx="2637623" cy="538852"/>
          </a:xfrm>
          <a:prstGeom prst="rect">
            <a:avLst/>
          </a:prstGeom>
          <a:noFill/>
          <a:ln>
            <a:noFill/>
          </a:ln>
        </p:spPr>
      </p:pic>
      <p:sp>
        <p:nvSpPr>
          <p:cNvPr id="14" name="Obdélník 13">
            <a:extLst>
              <a:ext uri="{FF2B5EF4-FFF2-40B4-BE49-F238E27FC236}">
                <a16:creationId xmlns:a16="http://schemas.microsoft.com/office/drawing/2014/main" id="{EE42E5AE-96CC-4268-B532-E2EFF1B72149}"/>
              </a:ext>
            </a:extLst>
          </p:cNvPr>
          <p:cNvSpPr/>
          <p:nvPr/>
        </p:nvSpPr>
        <p:spPr>
          <a:xfrm>
            <a:off x="4341184" y="908334"/>
            <a:ext cx="4323684" cy="300082"/>
          </a:xfrm>
          <a:prstGeom prst="rect">
            <a:avLst/>
          </a:prstGeom>
        </p:spPr>
        <p:txBody>
          <a:bodyPr wrap="none">
            <a:spAutoFit/>
          </a:bodyPr>
          <a:lstStyle/>
          <a:p>
            <a:r>
              <a:rPr lang="cs-CZ" sz="1350" dirty="0">
                <a:solidFill>
                  <a:schemeClr val="bg1"/>
                </a:solidFill>
              </a:rPr>
              <a:t>Erasmus+ Project No. 2021-1-CZ01-KA220-HED-000030213</a:t>
            </a:r>
          </a:p>
        </p:txBody>
      </p:sp>
      <p:sp>
        <p:nvSpPr>
          <p:cNvPr id="15" name="TextovéPole 14">
            <a:extLst>
              <a:ext uri="{FF2B5EF4-FFF2-40B4-BE49-F238E27FC236}">
                <a16:creationId xmlns:a16="http://schemas.microsoft.com/office/drawing/2014/main" id="{7413D9EC-E4EB-4554-B31F-05B8F0050F3D}"/>
              </a:ext>
            </a:extLst>
          </p:cNvPr>
          <p:cNvSpPr txBox="1"/>
          <p:nvPr/>
        </p:nvSpPr>
        <p:spPr>
          <a:xfrm>
            <a:off x="1552796" y="2339858"/>
            <a:ext cx="9057614" cy="294376"/>
          </a:xfrm>
          <a:prstGeom prst="rect">
            <a:avLst/>
          </a:prstGeom>
          <a:noFill/>
        </p:spPr>
        <p:txBody>
          <a:bodyPr wrap="square" rtlCol="0">
            <a:spAutoFit/>
          </a:bodyPr>
          <a:lstStyle/>
          <a:p>
            <a:r>
              <a:rPr lang="en-US" sz="1313" i="1" dirty="0">
                <a:solidFill>
                  <a:schemeClr val="bg1"/>
                </a:solidFill>
              </a:rPr>
              <a:t>6 project partners  5 EU countries 4 online publications  with teaching materials on plant role in our environment appearing in 2024</a:t>
            </a:r>
          </a:p>
        </p:txBody>
      </p:sp>
      <p:pic>
        <p:nvPicPr>
          <p:cNvPr id="19" name="Obrázek 18">
            <a:extLst>
              <a:ext uri="{FF2B5EF4-FFF2-40B4-BE49-F238E27FC236}">
                <a16:creationId xmlns:a16="http://schemas.microsoft.com/office/drawing/2014/main" id="{D7126809-E63D-4EED-A170-1D67538389C4}"/>
              </a:ext>
            </a:extLst>
          </p:cNvPr>
          <p:cNvPicPr>
            <a:picLocks noChangeAspect="1"/>
          </p:cNvPicPr>
          <p:nvPr/>
        </p:nvPicPr>
        <p:blipFill rotWithShape="1">
          <a:blip r:embed="rId4"/>
          <a:srcRect l="15619"/>
          <a:stretch/>
        </p:blipFill>
        <p:spPr>
          <a:xfrm>
            <a:off x="1585520" y="2929794"/>
            <a:ext cx="1818900" cy="1616698"/>
          </a:xfrm>
          <a:prstGeom prst="rect">
            <a:avLst/>
          </a:prstGeom>
        </p:spPr>
      </p:pic>
      <p:sp>
        <p:nvSpPr>
          <p:cNvPr id="21" name="Obdélník 20">
            <a:extLst>
              <a:ext uri="{FF2B5EF4-FFF2-40B4-BE49-F238E27FC236}">
                <a16:creationId xmlns:a16="http://schemas.microsoft.com/office/drawing/2014/main" id="{0A7746EF-3E5D-4028-A1C1-3A8902437242}"/>
              </a:ext>
            </a:extLst>
          </p:cNvPr>
          <p:cNvSpPr/>
          <p:nvPr/>
        </p:nvSpPr>
        <p:spPr>
          <a:xfrm>
            <a:off x="3404422" y="2857424"/>
            <a:ext cx="6622025" cy="817147"/>
          </a:xfrm>
          <a:prstGeom prst="rect">
            <a:avLst/>
          </a:prstGeom>
        </p:spPr>
        <p:txBody>
          <a:bodyPr wrap="square">
            <a:spAutoFit/>
          </a:bodyPr>
          <a:lstStyle/>
          <a:p>
            <a:pPr algn="just">
              <a:lnSpc>
                <a:spcPct val="107000"/>
              </a:lnSpc>
              <a:spcAft>
                <a:spcPts val="600"/>
              </a:spcAft>
            </a:pPr>
            <a:r>
              <a:rPr lang="cs-CZ"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OUR MISSION </a:t>
            </a:r>
            <a:r>
              <a:rPr lang="en-US" sz="135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is to improve plant literacy of general public by more efficient and attractive botany teaching at all school levels which has to be reached via education of educators, i.e. innovative teachers‘  training. </a:t>
            </a:r>
            <a:endParaRPr lang="cs-CZ" sz="135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4" name="Obrázek 23">
            <a:extLst>
              <a:ext uri="{FF2B5EF4-FFF2-40B4-BE49-F238E27FC236}">
                <a16:creationId xmlns:a16="http://schemas.microsoft.com/office/drawing/2014/main" id="{60BC7C04-B9F9-43E3-A6DF-8AFF90A13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4526" y="5349467"/>
            <a:ext cx="1666496" cy="436622"/>
          </a:xfrm>
          <a:prstGeom prst="rect">
            <a:avLst/>
          </a:prstGeom>
        </p:spPr>
      </p:pic>
      <p:pic>
        <p:nvPicPr>
          <p:cNvPr id="26" name="Obrázek 25">
            <a:extLst>
              <a:ext uri="{FF2B5EF4-FFF2-40B4-BE49-F238E27FC236}">
                <a16:creationId xmlns:a16="http://schemas.microsoft.com/office/drawing/2014/main" id="{9639FA61-F315-4653-87A9-CF92D82F69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1590" y="5391703"/>
            <a:ext cx="1740056" cy="432326"/>
          </a:xfrm>
          <a:prstGeom prst="rect">
            <a:avLst/>
          </a:prstGeom>
        </p:spPr>
      </p:pic>
      <p:pic>
        <p:nvPicPr>
          <p:cNvPr id="28" name="Obrázek 27">
            <a:extLst>
              <a:ext uri="{FF2B5EF4-FFF2-40B4-BE49-F238E27FC236}">
                <a16:creationId xmlns:a16="http://schemas.microsoft.com/office/drawing/2014/main" id="{88D44624-EF57-4C13-A855-D1A467CE01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4256" y="5183730"/>
            <a:ext cx="1010412" cy="768096"/>
          </a:xfrm>
          <a:prstGeom prst="rect">
            <a:avLst/>
          </a:prstGeom>
        </p:spPr>
      </p:pic>
      <p:pic>
        <p:nvPicPr>
          <p:cNvPr id="30" name="Obrázek 29">
            <a:extLst>
              <a:ext uri="{FF2B5EF4-FFF2-40B4-BE49-F238E27FC236}">
                <a16:creationId xmlns:a16="http://schemas.microsoft.com/office/drawing/2014/main" id="{FBDABBB4-8B51-4D0C-BBB7-0D02F80C33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0295" y="5248792"/>
            <a:ext cx="1222865" cy="637202"/>
          </a:xfrm>
          <a:prstGeom prst="rect">
            <a:avLst/>
          </a:prstGeom>
        </p:spPr>
      </p:pic>
      <p:pic>
        <p:nvPicPr>
          <p:cNvPr id="32" name="Obrázek 31">
            <a:extLst>
              <a:ext uri="{FF2B5EF4-FFF2-40B4-BE49-F238E27FC236}">
                <a16:creationId xmlns:a16="http://schemas.microsoft.com/office/drawing/2014/main" id="{1BB1D1C9-2E3E-46B4-95DC-B1CCD68CC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10738" y="5391703"/>
            <a:ext cx="1199672" cy="352352"/>
          </a:xfrm>
          <a:prstGeom prst="rect">
            <a:avLst/>
          </a:prstGeom>
        </p:spPr>
      </p:pic>
      <p:pic>
        <p:nvPicPr>
          <p:cNvPr id="34" name="Obrázek 33">
            <a:extLst>
              <a:ext uri="{FF2B5EF4-FFF2-40B4-BE49-F238E27FC236}">
                <a16:creationId xmlns:a16="http://schemas.microsoft.com/office/drawing/2014/main" id="{3395B98E-43E7-45F9-B1F6-D866706A2A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582" y="5204781"/>
            <a:ext cx="924614" cy="690565"/>
          </a:xfrm>
          <a:prstGeom prst="rect">
            <a:avLst/>
          </a:prstGeom>
        </p:spPr>
      </p:pic>
      <p:sp>
        <p:nvSpPr>
          <p:cNvPr id="36" name="Obdélník 35">
            <a:extLst>
              <a:ext uri="{FF2B5EF4-FFF2-40B4-BE49-F238E27FC236}">
                <a16:creationId xmlns:a16="http://schemas.microsoft.com/office/drawing/2014/main" id="{60DBCE49-DE99-4EBF-8925-A2D91615F187}"/>
              </a:ext>
            </a:extLst>
          </p:cNvPr>
          <p:cNvSpPr/>
          <p:nvPr/>
        </p:nvSpPr>
        <p:spPr>
          <a:xfrm>
            <a:off x="3692077" y="3688066"/>
            <a:ext cx="8746514" cy="1539652"/>
          </a:xfrm>
          <a:prstGeom prst="rect">
            <a:avLst/>
          </a:prstGeom>
        </p:spPr>
        <p:txBody>
          <a:bodyPr wrap="square">
            <a:spAutoFit/>
          </a:bodyPr>
          <a:lstStyle/>
          <a:p>
            <a:pPr>
              <a:lnSpc>
                <a:spcPct val="107000"/>
              </a:lnSpc>
              <a:spcAft>
                <a:spcPts val="600"/>
              </a:spcAft>
            </a:pPr>
            <a:r>
              <a:rPr lang="en-US" sz="105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Would you like to know...?</a:t>
            </a:r>
            <a:endParaRPr lang="cs-CZ" sz="105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a:lnSpc>
                <a:spcPct val="107000"/>
              </a:lnSpc>
            </a:pPr>
            <a:r>
              <a:rPr lang="en-US" sz="105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How can a tree cool our environment by the capacity higher than common air –conditioning system?</a:t>
            </a:r>
            <a:endParaRPr lang="cs-CZ" sz="105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a:lnSpc>
                <a:spcPct val="107000"/>
              </a:lnSpc>
            </a:pPr>
            <a:r>
              <a:rPr lang="en-US" sz="105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How can the forests pump the water from the see into the continents?</a:t>
            </a:r>
            <a:endParaRPr lang="cs-CZ" sz="105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a:lnSpc>
                <a:spcPct val="107000"/>
              </a:lnSpc>
            </a:pPr>
            <a:r>
              <a:rPr lang="en-US" sz="105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Why is the shadow under a tree cooler than the shadow under an umbrella?</a:t>
            </a:r>
            <a:endParaRPr lang="cs-CZ" sz="105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a:lnSpc>
                <a:spcPct val="107000"/>
              </a:lnSpc>
            </a:pPr>
            <a:r>
              <a:rPr lang="en-US" sz="105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Why is the atmosphere above the forest smelling?</a:t>
            </a:r>
            <a:endParaRPr lang="cs-CZ" sz="105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a:lnSpc>
                <a:spcPct val="107000"/>
              </a:lnSpc>
            </a:pPr>
            <a:r>
              <a:rPr lang="en-US" sz="105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How to measure these principles at schools?</a:t>
            </a:r>
            <a:endParaRPr lang="cs-CZ" sz="105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a:lnSpc>
                <a:spcPct val="107000"/>
              </a:lnSpc>
            </a:pPr>
            <a:r>
              <a:rPr lang="en-US" sz="105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How to make botany teaching more attractive for students?</a:t>
            </a:r>
            <a:endParaRPr lang="cs-CZ" sz="105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a:lnSpc>
                <a:spcPct val="107000"/>
              </a:lnSpc>
              <a:spcAft>
                <a:spcPts val="600"/>
              </a:spcAft>
            </a:pPr>
            <a:r>
              <a:rPr lang="cs-CZ" sz="105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105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…and much more?</a:t>
            </a:r>
            <a:endParaRPr lang="cs-CZ" sz="105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70485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E1CDFD-DF4B-10A3-0723-310DDF937E27}"/>
              </a:ext>
            </a:extLst>
          </p:cNvPr>
          <p:cNvSpPr>
            <a:spLocks noGrp="1"/>
          </p:cNvSpPr>
          <p:nvPr>
            <p:ph type="title"/>
          </p:nvPr>
        </p:nvSpPr>
        <p:spPr>
          <a:xfrm>
            <a:off x="838200" y="317839"/>
            <a:ext cx="10515600" cy="1325563"/>
          </a:xfrm>
        </p:spPr>
        <p:txBody>
          <a:bodyPr>
            <a:normAutofit fontScale="90000"/>
          </a:bodyPr>
          <a:lstStyle/>
          <a:p>
            <a:pPr lvl="0" algn="ctr" eaLnBrk="0" fontAlgn="base" hangingPunct="0">
              <a:lnSpc>
                <a:spcPct val="100000"/>
              </a:lnSpc>
              <a:spcAft>
                <a:spcPct val="0"/>
              </a:spcAft>
            </a:pPr>
            <a:r>
              <a:rPr lang="cs-CZ" altLang="cs-CZ" dirty="0" bmk="_Hlk130490546">
                <a:latin typeface="Open Sans" panose="020B0606030504020204" pitchFamily="34" charset="0"/>
                <a:ea typeface="Times New Roman" panose="02020603050405020304" pitchFamily="18" charset="0"/>
                <a:cs typeface="Open Sans" panose="020B0606030504020204" pitchFamily="34" charset="0"/>
                <a:hlinkClick r:id="rId2" tooltip="NWP WATER FOR CLIMATE HEALING WHITE PAPER_WEB_2023_final"/>
              </a:rPr>
              <a:t/>
            </a:r>
            <a:br>
              <a:rPr lang="cs-CZ" altLang="cs-CZ" dirty="0" bmk="_Hlk130490546">
                <a:latin typeface="Open Sans" panose="020B0606030504020204" pitchFamily="34" charset="0"/>
                <a:ea typeface="Times New Roman" panose="02020603050405020304" pitchFamily="18" charset="0"/>
                <a:cs typeface="Open Sans" panose="020B0606030504020204" pitchFamily="34" charset="0"/>
                <a:hlinkClick r:id="rId2" tooltip="NWP WATER FOR CLIMATE HEALING WHITE PAPER_WEB_2023_final"/>
              </a:rPr>
            </a:br>
            <a:endParaRPr lang="cs-CZ" altLang="cs-CZ" b="1" dirty="0" bmk="_Hlk130490546">
              <a:latin typeface="Open Sans" panose="020B0606030504020204" pitchFamily="34" charset="0"/>
              <a:ea typeface="Times New Roman" panose="02020603050405020304" pitchFamily="18" charset="0"/>
              <a:cs typeface="Open Sans" panose="020B0606030504020204" pitchFamily="34" charset="0"/>
              <a:hlinkClick r:id="rId2" tooltip="NWP WATER FOR CLIMATE HEALING WHITE PAPER_WEB_2023_final"/>
            </a:endParaRPr>
          </a:p>
        </p:txBody>
      </p:sp>
      <p:sp>
        <p:nvSpPr>
          <p:cNvPr id="3" name="Zástupný obsah 2">
            <a:extLst>
              <a:ext uri="{FF2B5EF4-FFF2-40B4-BE49-F238E27FC236}">
                <a16:creationId xmlns:a16="http://schemas.microsoft.com/office/drawing/2014/main" id="{807C3ACB-4929-C8E6-8740-77F7122606C8}"/>
              </a:ext>
            </a:extLst>
          </p:cNvPr>
          <p:cNvSpPr>
            <a:spLocks noGrp="1"/>
          </p:cNvSpPr>
          <p:nvPr>
            <p:ph idx="1"/>
          </p:nvPr>
        </p:nvSpPr>
        <p:spPr/>
        <p:txBody>
          <a:bodyPr/>
          <a:lstStyle/>
          <a:p>
            <a:endParaRPr lang="cs-CZ" dirty="0"/>
          </a:p>
          <a:p>
            <a:endParaRPr lang="cs-CZ" dirty="0"/>
          </a:p>
          <a:p>
            <a:endParaRPr lang="en-US" dirty="0"/>
          </a:p>
        </p:txBody>
      </p:sp>
      <p:sp>
        <p:nvSpPr>
          <p:cNvPr id="7" name="Rectangle 2">
            <a:extLst>
              <a:ext uri="{FF2B5EF4-FFF2-40B4-BE49-F238E27FC236}">
                <a16:creationId xmlns:a16="http://schemas.microsoft.com/office/drawing/2014/main" id="{BE08F041-6694-6558-C50D-803A597EBB66}"/>
              </a:ext>
            </a:extLst>
          </p:cNvPr>
          <p:cNvSpPr>
            <a:spLocks noChangeArrowheads="1"/>
          </p:cNvSpPr>
          <p:nvPr/>
        </p:nvSpPr>
        <p:spPr bwMode="auto">
          <a:xfrm>
            <a:off x="838200" y="-426876"/>
            <a:ext cx="9988985" cy="64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cs-CZ" altLang="cs-CZ" b="1" i="0" u="none" strike="noStrike" cap="none" normalizeH="0" baseline="0" dirty="0" bmk="_Hlk130490546">
              <a:ln>
                <a:noFill/>
              </a:ln>
              <a:solidFill>
                <a:srgbClr val="004E98"/>
              </a:solidFill>
              <a:effectLst/>
              <a:latin typeface="Open Sans" panose="020B0606030504020204" pitchFamily="34" charset="0"/>
              <a:ea typeface="Times New Roman" panose="02020603050405020304" pitchFamily="18" charset="0"/>
              <a:cs typeface="Open Sans" panose="020B0606030504020204" pitchFamily="34" charset="0"/>
              <a:hlinkClick r:id="rId2" tooltip="NWP WATER FOR CLIMATE HEALING WHITE PAPER_WEB_2023_final"/>
            </a:endParaRPr>
          </a:p>
          <a:p>
            <a:pPr marL="0" marR="0" lvl="0" indent="0" algn="l" defTabSz="914400" rtl="0" eaLnBrk="0" fontAlgn="base" latinLnBrk="0" hangingPunct="0">
              <a:lnSpc>
                <a:spcPct val="100000"/>
              </a:lnSpc>
              <a:spcBef>
                <a:spcPct val="0"/>
              </a:spcBef>
              <a:spcAft>
                <a:spcPct val="0"/>
              </a:spcAft>
              <a:buClrTx/>
              <a:buSzTx/>
              <a:tabLst/>
            </a:pPr>
            <a:endParaRPr lang="cs-CZ" altLang="cs-CZ" sz="2400" b="1" dirty="0" bmk="_Hlk130490546">
              <a:solidFill>
                <a:srgbClr val="004E98"/>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lang="cs-CZ" altLang="cs-CZ" sz="2800" b="1" dirty="0" bmk="_Hlk130490546">
              <a:solidFill>
                <a:srgbClr val="004E98"/>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kern="100" dirty="0">
                <a:effectLst/>
                <a:latin typeface="Times New Roman" panose="02020603050405020304" pitchFamily="18" charset="0"/>
                <a:ea typeface="Calibri" panose="020F0502020204030204" pitchFamily="34" charset="0"/>
                <a:cs typeface="Times New Roman" panose="02020603050405020304" pitchFamily="18" charset="0"/>
              </a:rPr>
              <a:t>White Paper NWP Water for Climate Healing UN 2023 Water Conference from March 22-24 in New York |(</a:t>
            </a:r>
            <a:r>
              <a:rPr lang="en-GB" sz="28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https://www.mpsr.sk/en/index.php?navID=54&amp;id=84</a:t>
            </a:r>
            <a:r>
              <a:rPr lang="en-GB" sz="28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cs-CZ"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cs-CZ" sz="28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endParaRPr>
          </a:p>
          <a:p>
            <a:pPr algn="just">
              <a:lnSpc>
                <a:spcPct val="107000"/>
              </a:lnSpc>
              <a:spcAft>
                <a:spcPts val="800"/>
              </a:spcAft>
            </a:pPr>
            <a:r>
              <a:rPr lang="en-GB" sz="28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Embracing Nature's Complexity Conference in Munich</a:t>
            </a:r>
            <a:r>
              <a:rPr lang="en-GB"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kern="100" dirty="0">
                <a:effectLst/>
                <a:latin typeface="Times New Roman" panose="02020603050405020304" pitchFamily="18" charset="0"/>
                <a:ea typeface="Calibri" panose="020F0502020204030204" pitchFamily="34" charset="0"/>
                <a:cs typeface="Times New Roman" panose="02020603050405020304" pitchFamily="18" charset="0"/>
              </a:rPr>
              <a:t>How to Communicate the Value of Water- and Climate-Regulating Ecosystems?</a:t>
            </a:r>
            <a:endParaRPr lang="cs-CZ"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kern="100" dirty="0">
                <a:effectLst/>
                <a:latin typeface="Times New Roman" panose="02020603050405020304" pitchFamily="18" charset="0"/>
                <a:ea typeface="Calibri" panose="020F0502020204030204" pitchFamily="34" charset="0"/>
                <a:cs typeface="Times New Roman" panose="02020603050405020304" pitchFamily="18" charset="0"/>
              </a:rPr>
              <a:t>IAS-TUM Munich, Germany, 9-11 April 2024</a:t>
            </a:r>
            <a:endParaRPr lang="cs-CZ"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003528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BC629-EF7E-6CF5-792E-2B0E0A51C99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CABFAB7-9A12-A305-1CB3-9FEB1D600F3D}"/>
              </a:ext>
            </a:extLst>
          </p:cNvPr>
          <p:cNvSpPr>
            <a:spLocks noGrp="1"/>
          </p:cNvSpPr>
          <p:nvPr>
            <p:ph type="title"/>
          </p:nvPr>
        </p:nvSpPr>
        <p:spPr/>
        <p:txBody>
          <a:bodyPr/>
          <a:lstStyle/>
          <a:p>
            <a:endParaRPr lang="en-US"/>
          </a:p>
        </p:txBody>
      </p:sp>
      <p:sp>
        <p:nvSpPr>
          <p:cNvPr id="3" name="Zástupný symbol pro obsah 2">
            <a:extLst>
              <a:ext uri="{FF2B5EF4-FFF2-40B4-BE49-F238E27FC236}">
                <a16:creationId xmlns:a16="http://schemas.microsoft.com/office/drawing/2014/main" id="{F41B1DFF-0382-1ABB-7572-A962C03E0B98}"/>
              </a:ext>
            </a:extLst>
          </p:cNvPr>
          <p:cNvSpPr>
            <a:spLocks noGrp="1"/>
          </p:cNvSpPr>
          <p:nvPr>
            <p:ph idx="1"/>
          </p:nvPr>
        </p:nvSpPr>
        <p:spPr/>
        <p:txBody>
          <a:bodyPr>
            <a:normAutofit fontScale="25000" lnSpcReduction="20000"/>
          </a:bodyPr>
          <a:lstStyle/>
          <a:p>
            <a:r>
              <a:rPr lang="cs-CZ" sz="7400" dirty="0"/>
              <a:t>Lesy podporují tok vlhkého vzduchu od oceánů do pevniny</a:t>
            </a:r>
          </a:p>
          <a:p>
            <a:r>
              <a:rPr lang="cs-CZ" sz="7400" dirty="0"/>
              <a:t>Srážky v severní Číně pocházejí z Atlantického oceánu a vlhkost přešla tzv. vzdušnou řekou přes Evropu a Sibiř</a:t>
            </a:r>
          </a:p>
          <a:p>
            <a:r>
              <a:rPr lang="cs-CZ" sz="7400" i="1" dirty="0"/>
              <a:t>Makarieva, A.M., Gorshkov, V.G. 2007: </a:t>
            </a:r>
            <a:r>
              <a:rPr lang="cs-CZ" sz="7400" i="1" dirty="0" err="1"/>
              <a:t>Biotic</a:t>
            </a:r>
            <a:r>
              <a:rPr lang="cs-CZ" sz="7400" i="1" dirty="0"/>
              <a:t> pump </a:t>
            </a:r>
            <a:r>
              <a:rPr lang="cs-CZ" sz="7400" i="1" dirty="0" err="1"/>
              <a:t>of</a:t>
            </a:r>
            <a:r>
              <a:rPr lang="cs-CZ" sz="7400" i="1" dirty="0"/>
              <a:t> </a:t>
            </a:r>
            <a:r>
              <a:rPr lang="cs-CZ" sz="7400" i="1" dirty="0" err="1"/>
              <a:t>atmospheric</a:t>
            </a:r>
            <a:r>
              <a:rPr lang="cs-CZ" sz="7400" i="1" dirty="0"/>
              <a:t> </a:t>
            </a:r>
            <a:r>
              <a:rPr lang="cs-CZ" sz="7400" i="1" dirty="0" err="1"/>
              <a:t>moisture</a:t>
            </a:r>
            <a:r>
              <a:rPr lang="cs-CZ" sz="7400" i="1" dirty="0"/>
              <a:t> as driver </a:t>
            </a:r>
            <a:r>
              <a:rPr lang="cs-CZ" sz="7400" i="1" dirty="0" err="1"/>
              <a:t>of</a:t>
            </a:r>
            <a:r>
              <a:rPr lang="cs-CZ" sz="7400" i="1" dirty="0"/>
              <a:t> </a:t>
            </a:r>
            <a:r>
              <a:rPr lang="cs-CZ" sz="7400" i="1" dirty="0" err="1"/>
              <a:t>the</a:t>
            </a:r>
            <a:r>
              <a:rPr lang="cs-CZ" sz="7400" i="1" dirty="0"/>
              <a:t> </a:t>
            </a:r>
            <a:r>
              <a:rPr lang="cs-CZ" sz="7400" i="1" dirty="0" err="1"/>
              <a:t>hydrological</a:t>
            </a:r>
            <a:r>
              <a:rPr lang="cs-CZ" sz="7400" i="1" dirty="0"/>
              <a:t> </a:t>
            </a:r>
            <a:r>
              <a:rPr lang="cs-CZ" sz="7400" i="1" dirty="0" err="1"/>
              <a:t>cycle</a:t>
            </a:r>
            <a:r>
              <a:rPr lang="cs-CZ" sz="7400" i="1" dirty="0"/>
              <a:t> on </a:t>
            </a:r>
            <a:r>
              <a:rPr lang="cs-CZ" sz="7400" i="1" dirty="0" err="1"/>
              <a:t>land</a:t>
            </a:r>
            <a:r>
              <a:rPr lang="cs-CZ" sz="7400" i="1" dirty="0"/>
              <a:t>. </a:t>
            </a:r>
            <a:r>
              <a:rPr lang="cs-CZ" sz="7400" i="1" dirty="0" err="1"/>
              <a:t>Hydrol</a:t>
            </a:r>
            <a:r>
              <a:rPr lang="cs-CZ" sz="7400" i="1" dirty="0"/>
              <a:t> Earth </a:t>
            </a:r>
            <a:r>
              <a:rPr lang="cs-CZ" sz="7400" i="1" dirty="0" err="1"/>
              <a:t>Syst</a:t>
            </a:r>
            <a:r>
              <a:rPr lang="cs-CZ" sz="7400" i="1" dirty="0"/>
              <a:t> </a:t>
            </a:r>
            <a:r>
              <a:rPr lang="cs-CZ" sz="7400" i="1" dirty="0" err="1"/>
              <a:t>Sci</a:t>
            </a:r>
            <a:r>
              <a:rPr lang="cs-CZ" sz="7400" i="1" dirty="0"/>
              <a:t> 11(2): 1013-1033.</a:t>
            </a:r>
          </a:p>
          <a:p>
            <a:r>
              <a:rPr lang="cs-CZ" sz="7400" i="1" dirty="0" err="1"/>
              <a:t>Pearce</a:t>
            </a:r>
            <a:r>
              <a:rPr lang="cs-CZ" sz="7400" i="1" dirty="0"/>
              <a:t>, F. 2020: </a:t>
            </a:r>
            <a:r>
              <a:rPr lang="cs-CZ" sz="7400" i="1" dirty="0" err="1"/>
              <a:t>Weather</a:t>
            </a:r>
            <a:r>
              <a:rPr lang="cs-CZ" sz="7400" i="1" dirty="0"/>
              <a:t> </a:t>
            </a:r>
            <a:r>
              <a:rPr lang="cs-CZ" sz="7400" i="1" dirty="0" err="1"/>
              <a:t>Makers</a:t>
            </a:r>
            <a:r>
              <a:rPr lang="cs-CZ" sz="7400" i="1" dirty="0"/>
              <a:t>, </a:t>
            </a:r>
            <a:r>
              <a:rPr lang="cs-CZ" sz="7400" i="1" dirty="0" err="1"/>
              <a:t>Forests</a:t>
            </a:r>
            <a:r>
              <a:rPr lang="cs-CZ" sz="7400" i="1" dirty="0"/>
              <a:t> suply </a:t>
            </a:r>
            <a:r>
              <a:rPr lang="cs-CZ" sz="7400" i="1" dirty="0" err="1"/>
              <a:t>the</a:t>
            </a:r>
            <a:r>
              <a:rPr lang="cs-CZ" sz="7400" i="1" dirty="0"/>
              <a:t> </a:t>
            </a:r>
            <a:r>
              <a:rPr lang="cs-CZ" sz="7400" i="1" dirty="0" err="1"/>
              <a:t>world</a:t>
            </a:r>
            <a:r>
              <a:rPr lang="cs-CZ" sz="7400" i="1" dirty="0"/>
              <a:t> </a:t>
            </a:r>
            <a:r>
              <a:rPr lang="cs-CZ" sz="7400" i="1" dirty="0" err="1"/>
              <a:t>with</a:t>
            </a:r>
            <a:r>
              <a:rPr lang="cs-CZ" sz="7400" i="1" dirty="0"/>
              <a:t> </a:t>
            </a:r>
            <a:r>
              <a:rPr lang="cs-CZ" sz="7400" i="1" dirty="0" err="1"/>
              <a:t>rain</a:t>
            </a:r>
            <a:r>
              <a:rPr lang="cs-CZ" sz="7400" i="1" dirty="0"/>
              <a:t>. A </a:t>
            </a:r>
            <a:r>
              <a:rPr lang="cs-CZ" sz="7400" i="1" dirty="0" err="1"/>
              <a:t>contraversial</a:t>
            </a:r>
            <a:r>
              <a:rPr lang="cs-CZ" sz="7400" i="1" dirty="0"/>
              <a:t> </a:t>
            </a:r>
            <a:r>
              <a:rPr lang="cs-CZ" sz="7400" i="1" dirty="0" err="1"/>
              <a:t>Russian</a:t>
            </a:r>
            <a:r>
              <a:rPr lang="cs-CZ" sz="7400" i="1" dirty="0"/>
              <a:t> </a:t>
            </a:r>
            <a:r>
              <a:rPr lang="cs-CZ" sz="7400" i="1" dirty="0" err="1"/>
              <a:t>theory</a:t>
            </a:r>
            <a:r>
              <a:rPr lang="cs-CZ" sz="7400" i="1" dirty="0"/>
              <a:t> </a:t>
            </a:r>
            <a:r>
              <a:rPr lang="cs-CZ" sz="7400" i="1" dirty="0" err="1"/>
              <a:t>claims</a:t>
            </a:r>
            <a:r>
              <a:rPr lang="cs-CZ" sz="7400" i="1" dirty="0"/>
              <a:t> </a:t>
            </a:r>
            <a:r>
              <a:rPr lang="cs-CZ" sz="7400" i="1" dirty="0" err="1"/>
              <a:t>they</a:t>
            </a:r>
            <a:r>
              <a:rPr lang="cs-CZ" sz="7400" i="1" dirty="0"/>
              <a:t> </a:t>
            </a:r>
            <a:r>
              <a:rPr lang="cs-CZ" sz="7400" i="1" dirty="0" err="1"/>
              <a:t>also</a:t>
            </a:r>
            <a:r>
              <a:rPr lang="cs-CZ" sz="7400" i="1" dirty="0"/>
              <a:t> make </a:t>
            </a:r>
            <a:r>
              <a:rPr lang="cs-CZ" sz="7400" i="1" dirty="0" err="1"/>
              <a:t>wind</a:t>
            </a:r>
            <a:r>
              <a:rPr lang="cs-CZ" sz="7400" i="1" dirty="0"/>
              <a:t>. Science 368 (6497) 1302 -  1305 </a:t>
            </a:r>
          </a:p>
          <a:p>
            <a:r>
              <a:rPr lang="cs-CZ" sz="7400" i="1" dirty="0"/>
              <a:t>Pokorný, J. (2020). Lesy přitahují vodu. Vodohospodářský bulletin, 12(Prosinec), 30-33. </a:t>
            </a:r>
          </a:p>
          <a:p>
            <a:pPr algn="just">
              <a:lnSpc>
                <a:spcPct val="120000"/>
              </a:lnSpc>
            </a:pPr>
            <a:r>
              <a:rPr lang="en-GB" sz="7400" b="1" dirty="0"/>
              <a:t>Vegetation Impact on Atmospheric Moisture Transport in a Climate with Increasing Land-Ocean Temperature Contrasts</a:t>
            </a:r>
            <a:r>
              <a:rPr lang="en-GB" sz="7400" dirty="0"/>
              <a:t>. </a:t>
            </a:r>
            <a:r>
              <a:rPr lang="cs-CZ" sz="7400" dirty="0"/>
              <a:t>2022 </a:t>
            </a:r>
            <a:r>
              <a:rPr lang="en-GB" sz="7400" dirty="0"/>
              <a:t>Makarieva, A.M., Nobre, A., </a:t>
            </a:r>
            <a:r>
              <a:rPr lang="en-GB" sz="7400" dirty="0" err="1"/>
              <a:t>Nefiodov</a:t>
            </a:r>
            <a:r>
              <a:rPr lang="en-GB" sz="7400" dirty="0"/>
              <a:t>, A.V. Sheil, D., Nobre, P., Pokorny, J., </a:t>
            </a:r>
            <a:r>
              <a:rPr lang="en-GB" sz="7400" dirty="0" err="1"/>
              <a:t>Hesslerova</a:t>
            </a:r>
            <a:r>
              <a:rPr lang="en-GB" sz="7400" dirty="0"/>
              <a:t>, P. </a:t>
            </a:r>
            <a:r>
              <a:rPr lang="cs-CZ" sz="7400" dirty="0" err="1"/>
              <a:t>Li</a:t>
            </a:r>
            <a:r>
              <a:rPr lang="cs-CZ" sz="7400" dirty="0"/>
              <a:t> B.-L</a:t>
            </a:r>
            <a:r>
              <a:rPr lang="en-GB" sz="7400" dirty="0"/>
              <a:t>. , . </a:t>
            </a:r>
            <a:r>
              <a:rPr lang="en-GB" sz="7400" dirty="0" err="1"/>
              <a:t>Helyion</a:t>
            </a:r>
            <a:r>
              <a:rPr lang="en-GB" sz="7400" dirty="0"/>
              <a:t> , </a:t>
            </a:r>
            <a:r>
              <a:rPr lang="cs-CZ" sz="7400" dirty="0"/>
              <a:t>    </a:t>
            </a:r>
            <a:r>
              <a:rPr lang="en-GB" sz="7400" u="sng" dirty="0">
                <a:solidFill>
                  <a:srgbClr val="0000FF"/>
                </a:solidFill>
                <a:effectLst/>
                <a:latin typeface="Courier New" panose="02070309020205020404" pitchFamily="49" charset="0"/>
                <a:ea typeface="Times New Roman" panose="02020603050405020304" pitchFamily="18" charset="0"/>
                <a:cs typeface="Times New Roman" panose="02020603050405020304" pitchFamily="18" charset="0"/>
                <a:hlinkClick r:id="rId2"/>
              </a:rPr>
              <a:t>https://doi.org/10.1016/j.heliyon.2022.e11173</a:t>
            </a:r>
            <a:endParaRPr lang="cs-CZ" sz="7400" u="sng" dirty="0">
              <a:solidFill>
                <a:srgbClr val="0000FF"/>
              </a:solidFill>
              <a:effectLst/>
              <a:latin typeface="Courier New" panose="02070309020205020404" pitchFamily="49" charset="0"/>
              <a:ea typeface="Times New Roman" panose="02020603050405020304" pitchFamily="18" charset="0"/>
              <a:cs typeface="Times New Roman" panose="02020603050405020304" pitchFamily="18" charset="0"/>
            </a:endParaRPr>
          </a:p>
          <a:p>
            <a:pPr algn="just">
              <a:lnSpc>
                <a:spcPct val="120000"/>
              </a:lnSpc>
            </a:pPr>
            <a:r>
              <a:rPr lang="cs-CZ" sz="7400" dirty="0">
                <a:latin typeface="Times New Roman" panose="02020603050405020304" pitchFamily="18" charset="0"/>
                <a:cs typeface="Times New Roman" panose="02020603050405020304" pitchFamily="18" charset="0"/>
              </a:rPr>
              <a:t>Připravovaná „Čítanka“ Water </a:t>
            </a:r>
            <a:r>
              <a:rPr lang="cs-CZ" sz="7400" dirty="0" err="1">
                <a:latin typeface="Times New Roman" panose="02020603050405020304" pitchFamily="18" charset="0"/>
                <a:cs typeface="Times New Roman" panose="02020603050405020304" pitchFamily="18" charset="0"/>
              </a:rPr>
              <a:t>for</a:t>
            </a:r>
            <a:r>
              <a:rPr lang="cs-CZ" sz="7400" dirty="0">
                <a:latin typeface="Times New Roman" panose="02020603050405020304" pitchFamily="18" charset="0"/>
                <a:cs typeface="Times New Roman" panose="02020603050405020304" pitchFamily="18" charset="0"/>
              </a:rPr>
              <a:t> </a:t>
            </a:r>
            <a:r>
              <a:rPr lang="cs-CZ" sz="7400" dirty="0" err="1">
                <a:latin typeface="Times New Roman" panose="02020603050405020304" pitchFamily="18" charset="0"/>
                <a:cs typeface="Times New Roman" panose="02020603050405020304" pitchFamily="18" charset="0"/>
              </a:rPr>
              <a:t>Recovery</a:t>
            </a:r>
            <a:r>
              <a:rPr lang="cs-CZ" sz="7400" dirty="0">
                <a:latin typeface="Times New Roman" panose="02020603050405020304" pitchFamily="18" charset="0"/>
                <a:cs typeface="Times New Roman" panose="02020603050405020304" pitchFamily="18" charset="0"/>
              </a:rPr>
              <a:t> </a:t>
            </a:r>
            <a:r>
              <a:rPr lang="cs-CZ" sz="7400" dirty="0" err="1">
                <a:latin typeface="Times New Roman" panose="02020603050405020304" pitchFamily="18" charset="0"/>
                <a:cs typeface="Times New Roman" panose="02020603050405020304" pitchFamily="18" charset="0"/>
              </a:rPr>
              <a:t>of</a:t>
            </a:r>
            <a:r>
              <a:rPr lang="cs-CZ" sz="7400" dirty="0">
                <a:latin typeface="Times New Roman" panose="02020603050405020304" pitchFamily="18" charset="0"/>
                <a:cs typeface="Times New Roman" panose="02020603050405020304" pitchFamily="18" charset="0"/>
              </a:rPr>
              <a:t>  Climate (Kravčík, Pokorný, Kováč, Kohutiar, Toth) </a:t>
            </a:r>
            <a:r>
              <a:rPr lang="cs-CZ" sz="7400" dirty="0">
                <a:latin typeface="Times New Roman" panose="02020603050405020304" pitchFamily="18" charset="0"/>
                <a:cs typeface="Times New Roman" panose="02020603050405020304" pitchFamily="18" charset="0"/>
                <a:hlinkClick r:id="rId3"/>
              </a:rPr>
              <a:t>www.waterparadigm.org</a:t>
            </a:r>
            <a:endParaRPr lang="cs-CZ" sz="7400" dirty="0">
              <a:latin typeface="Times New Roman" panose="02020603050405020304" pitchFamily="18" charset="0"/>
              <a:cs typeface="Times New Roman" panose="02020603050405020304" pitchFamily="18" charset="0"/>
            </a:endParaRPr>
          </a:p>
          <a:p>
            <a:pPr algn="just">
              <a:lnSpc>
                <a:spcPct val="120000"/>
              </a:lnSpc>
            </a:pPr>
            <a:r>
              <a:rPr lang="cs-CZ" sz="7400" u="sng" dirty="0">
                <a:solidFill>
                  <a:srgbClr val="0000FF"/>
                </a:solidFill>
                <a:latin typeface="Courier New" panose="02070309020205020404" pitchFamily="49" charset="0"/>
                <a:cs typeface="Times New Roman" panose="02020603050405020304" pitchFamily="18" charset="0"/>
              </a:rPr>
              <a:t> </a:t>
            </a:r>
            <a:endParaRPr lang="cs-CZ" sz="7400" dirty="0"/>
          </a:p>
          <a:p>
            <a:pPr marL="0" indent="0">
              <a:buNone/>
            </a:pPr>
            <a:endParaRPr lang="cs-CZ" sz="7400" i="1" dirty="0"/>
          </a:p>
          <a:p>
            <a:endParaRPr lang="cs-CZ" sz="3400" i="1" dirty="0"/>
          </a:p>
          <a:p>
            <a:endParaRPr lang="cs-CZ" sz="3400" i="1" dirty="0"/>
          </a:p>
          <a:p>
            <a:endParaRPr lang="cs-CZ" sz="3400" i="1" dirty="0"/>
          </a:p>
          <a:p>
            <a:pPr marL="0" indent="0">
              <a:buNone/>
            </a:pPr>
            <a:r>
              <a:rPr lang="cs-CZ" sz="3400" dirty="0"/>
              <a:t> </a:t>
            </a:r>
          </a:p>
          <a:p>
            <a:endParaRPr lang="en-US" sz="3200" dirty="0">
              <a:solidFill>
                <a:srgbClr val="C00000"/>
              </a:solidFill>
            </a:endParaRPr>
          </a:p>
        </p:txBody>
      </p:sp>
    </p:spTree>
    <p:extLst>
      <p:ext uri="{BB962C8B-B14F-4D97-AF65-F5344CB8AC3E}">
        <p14:creationId xmlns:p14="http://schemas.microsoft.com/office/powerpoint/2010/main" val="36761095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C8A35-7B4C-E79D-DFD9-B310D0DA108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36847E6-93BF-06A0-D44D-FA2971BB1BF5}"/>
              </a:ext>
            </a:extLst>
          </p:cNvPr>
          <p:cNvSpPr>
            <a:spLocks noGrp="1"/>
          </p:cNvSpPr>
          <p:nvPr>
            <p:ph type="title" idx="4294967295"/>
          </p:nvPr>
        </p:nvSpPr>
        <p:spPr>
          <a:xfrm>
            <a:off x="66675" y="112713"/>
            <a:ext cx="10972800" cy="1143000"/>
          </a:xfrm>
        </p:spPr>
        <p:txBody>
          <a:bodyPr>
            <a:normAutofit/>
          </a:bodyPr>
          <a:lstStyle/>
          <a:p>
            <a:r>
              <a:rPr lang="cs-CZ" dirty="0"/>
              <a:t>                                </a:t>
            </a:r>
            <a:r>
              <a:rPr lang="cs-CZ" sz="3600" dirty="0">
                <a:latin typeface="Times New Roman" panose="02020603050405020304" pitchFamily="18" charset="0"/>
                <a:cs typeface="Times New Roman" panose="02020603050405020304" pitchFamily="18" charset="0"/>
              </a:rPr>
              <a:t>Zásadní rozpor</a:t>
            </a:r>
            <a:r>
              <a:rPr lang="cs-CZ" sz="4000" dirty="0">
                <a:latin typeface="Times New Roman" panose="02020603050405020304" pitchFamily="18" charset="0"/>
                <a:cs typeface="Times New Roman" panose="02020603050405020304" pitchFamily="18" charset="0"/>
              </a:rPr>
              <a:t/>
            </a:r>
            <a:br>
              <a:rPr lang="cs-CZ" sz="4000" dirty="0">
                <a:latin typeface="Times New Roman" panose="02020603050405020304" pitchFamily="18" charset="0"/>
                <a:cs typeface="Times New Roman" panose="02020603050405020304" pitchFamily="18" charset="0"/>
              </a:rPr>
            </a:br>
            <a:r>
              <a:rPr lang="cs-CZ" sz="2700" i="1" dirty="0">
                <a:latin typeface="Times New Roman" panose="02020603050405020304" pitchFamily="18" charset="0"/>
                <a:cs typeface="Times New Roman" panose="02020603050405020304" pitchFamily="18" charset="0"/>
              </a:rPr>
              <a:t>Evapotranspirace = výpar vody rostlinou (transpirace) + výpar (evaporace)</a:t>
            </a:r>
            <a:endParaRPr lang="en-US" sz="2700" dirty="0">
              <a:latin typeface="Times New Roman" panose="02020603050405020304" pitchFamily="18" charset="0"/>
              <a:cs typeface="Times New Roman" panose="02020603050405020304" pitchFamily="18" charset="0"/>
            </a:endParaRPr>
          </a:p>
        </p:txBody>
      </p:sp>
      <p:sp>
        <p:nvSpPr>
          <p:cNvPr id="3" name="Zástupný symbol pro obsah 2">
            <a:extLst>
              <a:ext uri="{FF2B5EF4-FFF2-40B4-BE49-F238E27FC236}">
                <a16:creationId xmlns:a16="http://schemas.microsoft.com/office/drawing/2014/main" id="{5E054FAC-6306-0280-A447-95C3EC2DBBC5}"/>
              </a:ext>
            </a:extLst>
          </p:cNvPr>
          <p:cNvSpPr>
            <a:spLocks noGrp="1"/>
          </p:cNvSpPr>
          <p:nvPr>
            <p:ph idx="4294967295"/>
          </p:nvPr>
        </p:nvSpPr>
        <p:spPr>
          <a:xfrm>
            <a:off x="623392" y="1417639"/>
            <a:ext cx="10972800" cy="5327648"/>
          </a:xfrm>
        </p:spPr>
        <p:txBody>
          <a:bodyPr>
            <a:normAutofit/>
          </a:bodyPr>
          <a:lstStyle/>
          <a:p>
            <a:pPr marL="0" indent="0" algn="ctr">
              <a:buNone/>
            </a:pPr>
            <a:r>
              <a:rPr lang="cs-CZ" dirty="0"/>
              <a:t>Evapotranspiraci je třeba omezit, je to „plýtvání vodou“ (cíl: nízký transpirační koeficient, co nejnižší spotřeba vody)</a:t>
            </a:r>
          </a:p>
          <a:p>
            <a:pPr marL="0" indent="0" algn="ctr">
              <a:buNone/>
            </a:pPr>
            <a:r>
              <a:rPr lang="cs-CZ" sz="4000" dirty="0">
                <a:solidFill>
                  <a:srgbClr val="FF0000"/>
                </a:solidFill>
              </a:rPr>
              <a:t>X</a:t>
            </a:r>
          </a:p>
          <a:p>
            <a:pPr marL="0" indent="0" algn="ctr">
              <a:buNone/>
            </a:pPr>
            <a:r>
              <a:rPr lang="cs-CZ" b="1" dirty="0"/>
              <a:t>Evapotranspirace chladí, vyrovnává teploty v čase a prostoru a přitahuje vodu</a:t>
            </a:r>
            <a:r>
              <a:rPr lang="cs-CZ" sz="2800" i="1" dirty="0"/>
              <a:t> </a:t>
            </a:r>
          </a:p>
          <a:p>
            <a:pPr marL="0" indent="0">
              <a:buNone/>
            </a:pPr>
            <a:r>
              <a:rPr lang="cs-CZ" sz="1600" dirty="0" err="1"/>
              <a:t>Pokorny</a:t>
            </a:r>
            <a:r>
              <a:rPr lang="cs-CZ" sz="1600" dirty="0"/>
              <a:t>, J., (2019) </a:t>
            </a:r>
            <a:r>
              <a:rPr lang="cs-CZ" sz="1600" dirty="0" err="1"/>
              <a:t>Evapotranspiration</a:t>
            </a:r>
            <a:r>
              <a:rPr lang="cs-CZ" sz="1600" dirty="0"/>
              <a:t>. In: </a:t>
            </a:r>
            <a:r>
              <a:rPr lang="cs-CZ" sz="1600" dirty="0" err="1"/>
              <a:t>Fath</a:t>
            </a:r>
            <a:r>
              <a:rPr lang="cs-CZ" sz="1600" dirty="0"/>
              <a:t>, B.D. (editor in </a:t>
            </a:r>
            <a:r>
              <a:rPr lang="cs-CZ" sz="1600" dirty="0" err="1"/>
              <a:t>chief</a:t>
            </a:r>
            <a:r>
              <a:rPr lang="cs-CZ" sz="1600" dirty="0"/>
              <a:t>) </a:t>
            </a:r>
            <a:r>
              <a:rPr lang="cs-CZ" sz="1600" dirty="0" err="1"/>
              <a:t>Encyclopedia</a:t>
            </a:r>
            <a:r>
              <a:rPr lang="cs-CZ" sz="1600" dirty="0"/>
              <a:t> </a:t>
            </a:r>
            <a:r>
              <a:rPr lang="cs-CZ" sz="1600" dirty="0" err="1"/>
              <a:t>of</a:t>
            </a:r>
            <a:r>
              <a:rPr lang="cs-CZ" sz="1600" dirty="0"/>
              <a:t> </a:t>
            </a:r>
            <a:r>
              <a:rPr lang="cs-CZ" sz="1600" dirty="0" err="1"/>
              <a:t>Ecology</a:t>
            </a:r>
            <a:r>
              <a:rPr lang="cs-CZ" sz="1600" dirty="0"/>
              <a:t>, 2nd </a:t>
            </a:r>
            <a:r>
              <a:rPr lang="cs-CZ" sz="1600" dirty="0" err="1"/>
              <a:t>edition</a:t>
            </a:r>
            <a:r>
              <a:rPr lang="cs-CZ" sz="1600" dirty="0"/>
              <a:t>, vol. 2, pp. 292–303. Oxford: </a:t>
            </a:r>
            <a:r>
              <a:rPr lang="cs-CZ" sz="1600" dirty="0" err="1"/>
              <a:t>Elsevier</a:t>
            </a:r>
            <a:r>
              <a:rPr lang="cs-CZ" sz="1600" dirty="0"/>
              <a:t>.© 2019  </a:t>
            </a:r>
          </a:p>
          <a:p>
            <a:pPr marL="0" indent="0">
              <a:buNone/>
            </a:pPr>
            <a:r>
              <a:rPr lang="cs-CZ" sz="1600" dirty="0" err="1"/>
              <a:t>White</a:t>
            </a:r>
            <a:r>
              <a:rPr lang="cs-CZ" sz="1600" dirty="0"/>
              <a:t> </a:t>
            </a:r>
            <a:r>
              <a:rPr lang="cs-CZ" sz="1600" dirty="0" err="1"/>
              <a:t>Paper</a:t>
            </a:r>
            <a:r>
              <a:rPr lang="cs-CZ" sz="1600" dirty="0"/>
              <a:t>, New York UN </a:t>
            </a:r>
            <a:r>
              <a:rPr lang="cs-CZ" sz="1600" dirty="0" err="1"/>
              <a:t>Conference</a:t>
            </a:r>
            <a:r>
              <a:rPr lang="cs-CZ" sz="1600" dirty="0"/>
              <a:t> on </a:t>
            </a:r>
            <a:r>
              <a:rPr lang="cs-CZ" sz="1600" dirty="0" err="1"/>
              <a:t>Wtaer</a:t>
            </a:r>
            <a:r>
              <a:rPr lang="cs-CZ" sz="1600" dirty="0"/>
              <a:t> 22. – 24. 3. 2023 </a:t>
            </a:r>
          </a:p>
          <a:p>
            <a:pPr marL="0" indent="0" algn="ctr">
              <a:buNone/>
            </a:pPr>
            <a:r>
              <a:rPr lang="cs-CZ" dirty="0">
                <a:solidFill>
                  <a:srgbClr val="C00000"/>
                </a:solidFill>
              </a:rPr>
              <a:t>Evapotranspirace je zásadní proces distribuce sluneční energie, vyrovnávání teplotních a tlakových rozdílů (gradientů), tvorby mlhy, mraků, krátkého i dlouhého oběhu vody. </a:t>
            </a:r>
          </a:p>
          <a:p>
            <a:pPr marL="0" indent="0" algn="ctr">
              <a:buNone/>
            </a:pPr>
            <a:r>
              <a:rPr lang="cs-CZ" dirty="0">
                <a:solidFill>
                  <a:srgbClr val="C00000"/>
                </a:solidFill>
              </a:rPr>
              <a:t>Zásadní význam meziplodin (vojtěška, jetel) , dobytčí jednotka</a:t>
            </a:r>
          </a:p>
          <a:p>
            <a:pPr marL="0" indent="0" algn="ctr">
              <a:buNone/>
            </a:pPr>
            <a:endParaRPr lang="cs-CZ" dirty="0">
              <a:solidFill>
                <a:srgbClr val="C00000"/>
              </a:solidFill>
            </a:endParaRPr>
          </a:p>
          <a:p>
            <a:pPr marL="0" indent="0">
              <a:buNone/>
            </a:pPr>
            <a:endParaRPr lang="cs-CZ" dirty="0"/>
          </a:p>
        </p:txBody>
      </p:sp>
    </p:spTree>
    <p:extLst>
      <p:ext uri="{BB962C8B-B14F-4D97-AF65-F5344CB8AC3E}">
        <p14:creationId xmlns:p14="http://schemas.microsoft.com/office/powerpoint/2010/main" val="29025978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838200" y="118753"/>
            <a:ext cx="10515600" cy="1828800"/>
          </a:xfrm>
        </p:spPr>
        <p:txBody>
          <a:bodyPr>
            <a:normAutofit fontScale="90000"/>
          </a:bodyPr>
          <a:lstStyle/>
          <a:p>
            <a:r>
              <a:rPr lang="cs-CZ" sz="2800" dirty="0">
                <a:latin typeface="Times New Roman" panose="02020603050405020304" pitchFamily="18" charset="0"/>
                <a:cs typeface="Times New Roman" panose="02020603050405020304" pitchFamily="18" charset="0"/>
              </a:rPr>
              <a:t/>
            </a:r>
            <a:br>
              <a:rPr lang="cs-CZ" sz="2800" dirty="0">
                <a:latin typeface="Times New Roman" panose="02020603050405020304" pitchFamily="18" charset="0"/>
                <a:cs typeface="Times New Roman" panose="02020603050405020304" pitchFamily="18" charset="0"/>
              </a:rPr>
            </a:br>
            <a:r>
              <a:rPr lang="cs-CZ" sz="2800" dirty="0">
                <a:latin typeface="Times New Roman" panose="02020603050405020304" pitchFamily="18" charset="0"/>
                <a:cs typeface="Times New Roman" panose="02020603050405020304" pitchFamily="18" charset="0"/>
              </a:rPr>
              <a:t>Jižní Italie, fóliovníky „šetří vodu“, světlá barva „chladí“? Exkurze vodohospodářů Jihočeského kraje (2021), jak čelit suchu. </a:t>
            </a:r>
            <a:br>
              <a:rPr lang="cs-CZ" sz="2800" dirty="0">
                <a:latin typeface="Times New Roman" panose="02020603050405020304" pitchFamily="18" charset="0"/>
                <a:cs typeface="Times New Roman" panose="02020603050405020304" pitchFamily="18" charset="0"/>
              </a:rPr>
            </a:br>
            <a:r>
              <a:rPr lang="cs-CZ" sz="2800" dirty="0">
                <a:latin typeface="Times New Roman" panose="02020603050405020304" pitchFamily="18" charset="0"/>
                <a:cs typeface="Times New Roman" panose="02020603050405020304" pitchFamily="18" charset="0"/>
              </a:rPr>
              <a:t/>
            </a:r>
            <a:br>
              <a:rPr lang="cs-CZ" sz="2800" dirty="0">
                <a:latin typeface="Times New Roman" panose="02020603050405020304" pitchFamily="18" charset="0"/>
                <a:cs typeface="Times New Roman" panose="02020603050405020304" pitchFamily="18" charset="0"/>
              </a:rPr>
            </a:br>
            <a:r>
              <a:rPr lang="en-GB" sz="2000" b="1" dirty="0">
                <a:latin typeface="Times New Roman" panose="02020603050405020304" pitchFamily="18" charset="0"/>
                <a:cs typeface="Times New Roman" panose="02020603050405020304" pitchFamily="18" charset="0"/>
              </a:rPr>
              <a:t>Vegetation Impact on Atmospheric Moisture Transport in a Climate with Increasing Land-Ocean Temperature Contrasts</a:t>
            </a:r>
            <a:r>
              <a:rPr lang="en-GB" sz="2000"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2022 </a:t>
            </a:r>
            <a:r>
              <a:rPr lang="en-GB" sz="2000" dirty="0">
                <a:latin typeface="Times New Roman" panose="02020603050405020304" pitchFamily="18" charset="0"/>
                <a:cs typeface="Times New Roman" panose="02020603050405020304" pitchFamily="18" charset="0"/>
              </a:rPr>
              <a:t>Makarieva, A.M., Nobre, A., </a:t>
            </a:r>
            <a:r>
              <a:rPr lang="en-GB" sz="2000" dirty="0" err="1">
                <a:latin typeface="Times New Roman" panose="02020603050405020304" pitchFamily="18" charset="0"/>
                <a:cs typeface="Times New Roman" panose="02020603050405020304" pitchFamily="18" charset="0"/>
              </a:rPr>
              <a:t>Nefiodov</a:t>
            </a:r>
            <a:r>
              <a:rPr lang="en-GB" sz="2000" dirty="0">
                <a:latin typeface="Times New Roman" panose="02020603050405020304" pitchFamily="18" charset="0"/>
                <a:cs typeface="Times New Roman" panose="02020603050405020304" pitchFamily="18" charset="0"/>
              </a:rPr>
              <a:t>, A.V. Sheil, D., Nobre, P., Pokorny, J., </a:t>
            </a:r>
            <a:r>
              <a:rPr lang="en-GB" sz="2000" dirty="0" err="1">
                <a:latin typeface="Times New Roman" panose="02020603050405020304" pitchFamily="18" charset="0"/>
                <a:cs typeface="Times New Roman" panose="02020603050405020304" pitchFamily="18" charset="0"/>
              </a:rPr>
              <a:t>Hesslerova</a:t>
            </a:r>
            <a:r>
              <a:rPr lang="en-GB" sz="2000" dirty="0">
                <a:latin typeface="Times New Roman" panose="02020603050405020304" pitchFamily="18" charset="0"/>
                <a:cs typeface="Times New Roman" panose="02020603050405020304" pitchFamily="18" charset="0"/>
              </a:rPr>
              <a:t>, P. </a:t>
            </a:r>
            <a:r>
              <a:rPr lang="cs-CZ" sz="2000" dirty="0" err="1">
                <a:latin typeface="Times New Roman" panose="02020603050405020304" pitchFamily="18" charset="0"/>
                <a:cs typeface="Times New Roman" panose="02020603050405020304" pitchFamily="18" charset="0"/>
              </a:rPr>
              <a:t>Li</a:t>
            </a:r>
            <a:r>
              <a:rPr lang="cs-CZ" sz="2000" dirty="0">
                <a:latin typeface="Times New Roman" panose="02020603050405020304" pitchFamily="18" charset="0"/>
                <a:cs typeface="Times New Roman" panose="02020603050405020304" pitchFamily="18" charset="0"/>
              </a:rPr>
              <a:t> B.-L</a:t>
            </a:r>
            <a:r>
              <a:rPr lang="en-GB" sz="2000" dirty="0">
                <a:latin typeface="Times New Roman" panose="02020603050405020304" pitchFamily="18" charset="0"/>
                <a:cs typeface="Times New Roman" panose="02020603050405020304" pitchFamily="18" charset="0"/>
              </a:rPr>
              <a:t>. , . </a:t>
            </a:r>
            <a:r>
              <a:rPr lang="en-GB" sz="2000" dirty="0" err="1">
                <a:latin typeface="Times New Roman" panose="02020603050405020304" pitchFamily="18" charset="0"/>
                <a:cs typeface="Times New Roman" panose="02020603050405020304" pitchFamily="18" charset="0"/>
              </a:rPr>
              <a:t>Helyion</a:t>
            </a:r>
            <a:r>
              <a:rPr lang="en-GB" sz="2000" dirty="0">
                <a:latin typeface="Times New Roman" panose="02020603050405020304" pitchFamily="18" charset="0"/>
                <a:cs typeface="Times New Roman" panose="02020603050405020304" pitchFamily="18" charset="0"/>
              </a:rPr>
              <a:t> , </a:t>
            </a:r>
            <a:r>
              <a:rPr lang="cs-CZ" sz="2000" dirty="0">
                <a:latin typeface="Times New Roman" panose="02020603050405020304" pitchFamily="18" charset="0"/>
                <a:cs typeface="Times New Roman" panose="02020603050405020304" pitchFamily="18" charset="0"/>
              </a:rPr>
              <a:t>    </a:t>
            </a:r>
            <a:r>
              <a:rPr lang="en-GB" sz="20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https://doi.org/10.1016/j.heliyon.2022.e11173</a:t>
            </a:r>
            <a:r>
              <a:rPr lang="cs-CZ" sz="2800" u="sng" dirty="0">
                <a:solidFill>
                  <a:srgbClr val="0000FF"/>
                </a:solidFill>
                <a:effectLst/>
                <a:latin typeface="Courier New" panose="02070309020205020404" pitchFamily="49" charset="0"/>
                <a:ea typeface="Times New Roman" panose="02020603050405020304" pitchFamily="18" charset="0"/>
                <a:cs typeface="Times New Roman" panose="02020603050405020304" pitchFamily="18" charset="0"/>
              </a:rPr>
              <a:t/>
            </a:r>
            <a:br>
              <a:rPr lang="cs-CZ" sz="2800" u="sng" dirty="0">
                <a:solidFill>
                  <a:srgbClr val="0000FF"/>
                </a:solidFill>
                <a:effectLst/>
                <a:latin typeface="Courier New" panose="02070309020205020404" pitchFamily="49" charset="0"/>
                <a:ea typeface="Times New Roman" panose="02020603050405020304" pitchFamily="18" charset="0"/>
                <a:cs typeface="Times New Roman" panose="02020603050405020304" pitchFamily="18" charset="0"/>
              </a:rPr>
            </a:br>
            <a:endParaRPr lang="cs-CZ" sz="2800" dirty="0">
              <a:latin typeface="Times New Roman" panose="02020603050405020304" pitchFamily="18" charset="0"/>
              <a:cs typeface="Times New Roman" panose="02020603050405020304" pitchFamily="18" charset="0"/>
            </a:endParaRPr>
          </a:p>
        </p:txBody>
      </p:sp>
      <p:pic>
        <p:nvPicPr>
          <p:cNvPr id="8" name="Zástupný symbol pro obsah 7" descr="IMG_5046.jpg"/>
          <p:cNvPicPr>
            <a:picLocks noGrp="1"/>
          </p:cNvPicPr>
          <p:nvPr>
            <p:ph sz="half" idx="1"/>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797249" y="2149433"/>
            <a:ext cx="3059760" cy="4027529"/>
          </a:xfrm>
          <a:prstGeom prst="rect">
            <a:avLst/>
          </a:prstGeom>
          <a:noFill/>
          <a:ln>
            <a:noFill/>
          </a:ln>
        </p:spPr>
      </p:pic>
      <p:pic>
        <p:nvPicPr>
          <p:cNvPr id="9" name="Zástupný symbol pro obsah 8" descr="IMG_5070.jpg"/>
          <p:cNvPicPr>
            <a:picLocks noGrp="1"/>
          </p:cNvPicPr>
          <p:nvPr>
            <p:ph sz="half" idx="2"/>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6172200" y="2268187"/>
            <a:ext cx="5038106" cy="3677141"/>
          </a:xfrm>
          <a:prstGeom prst="rect">
            <a:avLst/>
          </a:prstGeom>
          <a:noFill/>
          <a:ln>
            <a:noFill/>
          </a:ln>
        </p:spPr>
      </p:pic>
    </p:spTree>
    <p:extLst>
      <p:ext uri="{BB962C8B-B14F-4D97-AF65-F5344CB8AC3E}">
        <p14:creationId xmlns:p14="http://schemas.microsoft.com/office/powerpoint/2010/main" val="22079783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latin typeface="Times New Roman" panose="02020603050405020304" pitchFamily="18" charset="0"/>
                <a:cs typeface="Times New Roman" panose="02020603050405020304" pitchFamily="18" charset="0"/>
              </a:rPr>
              <a:t>Jižní Itálie. Záplavy na pobřeží, sucho ve vnitrozemí. Od přehřátých ploch se ohřívá vzduch a odnáší vlhkost do moře =inverzní biotická pumpa. (citace ve </a:t>
            </a:r>
            <a:r>
              <a:rPr lang="cs-CZ" sz="2800" dirty="0" err="1">
                <a:latin typeface="Times New Roman" panose="02020603050405020304" pitchFamily="18" charset="0"/>
                <a:cs typeface="Times New Roman" panose="02020603050405020304" pitchFamily="18" charset="0"/>
              </a:rPr>
              <a:t>White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Paper</a:t>
            </a:r>
            <a:r>
              <a:rPr lang="cs-CZ" sz="2800" dirty="0">
                <a:latin typeface="Times New Roman" panose="02020603050405020304" pitchFamily="18" charset="0"/>
                <a:cs typeface="Times New Roman" panose="02020603050405020304" pitchFamily="18" charset="0"/>
              </a:rPr>
              <a:t>). </a:t>
            </a:r>
          </a:p>
        </p:txBody>
      </p:sp>
      <p:pic>
        <p:nvPicPr>
          <p:cNvPr id="5" name="Zástupný symbol pro obsah 4" descr="IMG_5078.jpg"/>
          <p:cNvPicPr>
            <a:picLocks noGrp="1"/>
          </p:cNvPicPr>
          <p:nvPr>
            <p:ph sz="half" idx="1"/>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838200" y="2057259"/>
            <a:ext cx="5181600" cy="3888069"/>
          </a:xfrm>
          <a:prstGeom prst="rect">
            <a:avLst/>
          </a:prstGeom>
          <a:noFill/>
          <a:ln>
            <a:noFill/>
          </a:ln>
        </p:spPr>
      </p:pic>
      <p:pic>
        <p:nvPicPr>
          <p:cNvPr id="6" name="Zástupný symbol pro obsah 5" descr="IMG_5091.jpg"/>
          <p:cNvPicPr>
            <a:picLocks noGrp="1"/>
          </p:cNvPicPr>
          <p:nvPr>
            <p:ph sz="half" idx="2"/>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6750248" y="1956253"/>
            <a:ext cx="4505581" cy="4351338"/>
          </a:xfrm>
          <a:prstGeom prst="rect">
            <a:avLst/>
          </a:prstGeom>
          <a:noFill/>
          <a:ln>
            <a:noFill/>
          </a:ln>
        </p:spPr>
      </p:pic>
    </p:spTree>
    <p:extLst>
      <p:ext uri="{BB962C8B-B14F-4D97-AF65-F5344CB8AC3E}">
        <p14:creationId xmlns:p14="http://schemas.microsoft.com/office/powerpoint/2010/main" val="13549203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F09728-A3DB-E7EE-FC3F-0CB4B6B85E62}"/>
              </a:ext>
            </a:extLst>
          </p:cNvPr>
          <p:cNvSpPr>
            <a:spLocks noGrp="1"/>
          </p:cNvSpPr>
          <p:nvPr>
            <p:ph type="title"/>
          </p:nvPr>
        </p:nvSpPr>
        <p:spPr/>
        <p:txBody>
          <a:bodyPr>
            <a:normAutofit/>
          </a:bodyPr>
          <a:lstStyle/>
          <a:p>
            <a:r>
              <a:rPr lang="cs-CZ" sz="2800" dirty="0">
                <a:latin typeface="Times New Roman" panose="02020603050405020304" pitchFamily="18" charset="0"/>
                <a:cs typeface="Times New Roman" panose="02020603050405020304" pitchFamily="18" charset="0"/>
              </a:rPr>
              <a:t>Prof. Jan Čermák, měření transpiračního proudu (sap </a:t>
            </a:r>
            <a:r>
              <a:rPr lang="cs-CZ" sz="2800" dirty="0" err="1">
                <a:latin typeface="Times New Roman" panose="02020603050405020304" pitchFamily="18" charset="0"/>
                <a:cs typeface="Times New Roman" panose="02020603050405020304" pitchFamily="18" charset="0"/>
              </a:rPr>
              <a:t>flow</a:t>
            </a:r>
            <a:r>
              <a:rPr lang="cs-CZ"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5" name="Zástupný obsah 4">
            <a:extLst>
              <a:ext uri="{FF2B5EF4-FFF2-40B4-BE49-F238E27FC236}">
                <a16:creationId xmlns:a16="http://schemas.microsoft.com/office/drawing/2014/main" id="{4C35D30D-5D3B-F24C-B751-9C0699AE432B}"/>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6" name="Zástupný obsah 4">
            <a:extLst>
              <a:ext uri="{FF2B5EF4-FFF2-40B4-BE49-F238E27FC236}">
                <a16:creationId xmlns:a16="http://schemas.microsoft.com/office/drawing/2014/main" id="{B11AE52D-8C94-0810-115D-E05DC52A9FF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52054" y="2068585"/>
            <a:ext cx="5153891" cy="3865418"/>
          </a:xfrm>
          <a:prstGeom prst="rect">
            <a:avLst/>
          </a:prstGeom>
        </p:spPr>
      </p:pic>
    </p:spTree>
    <p:extLst>
      <p:ext uri="{BB962C8B-B14F-4D97-AF65-F5344CB8AC3E}">
        <p14:creationId xmlns:p14="http://schemas.microsoft.com/office/powerpoint/2010/main" val="19657092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E070D2-E00D-5CFD-082C-4C7E006242B8}"/>
              </a:ext>
            </a:extLst>
          </p:cNvPr>
          <p:cNvSpPr>
            <a:spLocks noGrp="1"/>
          </p:cNvSpPr>
          <p:nvPr>
            <p:ph type="title"/>
          </p:nvPr>
        </p:nvSpPr>
        <p:spPr/>
        <p:txBody>
          <a:bodyPr>
            <a:normAutofit/>
          </a:bodyPr>
          <a:lstStyle/>
          <a:p>
            <a:r>
              <a:rPr lang="cs-CZ" sz="2800" i="1" dirty="0"/>
              <a:t>Také argument: smrkový les uschnul kůrovcem a má půda má vyšší vlhkost nežli půda v živém lese….(ignorance života)</a:t>
            </a:r>
            <a:endParaRPr lang="en-US" sz="2800" i="1" dirty="0"/>
          </a:p>
        </p:txBody>
      </p:sp>
      <p:pic>
        <p:nvPicPr>
          <p:cNvPr id="6" name="Zástupný obsah 5">
            <a:extLst>
              <a:ext uri="{FF2B5EF4-FFF2-40B4-BE49-F238E27FC236}">
                <a16:creationId xmlns:a16="http://schemas.microsoft.com/office/drawing/2014/main" id="{780E4EB3-FC19-29A7-E329-11B170C3D6D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254888"/>
            <a:ext cx="5181600" cy="3492812"/>
          </a:xfrm>
          <a:prstGeom prst="rect">
            <a:avLst/>
          </a:prstGeom>
        </p:spPr>
      </p:pic>
      <p:pic>
        <p:nvPicPr>
          <p:cNvPr id="10" name="Zástupný obsah 9" descr="Obsah obrázku strom, venku, osoba, oblečení&#10;&#10;Popis byl vytvořen automaticky">
            <a:extLst>
              <a:ext uri="{FF2B5EF4-FFF2-40B4-BE49-F238E27FC236}">
                <a16:creationId xmlns:a16="http://schemas.microsoft.com/office/drawing/2014/main" id="{9365DADC-555B-144E-18B5-A0A524DB4BD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058194"/>
            <a:ext cx="5181600" cy="3886200"/>
          </a:xfrm>
        </p:spPr>
      </p:pic>
    </p:spTree>
    <p:extLst>
      <p:ext uri="{BB962C8B-B14F-4D97-AF65-F5344CB8AC3E}">
        <p14:creationId xmlns:p14="http://schemas.microsoft.com/office/powerpoint/2010/main" val="9349728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B4001-2C65-2018-F107-1AA8F9FB181D}"/>
            </a:ext>
          </a:extLst>
        </p:cNvPr>
        <p:cNvGrpSpPr/>
        <p:nvPr/>
      </p:nvGrpSpPr>
      <p:grpSpPr>
        <a:xfrm>
          <a:off x="0" y="0"/>
          <a:ext cx="0" cy="0"/>
          <a:chOff x="0" y="0"/>
          <a:chExt cx="0" cy="0"/>
        </a:xfrm>
      </p:grpSpPr>
      <p:pic>
        <p:nvPicPr>
          <p:cNvPr id="99330" name="Picture 1026" descr="JedCelkSm">
            <a:extLst>
              <a:ext uri="{FF2B5EF4-FFF2-40B4-BE49-F238E27FC236}">
                <a16:creationId xmlns:a16="http://schemas.microsoft.com/office/drawing/2014/main" id="{1BCE8D57-F774-B2FD-A7C6-03BA5FF498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9332" name="Text Box 1028">
            <a:extLst>
              <a:ext uri="{FF2B5EF4-FFF2-40B4-BE49-F238E27FC236}">
                <a16:creationId xmlns:a16="http://schemas.microsoft.com/office/drawing/2014/main" id="{A9E44E13-CB33-5E1E-ABA5-5C1C4C36402D}"/>
              </a:ext>
            </a:extLst>
          </p:cNvPr>
          <p:cNvSpPr txBox="1">
            <a:spLocks noChangeArrowheads="1"/>
          </p:cNvSpPr>
          <p:nvPr/>
        </p:nvSpPr>
        <p:spPr bwMode="auto">
          <a:xfrm>
            <a:off x="1524000" y="0"/>
            <a:ext cx="9144000" cy="523220"/>
          </a:xfrm>
          <a:prstGeom prst="rect">
            <a:avLst/>
          </a:prstGeom>
          <a:solidFill>
            <a:srgbClr val="0082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ClrTx/>
              <a:buSzTx/>
              <a:buFontTx/>
              <a:buNone/>
            </a:pPr>
            <a:r>
              <a:rPr lang="cs-CZ" altLang="en-US" sz="2800" dirty="0">
                <a:solidFill>
                  <a:srgbClr val="FFFF00"/>
                </a:solidFill>
              </a:rPr>
              <a:t>Kořeny</a:t>
            </a:r>
            <a:r>
              <a:rPr lang="en-US" altLang="en-US" sz="2800" dirty="0">
                <a:solidFill>
                  <a:srgbClr val="FFFF00"/>
                </a:solidFill>
              </a:rPr>
              <a:t> v</a:t>
            </a:r>
            <a:r>
              <a:rPr lang="cs-CZ" altLang="en-US" sz="2800" dirty="0">
                <a:solidFill>
                  <a:srgbClr val="FFFF00"/>
                </a:solidFill>
              </a:rPr>
              <a:t> </a:t>
            </a:r>
            <a:r>
              <a:rPr lang="cs-CZ" altLang="en-US" sz="2800" dirty="0" err="1">
                <a:solidFill>
                  <a:srgbClr val="FFFF00"/>
                </a:solidFill>
              </a:rPr>
              <a:t>čá</a:t>
            </a:r>
            <a:r>
              <a:rPr lang="en-US" altLang="en-US" sz="2800" dirty="0" err="1">
                <a:solidFill>
                  <a:srgbClr val="FFFF00"/>
                </a:solidFill>
              </a:rPr>
              <a:t>sti</a:t>
            </a:r>
            <a:r>
              <a:rPr lang="en-US" altLang="en-US" sz="2800" dirty="0">
                <a:solidFill>
                  <a:srgbClr val="FFFF00"/>
                </a:solidFill>
              </a:rPr>
              <a:t> </a:t>
            </a:r>
            <a:r>
              <a:rPr lang="cs-CZ" altLang="en-US" sz="2800" dirty="0">
                <a:solidFill>
                  <a:srgbClr val="FFFF00"/>
                </a:solidFill>
              </a:rPr>
              <a:t>porostu smrkového lesa (prof. J. Čermák) </a:t>
            </a:r>
          </a:p>
        </p:txBody>
      </p:sp>
      <p:sp>
        <p:nvSpPr>
          <p:cNvPr id="99337" name="Text Box 1033">
            <a:extLst>
              <a:ext uri="{FF2B5EF4-FFF2-40B4-BE49-F238E27FC236}">
                <a16:creationId xmlns:a16="http://schemas.microsoft.com/office/drawing/2014/main" id="{4EA56D95-B21F-D5CE-52E2-B78239712AE5}"/>
              </a:ext>
            </a:extLst>
          </p:cNvPr>
          <p:cNvSpPr txBox="1">
            <a:spLocks noChangeArrowheads="1"/>
          </p:cNvSpPr>
          <p:nvPr/>
        </p:nvSpPr>
        <p:spPr bwMode="auto">
          <a:xfrm>
            <a:off x="1524000" y="1535113"/>
            <a:ext cx="2209800" cy="647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en-US"/>
              <a:t>Průměrná délka kořenů´= 3.5m</a:t>
            </a:r>
          </a:p>
        </p:txBody>
      </p:sp>
      <p:sp>
        <p:nvSpPr>
          <p:cNvPr id="99338" name="Line 1034">
            <a:extLst>
              <a:ext uri="{FF2B5EF4-FFF2-40B4-BE49-F238E27FC236}">
                <a16:creationId xmlns:a16="http://schemas.microsoft.com/office/drawing/2014/main" id="{2B7A126F-2E6F-3573-4217-564EB2D95774}"/>
              </a:ext>
            </a:extLst>
          </p:cNvPr>
          <p:cNvSpPr>
            <a:spLocks noChangeShapeType="1"/>
          </p:cNvSpPr>
          <p:nvPr/>
        </p:nvSpPr>
        <p:spPr bwMode="auto">
          <a:xfrm>
            <a:off x="5105400" y="1447800"/>
            <a:ext cx="152400" cy="152400"/>
          </a:xfrm>
          <a:prstGeom prst="line">
            <a:avLst/>
          </a:prstGeom>
          <a:noFill/>
          <a:ln w="3810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9339" name="Line 1035">
            <a:extLst>
              <a:ext uri="{FF2B5EF4-FFF2-40B4-BE49-F238E27FC236}">
                <a16:creationId xmlns:a16="http://schemas.microsoft.com/office/drawing/2014/main" id="{4F4E8D9E-0263-5AFE-5AE7-7858AC55FE3A}"/>
              </a:ext>
            </a:extLst>
          </p:cNvPr>
          <p:cNvSpPr>
            <a:spLocks noChangeShapeType="1"/>
          </p:cNvSpPr>
          <p:nvPr/>
        </p:nvSpPr>
        <p:spPr bwMode="auto">
          <a:xfrm flipH="1">
            <a:off x="5105400" y="1600200"/>
            <a:ext cx="152400" cy="381000"/>
          </a:xfrm>
          <a:prstGeom prst="line">
            <a:avLst/>
          </a:prstGeom>
          <a:noFill/>
          <a:ln w="3810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9341" name="Line 1037">
            <a:extLst>
              <a:ext uri="{FF2B5EF4-FFF2-40B4-BE49-F238E27FC236}">
                <a16:creationId xmlns:a16="http://schemas.microsoft.com/office/drawing/2014/main" id="{FE77990C-8EF0-CB20-5851-0CB4D8C0F7BE}"/>
              </a:ext>
            </a:extLst>
          </p:cNvPr>
          <p:cNvSpPr>
            <a:spLocks noChangeShapeType="1"/>
          </p:cNvSpPr>
          <p:nvPr/>
        </p:nvSpPr>
        <p:spPr bwMode="auto">
          <a:xfrm flipH="1">
            <a:off x="2819400" y="1981200"/>
            <a:ext cx="2286000" cy="11430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9342" name="Text Box 1038">
            <a:extLst>
              <a:ext uri="{FF2B5EF4-FFF2-40B4-BE49-F238E27FC236}">
                <a16:creationId xmlns:a16="http://schemas.microsoft.com/office/drawing/2014/main" id="{206CA7A3-4F5F-8F92-3412-AE74E1D12D3D}"/>
              </a:ext>
            </a:extLst>
          </p:cNvPr>
          <p:cNvSpPr txBox="1">
            <a:spLocks noChangeArrowheads="1"/>
          </p:cNvSpPr>
          <p:nvPr/>
        </p:nvSpPr>
        <p:spPr bwMode="auto">
          <a:xfrm>
            <a:off x="2133600" y="2678113"/>
            <a:ext cx="603050"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a:t>15m</a:t>
            </a:r>
          </a:p>
        </p:txBody>
      </p:sp>
      <p:sp>
        <p:nvSpPr>
          <p:cNvPr id="2" name="TextovéPole 1">
            <a:extLst>
              <a:ext uri="{FF2B5EF4-FFF2-40B4-BE49-F238E27FC236}">
                <a16:creationId xmlns:a16="http://schemas.microsoft.com/office/drawing/2014/main" id="{5B503111-731C-C3C2-7E7C-45AEAB8FF3EE}"/>
              </a:ext>
            </a:extLst>
          </p:cNvPr>
          <p:cNvSpPr txBox="1"/>
          <p:nvPr/>
        </p:nvSpPr>
        <p:spPr>
          <a:xfrm>
            <a:off x="1524000" y="5367647"/>
            <a:ext cx="9021288" cy="1815882"/>
          </a:xfrm>
          <a:prstGeom prst="rect">
            <a:avLst/>
          </a:prstGeom>
          <a:noFill/>
        </p:spPr>
        <p:txBody>
          <a:bodyPr wrap="square" rtlCol="0">
            <a:spAutoFit/>
          </a:bodyPr>
          <a:lstStyle/>
          <a:p>
            <a:r>
              <a:rPr lang="cs-CZ" altLang="en-US" sz="2800" dirty="0">
                <a:solidFill>
                  <a:srgbClr val="FFFF00"/>
                </a:solidFill>
              </a:rPr>
              <a:t>Na každý čtvereční metr porostu připadá cca 7 m skeletových kořenů, 1 km jemných absorpčních kořenů a tisíce km hyf </a:t>
            </a:r>
            <a:r>
              <a:rPr lang="cs-CZ" altLang="en-US" sz="2800" dirty="0" err="1">
                <a:solidFill>
                  <a:srgbClr val="FFFF00"/>
                </a:solidFill>
              </a:rPr>
              <a:t>mykorrhitických</a:t>
            </a:r>
            <a:r>
              <a:rPr lang="cs-CZ" altLang="en-US" sz="2800" dirty="0">
                <a:solidFill>
                  <a:srgbClr val="FFFF00"/>
                </a:solidFill>
              </a:rPr>
              <a:t> hub</a:t>
            </a:r>
          </a:p>
          <a:p>
            <a:endParaRPr lang="en-US" sz="2800" dirty="0"/>
          </a:p>
        </p:txBody>
      </p:sp>
    </p:spTree>
    <p:extLst>
      <p:ext uri="{BB962C8B-B14F-4D97-AF65-F5344CB8AC3E}">
        <p14:creationId xmlns:p14="http://schemas.microsoft.com/office/powerpoint/2010/main" val="1687974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9332"/>
                                        </p:tgtEl>
                                        <p:attrNameLst>
                                          <p:attrName>style.visibility</p:attrName>
                                        </p:attrNameLst>
                                      </p:cBhvr>
                                      <p:to>
                                        <p:strVal val="visible"/>
                                      </p:to>
                                    </p:set>
                                    <p:animEffect transition="in" filter="wipe(left)">
                                      <p:cBhvr>
                                        <p:cTn id="7" dur="500"/>
                                        <p:tgtEl>
                                          <p:spTgt spid="99332"/>
                                        </p:tgtEl>
                                      </p:cBhvr>
                                    </p:animEffect>
                                  </p:childTnLst>
                                </p:cTn>
                              </p:par>
                            </p:childTnLst>
                          </p:cTn>
                        </p:par>
                        <p:par>
                          <p:cTn id="8" fill="hold" nodeType="afterGroup">
                            <p:stCondLst>
                              <p:cond delay="500"/>
                            </p:stCondLst>
                            <p:childTnLst>
                              <p:par>
                                <p:cTn id="9" presetID="5" presetClass="entr" presetSubtype="10" fill="hold" nodeType="afterEffect">
                                  <p:stCondLst>
                                    <p:cond delay="1000"/>
                                  </p:stCondLst>
                                  <p:childTnLst>
                                    <p:set>
                                      <p:cBhvr>
                                        <p:cTn id="10" dur="1" fill="hold">
                                          <p:stCondLst>
                                            <p:cond delay="0"/>
                                          </p:stCondLst>
                                        </p:cTn>
                                        <p:tgtEl>
                                          <p:spTgt spid="99330"/>
                                        </p:tgtEl>
                                        <p:attrNameLst>
                                          <p:attrName>style.visibility</p:attrName>
                                        </p:attrNameLst>
                                      </p:cBhvr>
                                      <p:to>
                                        <p:strVal val="visible"/>
                                      </p:to>
                                    </p:set>
                                    <p:animEffect transition="in" filter="checkerboard(across)">
                                      <p:cBhvr>
                                        <p:cTn id="11" dur="500"/>
                                        <p:tgtEl>
                                          <p:spTgt spid="99330"/>
                                        </p:tgtEl>
                                      </p:cBhvr>
                                    </p:animEffect>
                                  </p:childTnLst>
                                </p:cTn>
                              </p:par>
                            </p:childTnLst>
                          </p:cTn>
                        </p:par>
                        <p:par>
                          <p:cTn id="12" fill="hold" nodeType="afterGroup">
                            <p:stCondLst>
                              <p:cond delay="2000"/>
                            </p:stCondLst>
                            <p:childTnLst>
                              <p:par>
                                <p:cTn id="13" presetID="2" presetClass="entr" presetSubtype="8" fill="hold" grpId="0" nodeType="afterEffect">
                                  <p:stCondLst>
                                    <p:cond delay="2000"/>
                                  </p:stCondLst>
                                  <p:childTnLst>
                                    <p:set>
                                      <p:cBhvr>
                                        <p:cTn id="14" dur="1" fill="hold">
                                          <p:stCondLst>
                                            <p:cond delay="0"/>
                                          </p:stCondLst>
                                        </p:cTn>
                                        <p:tgtEl>
                                          <p:spTgt spid="99337"/>
                                        </p:tgtEl>
                                        <p:attrNameLst>
                                          <p:attrName>style.visibility</p:attrName>
                                        </p:attrNameLst>
                                      </p:cBhvr>
                                      <p:to>
                                        <p:strVal val="visible"/>
                                      </p:to>
                                    </p:set>
                                    <p:anim calcmode="lin" valueType="num">
                                      <p:cBhvr additive="base">
                                        <p:cTn id="15" dur="500" fill="hold"/>
                                        <p:tgtEl>
                                          <p:spTgt spid="99337"/>
                                        </p:tgtEl>
                                        <p:attrNameLst>
                                          <p:attrName>ppt_x</p:attrName>
                                        </p:attrNameLst>
                                      </p:cBhvr>
                                      <p:tavLst>
                                        <p:tav tm="0">
                                          <p:val>
                                            <p:strVal val="0-#ppt_w/2"/>
                                          </p:val>
                                        </p:tav>
                                        <p:tav tm="100000">
                                          <p:val>
                                            <p:strVal val="#ppt_x"/>
                                          </p:val>
                                        </p:tav>
                                      </p:tavLst>
                                    </p:anim>
                                    <p:anim calcmode="lin" valueType="num">
                                      <p:cBhvr additive="base">
                                        <p:cTn id="16" dur="500" fill="hold"/>
                                        <p:tgtEl>
                                          <p:spTgt spid="9933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4500"/>
                            </p:stCondLst>
                            <p:childTnLst>
                              <p:par>
                                <p:cTn id="18" presetID="22" presetClass="entr" presetSubtype="1" fill="hold" grpId="0" nodeType="afterEffect">
                                  <p:stCondLst>
                                    <p:cond delay="1000"/>
                                  </p:stCondLst>
                                  <p:childTnLst>
                                    <p:set>
                                      <p:cBhvr>
                                        <p:cTn id="19" dur="1" fill="hold">
                                          <p:stCondLst>
                                            <p:cond delay="0"/>
                                          </p:stCondLst>
                                        </p:cTn>
                                        <p:tgtEl>
                                          <p:spTgt spid="99338"/>
                                        </p:tgtEl>
                                        <p:attrNameLst>
                                          <p:attrName>style.visibility</p:attrName>
                                        </p:attrNameLst>
                                      </p:cBhvr>
                                      <p:to>
                                        <p:strVal val="visible"/>
                                      </p:to>
                                    </p:set>
                                    <p:animEffect transition="in" filter="wipe(up)">
                                      <p:cBhvr>
                                        <p:cTn id="20" dur="500"/>
                                        <p:tgtEl>
                                          <p:spTgt spid="99338"/>
                                        </p:tgtEl>
                                      </p:cBhvr>
                                    </p:animEffect>
                                  </p:childTnLst>
                                </p:cTn>
                              </p:par>
                            </p:childTnLst>
                          </p:cTn>
                        </p:par>
                        <p:par>
                          <p:cTn id="21" fill="hold" nodeType="afterGroup">
                            <p:stCondLst>
                              <p:cond delay="6000"/>
                            </p:stCondLst>
                            <p:childTnLst>
                              <p:par>
                                <p:cTn id="22" presetID="22" presetClass="entr" presetSubtype="1" fill="hold" grpId="0" nodeType="afterEffect">
                                  <p:stCondLst>
                                    <p:cond delay="1000"/>
                                  </p:stCondLst>
                                  <p:childTnLst>
                                    <p:set>
                                      <p:cBhvr>
                                        <p:cTn id="23" dur="1" fill="hold">
                                          <p:stCondLst>
                                            <p:cond delay="0"/>
                                          </p:stCondLst>
                                        </p:cTn>
                                        <p:tgtEl>
                                          <p:spTgt spid="99339"/>
                                        </p:tgtEl>
                                        <p:attrNameLst>
                                          <p:attrName>style.visibility</p:attrName>
                                        </p:attrNameLst>
                                      </p:cBhvr>
                                      <p:to>
                                        <p:strVal val="visible"/>
                                      </p:to>
                                    </p:set>
                                    <p:animEffect transition="in" filter="wipe(up)">
                                      <p:cBhvr>
                                        <p:cTn id="24" dur="500"/>
                                        <p:tgtEl>
                                          <p:spTgt spid="99339"/>
                                        </p:tgtEl>
                                      </p:cBhvr>
                                    </p:animEffect>
                                  </p:childTnLst>
                                </p:cTn>
                              </p:par>
                            </p:childTnLst>
                          </p:cTn>
                        </p:par>
                        <p:par>
                          <p:cTn id="25" fill="hold" nodeType="afterGroup">
                            <p:stCondLst>
                              <p:cond delay="7500"/>
                            </p:stCondLst>
                            <p:childTnLst>
                              <p:par>
                                <p:cTn id="26" presetID="22" presetClass="entr" presetSubtype="2" fill="hold" grpId="0" nodeType="afterEffect">
                                  <p:stCondLst>
                                    <p:cond delay="1000"/>
                                  </p:stCondLst>
                                  <p:childTnLst>
                                    <p:set>
                                      <p:cBhvr>
                                        <p:cTn id="27" dur="1" fill="hold">
                                          <p:stCondLst>
                                            <p:cond delay="0"/>
                                          </p:stCondLst>
                                        </p:cTn>
                                        <p:tgtEl>
                                          <p:spTgt spid="99341"/>
                                        </p:tgtEl>
                                        <p:attrNameLst>
                                          <p:attrName>style.visibility</p:attrName>
                                        </p:attrNameLst>
                                      </p:cBhvr>
                                      <p:to>
                                        <p:strVal val="visible"/>
                                      </p:to>
                                    </p:set>
                                    <p:animEffect transition="in" filter="wipe(right)">
                                      <p:cBhvr>
                                        <p:cTn id="28" dur="500"/>
                                        <p:tgtEl>
                                          <p:spTgt spid="99341"/>
                                        </p:tgtEl>
                                      </p:cBhvr>
                                    </p:animEffect>
                                  </p:childTnLst>
                                </p:cTn>
                              </p:par>
                            </p:childTnLst>
                          </p:cTn>
                        </p:par>
                        <p:par>
                          <p:cTn id="29" fill="hold" nodeType="afterGroup">
                            <p:stCondLst>
                              <p:cond delay="9000"/>
                            </p:stCondLst>
                            <p:childTnLst>
                              <p:par>
                                <p:cTn id="30" presetID="2" presetClass="entr" presetSubtype="8" fill="hold" grpId="0" nodeType="afterEffect">
                                  <p:stCondLst>
                                    <p:cond delay="1000"/>
                                  </p:stCondLst>
                                  <p:childTnLst>
                                    <p:set>
                                      <p:cBhvr>
                                        <p:cTn id="31" dur="1" fill="hold">
                                          <p:stCondLst>
                                            <p:cond delay="0"/>
                                          </p:stCondLst>
                                        </p:cTn>
                                        <p:tgtEl>
                                          <p:spTgt spid="99342"/>
                                        </p:tgtEl>
                                        <p:attrNameLst>
                                          <p:attrName>style.visibility</p:attrName>
                                        </p:attrNameLst>
                                      </p:cBhvr>
                                      <p:to>
                                        <p:strVal val="visible"/>
                                      </p:to>
                                    </p:set>
                                    <p:anim calcmode="lin" valueType="num">
                                      <p:cBhvr additive="base">
                                        <p:cTn id="32" dur="500" fill="hold"/>
                                        <p:tgtEl>
                                          <p:spTgt spid="99342"/>
                                        </p:tgtEl>
                                        <p:attrNameLst>
                                          <p:attrName>ppt_x</p:attrName>
                                        </p:attrNameLst>
                                      </p:cBhvr>
                                      <p:tavLst>
                                        <p:tav tm="0">
                                          <p:val>
                                            <p:strVal val="0-#ppt_w/2"/>
                                          </p:val>
                                        </p:tav>
                                        <p:tav tm="100000">
                                          <p:val>
                                            <p:strVal val="#ppt_x"/>
                                          </p:val>
                                        </p:tav>
                                      </p:tavLst>
                                    </p:anim>
                                    <p:anim calcmode="lin" valueType="num">
                                      <p:cBhvr additive="base">
                                        <p:cTn id="33" dur="500" fill="hold"/>
                                        <p:tgtEl>
                                          <p:spTgt spid="99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animBg="1" autoUpdateAnimBg="0"/>
      <p:bldP spid="99337" grpId="0" autoUpdateAnimBg="0"/>
      <p:bldP spid="99338" grpId="0" animBg="1"/>
      <p:bldP spid="99339" grpId="0" animBg="1"/>
      <p:bldP spid="99341" grpId="0" animBg="1"/>
      <p:bldP spid="99342"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F0A5B-0AB8-209A-2B57-44E72AD3469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64042BC-CBDD-4991-B61B-1442C6005880}"/>
              </a:ext>
            </a:extLst>
          </p:cNvPr>
          <p:cNvSpPr>
            <a:spLocks noGrp="1"/>
          </p:cNvSpPr>
          <p:nvPr>
            <p:ph type="title"/>
          </p:nvPr>
        </p:nvSpPr>
        <p:spPr/>
        <p:txBody>
          <a:bodyPr>
            <a:normAutofit/>
          </a:bodyPr>
          <a:lstStyle/>
          <a:p>
            <a:pPr algn="ctr"/>
            <a:r>
              <a:rPr lang="cs-CZ" sz="2800" dirty="0">
                <a:latin typeface="Times New Roman" panose="02020603050405020304" pitchFamily="18" charset="0"/>
                <a:cs typeface="Times New Roman" panose="02020603050405020304" pitchFamily="18" charset="0"/>
              </a:rPr>
              <a:t>Slunce je dar, voda je dar, život je dar a člověk má o tyto dary pečovat     ukázka hospodářského lesa </a:t>
            </a:r>
            <a:r>
              <a:rPr lang="cs-CZ" sz="2800" dirty="0" err="1">
                <a:latin typeface="Times New Roman" panose="02020603050405020304" pitchFamily="18" charset="0"/>
                <a:cs typeface="Times New Roman" panose="02020603050405020304" pitchFamily="18" charset="0"/>
              </a:rPr>
              <a:t>Haidel</a:t>
            </a:r>
            <a:r>
              <a:rPr lang="cs-CZ" sz="2800" dirty="0">
                <a:latin typeface="Times New Roman" panose="02020603050405020304" pitchFamily="18" charset="0"/>
                <a:cs typeface="Times New Roman" panose="02020603050405020304" pitchFamily="18" charset="0"/>
              </a:rPr>
              <a:t> 1166m </a:t>
            </a:r>
            <a:r>
              <a:rPr lang="cs-CZ" sz="2800" dirty="0" err="1">
                <a:latin typeface="Times New Roman" panose="02020603050405020304" pitchFamily="18" charset="0"/>
                <a:cs typeface="Times New Roman" panose="02020603050405020304" pitchFamily="18" charset="0"/>
              </a:rPr>
              <a:t>n.m</a:t>
            </a:r>
            <a:r>
              <a:rPr lang="cs-CZ" sz="2800" dirty="0">
                <a:latin typeface="Times New Roman" panose="02020603050405020304" pitchFamily="18" charset="0"/>
                <a:cs typeface="Times New Roman" panose="02020603050405020304" pitchFamily="18" charset="0"/>
              </a:rPr>
              <a:t>, Bavorsko/Šumava</a:t>
            </a:r>
            <a:br>
              <a:rPr lang="cs-CZ" sz="2800" dirty="0">
                <a:latin typeface="Times New Roman" panose="02020603050405020304" pitchFamily="18" charset="0"/>
                <a:cs typeface="Times New Roman" panose="02020603050405020304" pitchFamily="18" charset="0"/>
              </a:rPr>
            </a:br>
            <a:r>
              <a:rPr lang="cs-CZ" sz="3200" dirty="0">
                <a:solidFill>
                  <a:srgbClr val="C00000"/>
                </a:solidFill>
                <a:latin typeface="Times New Roman" panose="02020603050405020304" pitchFamily="18" charset="0"/>
                <a:cs typeface="Times New Roman" panose="02020603050405020304" pitchFamily="18" charset="0"/>
              </a:rPr>
              <a:t>Co se ve škole učí o lese?</a:t>
            </a:r>
            <a:endParaRPr lang="en-US" sz="3200" dirty="0">
              <a:solidFill>
                <a:srgbClr val="C00000"/>
              </a:solidFill>
              <a:latin typeface="Times New Roman" panose="02020603050405020304" pitchFamily="18" charset="0"/>
              <a:cs typeface="Times New Roman" panose="02020603050405020304" pitchFamily="18" charset="0"/>
            </a:endParaRPr>
          </a:p>
        </p:txBody>
      </p:sp>
      <p:pic>
        <p:nvPicPr>
          <p:cNvPr id="4" name="Zástupný obsah 3">
            <a:extLst>
              <a:ext uri="{FF2B5EF4-FFF2-40B4-BE49-F238E27FC236}">
                <a16:creationId xmlns:a16="http://schemas.microsoft.com/office/drawing/2014/main" id="{8415A780-FE11-EBB2-AE43-F6EC6BA9A9D6}"/>
              </a:ext>
            </a:extLst>
          </p:cNvPr>
          <p:cNvPicPr>
            <a:picLocks noGrp="1" noChangeAspect="1"/>
          </p:cNvPicPr>
          <p:nvPr>
            <p:ph idx="1"/>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943126" y="1989398"/>
            <a:ext cx="3263503" cy="4351338"/>
          </a:xfrm>
          <a:prstGeom prst="rect">
            <a:avLst/>
          </a:prstGeom>
          <a:noFill/>
          <a:ln>
            <a:noFill/>
          </a:ln>
        </p:spPr>
      </p:pic>
      <p:pic>
        <p:nvPicPr>
          <p:cNvPr id="5" name="Zástupný obsah 5">
            <a:extLst>
              <a:ext uri="{FF2B5EF4-FFF2-40B4-BE49-F238E27FC236}">
                <a16:creationId xmlns:a16="http://schemas.microsoft.com/office/drawing/2014/main" id="{32FE149E-1A6F-D090-C47F-90063A1D3FA7}"/>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7985373" y="1989398"/>
            <a:ext cx="3263503" cy="4351338"/>
          </a:xfrm>
          <a:prstGeom prst="rect">
            <a:avLst/>
          </a:prstGeom>
          <a:noFill/>
          <a:ln>
            <a:noFill/>
          </a:ln>
        </p:spPr>
      </p:pic>
      <p:pic>
        <p:nvPicPr>
          <p:cNvPr id="6" name="Zástupný obsah 8">
            <a:extLst>
              <a:ext uri="{FF2B5EF4-FFF2-40B4-BE49-F238E27FC236}">
                <a16:creationId xmlns:a16="http://schemas.microsoft.com/office/drawing/2014/main" id="{D97E9265-76E2-6929-BA7B-7F1AE5A67F47}"/>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4238429" y="1989398"/>
            <a:ext cx="3715141" cy="4351338"/>
          </a:xfrm>
          <a:prstGeom prst="rect">
            <a:avLst/>
          </a:prstGeom>
          <a:noFill/>
          <a:ln>
            <a:noFill/>
          </a:ln>
        </p:spPr>
      </p:pic>
    </p:spTree>
    <p:extLst>
      <p:ext uri="{BB962C8B-B14F-4D97-AF65-F5344CB8AC3E}">
        <p14:creationId xmlns:p14="http://schemas.microsoft.com/office/powerpoint/2010/main" val="9286849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8743F-9BE3-FB67-8989-9421DC4A1F3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A98B07C-739B-C900-0C90-9A9E3F5C86E3}"/>
              </a:ext>
            </a:extLst>
          </p:cNvPr>
          <p:cNvSpPr>
            <a:spLocks noGrp="1"/>
          </p:cNvSpPr>
          <p:nvPr>
            <p:ph type="title"/>
          </p:nvPr>
        </p:nvSpPr>
        <p:spPr/>
        <p:txBody>
          <a:bodyPr>
            <a:normAutofit/>
          </a:bodyPr>
          <a:lstStyle/>
          <a:p>
            <a:r>
              <a:rPr lang="cs-CZ" sz="3600" dirty="0">
                <a:latin typeface="Times New Roman" panose="02020603050405020304" pitchFamily="18" charset="0"/>
                <a:cs typeface="Times New Roman" panose="02020603050405020304" pitchFamily="18" charset="0"/>
              </a:rPr>
              <a:t>Závěr </a:t>
            </a:r>
            <a:r>
              <a:rPr lang="cs-CZ" sz="3600" dirty="0">
                <a:solidFill>
                  <a:srgbClr val="C00000"/>
                </a:solidFill>
                <a:latin typeface="Times New Roman" panose="02020603050405020304" pitchFamily="18" charset="0"/>
                <a:cs typeface="Times New Roman" panose="02020603050405020304" pitchFamily="18" charset="0"/>
              </a:rPr>
              <a:t>fotosyntéza je provázena výparem vody</a:t>
            </a:r>
            <a:endParaRPr lang="en-US" sz="3600" dirty="0">
              <a:latin typeface="Times New Roman" panose="02020603050405020304" pitchFamily="18" charset="0"/>
              <a:cs typeface="Times New Roman" panose="02020603050405020304" pitchFamily="18" charset="0"/>
            </a:endParaRPr>
          </a:p>
        </p:txBody>
      </p:sp>
      <p:sp>
        <p:nvSpPr>
          <p:cNvPr id="4" name="TextovéPole 3">
            <a:extLst>
              <a:ext uri="{FF2B5EF4-FFF2-40B4-BE49-F238E27FC236}">
                <a16:creationId xmlns:a16="http://schemas.microsoft.com/office/drawing/2014/main" id="{B6C3EE8E-AB7A-F07E-7795-FF6D8D478979}"/>
              </a:ext>
            </a:extLst>
          </p:cNvPr>
          <p:cNvSpPr txBox="1"/>
          <p:nvPr/>
        </p:nvSpPr>
        <p:spPr>
          <a:xfrm>
            <a:off x="838201" y="1843087"/>
            <a:ext cx="10848974" cy="4727576"/>
          </a:xfrm>
          <a:prstGeom prst="rect">
            <a:avLst/>
          </a:prstGeom>
          <a:noFill/>
        </p:spPr>
        <p:txBody>
          <a:bodyPr wrap="square">
            <a:spAutoFit/>
          </a:bodyPr>
          <a:lstStyle/>
          <a:p>
            <a:pPr marL="270510">
              <a:lnSpc>
                <a:spcPct val="107000"/>
              </a:lnSpc>
              <a:spcAft>
                <a:spcPts val="800"/>
              </a:spcAft>
            </a:pP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Primární produkce vzrostlých, živých lesních porostů je provázena ukládáním uhlíku do biomasy nadzemní a podzemní. </a:t>
            </a:r>
          </a:p>
          <a:p>
            <a:pPr marL="270510">
              <a:lnSpc>
                <a:spcPct val="107000"/>
              </a:lnSpc>
              <a:spcAft>
                <a:spcPts val="800"/>
              </a:spcAft>
            </a:pPr>
            <a:r>
              <a:rPr lang="cs-CZ" sz="2400" b="1" dirty="0">
                <a:effectLst/>
                <a:latin typeface="Times New Roman" panose="02020603050405020304" pitchFamily="18" charset="0"/>
                <a:ea typeface="Calibri" panose="020F0502020204030204" pitchFamily="34" charset="0"/>
                <a:cs typeface="Times New Roman" panose="02020603050405020304" pitchFamily="18" charset="0"/>
              </a:rPr>
              <a:t>Fotosyntézou</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 se váže do biomasy několik wattů sluneční energie na 1m</a:t>
            </a:r>
            <a:r>
              <a:rPr lang="cs-CZ" sz="2400" baseline="30000" dirty="0">
                <a:effectLst/>
                <a:latin typeface="Times New Roman" panose="02020603050405020304" pitchFamily="18" charset="0"/>
                <a:ea typeface="Calibri" panose="020F0502020204030204" pitchFamily="34" charset="0"/>
                <a:cs typeface="Times New Roman" panose="02020603050405020304" pitchFamily="18" charset="0"/>
              </a:rPr>
              <a:t>2, </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tedy </a:t>
            </a:r>
            <a:r>
              <a:rPr lang="cs-CZ"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několik MW na 1km</a:t>
            </a:r>
            <a:r>
              <a:rPr lang="cs-CZ" sz="24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cs-CZ"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a za rok se při vysoké produkci vytvoří až 1kg biomasy (sušiny) na 1m</a:t>
            </a:r>
            <a:r>
              <a:rPr lang="cs-CZ" sz="24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 a naváže až 0,4kg uhlíku. ( </a:t>
            </a:r>
            <a:r>
              <a:rPr lang="cs-CZ"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400 tun/km</a:t>
            </a:r>
            <a:r>
              <a:rPr lang="cs-CZ" sz="24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cs-CZ"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a:t>
            </a:r>
          </a:p>
          <a:p>
            <a:pPr marL="270510">
              <a:lnSpc>
                <a:spcPct val="107000"/>
              </a:lnSpc>
              <a:spcAft>
                <a:spcPts val="800"/>
              </a:spcAft>
            </a:pPr>
            <a:r>
              <a:rPr lang="cs-CZ" sz="2400" b="1" dirty="0">
                <a:latin typeface="Times New Roman" panose="02020603050405020304" pitchFamily="18" charset="0"/>
                <a:ea typeface="Calibri" panose="020F0502020204030204" pitchFamily="34" charset="0"/>
                <a:cs typeface="Times New Roman" panose="02020603050405020304" pitchFamily="18" charset="0"/>
              </a:rPr>
              <a:t>Evapotranspirace:</a:t>
            </a:r>
            <a:r>
              <a:rPr lang="cs-CZ" sz="2400" dirty="0">
                <a:latin typeface="Times New Roman" panose="02020603050405020304" pitchFamily="18" charset="0"/>
                <a:ea typeface="Calibri" panose="020F0502020204030204" pitchFamily="34" charset="0"/>
                <a:cs typeface="Times New Roman" panose="02020603050405020304" pitchFamily="18" charset="0"/>
              </a:rPr>
              <a:t> </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400" dirty="0">
                <a:latin typeface="Times New Roman" panose="02020603050405020304" pitchFamily="18" charset="0"/>
                <a:ea typeface="Calibri" panose="020F0502020204030204" pitchFamily="34" charset="0"/>
                <a:cs typeface="Times New Roman" panose="02020603050405020304" pitchFamily="18" charset="0"/>
              </a:rPr>
              <a:t>n</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a každou molekulu přijatého oxidu uhličitého se odpaří několik stovek molekul vody. Za den se odpaří několik mm (několik litrů vody z 1m</a:t>
            </a:r>
            <a:r>
              <a:rPr lang="cs-CZ" sz="24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 a váží se stovky wattů na 1m</a:t>
            </a:r>
            <a:r>
              <a:rPr lang="cs-CZ" sz="2400" baseline="30000" dirty="0">
                <a:effectLst/>
                <a:latin typeface="Times New Roman" panose="02020603050405020304" pitchFamily="18" charset="0"/>
                <a:ea typeface="Calibri" panose="020F0502020204030204" pitchFamily="34" charset="0"/>
                <a:cs typeface="Times New Roman" panose="02020603050405020304" pitchFamily="18" charset="0"/>
              </a:rPr>
              <a:t>2 </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tedy stovky MW </a:t>
            </a:r>
            <a:r>
              <a:rPr lang="cs-CZ"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 1km</a:t>
            </a:r>
            <a:r>
              <a:rPr lang="cs-CZ" sz="24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p>
          <a:p>
            <a:pPr marL="270510">
              <a:lnSpc>
                <a:spcPct val="107000"/>
              </a:lnSpc>
              <a:spcAft>
                <a:spcPts val="800"/>
              </a:spcAft>
            </a:pP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vlhkost vzduchu nad lesem  je vysoká, </a:t>
            </a:r>
            <a:r>
              <a:rPr lang="cs-CZ" sz="2400" dirty="0">
                <a:latin typeface="Times New Roman" panose="02020603050405020304" pitchFamily="18" charset="0"/>
                <a:ea typeface="Calibri" panose="020F0502020204030204" pitchFamily="34" charset="0"/>
                <a:cs typeface="Times New Roman" panose="02020603050405020304" pitchFamily="18" charset="0"/>
              </a:rPr>
              <a:t>oblačnost a mlha stíní a kondenzace vodní páry umožňuje přísun vlhkého vzduchu z okolí/od moří. Opakem je vysoký tlak utvořený nad přehřátou pevninou.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1138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FFA16B0-AAC8-88AA-BA47-1EE90DF9580C}"/>
              </a:ext>
            </a:extLst>
          </p:cNvPr>
          <p:cNvPicPr>
            <a:picLocks noChangeAspect="1"/>
          </p:cNvPicPr>
          <p:nvPr/>
        </p:nvPicPr>
        <p:blipFill>
          <a:blip r:embed="rId2"/>
          <a:stretch>
            <a:fillRect/>
          </a:stretch>
        </p:blipFill>
        <p:spPr>
          <a:xfrm>
            <a:off x="3310467" y="643467"/>
            <a:ext cx="5571066" cy="5571066"/>
          </a:xfrm>
          <a:prstGeom prst="rect">
            <a:avLst/>
          </a:prstGeom>
        </p:spPr>
      </p:pic>
      <p:sp>
        <p:nvSpPr>
          <p:cNvPr id="4" name="TextovéPole 3">
            <a:extLst>
              <a:ext uri="{FF2B5EF4-FFF2-40B4-BE49-F238E27FC236}">
                <a16:creationId xmlns:a16="http://schemas.microsoft.com/office/drawing/2014/main" id="{6DC36687-A372-F438-9C12-8526184E2F6A}"/>
              </a:ext>
            </a:extLst>
          </p:cNvPr>
          <p:cNvSpPr txBox="1"/>
          <p:nvPr/>
        </p:nvSpPr>
        <p:spPr>
          <a:xfrm>
            <a:off x="9061808" y="3002507"/>
            <a:ext cx="3416924" cy="923330"/>
          </a:xfrm>
          <a:prstGeom prst="rect">
            <a:avLst/>
          </a:prstGeom>
          <a:noFill/>
        </p:spPr>
        <p:txBody>
          <a:bodyPr wrap="square" rtlCol="0">
            <a:spAutoFit/>
          </a:bodyPr>
          <a:lstStyle/>
          <a:p>
            <a:r>
              <a:rPr lang="cs-CZ" sz="1800" b="0" i="0" u="none" strike="noStrike" baseline="0" dirty="0">
                <a:solidFill>
                  <a:srgbClr val="000000"/>
                </a:solidFill>
                <a:latin typeface="Calibri" panose="020F0502020204030204" pitchFamily="34" charset="0"/>
                <a:hlinkClick r:id="rId3"/>
              </a:rPr>
              <a:t>https://planteducation.eu/</a:t>
            </a:r>
            <a:endParaRPr lang="cs-CZ" sz="1800" b="0" i="0" u="none" strike="noStrike" baseline="0" dirty="0">
              <a:solidFill>
                <a:srgbClr val="000000"/>
              </a:solidFill>
              <a:latin typeface="Calibri" panose="020F0502020204030204" pitchFamily="34" charset="0"/>
            </a:endParaRPr>
          </a:p>
          <a:p>
            <a:endParaRPr lang="cs-CZ" dirty="0">
              <a:solidFill>
                <a:srgbClr val="000000"/>
              </a:solidFill>
              <a:latin typeface="Calibri" panose="020F0502020204030204" pitchFamily="34" charset="0"/>
            </a:endParaRPr>
          </a:p>
          <a:p>
            <a:r>
              <a:rPr lang="cs-CZ" dirty="0" err="1">
                <a:solidFill>
                  <a:srgbClr val="000000"/>
                </a:solidFill>
                <a:latin typeface="Calibri" panose="020F0502020204030204" pitchFamily="34" charset="0"/>
              </a:rPr>
              <a:t>a</a:t>
            </a:r>
            <a:r>
              <a:rPr lang="cs-CZ" sz="1800" b="0" i="0" u="none" strike="noStrike" baseline="0" dirty="0" err="1">
                <a:solidFill>
                  <a:srgbClr val="000000"/>
                </a:solidFill>
                <a:latin typeface="Calibri" panose="020F0502020204030204" pitchFamily="34" charset="0"/>
              </a:rPr>
              <a:t>lso</a:t>
            </a:r>
            <a:r>
              <a:rPr lang="cs-CZ" sz="1800" b="0" i="0" u="none" strike="noStrike" baseline="0" dirty="0">
                <a:solidFill>
                  <a:srgbClr val="000000"/>
                </a:solidFill>
                <a:latin typeface="Calibri" panose="020F0502020204030204" pitchFamily="34" charset="0"/>
              </a:rPr>
              <a:t> online </a:t>
            </a:r>
            <a:endParaRPr lang="cs-CZ" dirty="0"/>
          </a:p>
        </p:txBody>
      </p:sp>
    </p:spTree>
    <p:extLst>
      <p:ext uri="{BB962C8B-B14F-4D97-AF65-F5344CB8AC3E}">
        <p14:creationId xmlns:p14="http://schemas.microsoft.com/office/powerpoint/2010/main" val="26036170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3CE3F-34C8-1866-3C77-EACD9D2DE67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4C0DC24-2374-CE95-BBC8-B656DEECB612}"/>
              </a:ext>
            </a:extLst>
          </p:cNvPr>
          <p:cNvSpPr>
            <a:spLocks noGrp="1"/>
          </p:cNvSpPr>
          <p:nvPr>
            <p:ph type="title"/>
          </p:nvPr>
        </p:nvSpPr>
        <p:spPr/>
        <p:txBody>
          <a:bodyPr>
            <a:normAutofit/>
          </a:bodyPr>
          <a:lstStyle/>
          <a:p>
            <a:r>
              <a:rPr lang="cs-CZ" sz="2400" b="1" dirty="0"/>
              <a:t>V poslední dekádě se stalo v environmentální literatuře běžné hodnotit přínosy přírody a jejích ekosystémů pomocí kategorie ekosystémových služeb (ES) </a:t>
            </a:r>
          </a:p>
        </p:txBody>
      </p:sp>
      <p:sp>
        <p:nvSpPr>
          <p:cNvPr id="3" name="Zástupný symbol pro obsah 2">
            <a:extLst>
              <a:ext uri="{FF2B5EF4-FFF2-40B4-BE49-F238E27FC236}">
                <a16:creationId xmlns:a16="http://schemas.microsoft.com/office/drawing/2014/main" id="{1EC06457-F77F-3F31-7E21-52B4B76BE9F1}"/>
              </a:ext>
            </a:extLst>
          </p:cNvPr>
          <p:cNvSpPr>
            <a:spLocks noGrp="1"/>
          </p:cNvSpPr>
          <p:nvPr>
            <p:ph idx="1"/>
          </p:nvPr>
        </p:nvSpPr>
        <p:spPr/>
        <p:txBody>
          <a:bodyPr>
            <a:normAutofit fontScale="85000" lnSpcReduction="20000"/>
          </a:bodyPr>
          <a:lstStyle/>
          <a:p>
            <a:r>
              <a:rPr lang="cs-CZ" sz="2000" dirty="0"/>
              <a:t>Měřením standardními subjektivními metodami ochoty jednotlivců za takové přínosy platit dospěli vědci k perverzním hodnotám, podle nichž je les nejméně cenným terestrickým ekosystémem (</a:t>
            </a:r>
            <a:r>
              <a:rPr lang="cs-CZ" sz="2000" dirty="0" err="1"/>
              <a:t>temperátní</a:t>
            </a:r>
            <a:r>
              <a:rPr lang="cs-CZ" sz="2000" dirty="0"/>
              <a:t> les 3137 $/ha/rok, louka 4166 $/ha/rok, zem. půda 5567 $/ha/rok, městská půda 6661 $/ha/rok, viz </a:t>
            </a:r>
            <a:r>
              <a:rPr lang="cs-CZ" sz="2000" dirty="0" err="1"/>
              <a:t>Costanza</a:t>
            </a:r>
            <a:r>
              <a:rPr lang="cs-CZ" sz="2000" dirty="0"/>
              <a:t> </a:t>
            </a:r>
            <a:r>
              <a:rPr lang="cs-CZ" sz="2000" dirty="0" err="1"/>
              <a:t>et</a:t>
            </a:r>
            <a:r>
              <a:rPr lang="cs-CZ" sz="2000" dirty="0"/>
              <a:t> </a:t>
            </a:r>
            <a:r>
              <a:rPr lang="cs-CZ" sz="2000" dirty="0" err="1"/>
              <a:t>al</a:t>
            </a:r>
            <a:r>
              <a:rPr lang="cs-CZ" sz="2000" dirty="0"/>
              <a:t>, 2014, </a:t>
            </a:r>
            <a:r>
              <a:rPr lang="cs-CZ" sz="1600" dirty="0">
                <a:hlinkClick r:id="rId2"/>
              </a:rPr>
              <a:t>http://dx.doi.org/19.1016/j.gloenvcha.2014.04.002</a:t>
            </a:r>
            <a:r>
              <a:rPr lang="cs-CZ" sz="2000" dirty="0"/>
              <a:t>). Rozhodovat nadále v krajině podle těchto kontraproduktivních hodnot  znamená ji totálně zničit, tzn. </a:t>
            </a:r>
            <a:r>
              <a:rPr lang="cs-CZ" sz="2000" dirty="0" err="1"/>
              <a:t>zničit</a:t>
            </a:r>
            <a:r>
              <a:rPr lang="cs-CZ" sz="2000" dirty="0"/>
              <a:t> život na Zemi. </a:t>
            </a:r>
          </a:p>
          <a:p>
            <a:r>
              <a:rPr lang="cs-CZ" sz="2000" dirty="0"/>
              <a:t>Ukazuje se naléhavá potřeba začít ekosystémy a ES hodnotit podle míry efektivnosti užitečného využití sluneční energie, která Zemi oživila a udržuje a obnovuje základní existenční podmínky pro život. </a:t>
            </a:r>
          </a:p>
          <a:p>
            <a:r>
              <a:rPr lang="cs-CZ" sz="2000" dirty="0"/>
              <a:t>Podle uvedeného termodynamického kritéria, realizovaného v ČR metodou Energie-voda-vegetace (</a:t>
            </a:r>
            <a:r>
              <a:rPr lang="cs-CZ" sz="2000" dirty="0" err="1"/>
              <a:t>Seják</a:t>
            </a:r>
            <a:r>
              <a:rPr lang="cs-CZ" sz="2000" dirty="0"/>
              <a:t> </a:t>
            </a:r>
            <a:r>
              <a:rPr lang="cs-CZ" sz="2000" dirty="0" err="1"/>
              <a:t>et</a:t>
            </a:r>
            <a:r>
              <a:rPr lang="cs-CZ" sz="2000" dirty="0"/>
              <a:t> </a:t>
            </a:r>
            <a:r>
              <a:rPr lang="cs-CZ" sz="2000" dirty="0" err="1"/>
              <a:t>al</a:t>
            </a:r>
            <a:r>
              <a:rPr lang="cs-CZ" sz="2000" dirty="0"/>
              <a:t>, 2010; 2018) je to právě přirozený vícepatrový opadavý smíšený les, který v podmínkách mírného klimatického pásma zajišťuje maximum podpůrných ES, které tvoří základ pro všechny ostatní ES (</a:t>
            </a:r>
            <a:r>
              <a:rPr lang="cs-CZ" sz="2000" dirty="0" err="1"/>
              <a:t>temperátní</a:t>
            </a:r>
            <a:r>
              <a:rPr lang="cs-CZ" sz="2000" dirty="0"/>
              <a:t> les 1-1,4 mil. €/ha/rok, louka 0,6-0,8 mil. €/ha/rok, zem. půda 0,5-0,8 mil. € /ha/rok, městská půda 0,2-0,6 mil. € /ha/rok). </a:t>
            </a:r>
          </a:p>
          <a:p>
            <a:r>
              <a:rPr lang="cs-CZ" sz="2000" dirty="0"/>
              <a:t>Např. zástavba 1 ha lužního lesa přinese ekonomickou rentu z „rozvoje území“ asi 5 tis. €/ha/rok, ale způsobí ztrátu cca 1 mil. € /ha/rok (tj. 200krát víc) lidmi technologicky nenahraditelných biofyzikálních termodynamických ES odstraněného lužního lesa!!!</a:t>
            </a:r>
          </a:p>
          <a:p>
            <a:r>
              <a:rPr lang="cs-CZ" sz="2000" dirty="0"/>
              <a:t>Biofyzikální kritérium efektivnosti využívání sluneční energie umožní povolovat v krajině jen takové ekonomické projekty, které vedle ekonomických přínosů budou významně zlepšovat i míru užitečného využívání sluneční energie. To je cesta k udržitelné krajině a </a:t>
            </a:r>
            <a:r>
              <a:rPr lang="cs-CZ" sz="2000"/>
              <a:t>dostatku vody v ní.</a:t>
            </a:r>
            <a:endParaRPr lang="cs-CZ" sz="2000" dirty="0"/>
          </a:p>
          <a:p>
            <a:pPr>
              <a:buNone/>
            </a:pPr>
            <a:r>
              <a:rPr lang="cs-CZ" sz="2000" dirty="0"/>
              <a:t> </a:t>
            </a:r>
          </a:p>
        </p:txBody>
      </p:sp>
    </p:spTree>
    <p:extLst>
      <p:ext uri="{BB962C8B-B14F-4D97-AF65-F5344CB8AC3E}">
        <p14:creationId xmlns:p14="http://schemas.microsoft.com/office/powerpoint/2010/main" val="26198760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D6638-B68A-855F-1F6E-2926362DC46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CB2EF2D-530C-849D-93DF-C042BB7C6B54}"/>
              </a:ext>
            </a:extLst>
          </p:cNvPr>
          <p:cNvSpPr>
            <a:spLocks noGrp="1"/>
          </p:cNvSpPr>
          <p:nvPr>
            <p:ph type="title"/>
          </p:nvPr>
        </p:nvSpPr>
        <p:spPr/>
        <p:txBody>
          <a:bodyPr/>
          <a:lstStyle/>
          <a:p>
            <a:r>
              <a:rPr lang="cs-CZ" sz="3600" dirty="0"/>
              <a:t>IPCC 5: </a:t>
            </a:r>
            <a:r>
              <a:rPr lang="cs-CZ" sz="3600" dirty="0" err="1"/>
              <a:t>Myhre</a:t>
            </a:r>
            <a:r>
              <a:rPr lang="cs-CZ" sz="3600" dirty="0"/>
              <a:t> et al. 2013 (str. 666):  </a:t>
            </a:r>
            <a:r>
              <a:rPr lang="en-US" sz="3600" dirty="0"/>
              <a:t/>
            </a:r>
            <a:br>
              <a:rPr lang="en-US" sz="3600" dirty="0"/>
            </a:br>
            <a:endParaRPr lang="en-GB" sz="3600" dirty="0"/>
          </a:p>
        </p:txBody>
      </p:sp>
      <p:sp>
        <p:nvSpPr>
          <p:cNvPr id="3" name="Zástupný symbol pro obsah 2">
            <a:extLst>
              <a:ext uri="{FF2B5EF4-FFF2-40B4-BE49-F238E27FC236}">
                <a16:creationId xmlns:a16="http://schemas.microsoft.com/office/drawing/2014/main" id="{B391C5D2-F552-AF45-34E9-6F25F7F3C8BF}"/>
              </a:ext>
            </a:extLst>
          </p:cNvPr>
          <p:cNvSpPr>
            <a:spLocks noGrp="1"/>
          </p:cNvSpPr>
          <p:nvPr>
            <p:ph idx="1"/>
          </p:nvPr>
        </p:nvSpPr>
        <p:spPr>
          <a:xfrm>
            <a:off x="1981200" y="1196752"/>
            <a:ext cx="8229600" cy="5184576"/>
          </a:xfrm>
        </p:spPr>
        <p:txBody>
          <a:bodyPr/>
          <a:lstStyle/>
          <a:p>
            <a:pPr marL="0" indent="0">
              <a:buNone/>
            </a:pPr>
            <a:r>
              <a:rPr lang="cs-CZ" sz="2400" i="1" dirty="0"/>
              <a:t>Vodní</a:t>
            </a:r>
            <a:r>
              <a:rPr lang="cs-CZ" sz="2400" dirty="0"/>
              <a:t> </a:t>
            </a:r>
            <a:r>
              <a:rPr lang="cs-CZ" sz="2400" i="1" dirty="0"/>
              <a:t>pára je hlavním skleníkovým plynem, který se do atmosféry dostává</a:t>
            </a:r>
            <a:r>
              <a:rPr lang="cs-CZ" sz="2400" dirty="0"/>
              <a:t> </a:t>
            </a:r>
            <a:r>
              <a:rPr lang="cs-CZ" sz="2400" i="1" dirty="0"/>
              <a:t>přirozeným způsobem a má zásadní vliv na tvorbu klimatu na Zemi.</a:t>
            </a:r>
            <a:r>
              <a:rPr lang="cs-CZ" sz="2400" dirty="0"/>
              <a:t> </a:t>
            </a:r>
            <a:r>
              <a:rPr lang="cs-CZ" sz="2400" b="1" i="1" dirty="0"/>
              <a:t>Její množství v atmosféře je závislé spíše na teplotě vzduchu, než na</a:t>
            </a:r>
            <a:r>
              <a:rPr lang="cs-CZ" sz="2400" b="1" dirty="0"/>
              <a:t> </a:t>
            </a:r>
            <a:r>
              <a:rPr lang="cs-CZ" sz="2400" b="1" i="1" dirty="0"/>
              <a:t>emisích. Z těchto důvodů je považována spíše za „zpětnovazebný faktor“, než faktor, který by mohl mít vliv na klimatickou změnu</a:t>
            </a:r>
            <a:r>
              <a:rPr lang="cs-CZ" sz="2400" i="1" dirty="0"/>
              <a:t>. Antropogenním</a:t>
            </a:r>
            <a:r>
              <a:rPr lang="cs-CZ" sz="2400" dirty="0"/>
              <a:t> </a:t>
            </a:r>
            <a:r>
              <a:rPr lang="cs-CZ" sz="2400" i="1" dirty="0"/>
              <a:t>způsobem (ve formě emisí) se do atmosféry dostává vodní</a:t>
            </a:r>
            <a:r>
              <a:rPr lang="cs-CZ" sz="2400" dirty="0"/>
              <a:t> </a:t>
            </a:r>
            <a:r>
              <a:rPr lang="cs-CZ" sz="2400" i="1" dirty="0"/>
              <a:t>pára ze zavlažovacích systémů, či z elektrárenských chladících věží. Toto množství je v souvislosti s globální změnou klimatu zanedbatelné“.</a:t>
            </a:r>
          </a:p>
          <a:p>
            <a:pPr marL="0" indent="0">
              <a:buNone/>
            </a:pPr>
            <a:r>
              <a:rPr lang="cs-CZ" sz="2400" i="1" dirty="0"/>
              <a:t>Podobné tvrzení je i v IPCC 6</a:t>
            </a:r>
          </a:p>
          <a:p>
            <a:pPr marL="0" indent="0">
              <a:buNone/>
            </a:pPr>
            <a:r>
              <a:rPr lang="cs-CZ" i="1" dirty="0">
                <a:solidFill>
                  <a:srgbClr val="C00000"/>
                </a:solidFill>
              </a:rPr>
              <a:t>Podle IPCC člověk neovlivňuje množství vodní páry ve vzduchu a tedy ani oblačnost. Neuvažují efekt změny krajinného pokryvu (odlesnění, odvodnění, urbanizaci). </a:t>
            </a:r>
          </a:p>
          <a:p>
            <a:pPr marL="0" indent="0">
              <a:buNone/>
            </a:pPr>
            <a:endParaRPr lang="en-US" dirty="0">
              <a:solidFill>
                <a:srgbClr val="C00000"/>
              </a:solidFill>
            </a:endParaRPr>
          </a:p>
          <a:p>
            <a:endParaRPr lang="en-GB" dirty="0"/>
          </a:p>
        </p:txBody>
      </p:sp>
    </p:spTree>
    <p:extLst>
      <p:ext uri="{BB962C8B-B14F-4D97-AF65-F5344CB8AC3E}">
        <p14:creationId xmlns:p14="http://schemas.microsoft.com/office/powerpoint/2010/main" val="34289721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2880" y="243840"/>
            <a:ext cx="11777472" cy="4518929"/>
          </a:xfrm>
          <a:prstGeom prst="rect">
            <a:avLst/>
          </a:prstGeom>
        </p:spPr>
        <p:txBody>
          <a:bodyPr wrap="square">
            <a:spAutoFit/>
          </a:bodyPr>
          <a:lstStyle/>
          <a:p>
            <a:pPr algn="just">
              <a:lnSpc>
                <a:spcPct val="115000"/>
              </a:lnSpc>
              <a:spcAft>
                <a:spcPts val="600"/>
              </a:spcAft>
            </a:pPr>
            <a:r>
              <a:rPr lang="cs-CZ" sz="3200" b="1" dirty="0">
                <a:latin typeface="Times New Roman" panose="02020603050405020304" pitchFamily="18" charset="0"/>
                <a:ea typeface="Times New Roman" panose="02020603050405020304" pitchFamily="18" charset="0"/>
              </a:rPr>
              <a:t>Změna krajinného pokryvu a nárůst odvodněných ploch v oblasti Čestlice, Křeslice, Průhonice dle Metodiky </a:t>
            </a:r>
            <a:r>
              <a:rPr lang="cs-CZ" sz="3200" b="1" dirty="0" err="1">
                <a:latin typeface="Times New Roman" panose="02020603050405020304" pitchFamily="18" charset="0"/>
                <a:ea typeface="Times New Roman" panose="02020603050405020304" pitchFamily="18" charset="0"/>
              </a:rPr>
              <a:t>Corine</a:t>
            </a:r>
            <a:r>
              <a:rPr lang="cs-CZ" sz="3200" b="1" dirty="0">
                <a:latin typeface="Times New Roman" panose="02020603050405020304" pitchFamily="18" charset="0"/>
                <a:ea typeface="Times New Roman" panose="02020603050405020304" pitchFamily="18" charset="0"/>
              </a:rPr>
              <a:t> Land </a:t>
            </a:r>
            <a:r>
              <a:rPr lang="cs-CZ" sz="3200" b="1" dirty="0" err="1">
                <a:latin typeface="Times New Roman" panose="02020603050405020304" pitchFamily="18" charset="0"/>
                <a:ea typeface="Times New Roman" panose="02020603050405020304" pitchFamily="18" charset="0"/>
              </a:rPr>
              <a:t>Cover</a:t>
            </a:r>
            <a:endParaRPr lang="cs-CZ" sz="3200" dirty="0">
              <a:latin typeface="Times New Roman" panose="02020603050405020304" pitchFamily="18" charset="0"/>
              <a:ea typeface="Times New Roman" panose="02020603050405020304" pitchFamily="18" charset="0"/>
            </a:endParaRPr>
          </a:p>
          <a:p>
            <a:pPr algn="just">
              <a:lnSpc>
                <a:spcPct val="115000"/>
              </a:lnSpc>
              <a:spcAft>
                <a:spcPts val="0"/>
              </a:spcAft>
            </a:pPr>
            <a:r>
              <a:rPr lang="cs-CZ" sz="3200" dirty="0">
                <a:latin typeface="Times New Roman" panose="02020603050405020304" pitchFamily="18" charset="0"/>
                <a:ea typeface="Times New Roman" panose="02020603050405020304" pitchFamily="18" charset="0"/>
              </a:rPr>
              <a:t>Celková plocha území je 2587 ha. </a:t>
            </a:r>
          </a:p>
          <a:p>
            <a:pPr algn="just">
              <a:lnSpc>
                <a:spcPct val="115000"/>
              </a:lnSpc>
              <a:spcAft>
                <a:spcPts val="0"/>
              </a:spcAft>
            </a:pPr>
            <a:r>
              <a:rPr lang="cs-CZ" sz="2800" dirty="0">
                <a:latin typeface="Times New Roman" panose="02020603050405020304" pitchFamily="18" charset="0"/>
                <a:ea typeface="Times New Roman" panose="02020603050405020304" pitchFamily="18" charset="0"/>
              </a:rPr>
              <a:t>V roce 1990 byla plocha zpevněných povrchů 300 ha (11,6 % z celkové plochy území).</a:t>
            </a:r>
          </a:p>
          <a:p>
            <a:pPr algn="just">
              <a:lnSpc>
                <a:spcPct val="115000"/>
              </a:lnSpc>
              <a:spcAft>
                <a:spcPts val="600"/>
              </a:spcAft>
            </a:pPr>
            <a:r>
              <a:rPr lang="cs-CZ" sz="2800" dirty="0">
                <a:latin typeface="Times New Roman" panose="02020603050405020304" pitchFamily="18" charset="0"/>
                <a:ea typeface="Times New Roman" panose="02020603050405020304" pitchFamily="18" charset="0"/>
              </a:rPr>
              <a:t>V roce 2018 byla plocha zpevněných povrchů 730 ha (28 % z celkové plochy).</a:t>
            </a:r>
          </a:p>
          <a:p>
            <a:pPr algn="just">
              <a:lnSpc>
                <a:spcPct val="115000"/>
              </a:lnSpc>
              <a:spcAft>
                <a:spcPts val="600"/>
              </a:spcAft>
            </a:pPr>
            <a:r>
              <a:rPr lang="cs-CZ" sz="3200" b="1" dirty="0">
                <a:latin typeface="Times New Roman" panose="02020603050405020304" pitchFamily="18" charset="0"/>
                <a:ea typeface="Times New Roman" panose="02020603050405020304" pitchFamily="18" charset="0"/>
              </a:rPr>
              <a:t>Od roku 1990 do roku 2018 zde přibylo na úkor orné zemědělské půdy 430 ha zastavěných ploch.</a:t>
            </a:r>
            <a:endParaRPr lang="cs-CZ"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76679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2A6DCD8-C583-A7FB-8C0E-3D32A285E963}"/>
              </a:ext>
            </a:extLst>
          </p:cNvPr>
          <p:cNvPicPr>
            <a:picLocks noChangeAspect="1"/>
          </p:cNvPicPr>
          <p:nvPr/>
        </p:nvPicPr>
        <p:blipFill>
          <a:blip r:embed="rId2"/>
          <a:stretch>
            <a:fillRect/>
          </a:stretch>
        </p:blipFill>
        <p:spPr>
          <a:xfrm>
            <a:off x="1577445" y="65720"/>
            <a:ext cx="5130663" cy="3418068"/>
          </a:xfrm>
          <a:prstGeom prst="rect">
            <a:avLst/>
          </a:prstGeom>
        </p:spPr>
      </p:pic>
      <p:pic>
        <p:nvPicPr>
          <p:cNvPr id="5" name="Obrázek 4">
            <a:extLst>
              <a:ext uri="{FF2B5EF4-FFF2-40B4-BE49-F238E27FC236}">
                <a16:creationId xmlns:a16="http://schemas.microsoft.com/office/drawing/2014/main" id="{BA0557D0-A1CC-8876-35F3-14AD4537F5D8}"/>
              </a:ext>
            </a:extLst>
          </p:cNvPr>
          <p:cNvPicPr>
            <a:picLocks noChangeAspect="1"/>
          </p:cNvPicPr>
          <p:nvPr/>
        </p:nvPicPr>
        <p:blipFill>
          <a:blip r:embed="rId3"/>
          <a:stretch>
            <a:fillRect/>
          </a:stretch>
        </p:blipFill>
        <p:spPr>
          <a:xfrm>
            <a:off x="5523820" y="3551803"/>
            <a:ext cx="5012989" cy="3240478"/>
          </a:xfrm>
          <a:prstGeom prst="rect">
            <a:avLst/>
          </a:prstGeom>
        </p:spPr>
      </p:pic>
      <p:sp>
        <p:nvSpPr>
          <p:cNvPr id="6" name="TextovéPole 5">
            <a:extLst>
              <a:ext uri="{FF2B5EF4-FFF2-40B4-BE49-F238E27FC236}">
                <a16:creationId xmlns:a16="http://schemas.microsoft.com/office/drawing/2014/main" id="{20B405B7-D547-ED17-D16B-E4191D4AAC3F}"/>
              </a:ext>
            </a:extLst>
          </p:cNvPr>
          <p:cNvSpPr txBox="1"/>
          <p:nvPr/>
        </p:nvSpPr>
        <p:spPr>
          <a:xfrm>
            <a:off x="6756961" y="65719"/>
            <a:ext cx="1269580" cy="369332"/>
          </a:xfrm>
          <a:prstGeom prst="rect">
            <a:avLst/>
          </a:prstGeom>
          <a:noFill/>
        </p:spPr>
        <p:txBody>
          <a:bodyPr wrap="square" rtlCol="0">
            <a:spAutoFit/>
          </a:bodyPr>
          <a:lstStyle/>
          <a:p>
            <a:r>
              <a:rPr lang="cs-CZ" dirty="0"/>
              <a:t>1985</a:t>
            </a:r>
          </a:p>
        </p:txBody>
      </p:sp>
      <p:sp>
        <p:nvSpPr>
          <p:cNvPr id="7" name="TextovéPole 6">
            <a:extLst>
              <a:ext uri="{FF2B5EF4-FFF2-40B4-BE49-F238E27FC236}">
                <a16:creationId xmlns:a16="http://schemas.microsoft.com/office/drawing/2014/main" id="{0F6BF118-6E09-5E85-68D2-8FBA262814E1}"/>
              </a:ext>
            </a:extLst>
          </p:cNvPr>
          <p:cNvSpPr txBox="1"/>
          <p:nvPr/>
        </p:nvSpPr>
        <p:spPr>
          <a:xfrm>
            <a:off x="9503672" y="3114456"/>
            <a:ext cx="1269580" cy="369332"/>
          </a:xfrm>
          <a:prstGeom prst="rect">
            <a:avLst/>
          </a:prstGeom>
          <a:noFill/>
        </p:spPr>
        <p:txBody>
          <a:bodyPr wrap="square" rtlCol="0">
            <a:spAutoFit/>
          </a:bodyPr>
          <a:lstStyle/>
          <a:p>
            <a:r>
              <a:rPr lang="cs-CZ" dirty="0"/>
              <a:t>2023</a:t>
            </a:r>
          </a:p>
        </p:txBody>
      </p:sp>
      <p:sp>
        <p:nvSpPr>
          <p:cNvPr id="10" name="Ovál 9">
            <a:extLst>
              <a:ext uri="{FF2B5EF4-FFF2-40B4-BE49-F238E27FC236}">
                <a16:creationId xmlns:a16="http://schemas.microsoft.com/office/drawing/2014/main" id="{8729503C-4853-43D0-EB0C-33664C65AB6F}"/>
              </a:ext>
            </a:extLst>
          </p:cNvPr>
          <p:cNvSpPr/>
          <p:nvPr/>
        </p:nvSpPr>
        <p:spPr>
          <a:xfrm>
            <a:off x="3904463" y="2735644"/>
            <a:ext cx="1239352" cy="748145"/>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85BE4909-1418-64DC-7ED9-D87668B250B0}"/>
              </a:ext>
            </a:extLst>
          </p:cNvPr>
          <p:cNvSpPr/>
          <p:nvPr/>
        </p:nvSpPr>
        <p:spPr>
          <a:xfrm>
            <a:off x="7474879" y="6044137"/>
            <a:ext cx="1402107" cy="748145"/>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FE6A2459-09CE-9E38-9F09-1D2571A79B40}"/>
              </a:ext>
            </a:extLst>
          </p:cNvPr>
          <p:cNvSpPr/>
          <p:nvPr/>
        </p:nvSpPr>
        <p:spPr>
          <a:xfrm>
            <a:off x="3284787" y="1723115"/>
            <a:ext cx="1239352" cy="74814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72BFC34A-256D-6FD0-0C94-3EACEFFBA330}"/>
              </a:ext>
            </a:extLst>
          </p:cNvPr>
          <p:cNvSpPr/>
          <p:nvPr/>
        </p:nvSpPr>
        <p:spPr>
          <a:xfrm>
            <a:off x="7170357" y="5172043"/>
            <a:ext cx="1239352" cy="74814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a:extLst>
              <a:ext uri="{FF2B5EF4-FFF2-40B4-BE49-F238E27FC236}">
                <a16:creationId xmlns:a16="http://schemas.microsoft.com/office/drawing/2014/main" id="{F308EA56-D6AE-386F-07F2-093633940865}"/>
              </a:ext>
            </a:extLst>
          </p:cNvPr>
          <p:cNvSpPr/>
          <p:nvPr/>
        </p:nvSpPr>
        <p:spPr>
          <a:xfrm>
            <a:off x="6431028" y="4508284"/>
            <a:ext cx="1239352" cy="748145"/>
          </a:xfrm>
          <a:prstGeom prst="ellipse">
            <a:avLst/>
          </a:prstGeom>
          <a:no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vál 14">
            <a:extLst>
              <a:ext uri="{FF2B5EF4-FFF2-40B4-BE49-F238E27FC236}">
                <a16:creationId xmlns:a16="http://schemas.microsoft.com/office/drawing/2014/main" id="{075BDB14-C35A-EC3C-A9B7-F78289FC9D58}"/>
              </a:ext>
            </a:extLst>
          </p:cNvPr>
          <p:cNvSpPr/>
          <p:nvPr/>
        </p:nvSpPr>
        <p:spPr>
          <a:xfrm>
            <a:off x="2689538" y="1026610"/>
            <a:ext cx="1239352" cy="748145"/>
          </a:xfrm>
          <a:prstGeom prst="ellipse">
            <a:avLst/>
          </a:prstGeom>
          <a:no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a:extLst>
              <a:ext uri="{FF2B5EF4-FFF2-40B4-BE49-F238E27FC236}">
                <a16:creationId xmlns:a16="http://schemas.microsoft.com/office/drawing/2014/main" id="{937C9A7F-70D7-D505-25C0-35590E816C10}"/>
              </a:ext>
            </a:extLst>
          </p:cNvPr>
          <p:cNvSpPr txBox="1"/>
          <p:nvPr/>
        </p:nvSpPr>
        <p:spPr>
          <a:xfrm>
            <a:off x="6834710" y="1186748"/>
            <a:ext cx="3779847" cy="2215991"/>
          </a:xfrm>
          <a:prstGeom prst="rect">
            <a:avLst/>
          </a:prstGeom>
          <a:noFill/>
        </p:spPr>
        <p:txBody>
          <a:bodyPr wrap="square" rtlCol="0">
            <a:spAutoFit/>
          </a:bodyPr>
          <a:lstStyle/>
          <a:p>
            <a:r>
              <a:rPr lang="cs-CZ" sz="2400" dirty="0"/>
              <a:t>Oblast Čestlice – Nupaky – Modletice</a:t>
            </a:r>
          </a:p>
          <a:p>
            <a:endParaRPr lang="cs-CZ" sz="2400" dirty="0"/>
          </a:p>
          <a:p>
            <a:r>
              <a:rPr lang="cs-CZ" sz="2400" dirty="0"/>
              <a:t>Průměr kruhů necelé 3 km, </a:t>
            </a:r>
          </a:p>
          <a:p>
            <a:r>
              <a:rPr lang="cs-CZ" sz="2400" dirty="0"/>
              <a:t>Plocha cca 6</a:t>
            </a:r>
            <a:r>
              <a:rPr lang="cs-CZ" sz="2400" dirty="0">
                <a:effectLst/>
                <a:latin typeface="Calibri" panose="020F0502020204030204" pitchFamily="34" charset="0"/>
                <a:ea typeface="Calibri" panose="020F0502020204030204" pitchFamily="34" charset="0"/>
                <a:cs typeface="Times New Roman" panose="02020603050405020304" pitchFamily="18" charset="0"/>
              </a:rPr>
              <a:t>km</a:t>
            </a:r>
            <a:r>
              <a:rPr lang="cs-CZ" sz="2400" baseline="30000" dirty="0">
                <a:effectLst/>
                <a:latin typeface="Calibri" panose="020F0502020204030204" pitchFamily="34" charset="0"/>
                <a:ea typeface="Calibri" panose="020F0502020204030204" pitchFamily="34" charset="0"/>
                <a:cs typeface="Times New Roman" panose="02020603050405020304" pitchFamily="18" charset="0"/>
              </a:rPr>
              <a:t>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17" name="TextovéPole 16">
            <a:extLst>
              <a:ext uri="{FF2B5EF4-FFF2-40B4-BE49-F238E27FC236}">
                <a16:creationId xmlns:a16="http://schemas.microsoft.com/office/drawing/2014/main" id="{0202BD54-C6F0-E9A4-9D35-E785FF7BB1B6}"/>
              </a:ext>
            </a:extLst>
          </p:cNvPr>
          <p:cNvSpPr txBox="1"/>
          <p:nvPr/>
        </p:nvSpPr>
        <p:spPr>
          <a:xfrm>
            <a:off x="2549733" y="6337456"/>
            <a:ext cx="1518962" cy="369332"/>
          </a:xfrm>
          <a:prstGeom prst="rect">
            <a:avLst/>
          </a:prstGeom>
          <a:noFill/>
        </p:spPr>
        <p:txBody>
          <a:bodyPr wrap="square" rtlCol="0">
            <a:spAutoFit/>
          </a:bodyPr>
          <a:lstStyle/>
          <a:p>
            <a:r>
              <a:rPr lang="cs-CZ" dirty="0"/>
              <a:t>Google </a:t>
            </a:r>
            <a:r>
              <a:rPr lang="cs-CZ" dirty="0" err="1"/>
              <a:t>Earth</a:t>
            </a:r>
            <a:endParaRPr lang="cs-CZ" dirty="0"/>
          </a:p>
        </p:txBody>
      </p:sp>
    </p:spTree>
    <p:extLst>
      <p:ext uri="{BB962C8B-B14F-4D97-AF65-F5344CB8AC3E}">
        <p14:creationId xmlns:p14="http://schemas.microsoft.com/office/powerpoint/2010/main" val="14807627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C355BE83-9B0A-D8F8-33C0-6F479C25ACBB}"/>
              </a:ext>
            </a:extLst>
          </p:cNvPr>
          <p:cNvSpPr>
            <a:spLocks noGrp="1"/>
          </p:cNvSpPr>
          <p:nvPr>
            <p:ph type="body" idx="1"/>
          </p:nvPr>
        </p:nvSpPr>
        <p:spPr>
          <a:xfrm>
            <a:off x="839788" y="2376487"/>
            <a:ext cx="5157787" cy="577727"/>
          </a:xfrm>
        </p:spPr>
        <p:txBody>
          <a:bodyPr/>
          <a:lstStyle/>
          <a:p>
            <a:pPr algn="ctr"/>
            <a:r>
              <a:rPr lang="cs-CZ" dirty="0"/>
              <a:t>  </a:t>
            </a:r>
            <a:r>
              <a:rPr lang="cs-CZ" sz="3200" dirty="0"/>
              <a:t>1990</a:t>
            </a:r>
          </a:p>
        </p:txBody>
      </p:sp>
      <p:sp>
        <p:nvSpPr>
          <p:cNvPr id="5" name="Zástupný text 4">
            <a:extLst>
              <a:ext uri="{FF2B5EF4-FFF2-40B4-BE49-F238E27FC236}">
                <a16:creationId xmlns:a16="http://schemas.microsoft.com/office/drawing/2014/main" id="{280E3579-A562-8E63-D113-C47CF0F361D1}"/>
              </a:ext>
            </a:extLst>
          </p:cNvPr>
          <p:cNvSpPr>
            <a:spLocks noGrp="1"/>
          </p:cNvSpPr>
          <p:nvPr>
            <p:ph type="body" sz="quarter" idx="3"/>
          </p:nvPr>
        </p:nvSpPr>
        <p:spPr>
          <a:xfrm>
            <a:off x="6095999" y="2112718"/>
            <a:ext cx="5281615" cy="757482"/>
          </a:xfrm>
        </p:spPr>
        <p:txBody>
          <a:bodyPr/>
          <a:lstStyle/>
          <a:p>
            <a:pPr algn="ctr"/>
            <a:r>
              <a:rPr lang="cs-CZ" sz="3200" dirty="0"/>
              <a:t>2018 </a:t>
            </a:r>
          </a:p>
        </p:txBody>
      </p:sp>
      <p:pic>
        <p:nvPicPr>
          <p:cNvPr id="7" name="Obrázek 4">
            <a:extLst>
              <a:ext uri="{FF2B5EF4-FFF2-40B4-BE49-F238E27FC236}">
                <a16:creationId xmlns:a16="http://schemas.microsoft.com/office/drawing/2014/main" id="{74C1240A-07A4-4E7A-F98C-B4240FF83B7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438276" y="2917824"/>
            <a:ext cx="3960812" cy="398780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5">
            <a:extLst>
              <a:ext uri="{FF2B5EF4-FFF2-40B4-BE49-F238E27FC236}">
                <a16:creationId xmlns:a16="http://schemas.microsoft.com/office/drawing/2014/main" id="{4AB0273A-665A-B8DA-AC28-ED33D0089D18}"/>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792913" y="2870200"/>
            <a:ext cx="3960812"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Obrázek 6">
            <a:extLst>
              <a:ext uri="{FF2B5EF4-FFF2-40B4-BE49-F238E27FC236}">
                <a16:creationId xmlns:a16="http://schemas.microsoft.com/office/drawing/2014/main" id="{E9708E98-53F0-8FDD-3ED4-8067A9D89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9478" y="150126"/>
            <a:ext cx="7104184" cy="222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0633FEE6-B4CA-269A-E362-ABCE95E0C734}"/>
              </a:ext>
            </a:extLst>
          </p:cNvPr>
          <p:cNvSpPr txBox="1"/>
          <p:nvPr/>
        </p:nvSpPr>
        <p:spPr>
          <a:xfrm>
            <a:off x="4449171" y="2376487"/>
            <a:ext cx="2870316" cy="584775"/>
          </a:xfrm>
          <a:prstGeom prst="rect">
            <a:avLst/>
          </a:prstGeom>
          <a:noFill/>
        </p:spPr>
        <p:txBody>
          <a:bodyPr wrap="square" rtlCol="0">
            <a:spAutoFit/>
          </a:bodyPr>
          <a:lstStyle/>
          <a:p>
            <a:r>
              <a:rPr lang="cs-CZ" sz="3200" dirty="0"/>
              <a:t>Krajinný pokryv </a:t>
            </a:r>
            <a:endParaRPr lang="en-US" sz="3200" dirty="0"/>
          </a:p>
        </p:txBody>
      </p:sp>
    </p:spTree>
    <p:extLst>
      <p:ext uri="{BB962C8B-B14F-4D97-AF65-F5344CB8AC3E}">
        <p14:creationId xmlns:p14="http://schemas.microsoft.com/office/powerpoint/2010/main" val="29749904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ulka 6"/>
          <p:cNvGraphicFramePr>
            <a:graphicFrameLocks noGrp="1"/>
          </p:cNvGraphicFramePr>
          <p:nvPr>
            <p:extLst>
              <p:ext uri="{D42A27DB-BD31-4B8C-83A1-F6EECF244321}">
                <p14:modId xmlns:p14="http://schemas.microsoft.com/office/powerpoint/2010/main" val="2613718757"/>
              </p:ext>
            </p:extLst>
          </p:nvPr>
        </p:nvGraphicFramePr>
        <p:xfrm>
          <a:off x="231647" y="2"/>
          <a:ext cx="11216640" cy="6858000"/>
        </p:xfrm>
        <a:graphic>
          <a:graphicData uri="http://schemas.openxmlformats.org/drawingml/2006/table">
            <a:tbl>
              <a:tblPr firstRow="1" firstCol="1" bandRow="1">
                <a:tableStyleId>{5C22544A-7EE6-4342-B048-85BDC9FD1C3A}</a:tableStyleId>
              </a:tblPr>
              <a:tblGrid>
                <a:gridCol w="2477258">
                  <a:extLst>
                    <a:ext uri="{9D8B030D-6E8A-4147-A177-3AD203B41FA5}">
                      <a16:colId xmlns:a16="http://schemas.microsoft.com/office/drawing/2014/main" val="3936221741"/>
                    </a:ext>
                  </a:extLst>
                </a:gridCol>
                <a:gridCol w="6262124">
                  <a:extLst>
                    <a:ext uri="{9D8B030D-6E8A-4147-A177-3AD203B41FA5}">
                      <a16:colId xmlns:a16="http://schemas.microsoft.com/office/drawing/2014/main" val="3629219469"/>
                    </a:ext>
                  </a:extLst>
                </a:gridCol>
                <a:gridCol w="2477258">
                  <a:extLst>
                    <a:ext uri="{9D8B030D-6E8A-4147-A177-3AD203B41FA5}">
                      <a16:colId xmlns:a16="http://schemas.microsoft.com/office/drawing/2014/main" val="3125930191"/>
                    </a:ext>
                  </a:extLst>
                </a:gridCol>
              </a:tblGrid>
              <a:tr h="381000">
                <a:tc>
                  <a:txBody>
                    <a:bodyPr/>
                    <a:lstStyle/>
                    <a:p>
                      <a:pPr algn="ctr">
                        <a:spcAft>
                          <a:spcPts val="0"/>
                        </a:spcAft>
                      </a:pPr>
                      <a:r>
                        <a:rPr lang="cs-CZ" sz="2400">
                          <a:effectLst/>
                        </a:rPr>
                        <a:t>1990</a:t>
                      </a:r>
                      <a:endParaRPr lang="cs-CZ" sz="2400">
                        <a:effectLst/>
                        <a:latin typeface="Times New Roman" panose="02020603050405020304" pitchFamily="18" charset="0"/>
                        <a:ea typeface="Times New Roman" panose="02020603050405020304" pitchFamily="18" charset="0"/>
                      </a:endParaRPr>
                    </a:p>
                  </a:txBody>
                  <a:tcPr marL="68580" marR="68580" marT="0" marB="0"/>
                </a:tc>
                <a:tc rowSpan="2">
                  <a:txBody>
                    <a:bodyPr/>
                    <a:lstStyle/>
                    <a:p>
                      <a:pPr algn="ctr">
                        <a:spcAft>
                          <a:spcPts val="0"/>
                        </a:spcAft>
                      </a:pPr>
                      <a:r>
                        <a:rPr lang="cs-CZ" sz="2400">
                          <a:effectLst/>
                        </a:rPr>
                        <a:t> </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2018</a:t>
                      </a:r>
                      <a:endParaRPr lang="cs-CZ"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66829489"/>
                  </a:ext>
                </a:extLst>
              </a:tr>
              <a:tr h="381000">
                <a:tc>
                  <a:txBody>
                    <a:bodyPr/>
                    <a:lstStyle/>
                    <a:p>
                      <a:pPr algn="ctr">
                        <a:spcAft>
                          <a:spcPts val="0"/>
                        </a:spcAft>
                      </a:pPr>
                      <a:r>
                        <a:rPr lang="cs-CZ" sz="2400">
                          <a:effectLst/>
                        </a:rPr>
                        <a:t>Plocha (ha)</a:t>
                      </a:r>
                      <a:endParaRPr lang="cs-CZ" sz="240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cs-CZ"/>
                    </a:p>
                  </a:txBody>
                  <a:tcPr/>
                </a:tc>
                <a:tc>
                  <a:txBody>
                    <a:bodyPr/>
                    <a:lstStyle/>
                    <a:p>
                      <a:pPr algn="ctr">
                        <a:spcAft>
                          <a:spcPts val="0"/>
                        </a:spcAft>
                      </a:pPr>
                      <a:r>
                        <a:rPr lang="cs-CZ" sz="2400">
                          <a:effectLst/>
                        </a:rPr>
                        <a:t>Plocha (ha)</a:t>
                      </a:r>
                      <a:endParaRPr lang="cs-CZ"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12872210"/>
                  </a:ext>
                </a:extLst>
              </a:tr>
              <a:tr h="381000">
                <a:tc>
                  <a:txBody>
                    <a:bodyPr/>
                    <a:lstStyle/>
                    <a:p>
                      <a:pPr algn="ctr">
                        <a:spcAft>
                          <a:spcPts val="0"/>
                        </a:spcAft>
                      </a:pPr>
                      <a:r>
                        <a:rPr lang="cs-CZ" sz="2400">
                          <a:effectLst/>
                        </a:rPr>
                        <a:t>252.7</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dirty="0">
                          <a:effectLst/>
                        </a:rPr>
                        <a:t>Obytné plochy, městská nesouvislá zástavba</a:t>
                      </a:r>
                      <a:endParaRPr lang="cs-CZ"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531.0</a:t>
                      </a:r>
                      <a:endParaRPr lang="cs-CZ" sz="24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770489768"/>
                  </a:ext>
                </a:extLst>
              </a:tr>
              <a:tr h="381000">
                <a:tc>
                  <a:txBody>
                    <a:bodyPr/>
                    <a:lstStyle/>
                    <a:p>
                      <a:pPr algn="ctr">
                        <a:spcAft>
                          <a:spcPts val="0"/>
                        </a:spcAft>
                      </a:pPr>
                      <a:r>
                        <a:rPr lang="cs-CZ" sz="2400">
                          <a:effectLst/>
                        </a:rPr>
                        <a:t>-</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Průmyslové nebo obchodní zóny</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198.0</a:t>
                      </a:r>
                      <a:endParaRPr lang="cs-CZ" sz="24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874929473"/>
                  </a:ext>
                </a:extLst>
              </a:tr>
              <a:tr h="381000">
                <a:tc>
                  <a:txBody>
                    <a:bodyPr/>
                    <a:lstStyle/>
                    <a:p>
                      <a:pPr algn="ctr">
                        <a:spcAft>
                          <a:spcPts val="0"/>
                        </a:spcAft>
                      </a:pPr>
                      <a:r>
                        <a:rPr lang="cs-CZ" sz="2400">
                          <a:effectLst/>
                        </a:rPr>
                        <a:t>-</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Silniční a železniční síť a přilehlé prostory</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0.5</a:t>
                      </a:r>
                      <a:endParaRPr lang="cs-CZ" sz="24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625696644"/>
                  </a:ext>
                </a:extLst>
              </a:tr>
              <a:tr h="381000">
                <a:tc>
                  <a:txBody>
                    <a:bodyPr/>
                    <a:lstStyle/>
                    <a:p>
                      <a:pPr algn="ctr">
                        <a:spcAft>
                          <a:spcPts val="0"/>
                        </a:spcAft>
                      </a:pPr>
                      <a:r>
                        <a:rPr lang="cs-CZ" sz="2400">
                          <a:effectLst/>
                        </a:rPr>
                        <a:t>29.4</a:t>
                      </a:r>
                      <a:endParaRPr lang="cs-CZ" sz="2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0"/>
                        </a:spcAft>
                      </a:pPr>
                      <a:r>
                        <a:rPr lang="cs-CZ" sz="2400">
                          <a:effectLst/>
                        </a:rPr>
                        <a:t>Skládky</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a:t>
                      </a:r>
                      <a:endParaRPr lang="cs-CZ"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34911971"/>
                  </a:ext>
                </a:extLst>
              </a:tr>
              <a:tr h="381000">
                <a:tc>
                  <a:txBody>
                    <a:bodyPr/>
                    <a:lstStyle/>
                    <a:p>
                      <a:pPr algn="ctr">
                        <a:spcAft>
                          <a:spcPts val="0"/>
                        </a:spcAft>
                      </a:pPr>
                      <a:r>
                        <a:rPr lang="cs-CZ" sz="2400">
                          <a:effectLst/>
                        </a:rPr>
                        <a:t>17.5</a:t>
                      </a:r>
                      <a:endParaRPr lang="cs-CZ" sz="2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0"/>
                        </a:spcAft>
                      </a:pPr>
                      <a:r>
                        <a:rPr lang="cs-CZ" sz="2400">
                          <a:effectLst/>
                        </a:rPr>
                        <a:t>Staveniště</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a:t>
                      </a:r>
                      <a:endParaRPr lang="cs-CZ"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94586186"/>
                  </a:ext>
                </a:extLst>
              </a:tr>
              <a:tr h="381000">
                <a:tc>
                  <a:txBody>
                    <a:bodyPr/>
                    <a:lstStyle/>
                    <a:p>
                      <a:pPr algn="ctr">
                        <a:spcAft>
                          <a:spcPts val="0"/>
                        </a:spcAft>
                      </a:pPr>
                      <a:r>
                        <a:rPr lang="cs-CZ" sz="2400" dirty="0">
                          <a:solidFill>
                            <a:srgbClr val="FF0000"/>
                          </a:solidFill>
                          <a:effectLst/>
                        </a:rPr>
                        <a:t>299.6</a:t>
                      </a:r>
                      <a:endParaRPr lang="cs-CZ" sz="24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dirty="0" err="1">
                          <a:solidFill>
                            <a:srgbClr val="FF0000"/>
                          </a:solidFill>
                          <a:effectLst/>
                        </a:rPr>
                        <a:t>Total</a:t>
                      </a:r>
                      <a:endParaRPr lang="cs-CZ" sz="24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dirty="0">
                          <a:solidFill>
                            <a:srgbClr val="FF0000"/>
                          </a:solidFill>
                          <a:effectLst/>
                        </a:rPr>
                        <a:t>730,5</a:t>
                      </a:r>
                      <a:endParaRPr lang="cs-CZ" sz="24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10143771"/>
                  </a:ext>
                </a:extLst>
              </a:tr>
              <a:tr h="381000">
                <a:tc>
                  <a:txBody>
                    <a:bodyPr/>
                    <a:lstStyle/>
                    <a:p>
                      <a:pPr algn="ctr">
                        <a:spcAft>
                          <a:spcPts val="0"/>
                        </a:spcAft>
                      </a:pPr>
                      <a:r>
                        <a:rPr lang="cs-CZ" sz="2400">
                          <a:effectLst/>
                        </a:rPr>
                        <a:t>15.0</a:t>
                      </a:r>
                      <a:endParaRPr lang="cs-CZ" sz="2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0"/>
                        </a:spcAft>
                      </a:pPr>
                      <a:r>
                        <a:rPr lang="cs-CZ" sz="2400" dirty="0">
                          <a:effectLst/>
                        </a:rPr>
                        <a:t>Plochy městské zeleně</a:t>
                      </a:r>
                      <a:endParaRPr lang="cs-CZ"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17.1</a:t>
                      </a:r>
                      <a:endParaRPr lang="cs-CZ" sz="24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304507111"/>
                  </a:ext>
                </a:extLst>
              </a:tr>
              <a:tr h="381000">
                <a:tc>
                  <a:txBody>
                    <a:bodyPr/>
                    <a:lstStyle/>
                    <a:p>
                      <a:pPr algn="ctr">
                        <a:spcAft>
                          <a:spcPts val="0"/>
                        </a:spcAft>
                      </a:pPr>
                      <a:r>
                        <a:rPr lang="cs-CZ" sz="2400">
                          <a:effectLst/>
                        </a:rPr>
                        <a:t>198.7</a:t>
                      </a:r>
                      <a:endParaRPr lang="cs-CZ" sz="2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0"/>
                        </a:spcAft>
                      </a:pPr>
                      <a:r>
                        <a:rPr lang="cs-CZ" sz="2400">
                          <a:effectLst/>
                        </a:rPr>
                        <a:t>Zařízení pro sport a rekreaci</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216.7</a:t>
                      </a:r>
                      <a:endParaRPr lang="cs-CZ" sz="24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531718646"/>
                  </a:ext>
                </a:extLst>
              </a:tr>
              <a:tr h="381000">
                <a:tc>
                  <a:txBody>
                    <a:bodyPr/>
                    <a:lstStyle/>
                    <a:p>
                      <a:pPr algn="ctr">
                        <a:spcAft>
                          <a:spcPts val="0"/>
                        </a:spcAft>
                      </a:pPr>
                      <a:r>
                        <a:rPr lang="cs-CZ" sz="2400" dirty="0">
                          <a:solidFill>
                            <a:srgbClr val="FF0000"/>
                          </a:solidFill>
                          <a:effectLst/>
                        </a:rPr>
                        <a:t>1734.8</a:t>
                      </a:r>
                      <a:endParaRPr lang="cs-CZ" sz="24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0"/>
                        </a:spcAft>
                      </a:pPr>
                      <a:r>
                        <a:rPr lang="cs-CZ" sz="2400" dirty="0">
                          <a:solidFill>
                            <a:srgbClr val="FF0000"/>
                          </a:solidFill>
                          <a:effectLst/>
                        </a:rPr>
                        <a:t>Orná půda mimo zavlažovaných ploch</a:t>
                      </a:r>
                      <a:endParaRPr lang="cs-CZ" sz="24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dirty="0">
                          <a:solidFill>
                            <a:srgbClr val="FF0000"/>
                          </a:solidFill>
                          <a:effectLst/>
                        </a:rPr>
                        <a:t>1145.0</a:t>
                      </a:r>
                      <a:endParaRPr lang="cs-CZ" sz="24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8354009"/>
                  </a:ext>
                </a:extLst>
              </a:tr>
              <a:tr h="381000">
                <a:tc>
                  <a:txBody>
                    <a:bodyPr/>
                    <a:lstStyle/>
                    <a:p>
                      <a:pPr algn="ctr">
                        <a:spcAft>
                          <a:spcPts val="0"/>
                        </a:spcAft>
                      </a:pPr>
                      <a:r>
                        <a:rPr lang="cs-CZ" sz="2400">
                          <a:effectLst/>
                        </a:rPr>
                        <a:t>-</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dirty="0">
                          <a:effectLst/>
                        </a:rPr>
                        <a:t>Louky</a:t>
                      </a:r>
                      <a:endParaRPr lang="cs-CZ"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52.5</a:t>
                      </a:r>
                      <a:endParaRPr lang="cs-CZ" sz="24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190494867"/>
                  </a:ext>
                </a:extLst>
              </a:tr>
              <a:tr h="762000">
                <a:tc>
                  <a:txBody>
                    <a:bodyPr/>
                    <a:lstStyle/>
                    <a:p>
                      <a:pPr algn="ctr">
                        <a:spcAft>
                          <a:spcPts val="0"/>
                        </a:spcAft>
                      </a:pPr>
                      <a:r>
                        <a:rPr lang="cs-CZ" sz="2400">
                          <a:effectLst/>
                        </a:rPr>
                        <a:t>295.3</a:t>
                      </a:r>
                      <a:endParaRPr lang="cs-CZ" sz="2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0"/>
                        </a:spcAft>
                      </a:pPr>
                      <a:r>
                        <a:rPr lang="cs-CZ" sz="2400">
                          <a:effectLst/>
                        </a:rPr>
                        <a:t>Převážně zemědělská území s příměsí přirozené vegetace</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372.0</a:t>
                      </a:r>
                      <a:endParaRPr lang="cs-CZ" sz="24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896633793"/>
                  </a:ext>
                </a:extLst>
              </a:tr>
              <a:tr h="381000">
                <a:tc>
                  <a:txBody>
                    <a:bodyPr/>
                    <a:lstStyle/>
                    <a:p>
                      <a:pPr algn="ctr">
                        <a:spcAft>
                          <a:spcPts val="0"/>
                        </a:spcAft>
                      </a:pPr>
                      <a:r>
                        <a:rPr lang="cs-CZ" sz="2400">
                          <a:effectLst/>
                        </a:rPr>
                        <a:t>29.0</a:t>
                      </a:r>
                      <a:endParaRPr lang="cs-CZ" sz="2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0"/>
                        </a:spcAft>
                      </a:pPr>
                      <a:r>
                        <a:rPr lang="cs-CZ" sz="2400">
                          <a:effectLst/>
                        </a:rPr>
                        <a:t>Listnaté lesy</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47.9</a:t>
                      </a:r>
                      <a:endParaRPr lang="cs-CZ" sz="24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313636014"/>
                  </a:ext>
                </a:extLst>
              </a:tr>
              <a:tr h="381000">
                <a:tc>
                  <a:txBody>
                    <a:bodyPr/>
                    <a:lstStyle/>
                    <a:p>
                      <a:pPr algn="ctr">
                        <a:spcAft>
                          <a:spcPts val="0"/>
                        </a:spcAft>
                      </a:pPr>
                      <a:r>
                        <a:rPr lang="cs-CZ" sz="2400">
                          <a:effectLst/>
                        </a:rPr>
                        <a:t>14.7</a:t>
                      </a:r>
                      <a:endParaRPr lang="cs-CZ" sz="2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0"/>
                        </a:spcAft>
                      </a:pPr>
                      <a:r>
                        <a:rPr lang="cs-CZ" sz="2400">
                          <a:effectLst/>
                        </a:rPr>
                        <a:t>Smíšené lesy</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a:t>
                      </a:r>
                      <a:endParaRPr lang="cs-CZ"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17374940"/>
                  </a:ext>
                </a:extLst>
              </a:tr>
              <a:tr h="381000">
                <a:tc>
                  <a:txBody>
                    <a:bodyPr/>
                    <a:lstStyle/>
                    <a:p>
                      <a:pPr algn="ctr">
                        <a:spcAft>
                          <a:spcPts val="0"/>
                        </a:spcAft>
                      </a:pPr>
                      <a:r>
                        <a:rPr lang="cs-CZ" sz="2400">
                          <a:effectLst/>
                        </a:rPr>
                        <a:t>-</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Přechodová stadia lesy a křoviny</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6.9</a:t>
                      </a:r>
                      <a:endParaRPr lang="cs-CZ" sz="24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183723798"/>
                  </a:ext>
                </a:extLst>
              </a:tr>
              <a:tr h="381000">
                <a:tc>
                  <a:txBody>
                    <a:bodyPr/>
                    <a:lstStyle/>
                    <a:p>
                      <a:pPr algn="ctr">
                        <a:spcAft>
                          <a:spcPts val="0"/>
                        </a:spcAft>
                      </a:pPr>
                      <a:r>
                        <a:rPr lang="cs-CZ" sz="2400">
                          <a:effectLst/>
                        </a:rPr>
                        <a:t>0.01</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a:effectLst/>
                        </a:rPr>
                        <a:t>Vodní plochy</a:t>
                      </a:r>
                      <a:endParaRPr lang="cs-CZ"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400" dirty="0">
                          <a:effectLst/>
                        </a:rPr>
                        <a:t>0.01</a:t>
                      </a:r>
                      <a:endParaRPr lang="cs-CZ" sz="24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744397138"/>
                  </a:ext>
                </a:extLst>
              </a:tr>
            </a:tbl>
          </a:graphicData>
        </a:graphic>
      </p:graphicFrame>
    </p:spTree>
    <p:extLst>
      <p:ext uri="{BB962C8B-B14F-4D97-AF65-F5344CB8AC3E}">
        <p14:creationId xmlns:p14="http://schemas.microsoft.com/office/powerpoint/2010/main" val="29007884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5A67E1-BF22-F752-8248-1010147CBC68}"/>
              </a:ext>
            </a:extLst>
          </p:cNvPr>
          <p:cNvSpPr>
            <a:spLocks noGrp="1"/>
          </p:cNvSpPr>
          <p:nvPr>
            <p:ph type="title"/>
          </p:nvPr>
        </p:nvSpPr>
        <p:spPr>
          <a:xfrm>
            <a:off x="831850" y="1978925"/>
            <a:ext cx="10515600" cy="2583550"/>
          </a:xfrm>
        </p:spPr>
        <p:txBody>
          <a:bodyPr>
            <a:noAutofit/>
          </a:bodyPr>
          <a:lstStyle/>
          <a:p>
            <a:pPr>
              <a:lnSpc>
                <a:spcPct val="115000"/>
              </a:lnSpc>
              <a:spcAft>
                <a:spcPts val="1200"/>
              </a:spcAft>
            </a:pPr>
            <a:r>
              <a:rPr lang="cs-CZ" sz="2400" b="1" u="sng" dirty="0">
                <a:effectLst/>
                <a:latin typeface="Times New Roman" panose="02020603050405020304" pitchFamily="18" charset="0"/>
                <a:ea typeface="Times New Roman" panose="02020603050405020304" pitchFamily="18" charset="0"/>
              </a:rPr>
              <a:t>Shrnutí:</a:t>
            </a:r>
            <a:r>
              <a:rPr lang="cs-CZ" sz="2400" b="1" dirty="0">
                <a:effectLst/>
                <a:latin typeface="Times New Roman" panose="02020603050405020304" pitchFamily="18" charset="0"/>
                <a:ea typeface="Times New Roman" panose="02020603050405020304" pitchFamily="18" charset="0"/>
              </a:rPr>
              <a:t> </a:t>
            </a:r>
            <a:r>
              <a:rPr lang="cs-CZ" sz="2400" b="1" dirty="0">
                <a:effectLst/>
                <a:latin typeface="+mn-lt"/>
                <a:ea typeface="Times New Roman" panose="02020603050405020304" pitchFamily="18" charset="0"/>
              </a:rPr>
              <a:t>od roku 1990 do roku 2018 se zvětšily odvodněné plochy na území Čestlice, Křeslice, Průhonice o 430 ha, což za slunných dnů má za následek zvýšený ohřev (uvolnění zjevného tepla) o 0,4 až 1,3 GW (pokles výparu 100 – 300</a:t>
            </a:r>
            <a:r>
              <a:rPr lang="cs-CZ" sz="2400" b="1" kern="100" dirty="0">
                <a:effectLst/>
                <a:latin typeface="+mn-lt"/>
                <a:ea typeface="Calibri" panose="020F0502020204030204" pitchFamily="34" charset="0"/>
                <a:cs typeface="Times New Roman" panose="02020603050405020304" pitchFamily="18" charset="0"/>
              </a:rPr>
              <a:t>Wm</a:t>
            </a:r>
            <a:r>
              <a:rPr lang="cs-CZ" sz="2400" b="1" kern="100" baseline="30000" dirty="0">
                <a:effectLst/>
                <a:latin typeface="+mn-lt"/>
                <a:ea typeface="Calibri" panose="020F0502020204030204" pitchFamily="34" charset="0"/>
                <a:cs typeface="Times New Roman" panose="02020603050405020304" pitchFamily="18" charset="0"/>
              </a:rPr>
              <a:t>-2</a:t>
            </a:r>
            <a:r>
              <a:rPr lang="cs-CZ" sz="2400" b="1" dirty="0">
                <a:effectLst/>
                <a:latin typeface="+mn-lt"/>
                <a:ea typeface="Times New Roman" panose="02020603050405020304" pitchFamily="18" charset="0"/>
              </a:rPr>
              <a:t>)</a:t>
            </a:r>
            <a:br>
              <a:rPr lang="cs-CZ" sz="2400" b="1" dirty="0">
                <a:effectLst/>
                <a:latin typeface="+mn-lt"/>
                <a:ea typeface="Times New Roman" panose="02020603050405020304" pitchFamily="18" charset="0"/>
              </a:rPr>
            </a:br>
            <a:r>
              <a:rPr lang="cs-CZ" sz="2400" b="1" dirty="0">
                <a:effectLst/>
                <a:latin typeface="+mn-lt"/>
                <a:ea typeface="Times New Roman" panose="02020603050405020304" pitchFamily="18" charset="0"/>
              </a:rPr>
              <a:t>430 ha </a:t>
            </a:r>
            <a:r>
              <a:rPr lang="cs-CZ" sz="2400" b="1" dirty="0">
                <a:effectLst/>
                <a:latin typeface="Times New Roman" panose="02020603050405020304" pitchFamily="18" charset="0"/>
                <a:ea typeface="Times New Roman" panose="02020603050405020304" pitchFamily="18" charset="0"/>
              </a:rPr>
              <a:t>„zabetonováno“ na úkor zemědělské půdy</a:t>
            </a:r>
            <a:r>
              <a:rPr lang="cs-CZ" sz="2400" dirty="0">
                <a:effectLst/>
                <a:latin typeface="Times New Roman" panose="02020603050405020304" pitchFamily="18" charset="0"/>
                <a:ea typeface="Times New Roman" panose="02020603050405020304" pitchFamily="18" charset="0"/>
              </a:rPr>
              <a:t/>
            </a:r>
            <a:br>
              <a:rPr lang="cs-CZ" sz="2400" dirty="0">
                <a:effectLst/>
                <a:latin typeface="Times New Roman" panose="02020603050405020304" pitchFamily="18" charset="0"/>
                <a:ea typeface="Times New Roman" panose="02020603050405020304" pitchFamily="18" charset="0"/>
              </a:rPr>
            </a:br>
            <a:r>
              <a:rPr lang="cs-CZ" sz="2400" b="1" dirty="0">
                <a:solidFill>
                  <a:srgbClr val="C00000"/>
                </a:solidFill>
                <a:effectLst/>
                <a:latin typeface="Times New Roman" panose="02020603050405020304" pitchFamily="18" charset="0"/>
                <a:ea typeface="Times New Roman" panose="02020603050405020304" pitchFamily="18" charset="0"/>
              </a:rPr>
              <a:t>V procesu EIA není tento efekt zastavěných ploch na místní klima zohledněn, proto se nepropustné plochy rozšiřují kolem měst a ta se potom v létě přehřívají.</a:t>
            </a:r>
            <a:r>
              <a:rPr lang="cs-CZ" sz="2400" dirty="0">
                <a:solidFill>
                  <a:srgbClr val="C00000"/>
                </a:solidFill>
                <a:effectLst/>
                <a:latin typeface="Times New Roman" panose="02020603050405020304" pitchFamily="18" charset="0"/>
                <a:ea typeface="Times New Roman" panose="02020603050405020304" pitchFamily="18" charset="0"/>
              </a:rPr>
              <a:t> </a:t>
            </a:r>
            <a:br>
              <a:rPr lang="cs-CZ" sz="2400" dirty="0">
                <a:solidFill>
                  <a:srgbClr val="C00000"/>
                </a:solidFill>
                <a:effectLst/>
                <a:latin typeface="Times New Roman" panose="02020603050405020304" pitchFamily="18" charset="0"/>
                <a:ea typeface="Times New Roman" panose="02020603050405020304" pitchFamily="18" charset="0"/>
              </a:rPr>
            </a:br>
            <a:r>
              <a:rPr lang="cs-CZ" sz="2800" kern="100" dirty="0">
                <a:effectLst/>
                <a:latin typeface="Calibri" panose="020F0502020204030204" pitchFamily="34" charset="0"/>
                <a:ea typeface="Calibri" panose="020F0502020204030204" pitchFamily="34" charset="0"/>
                <a:cs typeface="Times New Roman" panose="02020603050405020304" pitchFamily="18" charset="0"/>
              </a:rPr>
              <a:t>Rychlost výparu vody 100mgm</a:t>
            </a:r>
            <a:r>
              <a:rPr lang="cs-CZ" sz="2800" kern="1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cs-CZ" sz="2800" kern="100" dirty="0">
                <a:effectLst/>
                <a:latin typeface="Calibri" panose="020F0502020204030204" pitchFamily="34" charset="0"/>
                <a:ea typeface="Calibri" panose="020F0502020204030204" pitchFamily="34" charset="0"/>
                <a:cs typeface="Times New Roman" panose="02020603050405020304" pitchFamily="18" charset="0"/>
              </a:rPr>
              <a:t>s</a:t>
            </a:r>
            <a:r>
              <a:rPr lang="cs-CZ" sz="2800" kern="1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cs-CZ" sz="2800" kern="100" dirty="0">
                <a:effectLst/>
                <a:latin typeface="Calibri" panose="020F0502020204030204" pitchFamily="34" charset="0"/>
                <a:ea typeface="Calibri" panose="020F0502020204030204" pitchFamily="34" charset="0"/>
                <a:cs typeface="Times New Roman" panose="02020603050405020304" pitchFamily="18" charset="0"/>
              </a:rPr>
              <a:t> = tok energie 240Jm</a:t>
            </a:r>
            <a:r>
              <a:rPr lang="cs-CZ" sz="2800" kern="1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cs-CZ" sz="2800" kern="100" dirty="0">
                <a:effectLst/>
                <a:latin typeface="Calibri" panose="020F0502020204030204" pitchFamily="34" charset="0"/>
                <a:ea typeface="Calibri" panose="020F0502020204030204" pitchFamily="34" charset="0"/>
                <a:cs typeface="Times New Roman" panose="02020603050405020304" pitchFamily="18" charset="0"/>
              </a:rPr>
              <a:t>s</a:t>
            </a:r>
            <a:r>
              <a:rPr lang="cs-CZ" sz="2800" kern="1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cs-CZ" sz="2800" kern="100" dirty="0">
                <a:effectLst/>
                <a:latin typeface="Calibri" panose="020F0502020204030204" pitchFamily="34" charset="0"/>
                <a:ea typeface="Calibri" panose="020F0502020204030204" pitchFamily="34" charset="0"/>
                <a:cs typeface="Times New Roman" panose="02020603050405020304" pitchFamily="18" charset="0"/>
              </a:rPr>
              <a:t>  = 240Wm</a:t>
            </a:r>
            <a:r>
              <a:rPr lang="cs-CZ" sz="2800" kern="1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cs-CZ" sz="2400" dirty="0"/>
          </a:p>
        </p:txBody>
      </p:sp>
      <p:sp>
        <p:nvSpPr>
          <p:cNvPr id="3" name="Zástupný text 2">
            <a:extLst>
              <a:ext uri="{FF2B5EF4-FFF2-40B4-BE49-F238E27FC236}">
                <a16:creationId xmlns:a16="http://schemas.microsoft.com/office/drawing/2014/main" id="{95ADACEF-D182-AB9B-EA09-BD303B2B0A7B}"/>
              </a:ext>
            </a:extLst>
          </p:cNvPr>
          <p:cNvSpPr>
            <a:spLocks noGrp="1"/>
          </p:cNvSpPr>
          <p:nvPr>
            <p:ph type="body" idx="1"/>
          </p:nvPr>
        </p:nvSpPr>
        <p:spPr>
          <a:xfrm>
            <a:off x="831850" y="4589463"/>
            <a:ext cx="10515600" cy="1934167"/>
          </a:xfrm>
        </p:spPr>
        <p:txBody>
          <a:bodyPr>
            <a:normAutofit/>
          </a:bodyPr>
          <a:lstStyle/>
          <a:p>
            <a:r>
              <a:rPr lang="cs-CZ" b="1" dirty="0">
                <a:solidFill>
                  <a:schemeClr val="tx1"/>
                </a:solidFill>
              </a:rPr>
              <a:t>Nehodnotí se tepelná stopa = ztráta výparného (skupenské/ latentní) a zvýšení zjevného/citelného tepla </a:t>
            </a:r>
          </a:p>
          <a:p>
            <a:r>
              <a:rPr lang="cs-CZ" sz="2400" dirty="0">
                <a:solidFill>
                  <a:srgbClr val="FF0000"/>
                </a:solidFill>
              </a:rPr>
              <a:t> </a:t>
            </a:r>
            <a:r>
              <a:rPr lang="cs-CZ" sz="2800" dirty="0">
                <a:solidFill>
                  <a:srgbClr val="C00000"/>
                </a:solidFill>
              </a:rPr>
              <a:t>Odbory životního prostředí mohou argumentovat chráněnými druhy, nikoli ohřevem</a:t>
            </a:r>
          </a:p>
          <a:p>
            <a:endParaRPr lang="cs-CZ" sz="2400" dirty="0">
              <a:solidFill>
                <a:schemeClr val="tx1"/>
              </a:solidFill>
            </a:endParaRPr>
          </a:p>
          <a:p>
            <a:endParaRPr lang="cs-CZ" b="1" dirty="0">
              <a:solidFill>
                <a:schemeClr val="tx1"/>
              </a:solidFill>
            </a:endParaRPr>
          </a:p>
        </p:txBody>
      </p:sp>
    </p:spTree>
    <p:extLst>
      <p:ext uri="{BB962C8B-B14F-4D97-AF65-F5344CB8AC3E}">
        <p14:creationId xmlns:p14="http://schemas.microsoft.com/office/powerpoint/2010/main" val="25328506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51" y="281391"/>
            <a:ext cx="11191497" cy="6295217"/>
          </a:xfrm>
          <a:prstGeom prst="rect">
            <a:avLst/>
          </a:prstGeom>
        </p:spPr>
      </p:pic>
      <p:sp useBgFill="1">
        <p:nvSpPr>
          <p:cNvPr id="3" name="TextBox 2"/>
          <p:cNvSpPr txBox="1">
            <a:spLocks/>
          </p:cNvSpPr>
          <p:nvPr/>
        </p:nvSpPr>
        <p:spPr>
          <a:xfrm>
            <a:off x="6757262" y="1039105"/>
            <a:ext cx="1038386" cy="461665"/>
          </a:xfrm>
          <a:prstGeom prst="rect">
            <a:avLst/>
          </a:prstGeom>
        </p:spPr>
        <p:txBody>
          <a:bodyPr wrap="square" rtlCol="0">
            <a:spAutoFit/>
          </a:bodyPr>
          <a:lstStyle/>
          <a:p>
            <a:r>
              <a:rPr lang="en-US" sz="2400" b="1" dirty="0"/>
              <a:t>55,</a:t>
            </a:r>
            <a:r>
              <a:rPr lang="cs-CZ" sz="2400" b="1" dirty="0"/>
              <a:t>0</a:t>
            </a:r>
            <a:r>
              <a:rPr lang="en-US" sz="2400" b="1" dirty="0"/>
              <a:t>00</a:t>
            </a:r>
            <a:r>
              <a:rPr lang="cs-CZ" sz="2400" b="1" dirty="0"/>
              <a:t> </a:t>
            </a:r>
            <a:endParaRPr lang="ru-RU" b="1" dirty="0"/>
          </a:p>
        </p:txBody>
      </p:sp>
      <p:sp>
        <p:nvSpPr>
          <p:cNvPr id="5" name="TextovéPole 4">
            <a:extLst>
              <a:ext uri="{FF2B5EF4-FFF2-40B4-BE49-F238E27FC236}">
                <a16:creationId xmlns:a16="http://schemas.microsoft.com/office/drawing/2014/main" id="{2487B4F5-0FD2-56E8-CA56-F7D368313653}"/>
              </a:ext>
            </a:extLst>
          </p:cNvPr>
          <p:cNvSpPr txBox="1"/>
          <p:nvPr/>
        </p:nvSpPr>
        <p:spPr>
          <a:xfrm>
            <a:off x="7347568" y="4005558"/>
            <a:ext cx="3127779" cy="707886"/>
          </a:xfrm>
          <a:prstGeom prst="rect">
            <a:avLst/>
          </a:prstGeom>
          <a:noFill/>
        </p:spPr>
        <p:txBody>
          <a:bodyPr wrap="none" rtlCol="0">
            <a:spAutoFit/>
          </a:bodyPr>
          <a:lstStyle/>
          <a:p>
            <a:r>
              <a:rPr lang="cs-CZ" sz="2000" dirty="0" err="1">
                <a:highlight>
                  <a:srgbClr val="C0C0C0"/>
                </a:highlight>
              </a:rPr>
              <a:t>Nuclear</a:t>
            </a:r>
            <a:r>
              <a:rPr lang="cs-CZ" sz="2000" dirty="0">
                <a:highlight>
                  <a:srgbClr val="C0C0C0"/>
                </a:highlight>
              </a:rPr>
              <a:t> </a:t>
            </a:r>
            <a:r>
              <a:rPr lang="cs-CZ" sz="2000" dirty="0" err="1">
                <a:highlight>
                  <a:srgbClr val="C0C0C0"/>
                </a:highlight>
              </a:rPr>
              <a:t>power</a:t>
            </a:r>
            <a:r>
              <a:rPr lang="cs-CZ" sz="2000" dirty="0">
                <a:highlight>
                  <a:srgbClr val="C0C0C0"/>
                </a:highlight>
              </a:rPr>
              <a:t> station 2 GW</a:t>
            </a:r>
          </a:p>
          <a:p>
            <a:r>
              <a:rPr lang="cs-CZ" sz="2000" dirty="0">
                <a:highlight>
                  <a:srgbClr val="C0C0C0"/>
                </a:highlight>
              </a:rPr>
              <a:t>Temelín Czech Republic</a:t>
            </a:r>
          </a:p>
        </p:txBody>
      </p:sp>
    </p:spTree>
    <p:extLst>
      <p:ext uri="{BB962C8B-B14F-4D97-AF65-F5344CB8AC3E}">
        <p14:creationId xmlns:p14="http://schemas.microsoft.com/office/powerpoint/2010/main" val="3050087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F84063-50A9-375E-227E-310C49AD4B81}"/>
              </a:ext>
            </a:extLst>
          </p:cNvPr>
          <p:cNvSpPr>
            <a:spLocks noGrp="1"/>
          </p:cNvSpPr>
          <p:nvPr>
            <p:ph type="title"/>
          </p:nvPr>
        </p:nvSpPr>
        <p:spPr/>
        <p:txBody>
          <a:bodyPr>
            <a:normAutofit/>
          </a:bodyPr>
          <a:lstStyle/>
          <a:p>
            <a:endParaRPr lang="cs-CZ" sz="2400" dirty="0"/>
          </a:p>
        </p:txBody>
      </p:sp>
      <p:sp>
        <p:nvSpPr>
          <p:cNvPr id="3" name="Zástupný obsah 2">
            <a:extLst>
              <a:ext uri="{FF2B5EF4-FFF2-40B4-BE49-F238E27FC236}">
                <a16:creationId xmlns:a16="http://schemas.microsoft.com/office/drawing/2014/main" id="{73416B3F-E538-41FD-8F34-BBC41F7D72E0}"/>
              </a:ext>
            </a:extLst>
          </p:cNvPr>
          <p:cNvSpPr>
            <a:spLocks noGrp="1"/>
          </p:cNvSpPr>
          <p:nvPr>
            <p:ph idx="1"/>
          </p:nvPr>
        </p:nvSpPr>
        <p:spPr/>
        <p:txBody>
          <a:bodyPr/>
          <a:lstStyle/>
          <a:p>
            <a:r>
              <a:rPr lang="cs-CZ" dirty="0"/>
              <a:t>120 000 stromů se poráží v „pohádkovém lese bratří Grimmů“ na severu Německa. Budou zde „větrníky“ a fotovoltaika, abychom nahradili fosilní paliva</a:t>
            </a:r>
          </a:p>
          <a:p>
            <a:r>
              <a:rPr lang="cs-CZ" dirty="0"/>
              <a:t>100 ha fotovoltaiky u Českých Budějovic, namísto vegetace</a:t>
            </a:r>
          </a:p>
          <a:p>
            <a:r>
              <a:rPr lang="cs-CZ" dirty="0"/>
              <a:t>45 ha fotovoltaiky u Mirovic na zemědělské půdě. </a:t>
            </a:r>
          </a:p>
          <a:p>
            <a:pPr marL="0" indent="0">
              <a:buNone/>
            </a:pPr>
            <a:endParaRPr lang="cs-CZ" dirty="0"/>
          </a:p>
          <a:p>
            <a:pPr marL="0" indent="0">
              <a:buNone/>
            </a:pPr>
            <a:r>
              <a:rPr lang="cs-CZ" sz="3200" dirty="0" err="1"/>
              <a:t>iUhlí</a:t>
            </a:r>
            <a:r>
              <a:rPr lang="cs-CZ" sz="3200" dirty="0"/>
              <a:t> Hysterie kolem </a:t>
            </a:r>
            <a:r>
              <a:rPr lang="cs-CZ" sz="3200" dirty="0">
                <a:effectLst/>
                <a:latin typeface="Aptos" panose="020B0004020202020204" pitchFamily="34" charset="0"/>
                <a:ea typeface="Aptos" panose="020B0004020202020204" pitchFamily="34" charset="0"/>
                <a:cs typeface="Times New Roman" panose="02020603050405020304" pitchFamily="18" charset="0"/>
              </a:rPr>
              <a:t>CO</a:t>
            </a:r>
            <a:r>
              <a:rPr lang="cs-CZ" sz="3200" baseline="-25000" dirty="0">
                <a:effectLst/>
                <a:latin typeface="Aptos" panose="020B0004020202020204" pitchFamily="34" charset="0"/>
                <a:ea typeface="Aptos" panose="020B0004020202020204" pitchFamily="34" charset="0"/>
                <a:cs typeface="Times New Roman" panose="02020603050405020304" pitchFamily="18" charset="0"/>
              </a:rPr>
              <a:t>2</a:t>
            </a:r>
            <a:r>
              <a:rPr lang="cs-CZ" sz="3200" dirty="0"/>
              <a:t>: jen omyl, nebo podvod (12.8. 2019)</a:t>
            </a:r>
          </a:p>
          <a:p>
            <a:pPr marL="0" indent="0">
              <a:buNone/>
            </a:pPr>
            <a:r>
              <a:rPr lang="cs-CZ" sz="3200" dirty="0">
                <a:effectLst/>
                <a:latin typeface="Aptos" panose="020B0004020202020204" pitchFamily="34" charset="0"/>
                <a:ea typeface="Aptos" panose="020B0004020202020204" pitchFamily="34" charset="0"/>
                <a:cs typeface="Times New Roman" panose="02020603050405020304" pitchFamily="18" charset="0"/>
              </a:rPr>
              <a:t>            </a:t>
            </a:r>
            <a:r>
              <a:rPr lang="cs-CZ" sz="2400" dirty="0">
                <a:effectLst/>
                <a:latin typeface="Aptos" panose="020B0004020202020204" pitchFamily="34" charset="0"/>
                <a:ea typeface="Aptos" panose="020B0004020202020204" pitchFamily="34" charset="0"/>
                <a:cs typeface="Times New Roman" panose="02020603050405020304" pitchFamily="18" charset="0"/>
              </a:rPr>
              <a:t>(od 17. století byl nedostatek dřeva. Lesní řád Marie Terezie </a:t>
            </a:r>
            <a:r>
              <a:rPr lang="cs-CZ" sz="2000" b="0" i="0" dirty="0">
                <a:solidFill>
                  <a:srgbClr val="000000"/>
                </a:solidFill>
                <a:effectLst/>
                <a:latin typeface="Inter"/>
              </a:rPr>
              <a:t>1754, uhlí zachránilo lesy a klima)</a:t>
            </a:r>
            <a:endParaRPr lang="cs-CZ" sz="32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21996356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10065"/>
            <a:ext cx="10515600" cy="1097827"/>
          </a:xfrm>
        </p:spPr>
        <p:txBody>
          <a:bodyPr>
            <a:normAutofit/>
          </a:bodyPr>
          <a:lstStyle/>
          <a:p>
            <a:r>
              <a:rPr lang="cs-CZ" sz="2400" b="1" dirty="0">
                <a:solidFill>
                  <a:srgbClr val="C00000"/>
                </a:solidFill>
              </a:rPr>
              <a:t>Proč nejsou uveřejněny výsledky měření radiační bilance?</a:t>
            </a:r>
            <a:br>
              <a:rPr lang="cs-CZ" sz="2400" b="1" dirty="0">
                <a:solidFill>
                  <a:srgbClr val="C00000"/>
                </a:solidFill>
              </a:rPr>
            </a:br>
            <a:r>
              <a:rPr lang="cs-CZ" sz="2400" b="1" dirty="0">
                <a:solidFill>
                  <a:srgbClr val="C00000"/>
                </a:solidFill>
              </a:rPr>
              <a:t>Stoupá příkon sluneční energie i tok tepla od země do atmosféry. </a:t>
            </a:r>
            <a:endParaRPr lang="cs-CZ" sz="2400" dirty="0"/>
          </a:p>
        </p:txBody>
      </p:sp>
      <p:pic>
        <p:nvPicPr>
          <p:cNvPr id="3" name="Obrázek 2" descr="Obsah obrázku text, snímek obrazovky, řada/pruh, Písmo&#10;&#10;Popis byl vytvořen automaticky">
            <a:extLst>
              <a:ext uri="{FF2B5EF4-FFF2-40B4-BE49-F238E27FC236}">
                <a16:creationId xmlns:a16="http://schemas.microsoft.com/office/drawing/2014/main" id="{293FE78D-8E0F-6B70-3AA9-4C4D380628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486" y="1307892"/>
            <a:ext cx="6222036" cy="2745125"/>
          </a:xfrm>
          <a:prstGeom prst="rect">
            <a:avLst/>
          </a:prstGeom>
        </p:spPr>
      </p:pic>
      <p:pic>
        <p:nvPicPr>
          <p:cNvPr id="4" name="Obrázek 3" descr="Obsah obrázku text, Vykreslený graf, diagram, řada/pruh&#10;&#10;Popis byl vytvořen automaticky">
            <a:extLst>
              <a:ext uri="{FF2B5EF4-FFF2-40B4-BE49-F238E27FC236}">
                <a16:creationId xmlns:a16="http://schemas.microsoft.com/office/drawing/2014/main" id="{62B684CC-F65B-EB2D-22BB-6810CCAD58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209" y="4053017"/>
            <a:ext cx="4169996" cy="2820718"/>
          </a:xfrm>
          <a:prstGeom prst="rect">
            <a:avLst/>
          </a:prstGeom>
        </p:spPr>
      </p:pic>
      <p:pic>
        <p:nvPicPr>
          <p:cNvPr id="5" name="Obrázek 4" descr="Obsah obrázku text, snímek obrazovky, Písmo, Vykreslený graf&#10;&#10;Popis byl vytvořen automaticky">
            <a:extLst>
              <a:ext uri="{FF2B5EF4-FFF2-40B4-BE49-F238E27FC236}">
                <a16:creationId xmlns:a16="http://schemas.microsoft.com/office/drawing/2014/main" id="{6E7D41FB-CE28-32B8-8C1C-E199E1EB13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887" y="1307892"/>
            <a:ext cx="5078627" cy="2666490"/>
          </a:xfrm>
          <a:prstGeom prst="rect">
            <a:avLst/>
          </a:prstGeom>
        </p:spPr>
      </p:pic>
      <p:pic>
        <p:nvPicPr>
          <p:cNvPr id="7" name="Obrázek 6" descr="Obsah obrázku venku, obloha, tráva, snímek obrazovky&#10;&#10;Popis byl vytvořen automaticky">
            <a:extLst>
              <a:ext uri="{FF2B5EF4-FFF2-40B4-BE49-F238E27FC236}">
                <a16:creationId xmlns:a16="http://schemas.microsoft.com/office/drawing/2014/main" id="{3F2CB214-D022-E0AD-8797-0D64126DCE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1847" y="3973630"/>
            <a:ext cx="4352672" cy="2798362"/>
          </a:xfrm>
          <a:prstGeom prst="rect">
            <a:avLst/>
          </a:prstGeom>
        </p:spPr>
      </p:pic>
    </p:spTree>
    <p:extLst>
      <p:ext uri="{BB962C8B-B14F-4D97-AF65-F5344CB8AC3E}">
        <p14:creationId xmlns:p14="http://schemas.microsoft.com/office/powerpoint/2010/main" val="2022726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solidFill>
                  <a:srgbClr val="C00000"/>
                </a:solidFill>
              </a:rPr>
              <a:t>Rozpad oběhu vody po odlesnění</a:t>
            </a:r>
            <a:endParaRPr lang="en-US" dirty="0">
              <a:solidFill>
                <a:srgbClr val="C00000"/>
              </a:solidFill>
            </a:endParaRPr>
          </a:p>
        </p:txBody>
      </p:sp>
      <p:sp>
        <p:nvSpPr>
          <p:cNvPr id="3" name="Zástupný symbol pro obsah 2"/>
          <p:cNvSpPr>
            <a:spLocks noGrp="1"/>
          </p:cNvSpPr>
          <p:nvPr>
            <p:ph idx="1"/>
          </p:nvPr>
        </p:nvSpPr>
        <p:spPr/>
        <p:txBody>
          <a:bodyPr>
            <a:normAutofit lnSpcReduction="10000"/>
          </a:bodyPr>
          <a:lstStyle/>
          <a:p>
            <a:pPr>
              <a:buFont typeface="Wingdings" pitchFamily="2" charset="2"/>
              <a:buNone/>
            </a:pPr>
            <a:r>
              <a:rPr lang="cs-CZ" altLang="cs-CZ" dirty="0">
                <a:latin typeface="Myriad Pro" pitchFamily="34" charset="0"/>
              </a:rPr>
              <a:t>22. července 1494 odplouval Kolumbus z Jamajky a do deníku napsal: každé odpoledne přišla dešťová přeháňka trvající přibližně hodinu</a:t>
            </a:r>
          </a:p>
          <a:p>
            <a:pPr>
              <a:buFont typeface="Wingdings" pitchFamily="2" charset="2"/>
              <a:buNone/>
            </a:pPr>
            <a:r>
              <a:rPr lang="cs-CZ" altLang="cs-CZ" dirty="0">
                <a:latin typeface="Myriad Pro" pitchFamily="34" charset="0"/>
              </a:rPr>
              <a:t>Admirál si pravidelný odpolední déšť vysvětloval vzrostlým lesem na ostrově. Věděl z vlastní zkušenosti, že odpolední déšť byl obvyklý na Kanárských ostrovech, Madeiře a Azorských ostrovech. </a:t>
            </a:r>
            <a:r>
              <a:rPr lang="cs-CZ" altLang="cs-CZ" b="1" dirty="0">
                <a:latin typeface="Myriad Pro" pitchFamily="34" charset="0"/>
              </a:rPr>
              <a:t>Pravidelné odpolední deště ustaly a srážek celkově ubylo po odlesnění </a:t>
            </a:r>
            <a:r>
              <a:rPr lang="cs-CZ" altLang="cs-CZ" dirty="0">
                <a:latin typeface="Myriad Pro" pitchFamily="34" charset="0"/>
              </a:rPr>
              <a:t>těchto</a:t>
            </a:r>
            <a:r>
              <a:rPr lang="cs-CZ" altLang="cs-CZ" b="1" dirty="0">
                <a:latin typeface="Myriad Pro" pitchFamily="34" charset="0"/>
              </a:rPr>
              <a:t> ostrovů. </a:t>
            </a:r>
          </a:p>
          <a:p>
            <a:pPr>
              <a:buFont typeface="Wingdings" pitchFamily="2" charset="2"/>
              <a:buNone/>
            </a:pPr>
            <a:endParaRPr lang="cs-CZ" altLang="cs-CZ" dirty="0">
              <a:latin typeface="Myriad Pro" pitchFamily="34" charset="0"/>
            </a:endParaRPr>
          </a:p>
          <a:p>
            <a:pPr algn="r"/>
            <a:r>
              <a:rPr lang="en-US" altLang="cs-CZ" sz="2600" i="1" dirty="0">
                <a:latin typeface="Myriad Pro" pitchFamily="34" charset="0"/>
              </a:rPr>
              <a:t>Christopher Columbus’ biography </a:t>
            </a:r>
            <a:endParaRPr lang="sk-SK" altLang="cs-CZ" sz="2600" i="1" dirty="0">
              <a:latin typeface="Myriad Pro" pitchFamily="34" charset="0"/>
            </a:endParaRPr>
          </a:p>
          <a:p>
            <a:pPr marL="0" indent="0" algn="r">
              <a:buNone/>
            </a:pPr>
            <a:r>
              <a:rPr lang="en-US" altLang="cs-CZ" sz="2600" i="1" dirty="0">
                <a:latin typeface="Myriad Pro" pitchFamily="34" charset="0"/>
              </a:rPr>
              <a:t>by his son Ferdinand</a:t>
            </a:r>
            <a:endParaRPr lang="cs-CZ" altLang="cs-CZ" sz="2600" i="1" dirty="0">
              <a:latin typeface="Myriad Pro" pitchFamily="34" charset="0"/>
            </a:endParaRPr>
          </a:p>
          <a:p>
            <a:pPr algn="r"/>
            <a:endParaRPr lang="cs-CZ" altLang="cs-CZ" sz="2600" i="1" dirty="0">
              <a:latin typeface="Myriad Pro" pitchFamily="34" charset="0"/>
            </a:endParaRPr>
          </a:p>
          <a:p>
            <a:endParaRPr lang="en-US" dirty="0"/>
          </a:p>
        </p:txBody>
      </p:sp>
    </p:spTree>
    <p:extLst>
      <p:ext uri="{BB962C8B-B14F-4D97-AF65-F5344CB8AC3E}">
        <p14:creationId xmlns:p14="http://schemas.microsoft.com/office/powerpoint/2010/main" val="38459460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B6242-0E8D-F053-3359-175A4BA0C642}"/>
            </a:ext>
          </a:extLst>
        </p:cNvPr>
        <p:cNvGrpSpPr/>
        <p:nvPr/>
      </p:nvGrpSpPr>
      <p:grpSpPr>
        <a:xfrm>
          <a:off x="0" y="0"/>
          <a:ext cx="0" cy="0"/>
          <a:chOff x="0" y="0"/>
          <a:chExt cx="0" cy="0"/>
        </a:xfrm>
      </p:grpSpPr>
      <p:pic>
        <p:nvPicPr>
          <p:cNvPr id="5" name="Obrázek 4" descr="Obsah obrázku text, snímek obrazovky, Písmo&#10;&#10;Popis byl vytvořen automaticky">
            <a:extLst>
              <a:ext uri="{FF2B5EF4-FFF2-40B4-BE49-F238E27FC236}">
                <a16:creationId xmlns:a16="http://schemas.microsoft.com/office/drawing/2014/main" id="{E6F005F5-1A71-4E01-ADBE-EDDCA63AE5C8}"/>
              </a:ext>
            </a:extLst>
          </p:cNvPr>
          <p:cNvPicPr>
            <a:picLocks noChangeAspect="1"/>
          </p:cNvPicPr>
          <p:nvPr/>
        </p:nvPicPr>
        <p:blipFill rotWithShape="1">
          <a:blip r:embed="rId2">
            <a:extLst>
              <a:ext uri="{28A0092B-C50C-407E-A947-70E740481C1C}">
                <a14:useLocalDpi xmlns:a14="http://schemas.microsoft.com/office/drawing/2010/main" val="0"/>
              </a:ext>
            </a:extLst>
          </a:blip>
          <a:srcRect r="115" b="-1"/>
          <a:stretch/>
        </p:blipFill>
        <p:spPr>
          <a:xfrm>
            <a:off x="1524016" y="857259"/>
            <a:ext cx="9143985" cy="5149457"/>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7" name="Obrázek 6" descr="Obsah obrázku logo, Písmo, Grafika, symbol&#10;&#10;Popis byl vytvořen automaticky">
            <a:extLst>
              <a:ext uri="{FF2B5EF4-FFF2-40B4-BE49-F238E27FC236}">
                <a16:creationId xmlns:a16="http://schemas.microsoft.com/office/drawing/2014/main" id="{EA768C19-EA58-786F-C671-92748A414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7614" y="4437140"/>
            <a:ext cx="1106023" cy="826052"/>
          </a:xfrm>
          <a:prstGeom prst="rect">
            <a:avLst/>
          </a:prstGeom>
        </p:spPr>
      </p:pic>
    </p:spTree>
    <p:extLst>
      <p:ext uri="{BB962C8B-B14F-4D97-AF65-F5344CB8AC3E}">
        <p14:creationId xmlns:p14="http://schemas.microsoft.com/office/powerpoint/2010/main" val="39414691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foto-trebonsko">
            <a:extLst>
              <a:ext uri="{FF2B5EF4-FFF2-40B4-BE49-F238E27FC236}">
                <a16:creationId xmlns:a16="http://schemas.microsoft.com/office/drawing/2014/main" id="{9195337E-49FE-FF98-B834-A3C17C520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544" y="768772"/>
            <a:ext cx="5130403" cy="3833813"/>
          </a:xfrm>
          <a:prstGeom prst="rect">
            <a:avLst/>
          </a:prstGeom>
          <a:noFill/>
          <a:ln w="25400">
            <a:solidFill>
              <a:srgbClr val="00443E"/>
            </a:solidFill>
            <a:miter lim="800000"/>
            <a:headEnd/>
            <a:tailEnd/>
          </a:ln>
          <a:extLst>
            <a:ext uri="{909E8E84-426E-40DD-AFC4-6F175D3DCCD1}">
              <a14:hiddenFill xmlns:a14="http://schemas.microsoft.com/office/drawing/2010/main">
                <a:solidFill>
                  <a:srgbClr val="FFFFFF"/>
                </a:solidFill>
              </a14:hiddenFill>
            </a:ext>
          </a:extLst>
        </p:spPr>
      </p:pic>
      <p:sp>
        <p:nvSpPr>
          <p:cNvPr id="99331" name="Text Box 3">
            <a:extLst>
              <a:ext uri="{FF2B5EF4-FFF2-40B4-BE49-F238E27FC236}">
                <a16:creationId xmlns:a16="http://schemas.microsoft.com/office/drawing/2014/main" id="{7BD874DC-D144-42FF-9FD3-20692AB715C7}"/>
              </a:ext>
            </a:extLst>
          </p:cNvPr>
          <p:cNvSpPr txBox="1">
            <a:spLocks noChangeArrowheads="1"/>
          </p:cNvSpPr>
          <p:nvPr/>
        </p:nvSpPr>
        <p:spPr bwMode="auto">
          <a:xfrm>
            <a:off x="395417" y="4949772"/>
            <a:ext cx="11294076" cy="236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cs-CZ" sz="2800" dirty="0" smtClean="0"/>
              <a:t>10 </a:t>
            </a:r>
            <a:r>
              <a:rPr lang="cs-CZ" sz="2800" dirty="0"/>
              <a:t>% povrchu krajiny je kryto vodními plochami</a:t>
            </a:r>
          </a:p>
          <a:p>
            <a:pPr algn="ctr">
              <a:buNone/>
            </a:pPr>
            <a:r>
              <a:rPr lang="cs-CZ" sz="2800" dirty="0"/>
              <a:t>Zemědělci, lesníci, územní plánovači rozhodují o kvalitě</a:t>
            </a:r>
          </a:p>
          <a:p>
            <a:pPr algn="ctr">
              <a:buNone/>
            </a:pPr>
            <a:r>
              <a:rPr lang="cs-CZ" sz="2800" dirty="0" smtClean="0"/>
              <a:t> a množství odtékající vody a o distribuci sluneční energie</a:t>
            </a:r>
          </a:p>
          <a:p>
            <a:pPr algn="ctr">
              <a:buNone/>
            </a:pPr>
            <a:r>
              <a:rPr lang="cs-CZ" sz="2800" dirty="0"/>
              <a:t> </a:t>
            </a:r>
          </a:p>
          <a:p>
            <a:pPr eaLnBrk="1" hangingPunct="1">
              <a:spcBef>
                <a:spcPct val="0"/>
              </a:spcBef>
              <a:buFontTx/>
              <a:buNone/>
            </a:pPr>
            <a:endParaRPr lang="cs-CZ" altLang="cs-CZ" sz="2800" b="1" baseline="-25000" dirty="0">
              <a:cs typeface="Arial" panose="020B0604020202020204" pitchFamily="34" charset="0"/>
            </a:endParaRPr>
          </a:p>
        </p:txBody>
      </p:sp>
      <p:sp>
        <p:nvSpPr>
          <p:cNvPr id="99332" name="Text Box 4">
            <a:extLst>
              <a:ext uri="{FF2B5EF4-FFF2-40B4-BE49-F238E27FC236}">
                <a16:creationId xmlns:a16="http://schemas.microsoft.com/office/drawing/2014/main" id="{C9EDD017-0FD5-CC3C-988F-022F1C5909F9}"/>
              </a:ext>
            </a:extLst>
          </p:cNvPr>
          <p:cNvSpPr txBox="1">
            <a:spLocks noChangeArrowheads="1"/>
          </p:cNvSpPr>
          <p:nvPr/>
        </p:nvSpPr>
        <p:spPr bwMode="auto">
          <a:xfrm>
            <a:off x="395416" y="98854"/>
            <a:ext cx="10552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b="1" dirty="0">
                <a:cs typeface="Arial" panose="020B0604020202020204" pitchFamily="34" charset="0"/>
              </a:rPr>
              <a:t>Jihočeská krajina s rybníky – positivní příklad</a:t>
            </a:r>
          </a:p>
        </p:txBody>
      </p:sp>
      <p:sp>
        <p:nvSpPr>
          <p:cNvPr id="99333" name="Text Box 5">
            <a:extLst>
              <a:ext uri="{FF2B5EF4-FFF2-40B4-BE49-F238E27FC236}">
                <a16:creationId xmlns:a16="http://schemas.microsoft.com/office/drawing/2014/main" id="{D609078C-413F-5396-CEA3-4617FB1EB267}"/>
              </a:ext>
            </a:extLst>
          </p:cNvPr>
          <p:cNvSpPr txBox="1">
            <a:spLocks noChangeArrowheads="1"/>
          </p:cNvSpPr>
          <p:nvPr/>
        </p:nvSpPr>
        <p:spPr bwMode="auto">
          <a:xfrm>
            <a:off x="3719512" y="1500188"/>
            <a:ext cx="38350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100" b="1">
                <a:solidFill>
                  <a:srgbClr val="001D1E"/>
                </a:solidFill>
                <a:cs typeface="Arial" panose="020B0604020202020204" pitchFamily="34" charset="0"/>
              </a:rPr>
              <a:t>Děkuji za pozornost</a:t>
            </a:r>
            <a:r>
              <a:rPr lang="cs-CZ" altLang="cs-CZ" sz="2100" b="1">
                <a:cs typeface="Arial" panose="020B0604020202020204" pitchFamily="34" charset="0"/>
              </a:rPr>
              <a:t> </a:t>
            </a:r>
          </a:p>
          <a:p>
            <a:pPr eaLnBrk="1" hangingPunct="1">
              <a:spcBef>
                <a:spcPct val="0"/>
              </a:spcBef>
              <a:buFontTx/>
              <a:buNone/>
            </a:pPr>
            <a:endParaRPr lang="en-US" altLang="cs-CZ" sz="2100" b="1">
              <a:cs typeface="Arial" panose="020B0604020202020204" pitchFamily="34" charset="0"/>
            </a:endParaRPr>
          </a:p>
        </p:txBody>
      </p:sp>
      <p:pic>
        <p:nvPicPr>
          <p:cNvPr id="7" name="Obrázek 6" descr="vodnik.tif">
            <a:extLst>
              <a:ext uri="{FF2B5EF4-FFF2-40B4-BE49-F238E27FC236}">
                <a16:creationId xmlns:a16="http://schemas.microsoft.com/office/drawing/2014/main" id="{F23C2408-5061-798C-D891-9095C3800D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4039" y="2586039"/>
            <a:ext cx="9239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970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ppt_x"/>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200" b="1" dirty="0">
                <a:latin typeface="Times New Roman" panose="02020603050405020304" pitchFamily="18" charset="0"/>
                <a:cs typeface="Times New Roman" panose="02020603050405020304" pitchFamily="18" charset="0"/>
              </a:rPr>
              <a:t/>
            </a:r>
            <a:br>
              <a:rPr lang="cs-CZ" sz="3200" b="1" dirty="0">
                <a:latin typeface="Times New Roman" panose="02020603050405020304" pitchFamily="18" charset="0"/>
                <a:cs typeface="Times New Roman" panose="02020603050405020304" pitchFamily="18" charset="0"/>
              </a:rPr>
            </a:br>
            <a:r>
              <a:rPr lang="cs-CZ" sz="3200" b="1" dirty="0">
                <a:latin typeface="Times New Roman" panose="02020603050405020304" pitchFamily="18" charset="0"/>
                <a:cs typeface="Times New Roman" panose="02020603050405020304" pitchFamily="18" charset="0"/>
              </a:rPr>
              <a:t>Historická zkušenost: lesy udržují oběh vody, utvářejí klima. </a:t>
            </a:r>
            <a:r>
              <a:rPr lang="cs-CZ" sz="3200" dirty="0">
                <a:latin typeface="Times New Roman" panose="02020603050405020304" pitchFamily="18" charset="0"/>
                <a:cs typeface="Times New Roman" panose="02020603050405020304" pitchFamily="18" charset="0"/>
              </a:rPr>
              <a:t/>
            </a:r>
            <a:br>
              <a:rPr lang="cs-CZ" sz="3200" dirty="0">
                <a:latin typeface="Times New Roman" panose="02020603050405020304" pitchFamily="18" charset="0"/>
                <a:cs typeface="Times New Roman" panose="02020603050405020304" pitchFamily="18" charset="0"/>
              </a:rPr>
            </a:br>
            <a:endParaRPr lang="en-US" sz="3100" i="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normAutofit fontScale="25000" lnSpcReduction="20000"/>
          </a:bodyPr>
          <a:lstStyle/>
          <a:p>
            <a:r>
              <a:rPr lang="cs-CZ" sz="6200" b="1" dirty="0">
                <a:latin typeface="Times New Roman" panose="02020603050405020304" pitchFamily="18" charset="0"/>
                <a:cs typeface="Times New Roman" panose="02020603050405020304" pitchFamily="18" charset="0"/>
              </a:rPr>
              <a:t>Alexander von Humboldt  </a:t>
            </a:r>
            <a:r>
              <a:rPr lang="cs-CZ" sz="6200" dirty="0" err="1"/>
              <a:t>Wulf</a:t>
            </a:r>
            <a:r>
              <a:rPr lang="cs-CZ" sz="6200" dirty="0"/>
              <a:t>, A., 2016: Vynález přírody, dobrodružství zapomenutého objevitele Alexandra von Humboldta v Severní Americe, Knihy Omega 535 stran (</a:t>
            </a:r>
            <a:r>
              <a:rPr lang="cs-CZ" sz="6200" dirty="0" err="1"/>
              <a:t>AvH</a:t>
            </a:r>
            <a:r>
              <a:rPr lang="cs-CZ" sz="6200" dirty="0"/>
              <a:t> 1769 – 1859)</a:t>
            </a:r>
          </a:p>
          <a:p>
            <a:r>
              <a:rPr lang="cs-CZ" sz="6200" b="1" dirty="0" err="1"/>
              <a:t>Marsh</a:t>
            </a:r>
            <a:r>
              <a:rPr lang="cs-CZ" sz="6200" b="1" dirty="0"/>
              <a:t>, G.P. 1864</a:t>
            </a:r>
            <a:r>
              <a:rPr lang="cs-CZ" sz="6200" dirty="0"/>
              <a:t>:  Man and </a:t>
            </a:r>
            <a:r>
              <a:rPr lang="cs-CZ" sz="6200" dirty="0" err="1"/>
              <a:t>Nature</a:t>
            </a:r>
            <a:r>
              <a:rPr lang="cs-CZ" sz="6200" dirty="0"/>
              <a:t>, </a:t>
            </a:r>
            <a:r>
              <a:rPr lang="cs-CZ" sz="6200" dirty="0" err="1"/>
              <a:t>or</a:t>
            </a:r>
            <a:r>
              <a:rPr lang="cs-CZ" sz="6200" dirty="0"/>
              <a:t> </a:t>
            </a:r>
            <a:r>
              <a:rPr lang="cs-CZ" sz="6200" dirty="0" err="1"/>
              <a:t>Physical</a:t>
            </a:r>
            <a:r>
              <a:rPr lang="cs-CZ" sz="6200" dirty="0"/>
              <a:t> </a:t>
            </a:r>
            <a:r>
              <a:rPr lang="cs-CZ" sz="6200" dirty="0" err="1"/>
              <a:t>Geography</a:t>
            </a:r>
            <a:r>
              <a:rPr lang="cs-CZ" sz="6200" dirty="0"/>
              <a:t> as </a:t>
            </a:r>
            <a:r>
              <a:rPr lang="cs-CZ" sz="6200" dirty="0" err="1"/>
              <a:t>Modified</a:t>
            </a:r>
            <a:r>
              <a:rPr lang="cs-CZ" sz="6200" dirty="0"/>
              <a:t> by </a:t>
            </a:r>
            <a:r>
              <a:rPr lang="cs-CZ" sz="6200" dirty="0" err="1"/>
              <a:t>Human</a:t>
            </a:r>
            <a:r>
              <a:rPr lang="cs-CZ" sz="6200" dirty="0"/>
              <a:t> </a:t>
            </a:r>
            <a:r>
              <a:rPr lang="cs-CZ" sz="6200" dirty="0" err="1"/>
              <a:t>Action</a:t>
            </a:r>
            <a:r>
              <a:rPr lang="cs-CZ" sz="6200" dirty="0"/>
              <a:t> </a:t>
            </a:r>
          </a:p>
          <a:p>
            <a:r>
              <a:rPr lang="cs-CZ" sz="6200" dirty="0"/>
              <a:t> </a:t>
            </a:r>
            <a:r>
              <a:rPr lang="cs-CZ" sz="6200" b="1" dirty="0"/>
              <a:t>Úlehla, V. 1947</a:t>
            </a:r>
            <a:r>
              <a:rPr lang="cs-CZ" sz="6200" dirty="0"/>
              <a:t>, Napojme prameny: O utrpení našich lesů. Život a práce, Praha</a:t>
            </a:r>
          </a:p>
          <a:p>
            <a:r>
              <a:rPr lang="cs-CZ" sz="6200" b="1" dirty="0" err="1"/>
              <a:t>Ponting</a:t>
            </a:r>
            <a:r>
              <a:rPr lang="cs-CZ" sz="6200" b="1" dirty="0"/>
              <a:t>, C. 1991</a:t>
            </a:r>
            <a:r>
              <a:rPr lang="cs-CZ" sz="6200" dirty="0"/>
              <a:t>. A Green </a:t>
            </a:r>
            <a:r>
              <a:rPr lang="cs-CZ" sz="6200" dirty="0" err="1"/>
              <a:t>History</a:t>
            </a:r>
            <a:r>
              <a:rPr lang="cs-CZ" sz="6200" dirty="0"/>
              <a:t> </a:t>
            </a:r>
            <a:r>
              <a:rPr lang="cs-CZ" sz="6200" dirty="0" err="1"/>
              <a:t>of</a:t>
            </a:r>
            <a:r>
              <a:rPr lang="cs-CZ" sz="6200" dirty="0"/>
              <a:t> </a:t>
            </a:r>
            <a:r>
              <a:rPr lang="cs-CZ" sz="6200" dirty="0" err="1"/>
              <a:t>the</a:t>
            </a:r>
            <a:r>
              <a:rPr lang="cs-CZ" sz="6200" dirty="0"/>
              <a:t> </a:t>
            </a:r>
            <a:r>
              <a:rPr lang="cs-CZ" sz="6200" dirty="0" err="1"/>
              <a:t>World</a:t>
            </a:r>
            <a:r>
              <a:rPr lang="cs-CZ" sz="6200" dirty="0"/>
              <a:t>. The </a:t>
            </a:r>
            <a:r>
              <a:rPr lang="cs-CZ" sz="6200" dirty="0" err="1"/>
              <a:t>Environment</a:t>
            </a:r>
            <a:r>
              <a:rPr lang="cs-CZ" sz="6200" dirty="0"/>
              <a:t> and </a:t>
            </a:r>
            <a:r>
              <a:rPr lang="cs-CZ" sz="6200" dirty="0" err="1"/>
              <a:t>the</a:t>
            </a:r>
            <a:r>
              <a:rPr lang="cs-CZ" sz="6200" dirty="0"/>
              <a:t> </a:t>
            </a:r>
            <a:r>
              <a:rPr lang="cs-CZ" sz="6200" dirty="0" err="1"/>
              <a:t>Collapse</a:t>
            </a:r>
            <a:r>
              <a:rPr lang="cs-CZ" sz="6200" dirty="0"/>
              <a:t> </a:t>
            </a:r>
            <a:r>
              <a:rPr lang="cs-CZ" sz="6200" dirty="0" err="1"/>
              <a:t>of</a:t>
            </a:r>
            <a:r>
              <a:rPr lang="cs-CZ" sz="6200" dirty="0"/>
              <a:t> Great </a:t>
            </a:r>
            <a:r>
              <a:rPr lang="cs-CZ" sz="6200" dirty="0" err="1"/>
              <a:t>Civilizations</a:t>
            </a:r>
            <a:r>
              <a:rPr lang="cs-CZ" sz="6200" dirty="0"/>
              <a:t>, </a:t>
            </a:r>
            <a:r>
              <a:rPr lang="cs-CZ" sz="6200" dirty="0" err="1"/>
              <a:t>Penguin</a:t>
            </a:r>
            <a:r>
              <a:rPr lang="cs-CZ" sz="6200" dirty="0"/>
              <a:t> </a:t>
            </a:r>
            <a:r>
              <a:rPr lang="cs-CZ" sz="6200" dirty="0" err="1"/>
              <a:t>Books</a:t>
            </a:r>
            <a:r>
              <a:rPr lang="cs-CZ" sz="6200" dirty="0"/>
              <a:t>, 1991, 412 s. </a:t>
            </a:r>
          </a:p>
          <a:p>
            <a:r>
              <a:rPr lang="cs-CZ" sz="6200" b="1" dirty="0" err="1"/>
              <a:t>Pearce</a:t>
            </a:r>
            <a:r>
              <a:rPr lang="cs-CZ" sz="6200" b="1" dirty="0"/>
              <a:t>, F. </a:t>
            </a:r>
            <a:r>
              <a:rPr lang="cs-CZ" sz="6200" dirty="0"/>
              <a:t>2021: A </a:t>
            </a:r>
            <a:r>
              <a:rPr lang="cs-CZ" sz="6200" dirty="0" err="1"/>
              <a:t>Trillion</a:t>
            </a:r>
            <a:r>
              <a:rPr lang="cs-CZ" sz="6200" dirty="0"/>
              <a:t> </a:t>
            </a:r>
            <a:r>
              <a:rPr lang="cs-CZ" sz="6200" dirty="0" err="1"/>
              <a:t>Trees</a:t>
            </a:r>
            <a:r>
              <a:rPr lang="cs-CZ" sz="6200" dirty="0"/>
              <a:t>, </a:t>
            </a:r>
            <a:r>
              <a:rPr lang="cs-CZ" sz="6200" dirty="0" err="1"/>
              <a:t>How</a:t>
            </a:r>
            <a:r>
              <a:rPr lang="cs-CZ" sz="6200" dirty="0"/>
              <a:t> </a:t>
            </a:r>
            <a:r>
              <a:rPr lang="cs-CZ" sz="6200" dirty="0" err="1"/>
              <a:t>we</a:t>
            </a:r>
            <a:r>
              <a:rPr lang="cs-CZ" sz="6200" dirty="0"/>
              <a:t> </a:t>
            </a:r>
            <a:r>
              <a:rPr lang="cs-CZ" sz="6200" dirty="0" err="1"/>
              <a:t>can</a:t>
            </a:r>
            <a:r>
              <a:rPr lang="cs-CZ" sz="6200" dirty="0"/>
              <a:t> </a:t>
            </a:r>
            <a:r>
              <a:rPr lang="cs-CZ" sz="6200" dirty="0" err="1"/>
              <a:t>reforest</a:t>
            </a:r>
            <a:r>
              <a:rPr lang="cs-CZ" sz="6200" dirty="0"/>
              <a:t> </a:t>
            </a:r>
            <a:r>
              <a:rPr lang="cs-CZ" sz="6200" dirty="0" err="1"/>
              <a:t>our</a:t>
            </a:r>
            <a:r>
              <a:rPr lang="cs-CZ" sz="6200" dirty="0"/>
              <a:t> </a:t>
            </a:r>
            <a:r>
              <a:rPr lang="cs-CZ" sz="6200" dirty="0" err="1"/>
              <a:t>world</a:t>
            </a:r>
            <a:r>
              <a:rPr lang="cs-CZ" sz="6200" dirty="0"/>
              <a:t>, 305 stran</a:t>
            </a:r>
          </a:p>
          <a:p>
            <a:pPr marL="0" indent="0">
              <a:buNone/>
            </a:pPr>
            <a:r>
              <a:rPr lang="cs-CZ" sz="6200" i="1" dirty="0"/>
              <a:t>Pokorný, J. 2020: Lesy přitahují vodu, Vodohospodářský bulletin str. 30 – 33, Racek, časopis Povodí Vltavy rozhovor J. Vait – J. Pokorný, Vodní hospodářství 2016/2, Ellison et al. 2017, Global </a:t>
            </a:r>
            <a:r>
              <a:rPr lang="cs-CZ" sz="6200" i="1" dirty="0" err="1"/>
              <a:t>Environmental</a:t>
            </a:r>
            <a:r>
              <a:rPr lang="cs-CZ" sz="6200" i="1" dirty="0"/>
              <a:t> </a:t>
            </a:r>
            <a:r>
              <a:rPr lang="cs-CZ" sz="6200" i="1" dirty="0" err="1"/>
              <a:t>Change</a:t>
            </a:r>
            <a:r>
              <a:rPr lang="cs-CZ" sz="6200" i="1" dirty="0"/>
              <a:t>, </a:t>
            </a:r>
            <a:r>
              <a:rPr lang="cs-CZ" sz="6200" i="1" dirty="0">
                <a:hlinkClick r:id="rId2"/>
              </a:rPr>
              <a:t>www.bioticregulation.ru</a:t>
            </a:r>
            <a:r>
              <a:rPr lang="cs-CZ" sz="6200" i="1" dirty="0"/>
              <a:t>, </a:t>
            </a:r>
            <a:r>
              <a:rPr lang="en-US" sz="6200" dirty="0">
                <a:hlinkClick r:id="rId3"/>
              </a:rPr>
              <a:t>Biotic Pump Greening Group (thebioticpump.com)</a:t>
            </a:r>
            <a:r>
              <a:rPr lang="cs-CZ" sz="6200" i="1" dirty="0"/>
              <a:t>, </a:t>
            </a:r>
            <a:r>
              <a:rPr lang="cs-CZ" sz="6200" i="1" dirty="0" err="1"/>
              <a:t>WeForest</a:t>
            </a:r>
            <a:r>
              <a:rPr lang="cs-CZ" sz="6200" i="1" dirty="0"/>
              <a:t> </a:t>
            </a:r>
            <a:r>
              <a:rPr lang="cs-CZ" sz="6200" i="1" dirty="0" err="1"/>
              <a:t>etc</a:t>
            </a:r>
            <a:r>
              <a:rPr lang="cs-CZ" sz="6200" i="1" dirty="0"/>
              <a:t>., SOVAK, č. 7 – 8, 2022 </a:t>
            </a:r>
          </a:p>
          <a:p>
            <a:pPr marL="0" indent="0">
              <a:buNone/>
            </a:pPr>
            <a:r>
              <a:rPr lang="cs-CZ" sz="6200" i="1" dirty="0">
                <a:solidFill>
                  <a:srgbClr val="C00000"/>
                </a:solidFill>
                <a:latin typeface="Times New Roman" panose="02020603050405020304" pitchFamily="18" charset="0"/>
                <a:cs typeface="Times New Roman" panose="02020603050405020304" pitchFamily="18" charset="0"/>
              </a:rPr>
              <a:t>diskuse o vědeckém vysvětlení těchto jevů a zejména zjednodušující modely vedou někdy k popírání funkcí lesa empiricky doložených</a:t>
            </a:r>
            <a:br>
              <a:rPr lang="cs-CZ" sz="6200" i="1" dirty="0">
                <a:solidFill>
                  <a:srgbClr val="C00000"/>
                </a:solidFill>
                <a:latin typeface="Times New Roman" panose="02020603050405020304" pitchFamily="18" charset="0"/>
                <a:cs typeface="Times New Roman" panose="02020603050405020304" pitchFamily="18" charset="0"/>
              </a:rPr>
            </a:br>
            <a:endParaRPr lang="cs-CZ" sz="6200" i="1" dirty="0">
              <a:solidFill>
                <a:srgbClr val="C00000"/>
              </a:solidFill>
            </a:endParaRPr>
          </a:p>
          <a:p>
            <a:pPr marL="0" indent="0">
              <a:buNone/>
            </a:pPr>
            <a:r>
              <a:rPr lang="en-US" sz="5600" b="1" dirty="0"/>
              <a:t>Gilgamesh’s eco-guilt</a:t>
            </a:r>
            <a:r>
              <a:rPr lang="cs-CZ" sz="5600" b="1" dirty="0"/>
              <a:t> po odlesnění (Mezopotámie)</a:t>
            </a:r>
            <a:endParaRPr lang="cs-CZ" sz="5600" b="1" i="1" dirty="0"/>
          </a:p>
          <a:p>
            <a:pPr marL="0" indent="0">
              <a:buNone/>
            </a:pPr>
            <a:endParaRPr lang="cs-CZ" sz="2200" i="1" dirty="0"/>
          </a:p>
        </p:txBody>
      </p:sp>
    </p:spTree>
    <p:extLst>
      <p:ext uri="{BB962C8B-B14F-4D97-AF65-F5344CB8AC3E}">
        <p14:creationId xmlns:p14="http://schemas.microsoft.com/office/powerpoint/2010/main" val="1864715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1386</TotalTime>
  <Words>4320</Words>
  <Application>Microsoft Office PowerPoint</Application>
  <PresentationFormat>Širokoúhlá obrazovka</PresentationFormat>
  <Paragraphs>529</Paragraphs>
  <Slides>81</Slides>
  <Notes>4</Notes>
  <HiddenSlides>0</HiddenSlides>
  <MMClips>0</MMClips>
  <ScaleCrop>false</ScaleCrop>
  <HeadingPairs>
    <vt:vector size="6" baseType="variant">
      <vt:variant>
        <vt:lpstr>Použitá písma</vt:lpstr>
      </vt:variant>
      <vt:variant>
        <vt:i4>14</vt:i4>
      </vt:variant>
      <vt:variant>
        <vt:lpstr>Motiv</vt:lpstr>
      </vt:variant>
      <vt:variant>
        <vt:i4>1</vt:i4>
      </vt:variant>
      <vt:variant>
        <vt:lpstr>Nadpisy snímků</vt:lpstr>
      </vt:variant>
      <vt:variant>
        <vt:i4>81</vt:i4>
      </vt:variant>
    </vt:vector>
  </HeadingPairs>
  <TitlesOfParts>
    <vt:vector size="96" baseType="lpstr">
      <vt:lpstr>Aptos</vt:lpstr>
      <vt:lpstr>Arial</vt:lpstr>
      <vt:lpstr>Cabin</vt:lpstr>
      <vt:lpstr>Calibri</vt:lpstr>
      <vt:lpstr>Calibri Light</vt:lpstr>
      <vt:lpstr>Courier New</vt:lpstr>
      <vt:lpstr>Georgia</vt:lpstr>
      <vt:lpstr>Inter</vt:lpstr>
      <vt:lpstr>Myriad Pro</vt:lpstr>
      <vt:lpstr>Open Sans</vt:lpstr>
      <vt:lpstr>Segoe UI</vt:lpstr>
      <vt:lpstr>Tahoma</vt:lpstr>
      <vt:lpstr>Times New Roman</vt:lpstr>
      <vt:lpstr>Wingdings</vt:lpstr>
      <vt:lpstr>Motiv Office</vt:lpstr>
      <vt:lpstr>    „Cui bono“ negramotnost o tocích sluneční energie a funkce rostlin/vody v klimatu?  Jan Pokorný, Petra Hesslerová, Vladimír Jirka, Anna Huryna ENKI, o.p.s. Třeboň pokorny@enki.cz  Věda má vysvětlovat pozorované jevy (zkušenost, empirii)  </vt:lpstr>
      <vt:lpstr>Prezentace aplikace PowerPoint</vt:lpstr>
      <vt:lpstr>Prezentace aplikace PowerPoint</vt:lpstr>
      <vt:lpstr>Znalosti o funkci vody a vegetace v utváření klimatu jsou na nízké úrovni (plant blindness). </vt:lpstr>
      <vt:lpstr>Prezentace aplikace PowerPoint</vt:lpstr>
      <vt:lpstr>Prezentace aplikace PowerPoint</vt:lpstr>
      <vt:lpstr>Prezentace aplikace PowerPoint</vt:lpstr>
      <vt:lpstr>Rozpad oběhu vody po odlesnění</vt:lpstr>
      <vt:lpstr> Historická zkušenost: lesy udržují oběh vody, utvářejí klima.  </vt:lpstr>
      <vt:lpstr>Forest management for water and climate cooling Policy Brief for COP21(světová konference o klimatu Paříž, prosinec 2015) </vt:lpstr>
      <vt:lpstr>Podle některých uznávaných modelů boreální lesy oteplují planetu</vt:lpstr>
      <vt:lpstr>Prezentace aplikace PowerPoint</vt:lpstr>
      <vt:lpstr>SINE SOLE NIHIL SUM bez Slunce nejsem nic</vt:lpstr>
      <vt:lpstr>Prezentace aplikace PowerPoint</vt:lpstr>
      <vt:lpstr>Distribuce sluneční energie na zemském povrchu</vt:lpstr>
      <vt:lpstr>Měsíční sumy slunečního záření (Třeboňsko)</vt:lpstr>
      <vt:lpstr>Netradiometer  měří dopadající (RS↓) a odražené (Rs↑) sluneční záření (krátkovlnné), tok tepla do atmosféry (dlouhovlnné RnL) a čistou radiaci (Rn)  </vt:lpstr>
      <vt:lpstr>sluneční energie dopadající (RS↓), a odražená (Rs↑)  dlouhovlnné záření/teplo mezi čidlem a oblohou (Rl↓), dlouhovlnné mezi čidlem a trávou (Rl↑), RsTeor↓ teoretický průběh dopadající RS↓ (W.m-2)  letní slunovrat 19. 6. 2017 jasno,  (a)  21. 6. 2020 zataženo  (b), 12.3.2022 nízká vlhkost vzduchu (c); (Jirka et al. 2021) </vt:lpstr>
      <vt:lpstr>Denní průběh povrchové teploty  trávníku (Trs), teplota vzduchu 2m (Ta2m), teplota radiometru (Trad), efektivní teplota oblohy (Trsky), teplota půdy v 5cm hloubky, teplota rosného bodu (Td), letní slunovrat 19. 6. 2017 jasno (a)  21. 6. 2020 zataženo (b)</vt:lpstr>
      <vt:lpstr>Denní průběh povrchové teploty  trávníku (Trs), teplota vzduchu 2m (Ta2m), teplota radiometru (Trad), efektivní teplota oblohy (Trsky), teplota půdy v 5cm hloubky, teplota rosného bodu (Td)   11. – 12. březen  2022</vt:lpstr>
      <vt:lpstr>Borůvčí zmrzlo v březnu 2022, zvyšuje se počet dnů s přízemním mrazem (méně vodní páry, nižší skleníkový efekt). </vt:lpstr>
      <vt:lpstr>Množství dopadající sluneční energie v určitém dni závisí na oblačnosti Množství dlouhovlnného záření (tepla) vyzářeného do atmosféry závisí na vlhkosti vzduchu a oblačnosti. V březnu 2022 se vyzářilo do atmosféry 59% z celkové sluneční energie dopadající. (nízký skleníkový efekt). Atmosféra neohřívá zemi, jak je psáno  Expertním stanovisku ke klimatu AVČR. </vt:lpstr>
      <vt:lpstr>Slunce ohřívá zemi a ta chladne vůči vesmíru.  Atmosféra (skleníkový efekt) tlumí rychlost chladnutí. Atmosféra neohřívá aktivně povrch země, protože má nižší teplotu </vt:lpstr>
      <vt:lpstr>  Teplota:  obloha - 20,4 oC, mrak + 14,6 oC vodní pára rozhoduje o příkonu slunečního záření i o množství tepla, které proudí od země do oblohy  </vt:lpstr>
      <vt:lpstr>Prezentace aplikace PowerPoint</vt:lpstr>
      <vt:lpstr>Prezentace aplikace PowerPoint</vt:lpstr>
      <vt:lpstr>Prezentace aplikace PowerPoint</vt:lpstr>
      <vt:lpstr>Roční průměry toku dlouhovlnného záření mezi povrchem země a atmosférou. Záporná hodnota odpovídá toku tepla od země do oblohy (atmosféry). Statisticky vyhodnocený nárůst odpovídá lineárnímu trendu 7,4 W.m-2 za dekádu. Skleníkový efekt klesá Proč nejsou zveřejňována měřená data o toku tepla mezi povrchem země a atmosférou?</vt:lpstr>
      <vt:lpstr>Množství dopadající sluneční energie v určitém dni závisí na oblačnosti</vt:lpstr>
      <vt:lpstr>Zopakujme základní pojmy z fyziky  </vt:lpstr>
      <vt:lpstr>Nutno dostat do základního vzdělání</vt:lpstr>
      <vt:lpstr>Propojení fotosyntézy s výparem</vt:lpstr>
      <vt:lpstr>.      Pod stromem je intenzita slunečního záření 10x nižší a teplota o 24 oC nižší nežli na osluněném chodníku, jak to vysvětlíme? Strom se chladí výparem vody. Na jednu molekulu přijatého CO2 se vyloučí několik set molekul vody 100mg vody z 1 m2.s-1 odpovídá spotřebě sluneční energie na výpar (latentní teplo výparu) 240 W.     </vt:lpstr>
      <vt:lpstr>22.7. 2015 pohled přes střechu Magistrátu k Severním terasám</vt:lpstr>
      <vt:lpstr>Povrchová teplota dlažby a povrchu slunečníků až 60 °C Ve stínu stromů v parku jen výjimečně přesahuje 30 °C</vt:lpstr>
      <vt:lpstr> Pokorný, J., &amp; Hesslerová, P. (2019, 14.2.2019). Jak vysycháme – aneb, opravdu „kazí rybníky hydrologickou bilanci“? .  Odborná konference rybářského sdružení České republiky, České Budějovice. Makarieva, A.M., Nobre, A., Nefiodov, A.V. Sheil, D., Nobre, P., Pokorny, J., Hesslerova, P. Li B.-L. 2022 Vegetation Impact on Atmospheric Moisture Transport in a Climate with Increasing  Land-Ocean Temperature Contrasts. Heliyon , Volume 8, Issue 10, October 2022, e11173 https://doi.org/10.1016/j.heliyon.2022.e11173  </vt:lpstr>
      <vt:lpstr>Odvodněné (vypálené) plochy se přehřívají, od nich se ohřívá vzduch, který rychle stoupá vzhůru (termiku využívají ptáci, letci)</vt:lpstr>
      <vt:lpstr>Ohřátý vzduch stoupá, ochlazuje se, dosahuje rosného bodu, tvoří se mraky. Přehřátý vzduch nedosahuje rosného bodu a vodní pára je odnášena do moří, hor = vysychání  </vt:lpstr>
      <vt:lpstr>Ohřátý vzduch vysušuje</vt:lpstr>
      <vt:lpstr>Prezentace aplikace PowerPoint</vt:lpstr>
      <vt:lpstr> Letní povrchové teploty kulturní krajiny v rozsahu 26 - 49o C (snímáno termovizní kamerou nesenou vzducholodí). Les, mokřady mají nízkou povrchovou teplotu, chladí se výparem vody  </vt:lpstr>
      <vt:lpstr>Prezentace aplikace PowerPoint</vt:lpstr>
      <vt:lpstr>Nutno dostat do základního vzdělání</vt:lpstr>
      <vt:lpstr>Změna klimatu je vážnější než ukazuje vzestup globální průměrné teploty </vt:lpstr>
      <vt:lpstr>Změny povrchových teplot a toků energie po úhynu lesa (dačicko)</vt:lpstr>
      <vt:lpstr>Prezentace aplikace PowerPoint</vt:lpstr>
      <vt:lpstr>Mapování Corine ukazuje vzrostlý stále zelený les na hřebenech Šumavy v roce 1990 a křoviny/les v roce 2012 Hesslerová, P., Huryna, H., Pokorný, J., &amp; Procházka, J. (2018). The effect of forest disturbance on landscape temperature. Ecological Engineering, 120, 345-354 </vt:lpstr>
      <vt:lpstr>Povrchové teploty lesa na Šumavě v roce 1990 a v roce 2012. Patrné je zvýšení teplot na hřebenech poté, co uschly zonální (přirozené) horské smrčiny na hřebenech  následkem kůrovcové kalamity po hurikánu Kyrill (leden 2007) </vt:lpstr>
      <vt:lpstr>Prezentace aplikace PowerPoint</vt:lpstr>
      <vt:lpstr>Prezentace aplikace PowerPoint</vt:lpstr>
      <vt:lpstr>Hraniční hřeben, Třístoličník – Trojmezná (2019) uschlé kmeny mají povrchovou teplotu i vyšší než 70 oC následuje rychlý sled termosnímků, které byly vyřazeny z filmu ČT Zelené plíce </vt:lpstr>
      <vt:lpstr>Prezentace aplikace PowerPoint</vt:lpstr>
      <vt:lpstr>Prezentace aplikace PowerPoint</vt:lpstr>
      <vt:lpstr>How does precipitation vary in space and time in world’s forested versus unforested regions? Množství srážek za rok od pobřeží do vnitra kontinentu</vt:lpstr>
      <vt:lpstr>Prezentace aplikace PowerPoint</vt:lpstr>
      <vt:lpstr>Jak to, že řeky tečou PRINCIP BIOTICKÉ PUMPY (Makarieva, Gorškov)</vt:lpstr>
      <vt:lpstr>Prezentace aplikace PowerPoint</vt:lpstr>
      <vt:lpstr>Dokážeme obnovit transport vlhkého vzduchu z oceánu na pevninu?    </vt:lpstr>
      <vt:lpstr>Lesy vypařují vodu, vodní pára se sráží, uvolňuje se teplo do vesmíru, klesá tlak vzduchu, mraky stíní (Water for Climate Healing, New Water Paradigm, New York UNO 22.-24. 2023) </vt:lpstr>
      <vt:lpstr> </vt:lpstr>
      <vt:lpstr>Prezentace aplikace PowerPoint</vt:lpstr>
      <vt:lpstr>                                Zásadní rozpor Evapotranspirace = výpar vody rostlinou (transpirace) + výpar (evaporace)</vt:lpstr>
      <vt:lpstr> Jižní Italie, fóliovníky „šetří vodu“, světlá barva „chladí“? Exkurze vodohospodářů Jihočeského kraje (2021), jak čelit suchu.   Vegetation Impact on Atmospheric Moisture Transport in a Climate with Increasing Land-Ocean Temperature Contrasts. 2022 Makarieva, A.M., Nobre, A., Nefiodov, A.V. Sheil, D., Nobre, P., Pokorny, J., Hesslerova, P. Li B.-L. , . Helyion ,     https://doi.org/10.1016/j.heliyon.2022.e11173 </vt:lpstr>
      <vt:lpstr>Jižní Itálie. Záplavy na pobřeží, sucho ve vnitrozemí. Od přehřátých ploch se ohřívá vzduch a odnáší vlhkost do moře =inverzní biotická pumpa. (citace ve White Paper). </vt:lpstr>
      <vt:lpstr>Prof. Jan Čermák, měření transpiračního proudu (sap flow)</vt:lpstr>
      <vt:lpstr>Také argument: smrkový les uschnul kůrovcem a má půda má vyšší vlhkost nežli půda v živém lese….(ignorance života)</vt:lpstr>
      <vt:lpstr>Prezentace aplikace PowerPoint</vt:lpstr>
      <vt:lpstr>Slunce je dar, voda je dar, život je dar a člověk má o tyto dary pečovat     ukázka hospodářského lesa Haidel 1166m n.m, Bavorsko/Šumava Co se ve škole učí o lese?</vt:lpstr>
      <vt:lpstr>Závěr fotosyntéza je provázena výparem vody</vt:lpstr>
      <vt:lpstr>V poslední dekádě se stalo v environmentální literatuře běžné hodnotit přínosy přírody a jejích ekosystémů pomocí kategorie ekosystémových služeb (ES) </vt:lpstr>
      <vt:lpstr>IPCC 5: Myhre et al. 2013 (str. 666):   </vt:lpstr>
      <vt:lpstr>Prezentace aplikace PowerPoint</vt:lpstr>
      <vt:lpstr>Prezentace aplikace PowerPoint</vt:lpstr>
      <vt:lpstr>Prezentace aplikace PowerPoint</vt:lpstr>
      <vt:lpstr>Prezentace aplikace PowerPoint</vt:lpstr>
      <vt:lpstr>Shrnutí: od roku 1990 do roku 2018 se zvětšily odvodněné plochy na území Čestlice, Křeslice, Průhonice o 430 ha, což za slunných dnů má za následek zvýšený ohřev (uvolnění zjevného tepla) o 0,4 až 1,3 GW (pokles výparu 100 – 300Wm-2) 430 ha „zabetonováno“ na úkor zemědělské půdy V procesu EIA není tento efekt zastavěných ploch na místní klima zohledněn, proto se nepropustné plochy rozšiřují kolem měst a ta se potom v létě přehřívají.  Rychlost výparu vody 100mgm-2s-1 = tok energie 240Jm-2s-1  = 240Wm-2 </vt:lpstr>
      <vt:lpstr>Prezentace aplikace PowerPoint</vt:lpstr>
      <vt:lpstr>Prezentace aplikace PowerPoint</vt:lpstr>
      <vt:lpstr>Proč nejsou uveřejněny výsledky měření radiační bilance? Stoupá příkon sluneční energie i tok tepla od země do atmosféry. </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Pokorný</dc:creator>
  <cp:lastModifiedBy>Jan Pokorný</cp:lastModifiedBy>
  <cp:revision>166</cp:revision>
  <dcterms:created xsi:type="dcterms:W3CDTF">2021-09-28T10:51:44Z</dcterms:created>
  <dcterms:modified xsi:type="dcterms:W3CDTF">2024-11-13T19:41:11Z</dcterms:modified>
</cp:coreProperties>
</file>