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7559675" cy="10691800"/>
  <p:embeddedFontLst>
    <p:embeddedFont>
      <p:font typeface="Candara"/>
      <p:regular r:id="rId13"/>
      <p:bold r:id="rId14"/>
      <p:italic r:id="rId15"/>
      <p:boldItalic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pO5FskpLqF9SezjGNj66vNYr5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font" Target="fonts/Candara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andara-italic.fntdata"/><Relationship Id="rId14" Type="http://schemas.openxmlformats.org/officeDocument/2006/relationships/font" Target="fonts/Candara-bold.fntdata"/><Relationship Id="rId17" Type="http://schemas.openxmlformats.org/officeDocument/2006/relationships/font" Target="fonts/OpenSans-regular.fntdata"/><Relationship Id="rId16" Type="http://schemas.openxmlformats.org/officeDocument/2006/relationships/font" Target="fonts/Candara-boldItalic.fntdata"/><Relationship Id="rId5" Type="http://schemas.openxmlformats.org/officeDocument/2006/relationships/slide" Target="slides/slide1.xml"/><Relationship Id="rId19" Type="http://schemas.openxmlformats.org/officeDocument/2006/relationships/font" Target="fonts/OpenSans-italic.fntdata"/><Relationship Id="rId6" Type="http://schemas.openxmlformats.org/officeDocument/2006/relationships/slide" Target="slides/slide2.xml"/><Relationship Id="rId18" Type="http://schemas.openxmlformats.org/officeDocument/2006/relationships/font" Target="fonts/Open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281488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40662b741_0_88:notes"/>
          <p:cNvSpPr/>
          <p:nvPr>
            <p:ph idx="2" type="sldImg"/>
          </p:nvPr>
        </p:nvSpPr>
        <p:spPr>
          <a:xfrm>
            <a:off x="573088" y="1336675"/>
            <a:ext cx="6413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140662b741_0_88:notes"/>
          <p:cNvSpPr txBox="1"/>
          <p:nvPr>
            <p:ph idx="1" type="body"/>
          </p:nvPr>
        </p:nvSpPr>
        <p:spPr>
          <a:xfrm>
            <a:off x="755650" y="5145088"/>
            <a:ext cx="6048300" cy="421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3140662b741_0_88:notes"/>
          <p:cNvSpPr txBox="1"/>
          <p:nvPr>
            <p:ph idx="12" type="sldNum"/>
          </p:nvPr>
        </p:nvSpPr>
        <p:spPr>
          <a:xfrm>
            <a:off x="4281488" y="10155238"/>
            <a:ext cx="3276600" cy="53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140662b741_0_93:notes"/>
          <p:cNvSpPr/>
          <p:nvPr>
            <p:ph idx="2" type="sldImg"/>
          </p:nvPr>
        </p:nvSpPr>
        <p:spPr>
          <a:xfrm>
            <a:off x="573088" y="1336675"/>
            <a:ext cx="6413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140662b741_0_93:notes"/>
          <p:cNvSpPr txBox="1"/>
          <p:nvPr>
            <p:ph idx="1" type="body"/>
          </p:nvPr>
        </p:nvSpPr>
        <p:spPr>
          <a:xfrm>
            <a:off x="755650" y="5145088"/>
            <a:ext cx="6048300" cy="421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g3140662b741_0_93:notes"/>
          <p:cNvSpPr txBox="1"/>
          <p:nvPr>
            <p:ph idx="12" type="sldNum"/>
          </p:nvPr>
        </p:nvSpPr>
        <p:spPr>
          <a:xfrm>
            <a:off x="4281488" y="10155238"/>
            <a:ext cx="3276600" cy="536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31ddcd757_0_214:notes"/>
          <p:cNvSpPr txBox="1"/>
          <p:nvPr>
            <p:ph idx="1" type="body"/>
          </p:nvPr>
        </p:nvSpPr>
        <p:spPr>
          <a:xfrm>
            <a:off x="755650" y="5145088"/>
            <a:ext cx="6048300" cy="4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ze 44 na 53 v HK kraji, v PU a OC stejný trend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-CZ"/>
              <a:t>na území vlastní a sousední obce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ze 6 na 2 “nechci je v ČR”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mediální obraz negativní veřejnosti není tak žhavý, jaký máme z médií dojem (několik důvodů)</a:t>
            </a:r>
            <a:endParaRPr/>
          </a:p>
        </p:txBody>
      </p:sp>
      <p:sp>
        <p:nvSpPr>
          <p:cNvPr id="88" name="Google Shape;88;g3131ddcd757_0_214:notes"/>
          <p:cNvSpPr/>
          <p:nvPr>
            <p:ph idx="2" type="sldImg"/>
          </p:nvPr>
        </p:nvSpPr>
        <p:spPr>
          <a:xfrm>
            <a:off x="573088" y="1336675"/>
            <a:ext cx="6413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140662b741_0_0:notes"/>
          <p:cNvSpPr txBox="1"/>
          <p:nvPr>
            <p:ph idx="1" type="body"/>
          </p:nvPr>
        </p:nvSpPr>
        <p:spPr>
          <a:xfrm>
            <a:off x="832964" y="6015994"/>
            <a:ext cx="6667200" cy="49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6" name="Google Shape;96;g3140662b741_0_0:notes"/>
          <p:cNvSpPr/>
          <p:nvPr>
            <p:ph idx="2" type="sldImg"/>
          </p:nvPr>
        </p:nvSpPr>
        <p:spPr>
          <a:xfrm>
            <a:off x="631723" y="1562933"/>
            <a:ext cx="7069500" cy="4219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31ddcd757_0_223:notes"/>
          <p:cNvSpPr txBox="1"/>
          <p:nvPr>
            <p:ph idx="1" type="body"/>
          </p:nvPr>
        </p:nvSpPr>
        <p:spPr>
          <a:xfrm>
            <a:off x="755650" y="5145088"/>
            <a:ext cx="6048300" cy="4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To je trochu dvojsečné (Daniel Křetínský i Štěpán Chalupa, každý říká něco jiného)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ale pro nás je to dobrá zpráva, že naše vyjádření 2 ze 3 berou</a:t>
            </a:r>
            <a:endParaRPr/>
          </a:p>
        </p:txBody>
      </p:sp>
      <p:sp>
        <p:nvSpPr>
          <p:cNvPr id="105" name="Google Shape;105;g3131ddcd757_0_223:notes"/>
          <p:cNvSpPr/>
          <p:nvPr>
            <p:ph idx="2" type="sldImg"/>
          </p:nvPr>
        </p:nvSpPr>
        <p:spPr>
          <a:xfrm>
            <a:off x="573088" y="1336675"/>
            <a:ext cx="6413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131ddcd757_0_88:notes"/>
          <p:cNvSpPr txBox="1"/>
          <p:nvPr>
            <p:ph idx="1" type="body"/>
          </p:nvPr>
        </p:nvSpPr>
        <p:spPr>
          <a:xfrm>
            <a:off x="755650" y="5145088"/>
            <a:ext cx="6048300" cy="42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newsletter: 1300+ kontaktů, každý šestý čte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webináře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exkurze </a:t>
            </a:r>
            <a:endParaRPr/>
          </a:p>
        </p:txBody>
      </p:sp>
      <p:sp>
        <p:nvSpPr>
          <p:cNvPr id="113" name="Google Shape;113;g3131ddcd757_0_88:notes"/>
          <p:cNvSpPr/>
          <p:nvPr>
            <p:ph idx="2" type="sldImg"/>
          </p:nvPr>
        </p:nvSpPr>
        <p:spPr>
          <a:xfrm>
            <a:off x="573088" y="1336675"/>
            <a:ext cx="6413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022fb38f1_0_14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500" lIns="91500" spcFirstLastPara="1" rIns="91500" wrap="square" tIns="915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g28022fb38f1_0_145:notes"/>
          <p:cNvSpPr/>
          <p:nvPr>
            <p:ph idx="2" type="sldImg"/>
          </p:nvPr>
        </p:nvSpPr>
        <p:spPr>
          <a:xfrm>
            <a:off x="1260175" y="801874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sloupce">
  <p:cSld name="Dva sloupc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31ddcd757_0_68"/>
          <p:cNvSpPr txBox="1"/>
          <p:nvPr>
            <p:ph type="title"/>
          </p:nvPr>
        </p:nvSpPr>
        <p:spPr>
          <a:xfrm>
            <a:off x="457200" y="107156"/>
            <a:ext cx="8229600" cy="80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g3131ddcd757_0_68"/>
          <p:cNvSpPr txBox="1"/>
          <p:nvPr>
            <p:ph idx="1" type="body"/>
          </p:nvPr>
        </p:nvSpPr>
        <p:spPr>
          <a:xfrm>
            <a:off x="457200" y="1201499"/>
            <a:ext cx="3900600" cy="3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g3131ddcd757_0_68"/>
          <p:cNvSpPr txBox="1"/>
          <p:nvPr>
            <p:ph idx="2" type="body"/>
          </p:nvPr>
        </p:nvSpPr>
        <p:spPr>
          <a:xfrm>
            <a:off x="4786314" y="1201176"/>
            <a:ext cx="3900600" cy="3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g3131ddcd757_0_68"/>
          <p:cNvSpPr txBox="1"/>
          <p:nvPr>
            <p:ph idx="11" type="ftr"/>
          </p:nvPr>
        </p:nvSpPr>
        <p:spPr>
          <a:xfrm>
            <a:off x="7572375" y="4661297"/>
            <a:ext cx="1143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g3131ddcd757_0_68"/>
          <p:cNvSpPr txBox="1"/>
          <p:nvPr>
            <p:ph idx="12" type="sldNum"/>
          </p:nvPr>
        </p:nvSpPr>
        <p:spPr>
          <a:xfrm>
            <a:off x="4572000" y="4661297"/>
            <a:ext cx="64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idx="1"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hyperlink" Target="https://drive.google.com/drive/u/2/folders/1PWcbwzuxwxWLlWXKas0N03fWdMbV0SqF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stepan.chalupa@komoraoze.cz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/>
          <p:nvPr/>
        </p:nvSpPr>
        <p:spPr>
          <a:xfrm>
            <a:off x="634950" y="1681750"/>
            <a:ext cx="7874100" cy="10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cs-CZ" sz="2700">
                <a:solidFill>
                  <a:srgbClr val="009933"/>
                </a:solidFill>
                <a:latin typeface="Open Sans"/>
                <a:ea typeface="Open Sans"/>
                <a:cs typeface="Open Sans"/>
                <a:sym typeface="Open Sans"/>
              </a:rPr>
              <a:t>Proč a jak  v praxi realizovat VTE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925" y="164951"/>
            <a:ext cx="1857375" cy="73557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"/>
          <p:cNvSpPr/>
          <p:nvPr/>
        </p:nvSpPr>
        <p:spPr>
          <a:xfrm>
            <a:off x="1368000" y="3188524"/>
            <a:ext cx="6479640" cy="14079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000">
                <a:latin typeface="Open Sans"/>
                <a:ea typeface="Open Sans"/>
                <a:cs typeface="Open Sans"/>
                <a:sym typeface="Open Sans"/>
              </a:rPr>
              <a:t>ENERGETICKÉ FÓRUM ÚSTECKÉHO KRAJE 2024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1600">
                <a:latin typeface="Open Sans"/>
                <a:ea typeface="Open Sans"/>
                <a:cs typeface="Open Sans"/>
                <a:sym typeface="Open Sans"/>
              </a:rPr>
              <a:t>Most, </a:t>
            </a:r>
            <a:r>
              <a:rPr b="0" i="0" lang="cs-CZ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14. listopadu 2024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9750" y="225775"/>
            <a:ext cx="1857375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3140662b741_0_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50" y="-58825"/>
            <a:ext cx="7281600" cy="520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3140662b741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650" y="0"/>
            <a:ext cx="7660984" cy="52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3131ddcd757_0_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925" y="164951"/>
            <a:ext cx="1857375" cy="73557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3131ddcd757_0_214"/>
          <p:cNvSpPr txBox="1"/>
          <p:nvPr/>
        </p:nvSpPr>
        <p:spPr>
          <a:xfrm>
            <a:off x="286325" y="808075"/>
            <a:ext cx="8692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s-CZ" sz="2100" u="none" cap="none" strike="noStrike">
                <a:solidFill>
                  <a:srgbClr val="009933"/>
                </a:solidFill>
                <a:latin typeface="Open Sans"/>
                <a:ea typeface="Open Sans"/>
                <a:cs typeface="Open Sans"/>
                <a:sym typeface="Open Sans"/>
              </a:rPr>
              <a:t>Roste počet lidí ochotných vidět z domu na větrníky</a:t>
            </a:r>
            <a:endParaRPr b="1" i="0" sz="2100" u="none" cap="none" strike="noStrike">
              <a:solidFill>
                <a:srgbClr val="0099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2" name="Google Shape;92;g3131ddcd757_0_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988" y="1664175"/>
            <a:ext cx="7604030" cy="347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3131ddcd757_0_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29750" y="225775"/>
            <a:ext cx="1857375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3140662b74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000" y="144000"/>
            <a:ext cx="1726200" cy="68364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3140662b741_0_0"/>
          <p:cNvSpPr/>
          <p:nvPr/>
        </p:nvSpPr>
        <p:spPr>
          <a:xfrm>
            <a:off x="303625" y="1033210"/>
            <a:ext cx="8654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100">
                <a:solidFill>
                  <a:srgbClr val="009933"/>
                </a:solidFill>
                <a:latin typeface="Open Sans"/>
                <a:ea typeface="Open Sans"/>
                <a:cs typeface="Open Sans"/>
                <a:sym typeface="Open Sans"/>
              </a:rPr>
              <a:t>Víc než polovině obyvatel nevadí větrníky na dohled či pravidelně potkávat</a:t>
            </a:r>
            <a:endParaRPr b="1" sz="2100">
              <a:solidFill>
                <a:srgbClr val="0099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g3140662b741_0_0"/>
          <p:cNvSpPr/>
          <p:nvPr/>
        </p:nvSpPr>
        <p:spPr>
          <a:xfrm>
            <a:off x="5225981" y="1816269"/>
            <a:ext cx="3670200" cy="30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-241300" lvl="0" marL="3429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ndara"/>
              <a:buChar char="●"/>
            </a:pPr>
            <a:r>
              <a:rPr lang="cs-CZ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20 až 25 % obyvatel nevadí větrné elektrárny</a:t>
            </a:r>
            <a:br>
              <a:rPr lang="cs-CZ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b="1" lang="cs-CZ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NA ÚZEMÍ SVÉ OBCE</a:t>
            </a:r>
            <a:endParaRPr b="1"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41300" lvl="0" marL="3429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ndara"/>
              <a:buChar char="●"/>
            </a:pPr>
            <a:r>
              <a:rPr lang="cs-CZ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+ dalších cca 20 % akceptuje </a:t>
            </a:r>
            <a:br>
              <a:rPr lang="cs-CZ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b="1" lang="cs-CZ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 SOUSEDSTVÍ SVÉ OBCE</a:t>
            </a:r>
            <a:r>
              <a:rPr lang="cs-CZ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 (tj. stále na ně uvidí)</a:t>
            </a:r>
            <a:endParaRPr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241300" lvl="0" marL="3429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ndara"/>
              <a:buChar char="●"/>
            </a:pPr>
            <a:r>
              <a:rPr lang="cs-CZ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+ dalších cca 25 % </a:t>
            </a:r>
            <a:r>
              <a:rPr b="1" lang="cs-CZ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 JEJICH OKRESE </a:t>
            </a:r>
            <a:br>
              <a:rPr lang="cs-CZ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cs-CZ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("budou kolem nich jezdit")</a:t>
            </a:r>
            <a:endParaRPr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i="1" lang="cs-CZ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Zdroj: Postoj obyvatel vybraných krajů k větrným elektrárnám. 2024. (</a:t>
            </a:r>
            <a:r>
              <a:rPr i="1" lang="cs-CZ" sz="12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4"/>
              </a:rPr>
              <a:t>pdf</a:t>
            </a:r>
            <a:r>
              <a:rPr i="1" lang="cs-CZ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)</a:t>
            </a:r>
            <a:endParaRPr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01" name="Google Shape;101;g3140662b741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" y="1816274"/>
            <a:ext cx="5225975" cy="290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3140662b741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29750" y="225775"/>
            <a:ext cx="1857375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3131ddcd757_0_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925" y="164951"/>
            <a:ext cx="1857375" cy="73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3131ddcd757_0_2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9750" y="225775"/>
            <a:ext cx="1857375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3131ddcd757_0_223"/>
          <p:cNvSpPr txBox="1"/>
          <p:nvPr/>
        </p:nvSpPr>
        <p:spPr>
          <a:xfrm>
            <a:off x="286325" y="946775"/>
            <a:ext cx="8692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cs-CZ" sz="2100" u="none" cap="none" strike="noStrike">
                <a:solidFill>
                  <a:srgbClr val="009933"/>
                </a:solidFill>
                <a:latin typeface="Open Sans"/>
                <a:ea typeface="Open Sans"/>
                <a:cs typeface="Open Sans"/>
                <a:sym typeface="Open Sans"/>
              </a:rPr>
              <a:t>Energetickým odborníkům věří veřejnost nejvíc</a:t>
            </a:r>
            <a:endParaRPr b="1" i="0" sz="2100" u="none" cap="none" strike="noStrike">
              <a:solidFill>
                <a:srgbClr val="0099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0" name="Google Shape;110;g3131ddcd757_0_223"/>
          <p:cNvPicPr preferRelativeResize="0"/>
          <p:nvPr/>
        </p:nvPicPr>
        <p:blipFill rotWithShape="1">
          <a:blip r:embed="rId5">
            <a:alphaModFix/>
          </a:blip>
          <a:srcRect b="969" l="0" r="0" t="961"/>
          <a:stretch/>
        </p:blipFill>
        <p:spPr>
          <a:xfrm>
            <a:off x="769988" y="1664175"/>
            <a:ext cx="7604028" cy="347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3131ddcd757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925" y="164951"/>
            <a:ext cx="1857375" cy="7355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131ddcd757_0_88"/>
          <p:cNvSpPr txBox="1"/>
          <p:nvPr/>
        </p:nvSpPr>
        <p:spPr>
          <a:xfrm>
            <a:off x="286325" y="946775"/>
            <a:ext cx="86925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cs-CZ" sz="2100">
                <a:solidFill>
                  <a:srgbClr val="009933"/>
                </a:solidFill>
                <a:latin typeface="Open Sans"/>
                <a:ea typeface="Open Sans"/>
                <a:cs typeface="Open Sans"/>
                <a:sym typeface="Open Sans"/>
              </a:rPr>
              <a:t>Praktické rady pro zástupce obcí</a:t>
            </a:r>
            <a:endParaRPr b="1" i="0" sz="2100" u="none" cap="none" strike="noStrike">
              <a:solidFill>
                <a:srgbClr val="0099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7" name="Google Shape;117;g3131ddcd757_0_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3103" y="2173025"/>
            <a:ext cx="2866929" cy="211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g3131ddcd757_0_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29754" y="3247963"/>
            <a:ext cx="1374300" cy="175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g3131ddcd757_0_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9925" y="2173025"/>
            <a:ext cx="2989451" cy="2119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3131ddcd757_0_88"/>
          <p:cNvSpPr/>
          <p:nvPr/>
        </p:nvSpPr>
        <p:spPr>
          <a:xfrm>
            <a:off x="591225" y="1707425"/>
            <a:ext cx="7068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3131ddcd757_0_88"/>
          <p:cNvSpPr/>
          <p:nvPr/>
        </p:nvSpPr>
        <p:spPr>
          <a:xfrm>
            <a:off x="5150525" y="1707425"/>
            <a:ext cx="7068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cs-CZ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g3131ddcd757_0_8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36625" y="3322375"/>
            <a:ext cx="2387857" cy="167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3131ddcd757_0_88"/>
          <p:cNvSpPr txBox="1"/>
          <p:nvPr/>
        </p:nvSpPr>
        <p:spPr>
          <a:xfrm>
            <a:off x="4383263" y="4699325"/>
            <a:ext cx="23877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www.komoraoze.cz/dokumenty/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g3131ddcd757_0_8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29750" y="225775"/>
            <a:ext cx="1857375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8022fb38f1_0_145"/>
          <p:cNvSpPr/>
          <p:nvPr/>
        </p:nvSpPr>
        <p:spPr>
          <a:xfrm>
            <a:off x="351825" y="3605697"/>
            <a:ext cx="4375200" cy="8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>
                <a:latin typeface="Open Sans"/>
                <a:ea typeface="Open Sans"/>
                <a:cs typeface="Open Sans"/>
                <a:sym typeface="Open Sans"/>
              </a:rPr>
              <a:t>Štěpán Chalupa</a:t>
            </a:r>
            <a:r>
              <a:rPr lang="cs-CZ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cs-CZ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stepan.chalupa@komoraoze.cz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g28022fb38f1_0_145"/>
          <p:cNvSpPr/>
          <p:nvPr/>
        </p:nvSpPr>
        <p:spPr>
          <a:xfrm>
            <a:off x="215153" y="971639"/>
            <a:ext cx="8121900" cy="2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-CZ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dekarbonizace</a:t>
            </a:r>
            <a:r>
              <a:rPr b="0" i="0" lang="cs-CZ" sz="1400" u="none" cap="none" strike="noStrike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 důvěra nejlevnější zdvojnásobení náhrada uhlí a plynu dekarbonizace důvěra nejlevnější zdvojnásobení náhrada uhlí a plynu dekarbonizace </a:t>
            </a:r>
            <a:r>
              <a:rPr b="1" i="0" lang="cs-CZ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důvěra</a:t>
            </a:r>
            <a:r>
              <a:rPr b="1" i="0" lang="cs-CZ" sz="1400" u="none" cap="none" strike="noStrike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0" i="0" lang="cs-CZ" sz="1400" u="none" cap="none" strike="noStrike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nejlevnější zdvojnásobení náhrada uhlí a plynu dekarbonizace důvěra </a:t>
            </a:r>
            <a:r>
              <a:rPr b="1" i="0" lang="cs-CZ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nejlevnější </a:t>
            </a:r>
            <a:r>
              <a:rPr b="0" i="0" lang="cs-CZ" sz="1400" u="none" cap="none" strike="noStrike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zdvojnásobení náhrada uhlí a plynu dekarbonizace důvěra nejlevnější </a:t>
            </a:r>
            <a:r>
              <a:rPr b="1" i="0" lang="cs-CZ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zdvojnásobení</a:t>
            </a:r>
            <a:r>
              <a:rPr b="1" i="0" lang="cs-CZ" sz="1400" u="none" cap="none" strike="noStrike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b="0" i="0" lang="cs-CZ" sz="1400" u="none" cap="none" strike="noStrike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náhrada uhlí a plynu dekarbonizace důvěra nejlevnější zdvojnásobení náhrada uhlí a plynu dekarbonizace důvěra nejlevnější zdvojnásobení </a:t>
            </a:r>
            <a:r>
              <a:rPr b="1" i="0" lang="cs-CZ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náhrada uhlí a plynu </a:t>
            </a:r>
            <a:r>
              <a:rPr b="0" i="0" lang="cs-CZ" sz="1400" u="none" cap="none" strike="noStrike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dekarbonizace důvěra nejlevnější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EEEEE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99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99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cs-CZ" sz="1800" u="none" cap="none" strike="noStrike">
                <a:solidFill>
                  <a:srgbClr val="009933"/>
                </a:solidFill>
                <a:latin typeface="Open Sans"/>
                <a:ea typeface="Open Sans"/>
                <a:cs typeface="Open Sans"/>
                <a:sym typeface="Open Sans"/>
              </a:rPr>
              <a:t>Děkuj</a:t>
            </a:r>
            <a:r>
              <a:rPr b="1" lang="cs-CZ" sz="1800">
                <a:solidFill>
                  <a:srgbClr val="009933"/>
                </a:solidFill>
                <a:latin typeface="Open Sans"/>
                <a:ea typeface="Open Sans"/>
                <a:cs typeface="Open Sans"/>
                <a:sym typeface="Open Sans"/>
              </a:rPr>
              <a:t>i za pozornost</a:t>
            </a:r>
            <a:r>
              <a:rPr b="1" i="0" lang="cs-CZ" sz="1800" u="none" cap="none" strike="noStrike">
                <a:solidFill>
                  <a:srgbClr val="00993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g28022fb38f1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925" y="164951"/>
            <a:ext cx="1857375" cy="73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8022fb38f1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29750" y="225775"/>
            <a:ext cx="1857375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