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1"/>
    <p:sldMasterId id="2147483804" r:id="rId2"/>
    <p:sldMasterId id="2147483648" r:id="rId3"/>
    <p:sldMasterId id="2147483714" r:id="rId4"/>
  </p:sldMasterIdLst>
  <p:notesMasterIdLst>
    <p:notesMasterId r:id="rId29"/>
  </p:notesMasterIdLst>
  <p:sldIdLst>
    <p:sldId id="295" r:id="rId5"/>
    <p:sldId id="418" r:id="rId6"/>
    <p:sldId id="441" r:id="rId7"/>
    <p:sldId id="432" r:id="rId8"/>
    <p:sldId id="437" r:id="rId9"/>
    <p:sldId id="421" r:id="rId10"/>
    <p:sldId id="433" r:id="rId11"/>
    <p:sldId id="443" r:id="rId12"/>
    <p:sldId id="456" r:id="rId13"/>
    <p:sldId id="438" r:id="rId14"/>
    <p:sldId id="451" r:id="rId15"/>
    <p:sldId id="457" r:id="rId16"/>
    <p:sldId id="439" r:id="rId17"/>
    <p:sldId id="453" r:id="rId18"/>
    <p:sldId id="458" r:id="rId19"/>
    <p:sldId id="440" r:id="rId20"/>
    <p:sldId id="445" r:id="rId21"/>
    <p:sldId id="459" r:id="rId22"/>
    <p:sldId id="449" r:id="rId23"/>
    <p:sldId id="460" r:id="rId24"/>
    <p:sldId id="455" r:id="rId25"/>
    <p:sldId id="461" r:id="rId26"/>
    <p:sldId id="436" r:id="rId27"/>
    <p:sldId id="435" r:id="rId28"/>
  </p:sldIdLst>
  <p:sldSz cx="9906000" cy="6858000" type="A4"/>
  <p:notesSz cx="6858000" cy="9144000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pos="172">
          <p15:clr>
            <a:srgbClr val="A4A3A4"/>
          </p15:clr>
        </p15:guide>
        <p15:guide id="4" pos="60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86"/>
    <a:srgbClr val="008232"/>
    <a:srgbClr val="004B86"/>
    <a:srgbClr val="004B82"/>
    <a:srgbClr val="239655"/>
    <a:srgbClr val="006B30"/>
    <a:srgbClr val="878EBE"/>
    <a:srgbClr val="6EAF7D"/>
    <a:srgbClr val="A0C8A5"/>
    <a:srgbClr val="D2E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D0562-8B5A-4116-9D84-9ECFC0E69092}" v="1" dt="2026-05-10T20:09:14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35" autoAdjust="0"/>
    <p:restoredTop sz="94582" autoAdjust="0"/>
  </p:normalViewPr>
  <p:slideViewPr>
    <p:cSldViewPr>
      <p:cViewPr varScale="1">
        <p:scale>
          <a:sx n="96" d="100"/>
          <a:sy n="96" d="100"/>
        </p:scale>
        <p:origin x="956" y="64"/>
      </p:cViewPr>
      <p:guideLst>
        <p:guide orient="horz" pos="2160"/>
        <p:guide pos="3120"/>
        <p:guide pos="172"/>
        <p:guide pos="60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Vinklárková" userId="1415963a798d0436" providerId="LiveId" clId="{AC6BF170-C76E-4FA3-8BD6-9D8977F583C2}"/>
    <pc:docChg chg="custSel addSld delSld modSld sldOrd">
      <pc:chgData name="Markéta Vinklárková" userId="1415963a798d0436" providerId="LiveId" clId="{AC6BF170-C76E-4FA3-8BD6-9D8977F583C2}" dt="2026-05-10T20:36:08.843" v="213"/>
      <pc:docMkLst>
        <pc:docMk/>
      </pc:docMkLst>
      <pc:sldChg chg="ord">
        <pc:chgData name="Markéta Vinklárková" userId="1415963a798d0436" providerId="LiveId" clId="{AC6BF170-C76E-4FA3-8BD6-9D8977F583C2}" dt="2026-05-10T20:34:56.485" v="197"/>
        <pc:sldMkLst>
          <pc:docMk/>
          <pc:sldMk cId="1333220808" sldId="421"/>
        </pc:sldMkLst>
      </pc:sldChg>
      <pc:sldChg chg="ord">
        <pc:chgData name="Markéta Vinklárková" userId="1415963a798d0436" providerId="LiveId" clId="{AC6BF170-C76E-4FA3-8BD6-9D8977F583C2}" dt="2026-05-10T20:34:56.457" v="195"/>
        <pc:sldMkLst>
          <pc:docMk/>
          <pc:sldMk cId="515980520" sldId="432"/>
        </pc:sldMkLst>
      </pc:sldChg>
      <pc:sldChg chg="ord">
        <pc:chgData name="Markéta Vinklárková" userId="1415963a798d0436" providerId="LiveId" clId="{AC6BF170-C76E-4FA3-8BD6-9D8977F583C2}" dt="2026-05-10T20:35:21.589" v="205"/>
        <pc:sldMkLst>
          <pc:docMk/>
          <pc:sldMk cId="744822995" sldId="433"/>
        </pc:sldMkLst>
      </pc:sldChg>
      <pc:sldChg chg="ord">
        <pc:chgData name="Markéta Vinklárková" userId="1415963a798d0436" providerId="LiveId" clId="{AC6BF170-C76E-4FA3-8BD6-9D8977F583C2}" dt="2026-05-10T20:34:56.480" v="196"/>
        <pc:sldMkLst>
          <pc:docMk/>
          <pc:sldMk cId="3627901462" sldId="437"/>
        </pc:sldMkLst>
      </pc:sldChg>
      <pc:sldChg chg="ord">
        <pc:chgData name="Markéta Vinklárková" userId="1415963a798d0436" providerId="LiveId" clId="{AC6BF170-C76E-4FA3-8BD6-9D8977F583C2}" dt="2026-05-10T20:34:56.512" v="200"/>
        <pc:sldMkLst>
          <pc:docMk/>
          <pc:sldMk cId="1956392804" sldId="438"/>
        </pc:sldMkLst>
      </pc:sldChg>
      <pc:sldChg chg="ord">
        <pc:chgData name="Markéta Vinklárková" userId="1415963a798d0436" providerId="LiveId" clId="{AC6BF170-C76E-4FA3-8BD6-9D8977F583C2}" dt="2026-05-10T20:34:56.525" v="202"/>
        <pc:sldMkLst>
          <pc:docMk/>
          <pc:sldMk cId="2648157559" sldId="439"/>
        </pc:sldMkLst>
      </pc:sldChg>
      <pc:sldChg chg="add del">
        <pc:chgData name="Markéta Vinklárková" userId="1415963a798d0436" providerId="LiveId" clId="{AC6BF170-C76E-4FA3-8BD6-9D8977F583C2}" dt="2026-05-10T20:12:43.178" v="2"/>
        <pc:sldMkLst>
          <pc:docMk/>
          <pc:sldMk cId="4113983246" sldId="442"/>
        </pc:sldMkLst>
      </pc:sldChg>
      <pc:sldChg chg="modSp add mod ord">
        <pc:chgData name="Markéta Vinklárková" userId="1415963a798d0436" providerId="LiveId" clId="{AC6BF170-C76E-4FA3-8BD6-9D8977F583C2}" dt="2026-05-10T20:36:08.843" v="213"/>
        <pc:sldMkLst>
          <pc:docMk/>
          <pc:sldMk cId="370743275" sldId="443"/>
        </pc:sldMkLst>
        <pc:spChg chg="mod">
          <ac:chgData name="Markéta Vinklárková" userId="1415963a798d0436" providerId="LiveId" clId="{AC6BF170-C76E-4FA3-8BD6-9D8977F583C2}" dt="2026-05-10T20:12:43.274" v="3" actId="27636"/>
          <ac:spMkLst>
            <pc:docMk/>
            <pc:sldMk cId="370743275" sldId="443"/>
            <ac:spMk id="2" creationId="{3B9D0C0F-905A-F732-7336-72B418D17C00}"/>
          </ac:spMkLst>
        </pc:spChg>
      </pc:sldChg>
      <pc:sldChg chg="add del">
        <pc:chgData name="Markéta Vinklárková" userId="1415963a798d0436" providerId="LiveId" clId="{AC6BF170-C76E-4FA3-8BD6-9D8977F583C2}" dt="2026-05-10T20:16:01.741" v="6"/>
        <pc:sldMkLst>
          <pc:docMk/>
          <pc:sldMk cId="3476438982" sldId="444"/>
        </pc:sldMkLst>
      </pc:sldChg>
      <pc:sldChg chg="add">
        <pc:chgData name="Markéta Vinklárková" userId="1415963a798d0436" providerId="LiveId" clId="{AC6BF170-C76E-4FA3-8BD6-9D8977F583C2}" dt="2026-05-10T20:16:01.711" v="5"/>
        <pc:sldMkLst>
          <pc:docMk/>
          <pc:sldMk cId="874285869" sldId="445"/>
        </pc:sldMkLst>
      </pc:sldChg>
      <pc:sldChg chg="add del">
        <pc:chgData name="Markéta Vinklárková" userId="1415963a798d0436" providerId="LiveId" clId="{AC6BF170-C76E-4FA3-8BD6-9D8977F583C2}" dt="2026-05-10T20:19:58.571" v="9"/>
        <pc:sldMkLst>
          <pc:docMk/>
          <pc:sldMk cId="3527133460" sldId="446"/>
        </pc:sldMkLst>
      </pc:sldChg>
      <pc:sldChg chg="add del">
        <pc:chgData name="Markéta Vinklárková" userId="1415963a798d0436" providerId="LiveId" clId="{AC6BF170-C76E-4FA3-8BD6-9D8977F583C2}" dt="2026-05-10T20:20:32.746" v="11"/>
        <pc:sldMkLst>
          <pc:docMk/>
          <pc:sldMk cId="3857148900" sldId="447"/>
        </pc:sldMkLst>
      </pc:sldChg>
      <pc:sldChg chg="add del">
        <pc:chgData name="Markéta Vinklárková" userId="1415963a798d0436" providerId="LiveId" clId="{AC6BF170-C76E-4FA3-8BD6-9D8977F583C2}" dt="2026-05-10T20:21:12.259" v="13"/>
        <pc:sldMkLst>
          <pc:docMk/>
          <pc:sldMk cId="2721882965" sldId="448"/>
        </pc:sldMkLst>
      </pc:sldChg>
      <pc:sldChg chg="modSp add mod ord">
        <pc:chgData name="Markéta Vinklárková" userId="1415963a798d0436" providerId="LiveId" clId="{AC6BF170-C76E-4FA3-8BD6-9D8977F583C2}" dt="2026-05-10T20:34:56.530" v="203"/>
        <pc:sldMkLst>
          <pc:docMk/>
          <pc:sldMk cId="578348327" sldId="449"/>
        </pc:sldMkLst>
        <pc:spChg chg="mod">
          <ac:chgData name="Markéta Vinklárková" userId="1415963a798d0436" providerId="LiveId" clId="{AC6BF170-C76E-4FA3-8BD6-9D8977F583C2}" dt="2026-05-10T20:21:12.279" v="14" actId="27636"/>
          <ac:spMkLst>
            <pc:docMk/>
            <pc:sldMk cId="578348327" sldId="449"/>
            <ac:spMk id="2" creationId="{3B9D0C0F-905A-F732-7336-72B418D17C00}"/>
          </ac:spMkLst>
        </pc:spChg>
      </pc:sldChg>
      <pc:sldChg chg="add del">
        <pc:chgData name="Markéta Vinklárková" userId="1415963a798d0436" providerId="LiveId" clId="{AC6BF170-C76E-4FA3-8BD6-9D8977F583C2}" dt="2026-05-10T20:23:37.427" v="17"/>
        <pc:sldMkLst>
          <pc:docMk/>
          <pc:sldMk cId="4037125680" sldId="450"/>
        </pc:sldMkLst>
      </pc:sldChg>
      <pc:sldChg chg="modSp add mod ord">
        <pc:chgData name="Markéta Vinklárková" userId="1415963a798d0436" providerId="LiveId" clId="{AC6BF170-C76E-4FA3-8BD6-9D8977F583C2}" dt="2026-05-10T20:34:56.507" v="199"/>
        <pc:sldMkLst>
          <pc:docMk/>
          <pc:sldMk cId="1327199810" sldId="451"/>
        </pc:sldMkLst>
        <pc:spChg chg="mod">
          <ac:chgData name="Markéta Vinklárková" userId="1415963a798d0436" providerId="LiveId" clId="{AC6BF170-C76E-4FA3-8BD6-9D8977F583C2}" dt="2026-05-10T20:23:37.449" v="18" actId="27636"/>
          <ac:spMkLst>
            <pc:docMk/>
            <pc:sldMk cId="1327199810" sldId="451"/>
            <ac:spMk id="2" creationId="{3B9D0C0F-905A-F732-7336-72B418D17C00}"/>
          </ac:spMkLst>
        </pc:spChg>
      </pc:sldChg>
      <pc:sldChg chg="add del">
        <pc:chgData name="Markéta Vinklárková" userId="1415963a798d0436" providerId="LiveId" clId="{AC6BF170-C76E-4FA3-8BD6-9D8977F583C2}" dt="2026-05-10T20:26:04.765" v="21"/>
        <pc:sldMkLst>
          <pc:docMk/>
          <pc:sldMk cId="4031680808" sldId="452"/>
        </pc:sldMkLst>
      </pc:sldChg>
      <pc:sldChg chg="add ord">
        <pc:chgData name="Markéta Vinklárková" userId="1415963a798d0436" providerId="LiveId" clId="{AC6BF170-C76E-4FA3-8BD6-9D8977F583C2}" dt="2026-05-10T20:34:56.519" v="201"/>
        <pc:sldMkLst>
          <pc:docMk/>
          <pc:sldMk cId="1970614586" sldId="453"/>
        </pc:sldMkLst>
      </pc:sldChg>
      <pc:sldChg chg="add del ord">
        <pc:chgData name="Markéta Vinklárková" userId="1415963a798d0436" providerId="LiveId" clId="{AC6BF170-C76E-4FA3-8BD6-9D8977F583C2}" dt="2026-05-10T20:30:20.002" v="25"/>
        <pc:sldMkLst>
          <pc:docMk/>
          <pc:sldMk cId="2551438886" sldId="454"/>
        </pc:sldMkLst>
      </pc:sldChg>
      <pc:sldChg chg="addSp modSp add mod">
        <pc:chgData name="Markéta Vinklárková" userId="1415963a798d0436" providerId="LiveId" clId="{AC6BF170-C76E-4FA3-8BD6-9D8977F583C2}" dt="2026-05-10T20:31:16.642" v="194"/>
        <pc:sldMkLst>
          <pc:docMk/>
          <pc:sldMk cId="290435106" sldId="455"/>
        </pc:sldMkLst>
        <pc:spChg chg="mod">
          <ac:chgData name="Markéta Vinklárková" userId="1415963a798d0436" providerId="LiveId" clId="{AC6BF170-C76E-4FA3-8BD6-9D8977F583C2}" dt="2026-05-10T20:31:16.642" v="193"/>
          <ac:spMkLst>
            <pc:docMk/>
            <pc:sldMk cId="290435106" sldId="455"/>
            <ac:spMk id="2" creationId="{3B9D0C0F-905A-F732-7336-72B418D17C00}"/>
          </ac:spMkLst>
        </pc:spChg>
        <pc:graphicFrameChg chg="add mod modGraphic">
          <ac:chgData name="Markéta Vinklárková" userId="1415963a798d0436" providerId="LiveId" clId="{AC6BF170-C76E-4FA3-8BD6-9D8977F583C2}" dt="2026-05-10T20:31:16.642" v="194"/>
          <ac:graphicFrameMkLst>
            <pc:docMk/>
            <pc:sldMk cId="290435106" sldId="455"/>
            <ac:graphicFrameMk id="4" creationId="{8C01EECD-EAAC-47BB-A822-DC272DDE7EE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43EBA-CDDB-4EE8-8575-AFE6B2EEF1C4}" type="datetimeFigureOut">
              <a:rPr lang="de-DE" smtClean="0"/>
              <a:pPr/>
              <a:t>11.05.2026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2E669-94A7-4769-A079-0892FA888A4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73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0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7.xml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0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8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9.xml"/><Relationship Id="rId5" Type="http://schemas.openxmlformats.org/officeDocument/2006/relationships/image" Target="../media/image19.sv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4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ün/blau hallo nach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6538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28" y="764704"/>
            <a:ext cx="4305539" cy="5733256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033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64512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4" name="Objek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ildplatzhalt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33151" y="1268701"/>
            <a:ext cx="3024306" cy="475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6105442" y="5229200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4824558" cy="316836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5471953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17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04775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4" name="Objek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ildplatzhalt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33151" y="1268701"/>
            <a:ext cx="3024306" cy="475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6105442" y="5229200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4824558" cy="316836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rgbClr val="003C86"/>
              </a:buClr>
              <a:defRPr/>
            </a:lvl1pPr>
            <a:lvl2pPr>
              <a:lnSpc>
                <a:spcPct val="110000"/>
              </a:lnSpc>
              <a:buClr>
                <a:srgbClr val="003C86"/>
              </a:buClr>
              <a:defRPr/>
            </a:lvl2pPr>
            <a:lvl3pPr>
              <a:lnSpc>
                <a:spcPct val="110000"/>
              </a:lnSpc>
              <a:buClr>
                <a:srgbClr val="003C86"/>
              </a:buClr>
              <a:defRPr/>
            </a:lvl3pPr>
            <a:lvl4pPr>
              <a:lnSpc>
                <a:spcPct val="110000"/>
              </a:lnSpc>
              <a:buClr>
                <a:srgbClr val="003C86"/>
              </a:buClr>
              <a:defRPr/>
            </a:lvl4pPr>
            <a:lvl5pPr>
              <a:lnSpc>
                <a:spcPct val="110000"/>
              </a:lnSpc>
              <a:buClr>
                <a:srgbClr val="003C86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5471953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3C86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611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zw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23720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6034160" y="1268700"/>
            <a:ext cx="2951288" cy="2376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2952297" cy="208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6105160" y="5085184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6105160" y="2925893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4823822" cy="309636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68700"/>
            <a:ext cx="482455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20552" y="2203945"/>
            <a:ext cx="4823821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74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zw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06923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6034160" y="1268700"/>
            <a:ext cx="2951288" cy="2376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2952297" cy="208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6105160" y="5085184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6105160" y="2925893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4823822" cy="309636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rgbClr val="003C86"/>
              </a:buClr>
              <a:defRPr/>
            </a:lvl1pPr>
            <a:lvl2pPr>
              <a:lnSpc>
                <a:spcPct val="110000"/>
              </a:lnSpc>
              <a:buClr>
                <a:srgbClr val="003C86"/>
              </a:buClr>
              <a:defRPr/>
            </a:lvl2pPr>
            <a:lvl3pPr>
              <a:lnSpc>
                <a:spcPct val="110000"/>
              </a:lnSpc>
              <a:buClr>
                <a:srgbClr val="003C86"/>
              </a:buClr>
              <a:defRPr/>
            </a:lvl3pPr>
            <a:lvl4pPr>
              <a:lnSpc>
                <a:spcPct val="110000"/>
              </a:lnSpc>
              <a:buClr>
                <a:srgbClr val="003C86"/>
              </a:buClr>
              <a:defRPr/>
            </a:lvl4pPr>
            <a:lvl5pPr>
              <a:lnSpc>
                <a:spcPct val="110000"/>
              </a:lnSpc>
              <a:buClr>
                <a:srgbClr val="003C86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68700"/>
            <a:ext cx="482455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20552" y="2203945"/>
            <a:ext cx="4823821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3C86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4467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dr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05092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33150" y="1268700"/>
            <a:ext cx="3600431" cy="2376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8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1152098" cy="216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6105160" y="2925893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6105160" y="5193245"/>
            <a:ext cx="1008080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Bildplatzhalter 9"/>
          <p:cNvSpPr>
            <a:spLocks noGrp="1"/>
          </p:cNvSpPr>
          <p:nvPr>
            <p:ph type="pic" sz="quarter" idx="22" hasCustomPrompt="1"/>
          </p:nvPr>
        </p:nvSpPr>
        <p:spPr>
          <a:xfrm>
            <a:off x="7905411" y="3861060"/>
            <a:ext cx="1152046" cy="216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7970619" y="5193244"/>
            <a:ext cx="1014830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9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4824558" cy="316836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0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68700"/>
            <a:ext cx="482455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20552" y="2203945"/>
            <a:ext cx="4823821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36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dr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98527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33150" y="1268700"/>
            <a:ext cx="3600431" cy="2376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8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1152098" cy="216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6105160" y="2925893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6105160" y="5193245"/>
            <a:ext cx="1008080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Bildplatzhalter 9"/>
          <p:cNvSpPr>
            <a:spLocks noGrp="1"/>
          </p:cNvSpPr>
          <p:nvPr>
            <p:ph type="pic" sz="quarter" idx="22" hasCustomPrompt="1"/>
          </p:nvPr>
        </p:nvSpPr>
        <p:spPr>
          <a:xfrm>
            <a:off x="7905411" y="3861060"/>
            <a:ext cx="1152046" cy="216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7970619" y="5193244"/>
            <a:ext cx="1014830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9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4824558" cy="316836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rgbClr val="003C86"/>
              </a:buClr>
              <a:defRPr/>
            </a:lvl1pPr>
            <a:lvl2pPr>
              <a:lnSpc>
                <a:spcPct val="110000"/>
              </a:lnSpc>
              <a:buClr>
                <a:srgbClr val="003C86"/>
              </a:buClr>
              <a:defRPr/>
            </a:lvl2pPr>
            <a:lvl3pPr>
              <a:lnSpc>
                <a:spcPct val="110000"/>
              </a:lnSpc>
              <a:buClr>
                <a:srgbClr val="003C86"/>
              </a:buClr>
              <a:defRPr/>
            </a:lvl3pPr>
            <a:lvl4pPr>
              <a:lnSpc>
                <a:spcPct val="110000"/>
              </a:lnSpc>
              <a:buClr>
                <a:srgbClr val="003C86"/>
              </a:buClr>
              <a:defRPr/>
            </a:lvl4pPr>
            <a:lvl5pPr>
              <a:lnSpc>
                <a:spcPct val="110000"/>
              </a:lnSpc>
              <a:buClr>
                <a:srgbClr val="003C86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0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68700"/>
            <a:ext cx="482455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20552" y="2203945"/>
            <a:ext cx="4823821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3C86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06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65656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992560" y="1268761"/>
            <a:ext cx="7992888" cy="4752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1064568" y="5302151"/>
            <a:ext cx="2448340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181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56155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31740" y="1844824"/>
            <a:ext cx="7709692" cy="24061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3" name="Freeform 3"/>
          <p:cNvSpPr/>
          <p:nvPr userDrawn="1"/>
        </p:nvSpPr>
        <p:spPr>
          <a:xfrm>
            <a:off x="920552" y="1562035"/>
            <a:ext cx="8132068" cy="4171221"/>
          </a:xfrm>
          <a:custGeom>
            <a:avLst/>
            <a:gdLst/>
            <a:ahLst/>
            <a:cxnLst/>
            <a:rect l="l" t="t" r="r" b="b"/>
            <a:pathLst>
              <a:path w="17051744" h="11237562">
                <a:moveTo>
                  <a:pt x="0" y="0"/>
                </a:moveTo>
                <a:lnTo>
                  <a:pt x="0" y="11237562"/>
                </a:lnTo>
                <a:lnTo>
                  <a:pt x="17051744" y="11237562"/>
                </a:lnTo>
                <a:lnTo>
                  <a:pt x="17051744" y="0"/>
                </a:lnTo>
                <a:lnTo>
                  <a:pt x="0" y="0"/>
                </a:lnTo>
                <a:close/>
                <a:moveTo>
                  <a:pt x="16990783" y="11176602"/>
                </a:moveTo>
                <a:lnTo>
                  <a:pt x="59690" y="11176602"/>
                </a:lnTo>
                <a:lnTo>
                  <a:pt x="59690" y="59690"/>
                </a:lnTo>
                <a:lnTo>
                  <a:pt x="16990783" y="59690"/>
                </a:lnTo>
                <a:lnTo>
                  <a:pt x="16990783" y="11176602"/>
                </a:lnTo>
                <a:close/>
              </a:path>
            </a:pathLst>
          </a:custGeom>
          <a:solidFill>
            <a:srgbClr val="2A8435"/>
          </a:solidFill>
        </p:spPr>
      </p:sp>
    </p:spTree>
    <p:extLst>
      <p:ext uri="{BB962C8B-B14F-4D97-AF65-F5344CB8AC3E}">
        <p14:creationId xmlns:p14="http://schemas.microsoft.com/office/powerpoint/2010/main" val="3453706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97197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64568" y="1628800"/>
            <a:ext cx="7920880" cy="40324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grpSp>
        <p:nvGrpSpPr>
          <p:cNvPr id="6" name="Group 4"/>
          <p:cNvGrpSpPr/>
          <p:nvPr userDrawn="1"/>
        </p:nvGrpSpPr>
        <p:grpSpPr>
          <a:xfrm>
            <a:off x="887154" y="1518965"/>
            <a:ext cx="8242310" cy="4203517"/>
            <a:chOff x="0" y="0"/>
            <a:chExt cx="16758919" cy="11237562"/>
          </a:xfrm>
          <a:solidFill>
            <a:schemeClr val="accent2"/>
          </a:solidFill>
        </p:grpSpPr>
        <p:sp>
          <p:nvSpPr>
            <p:cNvPr id="7" name="Freeform 5"/>
            <p:cNvSpPr/>
            <p:nvPr/>
          </p:nvSpPr>
          <p:spPr>
            <a:xfrm>
              <a:off x="0" y="0"/>
              <a:ext cx="16758919" cy="11237562"/>
            </a:xfrm>
            <a:custGeom>
              <a:avLst/>
              <a:gdLst/>
              <a:ahLst/>
              <a:cxnLst/>
              <a:rect l="l" t="t" r="r" b="b"/>
              <a:pathLst>
                <a:path w="17051744" h="11237562">
                  <a:moveTo>
                    <a:pt x="0" y="0"/>
                  </a:moveTo>
                  <a:lnTo>
                    <a:pt x="0" y="11237562"/>
                  </a:lnTo>
                  <a:lnTo>
                    <a:pt x="17051744" y="11237562"/>
                  </a:lnTo>
                  <a:lnTo>
                    <a:pt x="17051744" y="0"/>
                  </a:lnTo>
                  <a:lnTo>
                    <a:pt x="0" y="0"/>
                  </a:lnTo>
                  <a:close/>
                  <a:moveTo>
                    <a:pt x="16990783" y="11176602"/>
                  </a:moveTo>
                  <a:lnTo>
                    <a:pt x="59690" y="11176602"/>
                  </a:lnTo>
                  <a:lnTo>
                    <a:pt x="59690" y="59690"/>
                  </a:lnTo>
                  <a:lnTo>
                    <a:pt x="16990783" y="59690"/>
                  </a:lnTo>
                  <a:lnTo>
                    <a:pt x="16990783" y="11176602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75000"/>
                </a:schemeClr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178613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38792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"/>
          <p:cNvGrpSpPr/>
          <p:nvPr userDrawn="1"/>
        </p:nvGrpSpPr>
        <p:grpSpPr>
          <a:xfrm>
            <a:off x="992560" y="1556792"/>
            <a:ext cx="3600400" cy="4165690"/>
            <a:chOff x="0" y="0"/>
            <a:chExt cx="16758919" cy="11237562"/>
          </a:xfrm>
          <a:solidFill>
            <a:schemeClr val="accent2"/>
          </a:solidFill>
        </p:grpSpPr>
        <p:sp>
          <p:nvSpPr>
            <p:cNvPr id="7" name="Freeform 5"/>
            <p:cNvSpPr/>
            <p:nvPr/>
          </p:nvSpPr>
          <p:spPr>
            <a:xfrm>
              <a:off x="0" y="0"/>
              <a:ext cx="16758919" cy="11237562"/>
            </a:xfrm>
            <a:custGeom>
              <a:avLst/>
              <a:gdLst/>
              <a:ahLst/>
              <a:cxnLst/>
              <a:rect l="l" t="t" r="r" b="b"/>
              <a:pathLst>
                <a:path w="17051744" h="11237562">
                  <a:moveTo>
                    <a:pt x="0" y="0"/>
                  </a:moveTo>
                  <a:lnTo>
                    <a:pt x="0" y="11237562"/>
                  </a:lnTo>
                  <a:lnTo>
                    <a:pt x="17051744" y="11237562"/>
                  </a:lnTo>
                  <a:lnTo>
                    <a:pt x="17051744" y="0"/>
                  </a:lnTo>
                  <a:lnTo>
                    <a:pt x="0" y="0"/>
                  </a:lnTo>
                  <a:close/>
                  <a:moveTo>
                    <a:pt x="16990783" y="11176602"/>
                  </a:moveTo>
                  <a:lnTo>
                    <a:pt x="59690" y="11176602"/>
                  </a:lnTo>
                  <a:lnTo>
                    <a:pt x="59690" y="59690"/>
                  </a:lnTo>
                  <a:lnTo>
                    <a:pt x="16990783" y="59690"/>
                  </a:lnTo>
                  <a:lnTo>
                    <a:pt x="16990783" y="11176602"/>
                  </a:lnTo>
                  <a:close/>
                </a:path>
              </a:pathLst>
            </a:custGeom>
            <a:grpFill/>
            <a:ln>
              <a:solidFill>
                <a:srgbClr val="008232"/>
              </a:solidFill>
            </a:ln>
          </p:spPr>
        </p:sp>
      </p:grpSp>
      <p:grpSp>
        <p:nvGrpSpPr>
          <p:cNvPr id="10" name="Group 4"/>
          <p:cNvGrpSpPr/>
          <p:nvPr userDrawn="1"/>
        </p:nvGrpSpPr>
        <p:grpSpPr>
          <a:xfrm>
            <a:off x="5313040" y="1556792"/>
            <a:ext cx="3600400" cy="4165690"/>
            <a:chOff x="0" y="0"/>
            <a:chExt cx="16758919" cy="11237562"/>
          </a:xfrm>
          <a:solidFill>
            <a:schemeClr val="accent2"/>
          </a:solidFill>
        </p:grpSpPr>
        <p:sp>
          <p:nvSpPr>
            <p:cNvPr id="11" name="Freeform 5"/>
            <p:cNvSpPr/>
            <p:nvPr/>
          </p:nvSpPr>
          <p:spPr>
            <a:xfrm>
              <a:off x="0" y="0"/>
              <a:ext cx="16758919" cy="11237562"/>
            </a:xfrm>
            <a:custGeom>
              <a:avLst/>
              <a:gdLst/>
              <a:ahLst/>
              <a:cxnLst/>
              <a:rect l="l" t="t" r="r" b="b"/>
              <a:pathLst>
                <a:path w="17051744" h="11237562">
                  <a:moveTo>
                    <a:pt x="0" y="0"/>
                  </a:moveTo>
                  <a:lnTo>
                    <a:pt x="0" y="11237562"/>
                  </a:lnTo>
                  <a:lnTo>
                    <a:pt x="17051744" y="11237562"/>
                  </a:lnTo>
                  <a:lnTo>
                    <a:pt x="17051744" y="0"/>
                  </a:lnTo>
                  <a:lnTo>
                    <a:pt x="0" y="0"/>
                  </a:lnTo>
                  <a:close/>
                  <a:moveTo>
                    <a:pt x="16990783" y="11176602"/>
                  </a:moveTo>
                  <a:lnTo>
                    <a:pt x="59690" y="11176602"/>
                  </a:lnTo>
                  <a:lnTo>
                    <a:pt x="59690" y="59690"/>
                  </a:lnTo>
                  <a:lnTo>
                    <a:pt x="16990783" y="59690"/>
                  </a:lnTo>
                  <a:lnTo>
                    <a:pt x="16990783" y="11176602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75000"/>
                </a:schemeClr>
              </a:solidFill>
            </a:ln>
          </p:spPr>
        </p:sp>
      </p:grpSp>
      <p:sp>
        <p:nvSpPr>
          <p:cNvPr id="12" name="Inhaltsplatzhalter 16"/>
          <p:cNvSpPr>
            <a:spLocks noGrp="1"/>
          </p:cNvSpPr>
          <p:nvPr>
            <p:ph sz="quarter" idx="17"/>
          </p:nvPr>
        </p:nvSpPr>
        <p:spPr>
          <a:xfrm>
            <a:off x="1172530" y="1844824"/>
            <a:ext cx="3168451" cy="3456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360363" indent="0">
              <a:lnSpc>
                <a:spcPct val="110000"/>
              </a:lnSpc>
              <a:buNone/>
              <a:defRPr/>
            </a:lvl2pPr>
            <a:lvl3pPr marL="914400" indent="0">
              <a:lnSpc>
                <a:spcPct val="110000"/>
              </a:lnSpc>
              <a:buNone/>
              <a:defRPr/>
            </a:lvl3pPr>
            <a:lvl4pPr marL="1254125" indent="0">
              <a:lnSpc>
                <a:spcPct val="110000"/>
              </a:lnSpc>
              <a:buNone/>
              <a:defRPr/>
            </a:lvl4pPr>
            <a:lvl5pPr marL="1789112" indent="0">
              <a:lnSpc>
                <a:spcPct val="110000"/>
              </a:lnSpc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Inhaltsplatzhalter 16"/>
          <p:cNvSpPr>
            <a:spLocks noGrp="1"/>
          </p:cNvSpPr>
          <p:nvPr>
            <p:ph sz="quarter" idx="18"/>
          </p:nvPr>
        </p:nvSpPr>
        <p:spPr>
          <a:xfrm>
            <a:off x="5601072" y="1844824"/>
            <a:ext cx="3168451" cy="34563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360363" indent="0">
              <a:lnSpc>
                <a:spcPct val="110000"/>
              </a:lnSpc>
              <a:buNone/>
              <a:defRPr/>
            </a:lvl2pPr>
            <a:lvl3pPr marL="914400" indent="0">
              <a:lnSpc>
                <a:spcPct val="110000"/>
              </a:lnSpc>
              <a:buNone/>
              <a:defRPr/>
            </a:lvl3pPr>
            <a:lvl4pPr marL="1254125" indent="0">
              <a:lnSpc>
                <a:spcPct val="110000"/>
              </a:lnSpc>
              <a:buNone/>
              <a:defRPr/>
            </a:lvl4pPr>
            <a:lvl5pPr marL="1789112" indent="0">
              <a:lnSpc>
                <a:spcPct val="110000"/>
              </a:lnSpc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848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3882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755996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6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02959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552" y="1556792"/>
            <a:ext cx="8064896" cy="41764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71523" y="1556792"/>
            <a:ext cx="7697901" cy="42484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354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09550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553" y="1556768"/>
            <a:ext cx="8021630" cy="41764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20553" y="1619069"/>
            <a:ext cx="7920879" cy="411418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pic>
        <p:nvPicPr>
          <p:cNvPr id="13" name="Picture 9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546216">
            <a:off x="-241537" y="4164407"/>
            <a:ext cx="2747352" cy="284699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546216">
            <a:off x="-962703" y="4777517"/>
            <a:ext cx="2747352" cy="2846997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53783">
            <a:off x="7392484" y="286636"/>
            <a:ext cx="2979443" cy="3087506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833774">
            <a:off x="8118160" y="272110"/>
            <a:ext cx="2747352" cy="28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4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62343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8819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43882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Gerade Verbindung 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04528" y="1268700"/>
            <a:ext cx="7128872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04528" y="2204830"/>
            <a:ext cx="712887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823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66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29467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Gerade Verbindung 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04528" y="1268700"/>
            <a:ext cx="7128872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04528" y="2204830"/>
            <a:ext cx="712887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3C86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15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52448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6" name="Objek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Gerade Verbindung 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920552" y="2852920"/>
            <a:ext cx="8064896" cy="295234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rgbClr val="008232"/>
              </a:buClr>
              <a:defRPr/>
            </a:lvl1pPr>
            <a:lvl2pPr>
              <a:lnSpc>
                <a:spcPct val="110000"/>
              </a:lnSpc>
              <a:buClr>
                <a:srgbClr val="008232"/>
              </a:buClr>
              <a:defRPr/>
            </a:lvl2pPr>
            <a:lvl3pPr>
              <a:lnSpc>
                <a:spcPct val="110000"/>
              </a:lnSpc>
              <a:buClr>
                <a:srgbClr val="008232"/>
              </a:buClr>
              <a:defRPr/>
            </a:lvl3pPr>
            <a:lvl4pPr>
              <a:lnSpc>
                <a:spcPct val="110000"/>
              </a:lnSpc>
              <a:buClr>
                <a:srgbClr val="008232"/>
              </a:buClr>
              <a:defRPr/>
            </a:lvl4pPr>
            <a:lvl5pPr>
              <a:lnSpc>
                <a:spcPct val="110000"/>
              </a:lnSpc>
              <a:buClr>
                <a:srgbClr val="008232"/>
              </a:buClr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42695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20552" y="2176553"/>
            <a:ext cx="755996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823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819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78895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6" name="Objek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Gerade Verbindung 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920552" y="2852920"/>
            <a:ext cx="8064896" cy="295234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chemeClr val="accent2"/>
              </a:buClr>
              <a:defRPr/>
            </a:lvl1pPr>
            <a:lvl2pPr>
              <a:lnSpc>
                <a:spcPct val="110000"/>
              </a:lnSpc>
              <a:buClr>
                <a:schemeClr val="accent2"/>
              </a:buClr>
              <a:defRPr/>
            </a:lvl2pPr>
            <a:lvl3pPr>
              <a:lnSpc>
                <a:spcPct val="110000"/>
              </a:lnSpc>
              <a:buClr>
                <a:schemeClr val="accent2"/>
              </a:buClr>
              <a:defRPr/>
            </a:lvl3pPr>
            <a:lvl4pPr>
              <a:lnSpc>
                <a:spcPct val="110000"/>
              </a:lnSpc>
              <a:buClr>
                <a:schemeClr val="accent2"/>
              </a:buClr>
              <a:defRPr/>
            </a:lvl4pPr>
            <a:lvl5pPr>
              <a:lnSpc>
                <a:spcPct val="11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42695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20552" y="2176553"/>
            <a:ext cx="755996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513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64512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4" name="Objek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ildplatzhalter 9"/>
          <p:cNvSpPr>
            <a:spLocks noGrp="1"/>
          </p:cNvSpPr>
          <p:nvPr>
            <p:ph type="pic" sz="quarter" idx="15" hasCustomPrompt="1"/>
          </p:nvPr>
        </p:nvSpPr>
        <p:spPr>
          <a:xfrm>
            <a:off x="6033150" y="1268701"/>
            <a:ext cx="3600431" cy="475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105128" y="5229200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920552" y="2852920"/>
            <a:ext cx="4824558" cy="3168368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68700"/>
            <a:ext cx="482455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20552" y="2203945"/>
            <a:ext cx="4823821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823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8176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23720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6034160" y="1268700"/>
            <a:ext cx="2951288" cy="2376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2952297" cy="2016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105160" y="5085184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05160" y="2925893"/>
            <a:ext cx="143986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6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920552" y="2852920"/>
            <a:ext cx="4536504" cy="302435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>
                <a:solidFill>
                  <a:srgbClr val="003C86"/>
                </a:solidFill>
              </a:defRPr>
            </a:lvl1pPr>
            <a:lvl2pPr>
              <a:lnSpc>
                <a:spcPct val="110000"/>
              </a:lnSpc>
              <a:defRPr>
                <a:solidFill>
                  <a:srgbClr val="003C86"/>
                </a:solidFill>
              </a:defRPr>
            </a:lvl2pPr>
            <a:lvl3pPr>
              <a:lnSpc>
                <a:spcPct val="110000"/>
              </a:lnSpc>
              <a:defRPr>
                <a:solidFill>
                  <a:srgbClr val="003C86"/>
                </a:solidFill>
              </a:defRPr>
            </a:lvl3pPr>
            <a:lvl4pPr>
              <a:lnSpc>
                <a:spcPct val="110000"/>
              </a:lnSpc>
              <a:defRPr>
                <a:solidFill>
                  <a:srgbClr val="003C86"/>
                </a:solidFill>
              </a:defRPr>
            </a:lvl4pPr>
            <a:lvl5pPr>
              <a:lnSpc>
                <a:spcPct val="110000"/>
              </a:lnSpc>
              <a:defRPr>
                <a:solidFill>
                  <a:srgbClr val="003C86"/>
                </a:solidFill>
              </a:defRPr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268700"/>
            <a:ext cx="482455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20552" y="2203945"/>
            <a:ext cx="4823821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7428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65656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920552" y="1268761"/>
            <a:ext cx="8064896" cy="46805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064568" y="5157192"/>
            <a:ext cx="2448340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181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62220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755996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3C86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584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gruen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15452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005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1875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776536" y="1267815"/>
            <a:ext cx="403250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69556" y="2203945"/>
            <a:ext cx="4039488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953000" y="2203944"/>
            <a:ext cx="4039488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4959980" y="1267814"/>
            <a:ext cx="403250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r>
              <a:rPr lang="de-DE"/>
              <a:t>Arial 28 pt. regular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653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580204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6" name="Objek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Inhaltsplatzhalter 16"/>
          <p:cNvSpPr>
            <a:spLocks noGrp="1"/>
          </p:cNvSpPr>
          <p:nvPr>
            <p:ph sz="quarter" idx="16"/>
          </p:nvPr>
        </p:nvSpPr>
        <p:spPr>
          <a:xfrm>
            <a:off x="272421" y="2852920"/>
            <a:ext cx="9361159" cy="367251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7559962" cy="288925"/>
          </a:xfr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1128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0329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272420" y="1268760"/>
            <a:ext cx="9361100" cy="526431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344360" y="5805330"/>
            <a:ext cx="2448340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803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050051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2420" y="1556768"/>
            <a:ext cx="9365765" cy="4752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1010" y="1844824"/>
            <a:ext cx="8834477" cy="42484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34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5429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2420" y="1556768"/>
            <a:ext cx="9365765" cy="4752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1010" y="1844824"/>
            <a:ext cx="8834477" cy="42484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pic>
        <p:nvPicPr>
          <p:cNvPr id="13" name="Picture 9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546216">
            <a:off x="-241537" y="4164407"/>
            <a:ext cx="2747352" cy="284699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546216">
            <a:off x="-962703" y="4777517"/>
            <a:ext cx="2747352" cy="2846997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53783">
            <a:off x="7392484" y="286636"/>
            <a:ext cx="2979443" cy="3087506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833774">
            <a:off x="8118160" y="272110"/>
            <a:ext cx="2747352" cy="28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1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6536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9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216">
            <a:off x="-241537" y="4164407"/>
            <a:ext cx="2747352" cy="284699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216">
            <a:off x="-962703" y="4777517"/>
            <a:ext cx="2747352" cy="2846997"/>
          </a:xfrm>
          <a:prstGeom prst="rect">
            <a:avLst/>
          </a:prstGeom>
        </p:spPr>
      </p:pic>
      <p:grpSp>
        <p:nvGrpSpPr>
          <p:cNvPr id="9" name="Group 2"/>
          <p:cNvGrpSpPr/>
          <p:nvPr userDrawn="1"/>
        </p:nvGrpSpPr>
        <p:grpSpPr>
          <a:xfrm>
            <a:off x="272420" y="2817940"/>
            <a:ext cx="3600499" cy="3707490"/>
            <a:chOff x="0" y="0"/>
            <a:chExt cx="17051744" cy="11237562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17051744" cy="11237562"/>
            </a:xfrm>
            <a:custGeom>
              <a:avLst/>
              <a:gdLst/>
              <a:ahLst/>
              <a:cxnLst/>
              <a:rect l="l" t="t" r="r" b="b"/>
              <a:pathLst>
                <a:path w="17051744" h="11237562">
                  <a:moveTo>
                    <a:pt x="0" y="0"/>
                  </a:moveTo>
                  <a:lnTo>
                    <a:pt x="0" y="11237562"/>
                  </a:lnTo>
                  <a:lnTo>
                    <a:pt x="17051744" y="11237562"/>
                  </a:lnTo>
                  <a:lnTo>
                    <a:pt x="17051744" y="0"/>
                  </a:lnTo>
                  <a:lnTo>
                    <a:pt x="0" y="0"/>
                  </a:lnTo>
                  <a:close/>
                  <a:moveTo>
                    <a:pt x="16990783" y="11176602"/>
                  </a:moveTo>
                  <a:lnTo>
                    <a:pt x="59690" y="11176602"/>
                  </a:lnTo>
                  <a:lnTo>
                    <a:pt x="59690" y="59690"/>
                  </a:lnTo>
                  <a:lnTo>
                    <a:pt x="16990783" y="59690"/>
                  </a:lnTo>
                  <a:lnTo>
                    <a:pt x="16990783" y="11176602"/>
                  </a:lnTo>
                  <a:close/>
                </a:path>
              </a:pathLst>
            </a:custGeom>
            <a:solidFill>
              <a:srgbClr val="2A8435"/>
            </a:solidFill>
          </p:spPr>
        </p:sp>
      </p:grpSp>
      <p:grpSp>
        <p:nvGrpSpPr>
          <p:cNvPr id="11" name="Group 4"/>
          <p:cNvGrpSpPr/>
          <p:nvPr userDrawn="1"/>
        </p:nvGrpSpPr>
        <p:grpSpPr>
          <a:xfrm>
            <a:off x="4540264" y="2800496"/>
            <a:ext cx="3600499" cy="3724934"/>
            <a:chOff x="0" y="0"/>
            <a:chExt cx="17051744" cy="11237562"/>
          </a:xfrm>
        </p:grpSpPr>
        <p:sp>
          <p:nvSpPr>
            <p:cNvPr id="16" name="Freeform 5"/>
            <p:cNvSpPr/>
            <p:nvPr/>
          </p:nvSpPr>
          <p:spPr>
            <a:xfrm>
              <a:off x="0" y="0"/>
              <a:ext cx="17051744" cy="11237562"/>
            </a:xfrm>
            <a:custGeom>
              <a:avLst/>
              <a:gdLst/>
              <a:ahLst/>
              <a:cxnLst/>
              <a:rect l="l" t="t" r="r" b="b"/>
              <a:pathLst>
                <a:path w="17051744" h="11237562">
                  <a:moveTo>
                    <a:pt x="0" y="0"/>
                  </a:moveTo>
                  <a:lnTo>
                    <a:pt x="0" y="11237562"/>
                  </a:lnTo>
                  <a:lnTo>
                    <a:pt x="17051744" y="11237562"/>
                  </a:lnTo>
                  <a:lnTo>
                    <a:pt x="17051744" y="0"/>
                  </a:lnTo>
                  <a:lnTo>
                    <a:pt x="0" y="0"/>
                  </a:lnTo>
                  <a:close/>
                  <a:moveTo>
                    <a:pt x="16990783" y="11176602"/>
                  </a:moveTo>
                  <a:lnTo>
                    <a:pt x="59690" y="11176602"/>
                  </a:lnTo>
                  <a:lnTo>
                    <a:pt x="59690" y="59690"/>
                  </a:lnTo>
                  <a:lnTo>
                    <a:pt x="16990783" y="59690"/>
                  </a:lnTo>
                  <a:lnTo>
                    <a:pt x="16990783" y="11176602"/>
                  </a:lnTo>
                  <a:close/>
                </a:path>
              </a:pathLst>
            </a:custGeom>
            <a:solidFill>
              <a:srgbClr val="2A8435"/>
            </a:solidFill>
          </p:spPr>
        </p:sp>
      </p:grpSp>
      <p:sp>
        <p:nvSpPr>
          <p:cNvPr id="23" name="Inhaltsplatzhalter 16"/>
          <p:cNvSpPr>
            <a:spLocks noGrp="1"/>
          </p:cNvSpPr>
          <p:nvPr>
            <p:ph sz="quarter" idx="16"/>
          </p:nvPr>
        </p:nvSpPr>
        <p:spPr>
          <a:xfrm>
            <a:off x="4592960" y="2852920"/>
            <a:ext cx="3600499" cy="3672510"/>
          </a:xfrm>
          <a:ln>
            <a:solidFill>
              <a:srgbClr val="002060"/>
            </a:solidFill>
          </a:ln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360363" indent="0">
              <a:lnSpc>
                <a:spcPct val="110000"/>
              </a:lnSpc>
              <a:buNone/>
              <a:defRPr/>
            </a:lvl2pPr>
            <a:lvl3pPr marL="914400" indent="0">
              <a:lnSpc>
                <a:spcPct val="110000"/>
              </a:lnSpc>
              <a:buNone/>
              <a:defRPr/>
            </a:lvl3pPr>
            <a:lvl4pPr marL="1254125" indent="0">
              <a:lnSpc>
                <a:spcPct val="110000"/>
              </a:lnSpc>
              <a:buNone/>
              <a:defRPr/>
            </a:lvl4pPr>
            <a:lvl5pPr marL="1789112" indent="0">
              <a:lnSpc>
                <a:spcPct val="110000"/>
              </a:lnSpc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4" name="Inhaltsplatzhalter 16"/>
          <p:cNvSpPr>
            <a:spLocks noGrp="1"/>
          </p:cNvSpPr>
          <p:nvPr>
            <p:ph sz="quarter" idx="17"/>
          </p:nvPr>
        </p:nvSpPr>
        <p:spPr>
          <a:xfrm>
            <a:off x="272420" y="2852920"/>
            <a:ext cx="3600499" cy="367251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360363" indent="0">
              <a:lnSpc>
                <a:spcPct val="110000"/>
              </a:lnSpc>
              <a:buNone/>
              <a:defRPr/>
            </a:lvl2pPr>
            <a:lvl3pPr marL="914400" indent="0">
              <a:lnSpc>
                <a:spcPct val="110000"/>
              </a:lnSpc>
              <a:buNone/>
              <a:defRPr/>
            </a:lvl3pPr>
            <a:lvl4pPr marL="1254125" indent="0">
              <a:lnSpc>
                <a:spcPct val="110000"/>
              </a:lnSpc>
              <a:buNone/>
              <a:defRPr/>
            </a:lvl4pPr>
            <a:lvl5pPr marL="1789112" indent="0">
              <a:lnSpc>
                <a:spcPct val="110000"/>
              </a:lnSpc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705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0458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1010" y="1844824"/>
            <a:ext cx="8834477" cy="424847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pic>
        <p:nvPicPr>
          <p:cNvPr id="13" name="Picture 9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216">
            <a:off x="-241537" y="4164407"/>
            <a:ext cx="2747352" cy="2846997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216">
            <a:off x="-962703" y="4777517"/>
            <a:ext cx="2747352" cy="2846997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53783">
            <a:off x="7392484" y="286636"/>
            <a:ext cx="2979443" cy="3087506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 userDrawn="1"/>
        </p:nvPicPr>
        <p:blipFill>
          <a:blip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833774">
            <a:off x="8118160" y="272110"/>
            <a:ext cx="2747352" cy="2846997"/>
          </a:xfrm>
          <a:prstGeom prst="rect">
            <a:avLst/>
          </a:prstGeom>
        </p:spPr>
      </p:pic>
      <p:grpSp>
        <p:nvGrpSpPr>
          <p:cNvPr id="10" name="Group 4"/>
          <p:cNvGrpSpPr/>
          <p:nvPr userDrawn="1"/>
        </p:nvGrpSpPr>
        <p:grpSpPr>
          <a:xfrm>
            <a:off x="272420" y="1505066"/>
            <a:ext cx="9361160" cy="4782258"/>
            <a:chOff x="0" y="0"/>
            <a:chExt cx="17051744" cy="11237562"/>
          </a:xfrm>
          <a:solidFill>
            <a:schemeClr val="accent2"/>
          </a:solidFill>
        </p:grpSpPr>
        <p:sp>
          <p:nvSpPr>
            <p:cNvPr id="11" name="Freeform 5"/>
            <p:cNvSpPr/>
            <p:nvPr/>
          </p:nvSpPr>
          <p:spPr>
            <a:xfrm>
              <a:off x="0" y="0"/>
              <a:ext cx="17051744" cy="11237562"/>
            </a:xfrm>
            <a:custGeom>
              <a:avLst/>
              <a:gdLst/>
              <a:ahLst/>
              <a:cxnLst/>
              <a:rect l="l" t="t" r="r" b="b"/>
              <a:pathLst>
                <a:path w="17051744" h="11237562">
                  <a:moveTo>
                    <a:pt x="0" y="0"/>
                  </a:moveTo>
                  <a:lnTo>
                    <a:pt x="0" y="11237562"/>
                  </a:lnTo>
                  <a:lnTo>
                    <a:pt x="17051744" y="11237562"/>
                  </a:lnTo>
                  <a:lnTo>
                    <a:pt x="17051744" y="0"/>
                  </a:lnTo>
                  <a:lnTo>
                    <a:pt x="0" y="0"/>
                  </a:lnTo>
                  <a:close/>
                  <a:moveTo>
                    <a:pt x="16990783" y="11176602"/>
                  </a:moveTo>
                  <a:lnTo>
                    <a:pt x="59690" y="11176602"/>
                  </a:lnTo>
                  <a:lnTo>
                    <a:pt x="59690" y="59690"/>
                  </a:lnTo>
                  <a:lnTo>
                    <a:pt x="16990783" y="59690"/>
                  </a:lnTo>
                  <a:lnTo>
                    <a:pt x="16990783" y="11176602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75000"/>
                </a:schemeClr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3811971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913840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4659503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49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56878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6034160" y="1268700"/>
            <a:ext cx="3600430" cy="237633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3600430" cy="266437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105160" y="5805330"/>
            <a:ext cx="1439862" cy="719137"/>
          </a:xfr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05160" y="2925893"/>
            <a:ext cx="1439862" cy="719137"/>
          </a:xfr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6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272421" y="2852920"/>
            <a:ext cx="5472689" cy="367251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72420" y="2203945"/>
            <a:ext cx="5471953" cy="288925"/>
          </a:xfr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41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Überschrift_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3367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76536" y="1267815"/>
            <a:ext cx="403250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769556" y="2203945"/>
            <a:ext cx="4039488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953000" y="2203944"/>
            <a:ext cx="4039488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 userDrawn="1"/>
        </p:nvSpPr>
        <p:spPr>
          <a:xfrm>
            <a:off x="4959980" y="1267814"/>
            <a:ext cx="403250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r>
              <a:rPr lang="de-DE"/>
              <a:t>Arial 28 pt. regular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9928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63391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33150" y="1268700"/>
            <a:ext cx="3600431" cy="237633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8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0" y="3861060"/>
            <a:ext cx="1656229" cy="266437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105160" y="2925893"/>
            <a:ext cx="1439862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05160" y="5805330"/>
            <a:ext cx="1439862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Bildplatzhalter 9"/>
          <p:cNvSpPr>
            <a:spLocks noGrp="1"/>
          </p:cNvSpPr>
          <p:nvPr>
            <p:ph type="pic" sz="quarter" idx="22" hasCustomPrompt="1"/>
          </p:nvPr>
        </p:nvSpPr>
        <p:spPr>
          <a:xfrm>
            <a:off x="7905410" y="3861060"/>
            <a:ext cx="1702759" cy="266437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983499" y="5805330"/>
            <a:ext cx="1480313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9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272421" y="2852920"/>
            <a:ext cx="5472689" cy="367251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0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5471953" cy="288925"/>
          </a:xfr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5148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16167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272360" y="1268760"/>
            <a:ext cx="9361160" cy="525570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44360" y="5805330"/>
            <a:ext cx="2448340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907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99799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Gerade Verbindung 19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6034160" y="1268700"/>
            <a:ext cx="3600430" cy="237633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1" y="3861060"/>
            <a:ext cx="3600430" cy="266437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105160" y="5805330"/>
            <a:ext cx="1439862" cy="719137"/>
          </a:xfr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05160" y="2925893"/>
            <a:ext cx="1439862" cy="719137"/>
          </a:xfrm>
        </p:spPr>
        <p:txBody>
          <a:bodyPr bIns="3600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6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272421" y="2852920"/>
            <a:ext cx="5472689" cy="367251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72420" y="2203945"/>
            <a:ext cx="5471953" cy="288925"/>
          </a:xfr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0048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0587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33150" y="1268700"/>
            <a:ext cx="3600431" cy="237633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8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6033150" y="3861060"/>
            <a:ext cx="1656229" cy="266437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105160" y="2925893"/>
            <a:ext cx="1439862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6105160" y="5805330"/>
            <a:ext cx="1439862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2" name="Bildplatzhalter 9"/>
          <p:cNvSpPr>
            <a:spLocks noGrp="1"/>
          </p:cNvSpPr>
          <p:nvPr>
            <p:ph type="pic" sz="quarter" idx="22" hasCustomPrompt="1"/>
          </p:nvPr>
        </p:nvSpPr>
        <p:spPr>
          <a:xfrm>
            <a:off x="7905410" y="3861060"/>
            <a:ext cx="1702759" cy="266437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983499" y="5805330"/>
            <a:ext cx="1480313" cy="719137"/>
          </a:xfr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Arial 12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29" name="Inhaltsplatzhalter 16"/>
          <p:cNvSpPr>
            <a:spLocks noGrp="1"/>
          </p:cNvSpPr>
          <p:nvPr>
            <p:ph sz="quarter" idx="16" hasCustomPrompt="1"/>
          </p:nvPr>
        </p:nvSpPr>
        <p:spPr>
          <a:xfrm>
            <a:off x="272421" y="2852920"/>
            <a:ext cx="5472689" cy="367251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Arial 16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30" name="Titel 1"/>
          <p:cNvSpPr>
            <a:spLocks noGrp="1"/>
          </p:cNvSpPr>
          <p:nvPr>
            <p:ph type="title" hasCustomPrompt="1"/>
          </p:nvPr>
        </p:nvSpPr>
        <p:spPr>
          <a:xfrm>
            <a:off x="272420" y="1268700"/>
            <a:ext cx="547269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1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72420" y="2203945"/>
            <a:ext cx="5471953" cy="288925"/>
          </a:xfr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869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gruen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983502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0552" y="2427033"/>
            <a:ext cx="8242498" cy="240614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2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line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45025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920552" y="1628774"/>
            <a:ext cx="3841163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4" name="Titel 1"/>
          <p:cNvSpPr txBox="1">
            <a:spLocks/>
          </p:cNvSpPr>
          <p:nvPr userDrawn="1"/>
        </p:nvSpPr>
        <p:spPr>
          <a:xfrm>
            <a:off x="5169024" y="1628800"/>
            <a:ext cx="3816424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399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52448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6" name="Objek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Inhaltsplatzhalter 16"/>
          <p:cNvSpPr>
            <a:spLocks noGrp="1"/>
          </p:cNvSpPr>
          <p:nvPr>
            <p:ph sz="quarter" idx="16"/>
          </p:nvPr>
        </p:nvSpPr>
        <p:spPr>
          <a:xfrm>
            <a:off x="920552" y="2852920"/>
            <a:ext cx="3672408" cy="309636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918237" y="1267815"/>
            <a:ext cx="3674723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18237" y="2239507"/>
            <a:ext cx="3674723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 userDrawn="1"/>
        </p:nvSpPr>
        <p:spPr>
          <a:xfrm>
            <a:off x="5313040" y="1268760"/>
            <a:ext cx="3674723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9" name="Inhaltsplatzhalter 16"/>
          <p:cNvSpPr>
            <a:spLocks noGrp="1"/>
          </p:cNvSpPr>
          <p:nvPr>
            <p:ph sz="quarter" idx="19"/>
          </p:nvPr>
        </p:nvSpPr>
        <p:spPr>
          <a:xfrm>
            <a:off x="5310725" y="2852920"/>
            <a:ext cx="3672408" cy="309636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rgbClr val="003C86"/>
              </a:buClr>
              <a:defRPr/>
            </a:lvl1pPr>
            <a:lvl2pPr>
              <a:lnSpc>
                <a:spcPct val="110000"/>
              </a:lnSpc>
              <a:buClr>
                <a:srgbClr val="003C86"/>
              </a:buClr>
              <a:defRPr/>
            </a:lvl2pPr>
            <a:lvl3pPr>
              <a:lnSpc>
                <a:spcPct val="110000"/>
              </a:lnSpc>
              <a:buClr>
                <a:srgbClr val="003C86"/>
              </a:buClr>
              <a:defRPr/>
            </a:lvl3pPr>
            <a:lvl4pPr>
              <a:lnSpc>
                <a:spcPct val="110000"/>
              </a:lnSpc>
              <a:buClr>
                <a:srgbClr val="003C86"/>
              </a:buClr>
              <a:defRPr/>
            </a:lvl4pPr>
            <a:lvl5pPr>
              <a:lnSpc>
                <a:spcPct val="110000"/>
              </a:lnSpc>
              <a:buClr>
                <a:srgbClr val="003C86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5274721" y="2213528"/>
            <a:ext cx="3744416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2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81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fe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16"/>
          <p:cNvSpPr>
            <a:spLocks noGrp="1"/>
          </p:cNvSpPr>
          <p:nvPr>
            <p:ph sz="quarter" idx="16"/>
          </p:nvPr>
        </p:nvSpPr>
        <p:spPr>
          <a:xfrm>
            <a:off x="992560" y="2852920"/>
            <a:ext cx="7992888" cy="3168368"/>
          </a:xfrm>
          <a:prstGeom prst="rect">
            <a:avLst/>
          </a:prstGeom>
        </p:spPr>
        <p:txBody>
          <a:bodyPr numCol="2" spcCol="18000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992560" y="1267815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81696" y="2198090"/>
            <a:ext cx="755996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047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fe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 userDrawn="1"/>
        </p:nvCxnSpPr>
        <p:spPr>
          <a:xfrm flipH="1">
            <a:off x="272420" y="999259"/>
            <a:ext cx="93642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16"/>
          <p:cNvSpPr>
            <a:spLocks noGrp="1"/>
          </p:cNvSpPr>
          <p:nvPr>
            <p:ph sz="quarter" idx="16"/>
          </p:nvPr>
        </p:nvSpPr>
        <p:spPr>
          <a:xfrm>
            <a:off x="992560" y="2852920"/>
            <a:ext cx="7992888" cy="3168368"/>
          </a:xfrm>
          <a:prstGeom prst="rect">
            <a:avLst/>
          </a:prstGeom>
        </p:spPr>
        <p:txBody>
          <a:bodyPr numCol="2" spcCol="180000"/>
          <a:lstStyle>
            <a:lvl1pPr>
              <a:lnSpc>
                <a:spcPct val="110000"/>
              </a:lnSpc>
              <a:buClr>
                <a:srgbClr val="003C86"/>
              </a:buClr>
              <a:defRPr/>
            </a:lvl1pPr>
            <a:lvl2pPr>
              <a:lnSpc>
                <a:spcPct val="110000"/>
              </a:lnSpc>
              <a:buClr>
                <a:srgbClr val="003C86"/>
              </a:buClr>
              <a:defRPr/>
            </a:lvl2pPr>
            <a:lvl3pPr>
              <a:lnSpc>
                <a:spcPct val="110000"/>
              </a:lnSpc>
              <a:buClr>
                <a:srgbClr val="003C86"/>
              </a:buClr>
              <a:defRPr/>
            </a:lvl3pPr>
            <a:lvl4pPr>
              <a:lnSpc>
                <a:spcPct val="110000"/>
              </a:lnSpc>
              <a:buClr>
                <a:srgbClr val="003C86"/>
              </a:buClr>
              <a:defRPr/>
            </a:lvl4pPr>
            <a:lvl5pPr>
              <a:lnSpc>
                <a:spcPct val="110000"/>
              </a:lnSpc>
              <a:buClr>
                <a:srgbClr val="003C86"/>
              </a:buClr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992560" y="1267815"/>
            <a:ext cx="7560980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81696" y="2198090"/>
            <a:ext cx="7559962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rgbClr val="003C86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283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svg"/><Relationship Id="rId2" Type="http://schemas.openxmlformats.org/officeDocument/2006/relationships/tags" Target="../tags/tag2.xml"/><Relationship Id="rId1" Type="http://schemas.openxmlformats.org/officeDocument/2006/relationships/theme" Target="../theme/theme1.xml"/><Relationship Id="rId6" Type="http://schemas.openxmlformats.org/officeDocument/2006/relationships/image" Target="../media/image3.svg"/><Relationship Id="rId5" Type="http://schemas.openxmlformats.org/officeDocument/2006/relationships/image" Target="../media/image2.jpe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heme" Target="../theme/theme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3.emf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svg"/><Relationship Id="rId42" Type="http://schemas.openxmlformats.org/officeDocument/2006/relationships/image" Target="../media/image16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37" Type="http://schemas.openxmlformats.org/officeDocument/2006/relationships/image" Target="../media/image11.svg"/><Relationship Id="rId40" Type="http://schemas.openxmlformats.org/officeDocument/2006/relationships/image" Target="../media/image1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3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38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31.xml"/><Relationship Id="rId16" Type="http://schemas.openxmlformats.org/officeDocument/2006/relationships/tags" Target="../tags/tag32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618025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/>
          <p:nvPr userDrawn="1"/>
        </p:nvSpPr>
        <p:spPr>
          <a:xfrm>
            <a:off x="257943" y="190815"/>
            <a:ext cx="605448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19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2320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sp>
        <p:nvSpPr>
          <p:cNvPr id="12" name="TextBox 8"/>
          <p:cNvSpPr txBox="1"/>
          <p:nvPr userDrawn="1"/>
        </p:nvSpPr>
        <p:spPr>
          <a:xfrm>
            <a:off x="288556" y="291310"/>
            <a:ext cx="327859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6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1257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sp>
        <p:nvSpPr>
          <p:cNvPr id="14" name="Textplatzhalter 15"/>
          <p:cNvSpPr txBox="1">
            <a:spLocks/>
          </p:cNvSpPr>
          <p:nvPr userDrawn="1"/>
        </p:nvSpPr>
        <p:spPr>
          <a:xfrm>
            <a:off x="8228643" y="6475227"/>
            <a:ext cx="1404937" cy="3827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www.sn-cz2027.eu</a:t>
            </a: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5"/>
          <a:srcRect l="1398" r="1398"/>
          <a:stretch>
            <a:fillRect/>
          </a:stretch>
        </p:blipFill>
        <p:spPr>
          <a:xfrm>
            <a:off x="2280694" y="-145333"/>
            <a:ext cx="7721596" cy="5302525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15551" y="4661276"/>
            <a:ext cx="2237064" cy="2237064"/>
          </a:xfrm>
          <a:prstGeom prst="rect">
            <a:avLst/>
          </a:prstGeom>
        </p:spPr>
      </p:pic>
      <p:grpSp>
        <p:nvGrpSpPr>
          <p:cNvPr id="11" name="Group 4"/>
          <p:cNvGrpSpPr/>
          <p:nvPr userDrawn="1"/>
        </p:nvGrpSpPr>
        <p:grpSpPr>
          <a:xfrm rot="-8100000">
            <a:off x="-2203451" y="2127587"/>
            <a:ext cx="12135853" cy="5355940"/>
            <a:chOff x="677729" y="565745"/>
            <a:chExt cx="35276568" cy="15568677"/>
          </a:xfrm>
        </p:grpSpPr>
        <p:sp>
          <p:nvSpPr>
            <p:cNvPr id="13" name="Freeform 5"/>
            <p:cNvSpPr/>
            <p:nvPr/>
          </p:nvSpPr>
          <p:spPr>
            <a:xfrm>
              <a:off x="677729" y="565745"/>
              <a:ext cx="35276568" cy="15568677"/>
            </a:xfrm>
            <a:custGeom>
              <a:avLst/>
              <a:gdLst/>
              <a:ahLst/>
              <a:cxnLst/>
              <a:rect l="l" t="t" r="r" b="b"/>
              <a:pathLst>
                <a:path w="35276569" h="15568678">
                  <a:moveTo>
                    <a:pt x="0" y="0"/>
                  </a:moveTo>
                  <a:lnTo>
                    <a:pt x="35276569" y="0"/>
                  </a:lnTo>
                  <a:lnTo>
                    <a:pt x="35276569" y="15568678"/>
                  </a:lnTo>
                  <a:lnTo>
                    <a:pt x="0" y="15568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5" name="Picture 6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6306184" y="3285568"/>
            <a:ext cx="3599816" cy="3599816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2221513" y="4241519"/>
            <a:ext cx="808439" cy="1076722"/>
          </a:xfrm>
          <a:prstGeom prst="rect">
            <a:avLst/>
          </a:prstGeom>
        </p:spPr>
      </p:pic>
      <p:sp>
        <p:nvSpPr>
          <p:cNvPr id="17" name="TextBox 9"/>
          <p:cNvSpPr txBox="1"/>
          <p:nvPr userDrawn="1"/>
        </p:nvSpPr>
        <p:spPr>
          <a:xfrm>
            <a:off x="191894" y="3831636"/>
            <a:ext cx="548118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2800" b="1" dirty="0" err="1">
                <a:solidFill>
                  <a:srgbClr val="173C86"/>
                </a:solidFill>
                <a:latin typeface="Fira Sans Medium Bold"/>
              </a:rPr>
              <a:t>Interreg</a:t>
            </a:r>
            <a:r>
              <a:rPr lang="en-US" sz="2800" b="1" dirty="0">
                <a:solidFill>
                  <a:srgbClr val="173C86"/>
                </a:solidFill>
                <a:latin typeface="Fira Sans Medium Bold"/>
              </a:rPr>
              <a:t> </a:t>
            </a:r>
            <a:r>
              <a:rPr lang="en-US" sz="2800" b="1" dirty="0" err="1">
                <a:solidFill>
                  <a:srgbClr val="173C86"/>
                </a:solidFill>
                <a:latin typeface="Fira Sans Medium Bold"/>
              </a:rPr>
              <a:t>Česko</a:t>
            </a:r>
            <a:r>
              <a:rPr lang="en-US" sz="2800" b="1" dirty="0">
                <a:solidFill>
                  <a:srgbClr val="173C86"/>
                </a:solidFill>
                <a:latin typeface="Fira Sans Medium Bold"/>
              </a:rPr>
              <a:t> – </a:t>
            </a:r>
            <a:r>
              <a:rPr lang="en-US" sz="2800" b="1" dirty="0" err="1">
                <a:solidFill>
                  <a:srgbClr val="173C86"/>
                </a:solidFill>
                <a:latin typeface="Fira Sans Medium Bold"/>
              </a:rPr>
              <a:t>Sasko</a:t>
            </a:r>
            <a:r>
              <a:rPr lang="en-US" sz="2800" b="1" dirty="0">
                <a:solidFill>
                  <a:srgbClr val="173C86"/>
                </a:solidFill>
                <a:latin typeface="Fira Sans Medium Bold"/>
              </a:rPr>
              <a:t> </a:t>
            </a:r>
          </a:p>
          <a:p>
            <a:pPr>
              <a:lnSpc>
                <a:spcPts val="3256"/>
              </a:lnSpc>
            </a:pPr>
            <a:r>
              <a:rPr lang="en-US" sz="2800" b="1" dirty="0">
                <a:solidFill>
                  <a:srgbClr val="173C86"/>
                </a:solidFill>
                <a:latin typeface="Fira Sans Medium Bold"/>
              </a:rPr>
              <a:t>2021–2027</a:t>
            </a:r>
          </a:p>
          <a:p>
            <a:pPr>
              <a:lnSpc>
                <a:spcPts val="3256"/>
              </a:lnSpc>
            </a:pPr>
            <a:endParaRPr lang="en-US" sz="3101" dirty="0">
              <a:solidFill>
                <a:srgbClr val="173C86"/>
              </a:solidFill>
              <a:latin typeface="Fira Sans Medium Bold"/>
            </a:endParaRPr>
          </a:p>
        </p:txBody>
      </p:sp>
      <p:sp>
        <p:nvSpPr>
          <p:cNvPr id="18" name="TextBox 10"/>
          <p:cNvSpPr txBox="1"/>
          <p:nvPr userDrawn="1"/>
        </p:nvSpPr>
        <p:spPr>
          <a:xfrm>
            <a:off x="191894" y="2906175"/>
            <a:ext cx="548118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2800" b="1" dirty="0" err="1">
                <a:solidFill>
                  <a:srgbClr val="2A8435"/>
                </a:solidFill>
                <a:latin typeface="Fira Sans Medium Bold"/>
              </a:rPr>
              <a:t>Interreg</a:t>
            </a:r>
            <a:r>
              <a:rPr lang="en-US" sz="2800" b="1" dirty="0">
                <a:solidFill>
                  <a:srgbClr val="2A8435"/>
                </a:solidFill>
                <a:latin typeface="Fira Sans Medium Bold"/>
              </a:rPr>
              <a:t> Sachsen – </a:t>
            </a:r>
            <a:r>
              <a:rPr lang="en-US" sz="2800" b="1" dirty="0" err="1">
                <a:solidFill>
                  <a:srgbClr val="2A8435"/>
                </a:solidFill>
                <a:latin typeface="Fira Sans Medium Bold"/>
              </a:rPr>
              <a:t>Tschechien</a:t>
            </a:r>
            <a:r>
              <a:rPr lang="en-US" sz="2800" b="1" dirty="0">
                <a:solidFill>
                  <a:srgbClr val="2A8435"/>
                </a:solidFill>
                <a:latin typeface="Fira Sans Medium Bold"/>
              </a:rPr>
              <a:t> 2021-2027</a:t>
            </a:r>
          </a:p>
          <a:p>
            <a:pPr>
              <a:lnSpc>
                <a:spcPts val="3256"/>
              </a:lnSpc>
            </a:pPr>
            <a:endParaRPr lang="en-US" sz="3101" dirty="0">
              <a:solidFill>
                <a:srgbClr val="2A8435"/>
              </a:solidFill>
              <a:latin typeface="Fira Sans Medium Bold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116677" y="3625627"/>
            <a:ext cx="5040981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0"/>
              </a:lnSpc>
            </a:pPr>
            <a:r>
              <a:rPr lang="en-US" sz="5091" spc="152">
                <a:solidFill>
                  <a:srgbClr val="FFFFFF"/>
                </a:solidFill>
                <a:latin typeface="Fira Sans Bold Bold"/>
              </a:rPr>
              <a:t>  </a:t>
            </a:r>
          </a:p>
        </p:txBody>
      </p:sp>
      <p:pic>
        <p:nvPicPr>
          <p:cNvPr id="22" name="Picture 8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0" y="1956951"/>
            <a:ext cx="3224808" cy="10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62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498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9500" indent="-1651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9863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74850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15305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60" imgH="360" progId="">
                  <p:embed/>
                </p:oleObj>
              </mc:Choice>
              <mc:Fallback>
                <p:oleObj name="think-cell Folie" r:id="rId3" imgW="360" imgH="360" progId="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/>
          <p:nvPr userDrawn="1"/>
        </p:nvSpPr>
        <p:spPr>
          <a:xfrm>
            <a:off x="257943" y="190815"/>
            <a:ext cx="605448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19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2320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sp>
        <p:nvSpPr>
          <p:cNvPr id="12" name="TextBox 8"/>
          <p:cNvSpPr txBox="1"/>
          <p:nvPr userDrawn="1"/>
        </p:nvSpPr>
        <p:spPr>
          <a:xfrm>
            <a:off x="288556" y="291310"/>
            <a:ext cx="327859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6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1257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sp>
        <p:nvSpPr>
          <p:cNvPr id="14" name="Textplatzhalter 15"/>
          <p:cNvSpPr txBox="1">
            <a:spLocks/>
          </p:cNvSpPr>
          <p:nvPr userDrawn="1"/>
        </p:nvSpPr>
        <p:spPr>
          <a:xfrm>
            <a:off x="8228643" y="6475227"/>
            <a:ext cx="1404937" cy="3827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www.sn-cz2027.eu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116677" y="3625627"/>
            <a:ext cx="5040981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0"/>
              </a:lnSpc>
            </a:pPr>
            <a:r>
              <a:rPr lang="en-US" sz="5091" spc="152">
                <a:solidFill>
                  <a:srgbClr val="FFFFFF"/>
                </a:solidFill>
                <a:latin typeface="Fira Sans Bold Bold"/>
              </a:rPr>
              <a:t>  </a:t>
            </a:r>
          </a:p>
        </p:txBody>
      </p:sp>
      <p:pic>
        <p:nvPicPr>
          <p:cNvPr id="32" name="Picture 2"/>
          <p:cNvPicPr>
            <a:picLocks noChangeAspect="1"/>
          </p:cNvPicPr>
          <p:nvPr userDrawn="1"/>
        </p:nvPicPr>
        <p:blipFill>
          <a:blip r:embed="rId5"/>
          <a:srcRect t="12500" b="12500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2607840" y="-992040"/>
            <a:ext cx="17451760" cy="7373368"/>
          </a:xfrm>
          <a:prstGeom prst="rect">
            <a:avLst/>
          </a:prstGeom>
        </p:spPr>
      </p:pic>
      <p:grpSp>
        <p:nvGrpSpPr>
          <p:cNvPr id="34" name="Group 6"/>
          <p:cNvGrpSpPr/>
          <p:nvPr userDrawn="1"/>
        </p:nvGrpSpPr>
        <p:grpSpPr>
          <a:xfrm rot="-10800000">
            <a:off x="-2103784" y="3430810"/>
            <a:ext cx="9444432" cy="7126982"/>
            <a:chOff x="0" y="-514415"/>
            <a:chExt cx="7118922" cy="5372100"/>
          </a:xfrm>
        </p:grpSpPr>
        <p:sp>
          <p:nvSpPr>
            <p:cNvPr id="35" name="Freeform 7"/>
            <p:cNvSpPr/>
            <p:nvPr/>
          </p:nvSpPr>
          <p:spPr>
            <a:xfrm>
              <a:off x="0" y="-514415"/>
              <a:ext cx="7118922" cy="5372100"/>
            </a:xfrm>
            <a:custGeom>
              <a:avLst/>
              <a:gdLst/>
              <a:ahLst/>
              <a:cxnLst/>
              <a:rect l="l" t="t" r="r" b="b"/>
              <a:pathLst>
                <a:path w="7118922" h="5372100">
                  <a:moveTo>
                    <a:pt x="5568252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568252" y="5372100"/>
                  </a:lnTo>
                  <a:lnTo>
                    <a:pt x="7118922" y="2686050"/>
                  </a:lnTo>
                  <a:lnTo>
                    <a:pt x="55682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7" name="TextBox 9"/>
          <p:cNvSpPr txBox="1"/>
          <p:nvPr userDrawn="1"/>
        </p:nvSpPr>
        <p:spPr>
          <a:xfrm>
            <a:off x="557212" y="5330402"/>
            <a:ext cx="5040981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4"/>
              </a:lnSpc>
            </a:pPr>
            <a:r>
              <a:rPr lang="en-US" sz="1896" spc="57">
                <a:solidFill>
                  <a:srgbClr val="FFFFFF"/>
                </a:solidFill>
                <a:latin typeface="Fira Sans Light Bold"/>
              </a:rPr>
              <a:t>Unsere Mission und Ziele für die Zukunft</a:t>
            </a:r>
          </a:p>
        </p:txBody>
      </p:sp>
      <p:sp>
        <p:nvSpPr>
          <p:cNvPr id="38" name="TextBox 10"/>
          <p:cNvSpPr txBox="1"/>
          <p:nvPr userDrawn="1"/>
        </p:nvSpPr>
        <p:spPr>
          <a:xfrm>
            <a:off x="147982" y="3789040"/>
            <a:ext cx="674673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2800" b="1" dirty="0" err="1">
                <a:solidFill>
                  <a:srgbClr val="2A8435"/>
                </a:solidFill>
                <a:latin typeface="Fira Sans Bold Bold"/>
              </a:rPr>
              <a:t>Interreg</a:t>
            </a:r>
            <a:r>
              <a:rPr lang="en-US" sz="2800" b="1" dirty="0">
                <a:solidFill>
                  <a:srgbClr val="2A8435"/>
                </a:solidFill>
                <a:latin typeface="Fira Sans Bold Bold"/>
              </a:rPr>
              <a:t> Sachsen – </a:t>
            </a:r>
            <a:r>
              <a:rPr lang="en-US" sz="2800" b="1" dirty="0" err="1">
                <a:solidFill>
                  <a:srgbClr val="2A8435"/>
                </a:solidFill>
                <a:latin typeface="Fira Sans Bold Bold"/>
              </a:rPr>
              <a:t>Tschechien</a:t>
            </a:r>
            <a:r>
              <a:rPr lang="en-US" sz="2800" b="1" dirty="0">
                <a:solidFill>
                  <a:srgbClr val="2A8435"/>
                </a:solidFill>
                <a:latin typeface="Fira Sans Bold Bold"/>
              </a:rPr>
              <a:t> </a:t>
            </a:r>
          </a:p>
          <a:p>
            <a:pPr>
              <a:lnSpc>
                <a:spcPts val="3256"/>
              </a:lnSpc>
            </a:pPr>
            <a:r>
              <a:rPr lang="en-US" sz="2800" b="1" dirty="0">
                <a:solidFill>
                  <a:srgbClr val="2A8435"/>
                </a:solidFill>
                <a:latin typeface="Fira Sans Bold Bold"/>
              </a:rPr>
              <a:t>2021-2027</a:t>
            </a:r>
          </a:p>
          <a:p>
            <a:pPr>
              <a:lnSpc>
                <a:spcPts val="3256"/>
              </a:lnSpc>
            </a:pPr>
            <a:endParaRPr lang="en-US" sz="3101" dirty="0">
              <a:solidFill>
                <a:srgbClr val="2A8435"/>
              </a:solidFill>
              <a:latin typeface="Fira Sans Bold Bold"/>
            </a:endParaRPr>
          </a:p>
        </p:txBody>
      </p:sp>
      <p:sp>
        <p:nvSpPr>
          <p:cNvPr id="39" name="TextBox 11"/>
          <p:cNvSpPr txBox="1"/>
          <p:nvPr userDrawn="1"/>
        </p:nvSpPr>
        <p:spPr>
          <a:xfrm>
            <a:off x="128464" y="4725144"/>
            <a:ext cx="5481186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2800" b="1" dirty="0" err="1">
                <a:solidFill>
                  <a:srgbClr val="173C86"/>
                </a:solidFill>
                <a:latin typeface="Fira Sans Bold Bold"/>
              </a:rPr>
              <a:t>Interreg</a:t>
            </a:r>
            <a:r>
              <a:rPr lang="en-US" sz="2800" b="1" dirty="0">
                <a:solidFill>
                  <a:srgbClr val="173C86"/>
                </a:solidFill>
                <a:latin typeface="Fira Sans Bold Bold"/>
              </a:rPr>
              <a:t> </a:t>
            </a:r>
            <a:r>
              <a:rPr lang="en-US" sz="2800" b="1" dirty="0" err="1">
                <a:solidFill>
                  <a:srgbClr val="173C86"/>
                </a:solidFill>
                <a:latin typeface="Fira Sans Bold Bold"/>
              </a:rPr>
              <a:t>Česko</a:t>
            </a:r>
            <a:r>
              <a:rPr lang="en-US" sz="2800" b="1" dirty="0">
                <a:solidFill>
                  <a:srgbClr val="173C86"/>
                </a:solidFill>
                <a:latin typeface="Fira Sans Bold Bold"/>
              </a:rPr>
              <a:t> – </a:t>
            </a:r>
            <a:r>
              <a:rPr lang="en-US" sz="2800" b="1" dirty="0" err="1">
                <a:solidFill>
                  <a:srgbClr val="173C86"/>
                </a:solidFill>
                <a:latin typeface="Fira Sans Bold Bold"/>
              </a:rPr>
              <a:t>Sasko</a:t>
            </a:r>
            <a:endParaRPr lang="en-US" sz="2800" b="1" dirty="0">
              <a:solidFill>
                <a:srgbClr val="173C86"/>
              </a:solidFill>
              <a:latin typeface="Fira Sans Bold Bold"/>
            </a:endParaRPr>
          </a:p>
          <a:p>
            <a:pPr>
              <a:lnSpc>
                <a:spcPts val="3256"/>
              </a:lnSpc>
            </a:pPr>
            <a:r>
              <a:rPr lang="en-US" sz="2800" b="1" dirty="0">
                <a:solidFill>
                  <a:srgbClr val="173C86"/>
                </a:solidFill>
                <a:latin typeface="Fira Sans Bold Bold"/>
              </a:rPr>
              <a:t>2021-2027</a:t>
            </a:r>
          </a:p>
          <a:p>
            <a:pPr>
              <a:lnSpc>
                <a:spcPts val="3256"/>
              </a:lnSpc>
            </a:pPr>
            <a:endParaRPr lang="en-US" sz="3101" dirty="0">
              <a:solidFill>
                <a:srgbClr val="173C86"/>
              </a:solidFill>
              <a:latin typeface="Fira Sans Bold Bold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147982" y="4886340"/>
            <a:ext cx="5040981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0"/>
              </a:lnSpc>
            </a:pPr>
            <a:r>
              <a:rPr lang="en-US" sz="5091" spc="152">
                <a:solidFill>
                  <a:srgbClr val="FFFFFF"/>
                </a:solidFill>
                <a:latin typeface="Fira Sans Bold Bold"/>
              </a:rPr>
              <a:t> </a:t>
            </a:r>
          </a:p>
        </p:txBody>
      </p:sp>
      <p:sp>
        <p:nvSpPr>
          <p:cNvPr id="2" name="Sechseck 1"/>
          <p:cNvSpPr/>
          <p:nvPr userDrawn="1"/>
        </p:nvSpPr>
        <p:spPr>
          <a:xfrm>
            <a:off x="6075370" y="-963488"/>
            <a:ext cx="3549571" cy="1565595"/>
          </a:xfrm>
          <a:prstGeom prst="hexagon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pic>
        <p:nvPicPr>
          <p:cNvPr id="36" name="Picture 8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6513331" y="-229724"/>
            <a:ext cx="2736304" cy="882459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915007" y="5141107"/>
            <a:ext cx="808439" cy="10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91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498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9500" indent="-1651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9863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74850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3601813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360" imgH="360" progId="">
                  <p:embed/>
                </p:oleObj>
              </mc:Choice>
              <mc:Fallback>
                <p:oleObj name="think-cell Folie" r:id="rId32" imgW="360" imgH="360" progId="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/>
          <p:nvPr userDrawn="1"/>
        </p:nvSpPr>
        <p:spPr>
          <a:xfrm>
            <a:off x="257943" y="190815"/>
            <a:ext cx="605448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19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2320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68759" r="1157" b="23381"/>
          <a:stretch>
            <a:fillRect/>
          </a:stretch>
        </p:blipFill>
        <p:spPr>
          <a:xfrm>
            <a:off x="-8299" y="0"/>
            <a:ext cx="9914299" cy="840185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 userDrawn="1"/>
        </p:nvPicPr>
        <p:blipFill rotWithShape="1">
          <a:blip r:embed="rId35"/>
          <a:srcRect t="10432" r="28046" b="14936"/>
          <a:stretch/>
        </p:blipFill>
        <p:spPr>
          <a:xfrm>
            <a:off x="6521729" y="-30922"/>
            <a:ext cx="3392812" cy="840180"/>
          </a:xfrm>
          <a:prstGeom prst="rect">
            <a:avLst/>
          </a:prstGeom>
        </p:spPr>
      </p:pic>
      <p:sp>
        <p:nvSpPr>
          <p:cNvPr id="12" name="TextBox 8"/>
          <p:cNvSpPr txBox="1"/>
          <p:nvPr userDrawn="1"/>
        </p:nvSpPr>
        <p:spPr>
          <a:xfrm>
            <a:off x="1865187" y="216918"/>
            <a:ext cx="3278592" cy="65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6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1257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  <a:p>
            <a:pPr algn="just">
              <a:lnSpc>
                <a:spcPts val="1257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www.sn-cz2027.eu</a:t>
            </a:r>
          </a:p>
          <a:p>
            <a:pPr algn="just">
              <a:lnSpc>
                <a:spcPts val="1257"/>
              </a:lnSpc>
            </a:pPr>
            <a:endParaRPr lang="en-US" sz="867" spc="64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18" name="AutoShape 14"/>
          <p:cNvSpPr/>
          <p:nvPr userDrawn="1"/>
        </p:nvSpPr>
        <p:spPr>
          <a:xfrm>
            <a:off x="912696" y="6093296"/>
            <a:ext cx="8080609" cy="0"/>
          </a:xfrm>
          <a:prstGeom prst="line">
            <a:avLst/>
          </a:prstGeom>
          <a:ln w="9525" cap="rnd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4" y="43218"/>
            <a:ext cx="609667" cy="811833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4C1901-D43B-43EE-B92E-E29C08F3E2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46236" y="6373670"/>
            <a:ext cx="1372201" cy="22739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7173234-278D-4881-B157-E7F592DB3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3989"/>
          <a:stretch/>
        </p:blipFill>
        <p:spPr>
          <a:xfrm>
            <a:off x="2648744" y="6307633"/>
            <a:ext cx="810072" cy="35807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3148FF7-E351-4015-A0E2-B5FFE44F4E1E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2" y="6307633"/>
            <a:ext cx="1013380" cy="35807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6953FF-152B-465F-B5B1-D45E3A206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/>
          <a:srcRect l="17706" t="25166" b="28461"/>
          <a:stretch/>
        </p:blipFill>
        <p:spPr>
          <a:xfrm>
            <a:off x="226447" y="243424"/>
            <a:ext cx="1372498" cy="48468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E006FFD-1BDE-469E-87CE-13EE447D4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73280" y="630057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2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35F0BB8-0C6A-4E04-AB5E-F341B3981396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477809" y="6274351"/>
            <a:ext cx="349434" cy="41040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1A2E2CB-BCE6-463D-B36D-815C6B900D24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430" y="6203558"/>
            <a:ext cx="1129924" cy="4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3" r:id="rId2"/>
    <p:sldLayoutId id="2147483797" r:id="rId3"/>
    <p:sldLayoutId id="2147483791" r:id="rId4"/>
    <p:sldLayoutId id="2147483649" r:id="rId5"/>
    <p:sldLayoutId id="2147483692" r:id="rId6"/>
    <p:sldLayoutId id="2147483667" r:id="rId7"/>
    <p:sldLayoutId id="2147483668" r:id="rId8"/>
    <p:sldLayoutId id="2147483798" r:id="rId9"/>
    <p:sldLayoutId id="2147483669" r:id="rId10"/>
    <p:sldLayoutId id="2147483799" r:id="rId11"/>
    <p:sldLayoutId id="2147483670" r:id="rId12"/>
    <p:sldLayoutId id="2147483800" r:id="rId13"/>
    <p:sldLayoutId id="2147483671" r:id="rId14"/>
    <p:sldLayoutId id="2147483801" r:id="rId15"/>
    <p:sldLayoutId id="2147483672" r:id="rId16"/>
    <p:sldLayoutId id="2147483693" r:id="rId17"/>
    <p:sldLayoutId id="2147483695" r:id="rId18"/>
    <p:sldLayoutId id="2147483794" r:id="rId19"/>
    <p:sldLayoutId id="2147483694" r:id="rId20"/>
    <p:sldLayoutId id="2147483712" r:id="rId21"/>
    <p:sldLayoutId id="2147483696" r:id="rId22"/>
    <p:sldLayoutId id="2147483698" r:id="rId23"/>
    <p:sldLayoutId id="2147483802" r:id="rId24"/>
    <p:sldLayoutId id="2147483700" r:id="rId25"/>
    <p:sldLayoutId id="2147483803" r:id="rId26"/>
    <p:sldLayoutId id="2147483702" r:id="rId27"/>
    <p:sldLayoutId id="2147483703" r:id="rId28"/>
    <p:sldLayoutId id="2147483705" r:id="rId2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498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9500" indent="-1651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9863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74850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39717359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7" imgW="360" imgH="360" progId="">
                  <p:embed/>
                </p:oleObj>
              </mc:Choice>
              <mc:Fallback>
                <p:oleObj name="think-cell Folie" r:id="rId17" imgW="360" imgH="360" progId="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2520" y="1600201"/>
            <a:ext cx="9001060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extBox 8"/>
          <p:cNvSpPr txBox="1"/>
          <p:nvPr userDrawn="1"/>
        </p:nvSpPr>
        <p:spPr>
          <a:xfrm>
            <a:off x="257943" y="190815"/>
            <a:ext cx="605448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19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2320"/>
              </a:lnSpc>
            </a:pP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1000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1000" spc="119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sp>
        <p:nvSpPr>
          <p:cNvPr id="12" name="TextBox 8"/>
          <p:cNvSpPr txBox="1"/>
          <p:nvPr userDrawn="1"/>
        </p:nvSpPr>
        <p:spPr>
          <a:xfrm>
            <a:off x="288556" y="291310"/>
            <a:ext cx="3278592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6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SACHSEN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TSCHECHIEN 2021-2027</a:t>
            </a:r>
          </a:p>
          <a:p>
            <a:pPr algn="just">
              <a:lnSpc>
                <a:spcPts val="1257"/>
              </a:lnSpc>
            </a:pP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INTERREG ČESKO 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 SASKO 2021</a:t>
            </a:r>
            <a:r>
              <a:rPr lang="en-US" sz="867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–</a:t>
            </a:r>
            <a:r>
              <a:rPr lang="en-US" sz="867" spc="64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</a:rPr>
              <a:t>2027</a:t>
            </a:r>
          </a:p>
        </p:txBody>
      </p:sp>
      <p:sp>
        <p:nvSpPr>
          <p:cNvPr id="14" name="Textplatzhalter 15"/>
          <p:cNvSpPr txBox="1">
            <a:spLocks/>
          </p:cNvSpPr>
          <p:nvPr userDrawn="1"/>
        </p:nvSpPr>
        <p:spPr>
          <a:xfrm>
            <a:off x="8228643" y="6475227"/>
            <a:ext cx="1404937" cy="3827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www.sn-cz2027.eu</a:t>
            </a:r>
          </a:p>
        </p:txBody>
      </p:sp>
    </p:spTree>
    <p:extLst>
      <p:ext uri="{BB962C8B-B14F-4D97-AF65-F5344CB8AC3E}">
        <p14:creationId xmlns:p14="http://schemas.microsoft.com/office/powerpoint/2010/main" val="187455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21" r:id="rId2"/>
    <p:sldLayoutId id="2147483723" r:id="rId3"/>
    <p:sldLayoutId id="2147483728" r:id="rId4"/>
    <p:sldLayoutId id="2147483731" r:id="rId5"/>
    <p:sldLayoutId id="2147483732" r:id="rId6"/>
    <p:sldLayoutId id="2147483733" r:id="rId7"/>
    <p:sldLayoutId id="2147483734" r:id="rId8"/>
    <p:sldLayoutId id="2147483739" r:id="rId9"/>
    <p:sldLayoutId id="2147483743" r:id="rId10"/>
    <p:sldLayoutId id="2147483744" r:id="rId11"/>
    <p:sldLayoutId id="2147483745" r:id="rId12"/>
    <p:sldLayoutId id="2147483747" r:id="rId13"/>
    <p:sldLayoutId id="2147483749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4625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3498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9500" indent="-1651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39863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74850" indent="-185738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editel@ohk-most.cz" TargetMode="External"/><Relationship Id="rId2" Type="http://schemas.openxmlformats.org/officeDocument/2006/relationships/hyperlink" Target="mailto:vinklarkovamarketa@gmail.com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mailto:imp@ohk-most.cz" TargetMode="External"/><Relationship Id="rId4" Type="http://schemas.openxmlformats.org/officeDocument/2006/relationships/hyperlink" Target="mailto:info@ohk-most.cz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398" r="1398"/>
          <a:stretch>
            <a:fillRect/>
          </a:stretch>
        </p:blipFill>
        <p:spPr>
          <a:xfrm>
            <a:off x="2072680" y="-220757"/>
            <a:ext cx="7929610" cy="5445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4661276"/>
            <a:ext cx="2237064" cy="22370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 rot="-8100000">
            <a:off x="-2203451" y="2127587"/>
            <a:ext cx="12135853" cy="5355940"/>
            <a:chOff x="677729" y="565745"/>
            <a:chExt cx="35276568" cy="15568677"/>
          </a:xfrm>
        </p:grpSpPr>
        <p:sp>
          <p:nvSpPr>
            <p:cNvPr id="6" name="Freeform 5"/>
            <p:cNvSpPr/>
            <p:nvPr/>
          </p:nvSpPr>
          <p:spPr>
            <a:xfrm>
              <a:off x="677729" y="565745"/>
              <a:ext cx="35276568" cy="15568677"/>
            </a:xfrm>
            <a:custGeom>
              <a:avLst/>
              <a:gdLst/>
              <a:ahLst/>
              <a:cxnLst/>
              <a:rect l="l" t="t" r="r" b="b"/>
              <a:pathLst>
                <a:path w="35276569" h="15568678">
                  <a:moveTo>
                    <a:pt x="0" y="0"/>
                  </a:moveTo>
                  <a:lnTo>
                    <a:pt x="35276569" y="0"/>
                  </a:lnTo>
                  <a:lnTo>
                    <a:pt x="35276569" y="15568678"/>
                  </a:lnTo>
                  <a:lnTo>
                    <a:pt x="0" y="155686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6402474" y="3298524"/>
            <a:ext cx="3599816" cy="35998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06551" y="4077072"/>
            <a:ext cx="1510945" cy="20123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479599" y="3608311"/>
            <a:ext cx="342640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2400" b="1" dirty="0" err="1">
                <a:solidFill>
                  <a:srgbClr val="173C86"/>
                </a:solidFill>
                <a:latin typeface="Fira Sans Medium Bold"/>
              </a:rPr>
              <a:t>Interreg</a:t>
            </a:r>
            <a:r>
              <a:rPr lang="en-US" sz="2400" b="1" dirty="0">
                <a:solidFill>
                  <a:srgbClr val="173C86"/>
                </a:solidFill>
                <a:latin typeface="Fira Sans Medium Bold"/>
              </a:rPr>
              <a:t> </a:t>
            </a:r>
            <a:r>
              <a:rPr lang="en-US" sz="2400" b="1" dirty="0" err="1">
                <a:solidFill>
                  <a:srgbClr val="173C86"/>
                </a:solidFill>
                <a:latin typeface="Fira Sans Medium Bold"/>
              </a:rPr>
              <a:t>Česko</a:t>
            </a:r>
            <a:r>
              <a:rPr lang="en-US" sz="2400" b="1" dirty="0">
                <a:solidFill>
                  <a:srgbClr val="173C86"/>
                </a:solidFill>
                <a:latin typeface="Fira Sans Medium Bold"/>
              </a:rPr>
              <a:t> – </a:t>
            </a:r>
            <a:r>
              <a:rPr lang="en-US" sz="2400" b="1" dirty="0" err="1">
                <a:solidFill>
                  <a:srgbClr val="173C86"/>
                </a:solidFill>
                <a:latin typeface="Fira Sans Medium Bold"/>
              </a:rPr>
              <a:t>Sasko</a:t>
            </a:r>
            <a:r>
              <a:rPr lang="en-US" sz="2400" b="1" dirty="0">
                <a:solidFill>
                  <a:srgbClr val="173C86"/>
                </a:solidFill>
                <a:latin typeface="Fira Sans Medium Bold"/>
              </a:rPr>
              <a:t> </a:t>
            </a:r>
          </a:p>
          <a:p>
            <a:pPr>
              <a:lnSpc>
                <a:spcPts val="3256"/>
              </a:lnSpc>
            </a:pPr>
            <a:r>
              <a:rPr lang="en-US" sz="2400" b="1" dirty="0">
                <a:solidFill>
                  <a:srgbClr val="173C86"/>
                </a:solidFill>
                <a:latin typeface="Fira Sans Medium Bold"/>
              </a:rPr>
              <a:t>2021–2027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31412" y="5615806"/>
            <a:ext cx="3470878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2400" b="1" dirty="0">
                <a:solidFill>
                  <a:srgbClr val="2A8435"/>
                </a:solidFill>
                <a:latin typeface="Fira Sans Medium Bold"/>
              </a:rPr>
              <a:t>Interreg </a:t>
            </a:r>
          </a:p>
          <a:p>
            <a:pPr>
              <a:lnSpc>
                <a:spcPts val="3256"/>
              </a:lnSpc>
            </a:pPr>
            <a:r>
              <a:rPr lang="en-US" sz="2400" b="1" dirty="0">
                <a:solidFill>
                  <a:srgbClr val="2A8435"/>
                </a:solidFill>
                <a:latin typeface="Fira Sans Medium Bold"/>
              </a:rPr>
              <a:t>Sachsen –</a:t>
            </a:r>
            <a:r>
              <a:rPr lang="en-US" sz="2400" b="1" dirty="0" err="1">
                <a:solidFill>
                  <a:srgbClr val="2A8435"/>
                </a:solidFill>
                <a:latin typeface="Fira Sans Medium Bold"/>
              </a:rPr>
              <a:t>Tschechien</a:t>
            </a:r>
            <a:r>
              <a:rPr lang="en-US" sz="2400" b="1" dirty="0">
                <a:solidFill>
                  <a:srgbClr val="2A8435"/>
                </a:solidFill>
                <a:latin typeface="Fira Sans Medium Bold"/>
              </a:rPr>
              <a:t> </a:t>
            </a:r>
          </a:p>
          <a:p>
            <a:pPr>
              <a:lnSpc>
                <a:spcPts val="3256"/>
              </a:lnSpc>
            </a:pPr>
            <a:r>
              <a:rPr lang="en-US" sz="2400" b="1" dirty="0">
                <a:solidFill>
                  <a:srgbClr val="2A8435"/>
                </a:solidFill>
                <a:latin typeface="Fira Sans Medium Bold"/>
              </a:rPr>
              <a:t>2021-2027</a:t>
            </a:r>
            <a:endParaRPr lang="en-US" sz="2800" dirty="0">
              <a:solidFill>
                <a:srgbClr val="2A8435"/>
              </a:solidFill>
              <a:latin typeface="Fira Sans Medium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6677" y="3625627"/>
            <a:ext cx="5268371" cy="1268066"/>
            <a:chOff x="0" y="200448"/>
            <a:chExt cx="12968298" cy="312139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00448"/>
              <a:ext cx="12408569" cy="1925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10"/>
                </a:lnSpc>
              </a:pPr>
              <a:r>
                <a:rPr lang="en-US" sz="5091" spc="152">
                  <a:solidFill>
                    <a:srgbClr val="FFFFFF"/>
                  </a:solidFill>
                  <a:latin typeface="Fira Sans Bold Bold"/>
                </a:rPr>
                <a:t> 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59729" y="2553188"/>
              <a:ext cx="12408569" cy="768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4"/>
                </a:lnSpc>
              </a:pPr>
              <a:endParaRPr lang="en-US" spc="57" dirty="0">
                <a:solidFill>
                  <a:srgbClr val="2A8435"/>
                </a:solidFill>
                <a:latin typeface="Fira Sans Light Bold"/>
              </a:endParaRPr>
            </a:p>
          </p:txBody>
        </p:sp>
      </p:grpSp>
      <p:pic>
        <p:nvPicPr>
          <p:cNvPr id="1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2480" y="620688"/>
            <a:ext cx="3240360" cy="1045017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68751C0-FC74-492A-8962-EECF2332179E}"/>
              </a:ext>
            </a:extLst>
          </p:cNvPr>
          <p:cNvSpPr txBox="1"/>
          <p:nvPr/>
        </p:nvSpPr>
        <p:spPr>
          <a:xfrm>
            <a:off x="488504" y="3927594"/>
            <a:ext cx="6057125" cy="1245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Schopnost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určit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neznámé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tepelné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toky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v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malých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a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středně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velkých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výrobních</a:t>
            </a:r>
            <a:r>
              <a:rPr lang="de-DE" sz="2400" b="1" dirty="0">
                <a:solidFill>
                  <a:srgbClr val="2A8435"/>
                </a:solidFill>
                <a:latin typeface="Fira Sans Medium Bold"/>
              </a:rPr>
              <a:t> </a:t>
            </a:r>
            <a:r>
              <a:rPr lang="de-DE" sz="2400" b="1" dirty="0" err="1">
                <a:solidFill>
                  <a:srgbClr val="2A8435"/>
                </a:solidFill>
                <a:latin typeface="Fira Sans Medium Bold"/>
              </a:rPr>
              <a:t>zařízeních</a:t>
            </a:r>
            <a:endParaRPr lang="en-US" sz="2800" dirty="0">
              <a:solidFill>
                <a:srgbClr val="2A8435"/>
              </a:solidFill>
              <a:latin typeface="Fira Sans Medium Bold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BBB34370-8229-4FCA-9FB8-268833893B0D}"/>
              </a:ext>
            </a:extLst>
          </p:cNvPr>
          <p:cNvSpPr txBox="1"/>
          <p:nvPr/>
        </p:nvSpPr>
        <p:spPr>
          <a:xfrm>
            <a:off x="1712640" y="5279938"/>
            <a:ext cx="5328592" cy="166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de-DE" sz="2400" b="1" dirty="0">
                <a:solidFill>
                  <a:srgbClr val="003C86"/>
                </a:solidFill>
                <a:latin typeface="Fira Sans Medium Bold"/>
              </a:rPr>
              <a:t>Befähigung zur Ermittlung unbekannter Wärmeströme in Produktionen des Klein- und </a:t>
            </a:r>
            <a:r>
              <a:rPr lang="cs-CZ" sz="2400" b="1" dirty="0">
                <a:solidFill>
                  <a:srgbClr val="003C86"/>
                </a:solidFill>
                <a:latin typeface="Fira Sans Medium Bold"/>
              </a:rPr>
              <a:t>	</a:t>
            </a:r>
            <a:r>
              <a:rPr lang="de-DE" sz="2400" b="1" dirty="0">
                <a:solidFill>
                  <a:srgbClr val="003C86"/>
                </a:solidFill>
                <a:latin typeface="Fira Sans Medium Bold"/>
              </a:rPr>
              <a:t>Mittelstands</a:t>
            </a:r>
            <a:endParaRPr lang="en-US" sz="2800" dirty="0">
              <a:solidFill>
                <a:srgbClr val="003C86"/>
              </a:solidFill>
              <a:latin typeface="Fira Sans Medium Bold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36F77B56-42F8-4521-BA5F-3546A6F1F990}"/>
              </a:ext>
            </a:extLst>
          </p:cNvPr>
          <p:cNvSpPr txBox="1"/>
          <p:nvPr/>
        </p:nvSpPr>
        <p:spPr>
          <a:xfrm>
            <a:off x="841845" y="3542286"/>
            <a:ext cx="3022630" cy="616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6"/>
              </a:lnSpc>
            </a:pPr>
            <a:r>
              <a:rPr lang="en-US" sz="8800" b="1" dirty="0" err="1">
                <a:solidFill>
                  <a:srgbClr val="2A8435"/>
                </a:solidFill>
                <a:latin typeface="Fira Sans Medium Bold"/>
              </a:rPr>
              <a:t>En</a:t>
            </a:r>
            <a:r>
              <a:rPr lang="en-US" sz="8800" b="1" dirty="0" err="1">
                <a:solidFill>
                  <a:srgbClr val="173C86"/>
                </a:solidFill>
                <a:latin typeface="Fira Sans Medium Bold"/>
              </a:rPr>
              <a:t>Mo</a:t>
            </a:r>
            <a:endParaRPr lang="en-US" sz="8800" b="1" dirty="0">
              <a:solidFill>
                <a:srgbClr val="173C86"/>
              </a:solidFill>
              <a:latin typeface="Fira Sans Medium Bold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749A598-1C0B-EF42-BE7D-C11A6B814AC6}"/>
              </a:ext>
            </a:extLst>
          </p:cNvPr>
          <p:cNvSpPr txBox="1"/>
          <p:nvPr/>
        </p:nvSpPr>
        <p:spPr>
          <a:xfrm>
            <a:off x="358197" y="1543489"/>
            <a:ext cx="410445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chemeClr val="accent1"/>
              </a:buClr>
              <a:tabLst>
                <a:tab pos="174625" algn="l"/>
              </a:tabLst>
            </a:pPr>
            <a:r>
              <a:rPr lang="cs-CZ" sz="1600" b="1" dirty="0">
                <a:solidFill>
                  <a:srgbClr val="003C86"/>
                </a:solidFill>
              </a:rPr>
              <a:t>11. 5. 2026 – </a:t>
            </a:r>
            <a:r>
              <a:rPr lang="cs-CZ" sz="1600" b="1" dirty="0">
                <a:solidFill>
                  <a:srgbClr val="008232"/>
                </a:solidFill>
              </a:rPr>
              <a:t>OHK Most / </a:t>
            </a:r>
            <a:r>
              <a:rPr lang="cs-CZ" sz="1600" b="1" dirty="0" err="1">
                <a:solidFill>
                  <a:srgbClr val="003C86"/>
                </a:solidFill>
              </a:rPr>
              <a:t>Handelskammer</a:t>
            </a:r>
            <a:r>
              <a:rPr lang="cs-CZ" sz="1600" b="1" dirty="0">
                <a:solidFill>
                  <a:srgbClr val="003C86"/>
                </a:solidFill>
              </a:rPr>
              <a:t> Most </a:t>
            </a:r>
            <a:r>
              <a:rPr lang="cs-CZ" sz="1600" b="1" dirty="0">
                <a:solidFill>
                  <a:srgbClr val="008232"/>
                </a:solidFill>
              </a:rPr>
              <a:t>+ ukázka měření ve firmě </a:t>
            </a:r>
            <a:r>
              <a:rPr lang="cs-CZ" sz="1600" b="1" dirty="0" err="1">
                <a:solidFill>
                  <a:srgbClr val="008232"/>
                </a:solidFill>
              </a:rPr>
              <a:t>Future</a:t>
            </a:r>
            <a:r>
              <a:rPr lang="cs-CZ" sz="1600" b="1" dirty="0">
                <a:solidFill>
                  <a:srgbClr val="008232"/>
                </a:solidFill>
              </a:rPr>
              <a:t> 21 / </a:t>
            </a:r>
            <a:r>
              <a:rPr lang="de-DE" sz="1600" b="1" dirty="0">
                <a:solidFill>
                  <a:srgbClr val="003C86"/>
                </a:solidFill>
              </a:rPr>
              <a:t>Beispiel für eine Messung bei der Firma Future 21</a:t>
            </a:r>
            <a:br>
              <a:rPr lang="cs-CZ" sz="1600" b="1" dirty="0">
                <a:solidFill>
                  <a:srgbClr val="003C86"/>
                </a:solidFill>
              </a:rPr>
            </a:br>
            <a:endParaRPr lang="cs-CZ" sz="1600" b="1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1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E6AF1-FA42-ECA4-B783-BB4E1D5E8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8A9DFF7-9FDB-21CE-B42A-3D5B8CA90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rgbClr val="008232"/>
                </a:solidFill>
              </a:rPr>
              <a:t>Měření ve firmách / </a:t>
            </a:r>
            <a:r>
              <a:rPr lang="cs-CZ" sz="2400" dirty="0" err="1">
                <a:solidFill>
                  <a:srgbClr val="004B82"/>
                </a:solidFill>
              </a:rPr>
              <a:t>Messungen</a:t>
            </a:r>
            <a:r>
              <a:rPr lang="cs-CZ" sz="2400" dirty="0">
                <a:solidFill>
                  <a:srgbClr val="004B82"/>
                </a:solidFill>
              </a:rPr>
              <a:t> in </a:t>
            </a:r>
            <a:r>
              <a:rPr lang="cs-CZ" sz="2400" dirty="0" err="1">
                <a:solidFill>
                  <a:srgbClr val="004B82"/>
                </a:solidFill>
              </a:rPr>
              <a:t>Unternehmen</a:t>
            </a:r>
            <a:br>
              <a:rPr lang="cs-CZ" sz="2400" dirty="0">
                <a:solidFill>
                  <a:srgbClr val="004B82"/>
                </a:solidFill>
              </a:rPr>
            </a:br>
            <a:r>
              <a:rPr lang="en-US" sz="1800" kern="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DD 22</a:t>
            </a:r>
            <a:r>
              <a:rPr lang="cs-CZ" sz="1800" kern="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 </a:t>
            </a:r>
            <a:r>
              <a:rPr lang="cs-CZ" sz="1800" kern="0" dirty="0">
                <a:latin typeface="Calibri Light" panose="020F0302020204030204" pitchFamily="34" charset="0"/>
                <a:ea typeface="Aptos" panose="020B0004020202020204" pitchFamily="34" charset="0"/>
              </a:rPr>
              <a:t>(</a:t>
            </a:r>
            <a:r>
              <a:rPr lang="cs-CZ" sz="1800" kern="0" dirty="0">
                <a:solidFill>
                  <a:srgbClr val="008232"/>
                </a:solidFill>
                <a:latin typeface="Calibri Light" panose="020F0302020204030204" pitchFamily="34" charset="0"/>
                <a:ea typeface="Aptos" panose="020B0004020202020204" pitchFamily="34" charset="0"/>
              </a:rPr>
              <a:t>Pneuservis / </a:t>
            </a:r>
            <a:r>
              <a:rPr lang="cs-CZ" sz="1800" kern="0" dirty="0" err="1">
                <a:solidFill>
                  <a:srgbClr val="003C86"/>
                </a:solidFill>
                <a:latin typeface="Calibri Light" panose="020F0302020204030204" pitchFamily="34" charset="0"/>
                <a:ea typeface="Aptos" panose="020B0004020202020204" pitchFamily="34" charset="0"/>
              </a:rPr>
              <a:t>Reifenservice</a:t>
            </a:r>
            <a:r>
              <a:rPr lang="cs-CZ" sz="1800" kern="0" dirty="0">
                <a:latin typeface="Calibri Light" panose="020F0302020204030204" pitchFamily="34" charset="0"/>
                <a:ea typeface="Aptos" panose="020B0004020202020204" pitchFamily="34" charset="0"/>
              </a:rPr>
              <a:t>) </a:t>
            </a:r>
            <a:r>
              <a:rPr lang="cs-CZ" sz="1800" i="0" dirty="0">
                <a:solidFill>
                  <a:srgbClr val="212529"/>
                </a:solidFill>
                <a:effectLst/>
                <a:latin typeface="-apple-system"/>
              </a:rPr>
              <a:t>– </a:t>
            </a:r>
            <a:r>
              <a:rPr lang="cs-CZ" sz="1800" dirty="0">
                <a:solidFill>
                  <a:srgbClr val="008232"/>
                </a:solidFill>
                <a:latin typeface="-apple-system"/>
              </a:rPr>
              <a:t>22</a:t>
            </a:r>
            <a:r>
              <a:rPr lang="cs-CZ" sz="1800" i="0" dirty="0">
                <a:solidFill>
                  <a:srgbClr val="008232"/>
                </a:solidFill>
                <a:effectLst/>
                <a:latin typeface="-apple-system"/>
              </a:rPr>
              <a:t>. duben / </a:t>
            </a:r>
            <a:r>
              <a:rPr lang="cs-CZ" sz="1800" i="0" dirty="0" err="1">
                <a:solidFill>
                  <a:srgbClr val="003C86"/>
                </a:solidFill>
                <a:effectLst/>
                <a:latin typeface="-apple-system"/>
              </a:rPr>
              <a:t>April</a:t>
            </a:r>
            <a:br>
              <a:rPr lang="cs-CZ" sz="1800" i="0" dirty="0">
                <a:solidFill>
                  <a:srgbClr val="003C86"/>
                </a:solidFill>
                <a:effectLst/>
                <a:latin typeface="-apple-system"/>
              </a:rPr>
            </a:br>
            <a:br>
              <a:rPr lang="cs-CZ" sz="1800" i="0" dirty="0">
                <a:solidFill>
                  <a:srgbClr val="003C86"/>
                </a:solidFill>
                <a:effectLst/>
                <a:latin typeface="-apple-system"/>
              </a:rPr>
            </a:br>
            <a:br>
              <a:rPr lang="en-US" sz="1600" dirty="0"/>
            </a:b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D5E8DA-58AD-93AC-0C0B-4EC276FD7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8" y="2625875"/>
            <a:ext cx="6131025" cy="23911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CF1DDF-AB99-A7F9-93FD-71C494088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341097" y="3140095"/>
            <a:ext cx="3493999" cy="13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DD 22 s.r.o. (Pneuservis-Most)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Firma / Unternehmen: </a:t>
            </a:r>
            <a:r>
              <a:rPr lang="cs-CZ" sz="2000" dirty="0"/>
              <a:t>DD 22 s.r.o. (Pneuservis-Most), Zahradní 1010, Most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Datum: </a:t>
            </a:r>
            <a:r>
              <a:rPr lang="cs-CZ" sz="2000" dirty="0"/>
              <a:t>22. 4. 2026 | Kategorie MSP: mikro (5 zaměstnanců) | nájem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- Pneuservis a autoservis — plyn 55 m³ + elektřina 13 MWh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Naměřeno: teplota otopné vody 40/50 °C (plynový kotel)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Pronajatý objekt — malá možnost změn, kotel již zefektivněn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Hodnocení: Basic / nevhodná — žádné zpětné využití tepla</a:t>
            </a:r>
          </a:p>
        </p:txBody>
      </p:sp>
    </p:spTree>
    <p:extLst>
      <p:ext uri="{BB962C8B-B14F-4D97-AF65-F5344CB8AC3E}">
        <p14:creationId xmlns:p14="http://schemas.microsoft.com/office/powerpoint/2010/main" val="1327199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DE26D-5256-7678-5EE7-627437655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E60D2-9842-E6F2-A1D4-706710445E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DD 22 s.r.o. (Pneuservis-Most)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Firma / Unternehmen: </a:t>
            </a:r>
            <a:r>
              <a:rPr lang="cs-CZ" sz="2000" dirty="0"/>
              <a:t>DD 22 s.r.o. (Pneuservis-Most), Zahradní 1010, Most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Datum: </a:t>
            </a:r>
            <a:r>
              <a:rPr lang="cs-CZ" sz="2000" dirty="0"/>
              <a:t>22. 4. 2026 | Kategorie: </a:t>
            </a:r>
            <a:r>
              <a:rPr lang="cs-CZ" sz="2000" dirty="0" err="1"/>
              <a:t>Kleinstunternehmen</a:t>
            </a:r>
            <a:r>
              <a:rPr lang="cs-CZ" sz="2000" dirty="0"/>
              <a:t> (5 </a:t>
            </a:r>
            <a:r>
              <a:rPr lang="cs-CZ" sz="2000" dirty="0" err="1"/>
              <a:t>Mitarbeiter</a:t>
            </a:r>
            <a:r>
              <a:rPr lang="cs-CZ" sz="2000" dirty="0"/>
              <a:t>) | </a:t>
            </a:r>
            <a:r>
              <a:rPr lang="cs-CZ" sz="2000" dirty="0" err="1"/>
              <a:t>Miete</a:t>
            </a:r>
            <a:endParaRPr lang="cs-CZ" sz="2000" dirty="0"/>
          </a:p>
          <a:p>
            <a:r>
              <a:rPr lang="de-DE" sz="2000" dirty="0">
                <a:solidFill>
                  <a:srgbClr val="003C86"/>
                </a:solidFill>
              </a:rPr>
              <a:t>- Reifenservice und Autowerkstatt — Gas 55 m³ + Strom 13 MWh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cs-CZ" sz="2000" dirty="0">
                <a:solidFill>
                  <a:srgbClr val="003C86"/>
                </a:solidFill>
              </a:rPr>
              <a:t>- </a:t>
            </a:r>
            <a:r>
              <a:rPr lang="cs-CZ" sz="2000" dirty="0" err="1">
                <a:solidFill>
                  <a:srgbClr val="003C86"/>
                </a:solidFill>
              </a:rPr>
              <a:t>Gemessen</a:t>
            </a:r>
            <a:r>
              <a:rPr lang="cs-CZ" sz="2000" dirty="0">
                <a:solidFill>
                  <a:srgbClr val="003C86"/>
                </a:solidFill>
              </a:rPr>
              <a:t>: </a:t>
            </a:r>
            <a:r>
              <a:rPr lang="cs-CZ" sz="2000" dirty="0" err="1">
                <a:solidFill>
                  <a:srgbClr val="003C86"/>
                </a:solidFill>
              </a:rPr>
              <a:t>Heizwassertemperatur</a:t>
            </a:r>
            <a:r>
              <a:rPr lang="cs-CZ" sz="2000" dirty="0">
                <a:solidFill>
                  <a:srgbClr val="003C86"/>
                </a:solidFill>
              </a:rPr>
              <a:t> 40/50 °C (</a:t>
            </a:r>
            <a:r>
              <a:rPr lang="cs-CZ" sz="2000" dirty="0" err="1">
                <a:solidFill>
                  <a:srgbClr val="003C86"/>
                </a:solidFill>
              </a:rPr>
              <a:t>Gaskessel</a:t>
            </a:r>
            <a:r>
              <a:rPr lang="cs-CZ" sz="2000" dirty="0">
                <a:solidFill>
                  <a:srgbClr val="003C86"/>
                </a:solidFill>
              </a:rPr>
              <a:t>)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Mietobjekt – kaum Änderungsmöglichkeiten, Heizkessel bereits optimiert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Bewertung: Basic / ungeeignet – keine Wärmerückgewinnung</a:t>
            </a:r>
            <a:endParaRPr lang="cs-CZ" sz="2000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0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1A78E-7202-5AB1-8DFC-719EC5682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CACC13C-7142-D052-8859-BDC668293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rgbClr val="008232"/>
                </a:solidFill>
              </a:rPr>
              <a:t>Měření ve firmách / </a:t>
            </a:r>
            <a:r>
              <a:rPr lang="cs-CZ" sz="2400" dirty="0" err="1">
                <a:solidFill>
                  <a:srgbClr val="004B82"/>
                </a:solidFill>
              </a:rPr>
              <a:t>Messungen</a:t>
            </a:r>
            <a:r>
              <a:rPr lang="cs-CZ" sz="2400" dirty="0">
                <a:solidFill>
                  <a:srgbClr val="004B82"/>
                </a:solidFill>
              </a:rPr>
              <a:t> in </a:t>
            </a:r>
            <a:r>
              <a:rPr lang="cs-CZ" sz="2400" dirty="0" err="1">
                <a:solidFill>
                  <a:srgbClr val="004B82"/>
                </a:solidFill>
              </a:rPr>
              <a:t>Unternehmen</a:t>
            </a:r>
            <a:br>
              <a:rPr lang="cs-CZ" sz="2400" dirty="0">
                <a:solidFill>
                  <a:srgbClr val="004B82"/>
                </a:solidFill>
              </a:rPr>
            </a:br>
            <a:r>
              <a:rPr lang="cs-CZ" sz="1800" kern="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TISKÁRNA K &amp; B, s.r.o. </a:t>
            </a:r>
            <a:r>
              <a:rPr lang="cs-CZ" sz="1800" kern="0" dirty="0">
                <a:latin typeface="Calibri Light" panose="020F0302020204030204" pitchFamily="34" charset="0"/>
                <a:ea typeface="Aptos" panose="020B0004020202020204" pitchFamily="34" charset="0"/>
              </a:rPr>
              <a:t>(</a:t>
            </a:r>
            <a:r>
              <a:rPr lang="cs-CZ" sz="1800" kern="0" dirty="0" err="1">
                <a:solidFill>
                  <a:srgbClr val="003C86"/>
                </a:solidFill>
                <a:latin typeface="Calibri Light" panose="020F0302020204030204" pitchFamily="34" charset="0"/>
                <a:ea typeface="Aptos" panose="020B0004020202020204" pitchFamily="34" charset="0"/>
              </a:rPr>
              <a:t>Drucker</a:t>
            </a:r>
            <a:r>
              <a:rPr lang="cs-CZ" sz="1800" kern="0" dirty="0">
                <a:latin typeface="Calibri Light" panose="020F0302020204030204" pitchFamily="34" charset="0"/>
                <a:ea typeface="Aptos" panose="020B0004020202020204" pitchFamily="34" charset="0"/>
              </a:rPr>
              <a:t>) </a:t>
            </a:r>
            <a:r>
              <a:rPr lang="cs-CZ" sz="1800" i="0" dirty="0">
                <a:solidFill>
                  <a:srgbClr val="212529"/>
                </a:solidFill>
                <a:effectLst/>
                <a:latin typeface="-apple-system"/>
              </a:rPr>
              <a:t>– </a:t>
            </a:r>
            <a:r>
              <a:rPr lang="cs-CZ" sz="1800" dirty="0">
                <a:solidFill>
                  <a:srgbClr val="008232"/>
                </a:solidFill>
                <a:latin typeface="-apple-system"/>
              </a:rPr>
              <a:t>22</a:t>
            </a:r>
            <a:r>
              <a:rPr lang="cs-CZ" sz="1800" i="0" dirty="0">
                <a:solidFill>
                  <a:srgbClr val="008232"/>
                </a:solidFill>
                <a:effectLst/>
                <a:latin typeface="-apple-system"/>
              </a:rPr>
              <a:t>. duben / </a:t>
            </a:r>
            <a:r>
              <a:rPr lang="cs-CZ" sz="1800" i="0" dirty="0" err="1">
                <a:solidFill>
                  <a:srgbClr val="003C86"/>
                </a:solidFill>
                <a:effectLst/>
                <a:latin typeface="-apple-system"/>
              </a:rPr>
              <a:t>April</a:t>
            </a:r>
            <a:br>
              <a:rPr lang="cs-CZ" sz="1800" i="0" dirty="0">
                <a:solidFill>
                  <a:srgbClr val="003C86"/>
                </a:solidFill>
                <a:effectLst/>
                <a:latin typeface="-apple-system"/>
              </a:rPr>
            </a:br>
            <a:br>
              <a:rPr lang="cs-CZ" sz="1800" i="0" dirty="0">
                <a:solidFill>
                  <a:srgbClr val="003C86"/>
                </a:solidFill>
                <a:effectLst/>
                <a:latin typeface="-apple-system"/>
              </a:rPr>
            </a:br>
            <a:br>
              <a:rPr lang="en-US" sz="1600" dirty="0"/>
            </a:b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DE57DE-9085-AE67-AF6F-BED2104D6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2564904"/>
            <a:ext cx="3672408" cy="27543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CA4048-AF22-E1D1-2A46-0446C3D5A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75" y="2564904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57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TISKÁRNA K &amp; B, s.r.o.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Firma / Unternehmen: </a:t>
            </a:r>
            <a:r>
              <a:rPr lang="cs-CZ" sz="2000" dirty="0"/>
              <a:t>TISKÁRNA K &amp; B, s.r.o., L. Štúra 2456/16, Most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Datum: </a:t>
            </a:r>
            <a:r>
              <a:rPr lang="cs-CZ" sz="2000" dirty="0"/>
              <a:t>22. 4. 2026 | Kategorie MSP: malá (24 zaměstnanců) | vlastní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- Digitální a ofsetový tisk — elektřina 300 MWh/rok, přímotopy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Naměřeno: odpadní teplo strojů 16–76 °C (termokamera)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- 10 měřicích míst: 3 výrobní místnosti + sklad, T až 76 °C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Hodnocení: Medium — obálka nezateplena, nekontinuální proces</a:t>
            </a:r>
          </a:p>
        </p:txBody>
      </p:sp>
    </p:spTree>
    <p:extLst>
      <p:ext uri="{BB962C8B-B14F-4D97-AF65-F5344CB8AC3E}">
        <p14:creationId xmlns:p14="http://schemas.microsoft.com/office/powerpoint/2010/main" val="1970614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7D2DA-DDF9-C839-E7A3-B3E3DA9D9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8A99E-9A27-0E21-A21A-D39AC2C8C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TISKÁRNA K &amp; B, s.r.o.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Firma / Unternehmen: </a:t>
            </a:r>
            <a:r>
              <a:rPr lang="cs-CZ" sz="2000" dirty="0"/>
              <a:t>TISKÁRNA K &amp; B, s.r.o., L. Štúra 2456/16, Most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Datum: </a:t>
            </a:r>
            <a:r>
              <a:rPr lang="cs-CZ" sz="2000" dirty="0"/>
              <a:t>22. 4. 2026 | Kategorie: </a:t>
            </a:r>
            <a:r>
              <a:rPr lang="cs-CZ" sz="2000" dirty="0" err="1"/>
              <a:t>klein</a:t>
            </a:r>
            <a:r>
              <a:rPr lang="cs-CZ" sz="2000" dirty="0"/>
              <a:t> (24 </a:t>
            </a:r>
            <a:r>
              <a:rPr lang="cs-CZ" sz="2000" dirty="0" err="1"/>
              <a:t>Mitarbeiter</a:t>
            </a:r>
            <a:r>
              <a:rPr lang="cs-CZ" sz="2000" dirty="0"/>
              <a:t>) | </a:t>
            </a:r>
            <a:r>
              <a:rPr lang="cs-CZ" sz="2000" dirty="0" err="1"/>
              <a:t>eigenständig</a:t>
            </a:r>
            <a:endParaRPr lang="cs-CZ" sz="2000" dirty="0"/>
          </a:p>
          <a:p>
            <a:br>
              <a:rPr lang="cs-CZ" sz="2000" dirty="0">
                <a:solidFill>
                  <a:schemeClr val="accent1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Digital- und Offsetdruck – Stromverbrauch 300 MWh/Jahr, Elektroheizungen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Gemessen: Abwärme der Maschinen 16–76 °C (Wärmebildkamera)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- 10 Messstellen: 3 Produktionsräume + Lager, T bis 76 °C</a:t>
            </a:r>
            <a:endParaRPr lang="cs-CZ" sz="2000" dirty="0">
              <a:solidFill>
                <a:srgbClr val="003C86"/>
              </a:solidFill>
            </a:endParaRPr>
          </a:p>
          <a:p>
            <a:r>
              <a:rPr lang="de-DE" sz="2000" dirty="0">
                <a:solidFill>
                  <a:srgbClr val="003C86"/>
                </a:solidFill>
              </a:rPr>
              <a:t>- Bewertung: Mittel – Ummantelung nicht isoliert, diskontinuierlicher Prozess</a:t>
            </a:r>
            <a:endParaRPr lang="cs-CZ" sz="2000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71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B78C-9CBD-7A52-9292-41CF71B75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21A982AC-995A-E1D7-296B-3CD080FA1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rgbClr val="008232"/>
                </a:solidFill>
              </a:rPr>
              <a:t>Měření ve firmách / </a:t>
            </a:r>
            <a:r>
              <a:rPr lang="cs-CZ" sz="2400" dirty="0" err="1">
                <a:solidFill>
                  <a:srgbClr val="004B82"/>
                </a:solidFill>
              </a:rPr>
              <a:t>Messungen</a:t>
            </a:r>
            <a:r>
              <a:rPr lang="cs-CZ" sz="2400" dirty="0">
                <a:solidFill>
                  <a:srgbClr val="004B82"/>
                </a:solidFill>
              </a:rPr>
              <a:t> in </a:t>
            </a:r>
            <a:r>
              <a:rPr lang="cs-CZ" sz="2400" dirty="0" err="1">
                <a:solidFill>
                  <a:srgbClr val="004B82"/>
                </a:solidFill>
              </a:rPr>
              <a:t>Unternehmen</a:t>
            </a:r>
            <a:br>
              <a:rPr lang="cs-CZ" sz="2400" dirty="0">
                <a:solidFill>
                  <a:srgbClr val="004B82"/>
                </a:solidFill>
              </a:rPr>
            </a:br>
            <a:r>
              <a:rPr lang="cs-CZ" sz="1800" kern="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A-</a:t>
            </a:r>
            <a:r>
              <a:rPr lang="cs-CZ" sz="1800" kern="0" dirty="0" err="1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FORCE</a:t>
            </a:r>
            <a:r>
              <a:rPr lang="cs-CZ" sz="1800" kern="0" dirty="0">
                <a:effectLst/>
                <a:latin typeface="Calibri Light" panose="020F0302020204030204" pitchFamily="34" charset="0"/>
                <a:ea typeface="Aptos" panose="020B0004020202020204" pitchFamily="34" charset="0"/>
              </a:rPr>
              <a:t>, s.r.o.</a:t>
            </a:r>
            <a:r>
              <a:rPr lang="cs-CZ" sz="1800" kern="0" dirty="0">
                <a:latin typeface="Calibri Light" panose="020F0302020204030204" pitchFamily="34" charset="0"/>
                <a:ea typeface="Aptos" panose="020B0004020202020204" pitchFamily="34" charset="0"/>
              </a:rPr>
              <a:t>(</a:t>
            </a:r>
            <a:r>
              <a:rPr lang="cs-CZ" sz="1800" kern="0" dirty="0" err="1">
                <a:solidFill>
                  <a:srgbClr val="003C86"/>
                </a:solidFill>
                <a:latin typeface="Calibri Light" panose="020F0302020204030204" pitchFamily="34" charset="0"/>
                <a:ea typeface="Aptos" panose="020B0004020202020204" pitchFamily="34" charset="0"/>
              </a:rPr>
              <a:t>Werbeagentur</a:t>
            </a:r>
            <a:r>
              <a:rPr lang="cs-CZ" sz="1800" kern="0" dirty="0">
                <a:latin typeface="Calibri Light" panose="020F0302020204030204" pitchFamily="34" charset="0"/>
                <a:ea typeface="Aptos" panose="020B0004020202020204" pitchFamily="34" charset="0"/>
              </a:rPr>
              <a:t>) </a:t>
            </a:r>
            <a:r>
              <a:rPr lang="cs-CZ" sz="1800" i="0" dirty="0">
                <a:solidFill>
                  <a:srgbClr val="212529"/>
                </a:solidFill>
                <a:effectLst/>
                <a:latin typeface="-apple-system"/>
              </a:rPr>
              <a:t>– </a:t>
            </a:r>
            <a:r>
              <a:rPr lang="cs-CZ" sz="1800" i="0" dirty="0">
                <a:solidFill>
                  <a:srgbClr val="008232"/>
                </a:solidFill>
                <a:effectLst/>
                <a:latin typeface="-apple-system"/>
              </a:rPr>
              <a:t>4. </a:t>
            </a:r>
            <a:r>
              <a:rPr lang="cs-CZ" sz="1800" dirty="0">
                <a:solidFill>
                  <a:srgbClr val="008232"/>
                </a:solidFill>
                <a:latin typeface="-apple-system"/>
              </a:rPr>
              <a:t>květen</a:t>
            </a:r>
            <a:r>
              <a:rPr lang="cs-CZ" sz="1800" i="0" dirty="0">
                <a:solidFill>
                  <a:srgbClr val="008232"/>
                </a:solidFill>
                <a:effectLst/>
                <a:latin typeface="-apple-system"/>
              </a:rPr>
              <a:t> / </a:t>
            </a:r>
            <a:r>
              <a:rPr lang="cs-CZ" sz="1800" dirty="0">
                <a:solidFill>
                  <a:srgbClr val="003C86"/>
                </a:solidFill>
                <a:latin typeface="-apple-system"/>
              </a:rPr>
              <a:t>Mai</a:t>
            </a:r>
            <a:br>
              <a:rPr lang="cs-CZ" sz="1800" dirty="0">
                <a:solidFill>
                  <a:srgbClr val="003C86"/>
                </a:solidFill>
                <a:latin typeface="-apple-system"/>
              </a:rPr>
            </a:br>
            <a:br>
              <a:rPr lang="cs-CZ" sz="1800" i="0" dirty="0">
                <a:solidFill>
                  <a:srgbClr val="003C86"/>
                </a:solidFill>
                <a:effectLst/>
                <a:latin typeface="-apple-system"/>
              </a:rPr>
            </a:br>
            <a:br>
              <a:rPr lang="cs-CZ" sz="1800" i="0" dirty="0">
                <a:solidFill>
                  <a:srgbClr val="003C86"/>
                </a:solidFill>
                <a:effectLst/>
                <a:latin typeface="-apple-system"/>
              </a:rPr>
            </a:br>
            <a:br>
              <a:rPr lang="en-US" sz="1600" dirty="0"/>
            </a:b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9241E2-4377-088A-A950-156F88CF57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7" y="2636912"/>
            <a:ext cx="1944216" cy="14581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106278-6420-533E-F678-A3BB60F57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6" y="3573016"/>
            <a:ext cx="2635108" cy="19763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CA0711-F3C0-F846-CE84-D4DB4F9A5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62" y="2632539"/>
            <a:ext cx="3889077" cy="29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16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A-force s.r.o.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/>
                </a:solidFill>
              </a:rPr>
              <a:t>Firma / Unternehmen: </a:t>
            </a:r>
            <a:r>
              <a:rPr lang="cs-CZ" sz="2400" dirty="0"/>
              <a:t>A-force s.r.o., Hollarova 1738, Most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Datum: </a:t>
            </a:r>
            <a:r>
              <a:rPr lang="cs-CZ" sz="2400" dirty="0"/>
              <a:t>4. 5. 2026 | Kategorie MSP: mikro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/>
                </a:solidFill>
              </a:rPr>
              <a:t>- Reklamní agentura, 1 zaměstnanec, vlastní budova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- Energie: horkovod 80 GJ, topná voda 40–60 °C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- Naměřeno: teplota otopné vody 40/50 °C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- Žádné chlazení, odsávání, ISO ani energ. management</a:t>
            </a:r>
          </a:p>
        </p:txBody>
      </p:sp>
    </p:spTree>
    <p:extLst>
      <p:ext uri="{BB962C8B-B14F-4D97-AF65-F5344CB8AC3E}">
        <p14:creationId xmlns:p14="http://schemas.microsoft.com/office/powerpoint/2010/main" val="87428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6FD33-03A1-AF84-6232-7BD67BA03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8C24C7-E553-A5E4-5590-5162DAF257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A-force s.r.o.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/>
                </a:solidFill>
              </a:rPr>
              <a:t>Firma / Unternehmen: </a:t>
            </a:r>
            <a:r>
              <a:rPr lang="cs-CZ" sz="2400" dirty="0"/>
              <a:t>A-force s.r.o., Hollarova 1738, Most</a:t>
            </a:r>
            <a:br>
              <a:rPr lang="cs-CZ" sz="2400" dirty="0"/>
            </a:br>
            <a:r>
              <a:rPr lang="cs-CZ" sz="2400" dirty="0">
                <a:solidFill>
                  <a:schemeClr val="accent1"/>
                </a:solidFill>
              </a:rPr>
              <a:t>Datum: </a:t>
            </a:r>
            <a:r>
              <a:rPr lang="cs-CZ" sz="2400" dirty="0"/>
              <a:t>4. 5. 2026 | Kategorie: </a:t>
            </a:r>
            <a:r>
              <a:rPr lang="cs-CZ" sz="2400" dirty="0" err="1"/>
              <a:t>Kleinstunternehmen</a:t>
            </a:r>
            <a:br>
              <a:rPr lang="cs-CZ" sz="2400" dirty="0">
                <a:latin typeface="Fira Sans"/>
              </a:rPr>
            </a:br>
            <a:endParaRPr lang="cs-CZ" sz="2400" dirty="0"/>
          </a:p>
          <a:p>
            <a:r>
              <a:rPr lang="de-DE" sz="2400" dirty="0">
                <a:solidFill>
                  <a:srgbClr val="003C86"/>
                </a:solidFill>
              </a:rPr>
              <a:t>- Werbeagentur, 1 Mitarbeiter, eigenes Gebäude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de-DE" sz="2400" dirty="0">
                <a:solidFill>
                  <a:srgbClr val="003C86"/>
                </a:solidFill>
              </a:rPr>
              <a:t>- Energie: Warmwasser 80 GJ, Heizwasser 40–60 °C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cs-CZ" sz="2400" dirty="0">
                <a:solidFill>
                  <a:srgbClr val="003C86"/>
                </a:solidFill>
              </a:rPr>
              <a:t>- </a:t>
            </a:r>
            <a:r>
              <a:rPr lang="cs-CZ" sz="2400" dirty="0" err="1">
                <a:solidFill>
                  <a:srgbClr val="003C86"/>
                </a:solidFill>
              </a:rPr>
              <a:t>Gemessen</a:t>
            </a:r>
            <a:r>
              <a:rPr lang="cs-CZ" sz="2400" dirty="0">
                <a:solidFill>
                  <a:srgbClr val="003C86"/>
                </a:solidFill>
              </a:rPr>
              <a:t>: </a:t>
            </a:r>
            <a:r>
              <a:rPr lang="cs-CZ" sz="2400" dirty="0" err="1">
                <a:solidFill>
                  <a:srgbClr val="003C86"/>
                </a:solidFill>
              </a:rPr>
              <a:t>Heizwassertemperatur</a:t>
            </a:r>
            <a:r>
              <a:rPr lang="cs-CZ" sz="2400" dirty="0">
                <a:solidFill>
                  <a:srgbClr val="003C86"/>
                </a:solidFill>
              </a:rPr>
              <a:t> 40/50 °C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de-DE" sz="2400" dirty="0">
                <a:solidFill>
                  <a:srgbClr val="003C86"/>
                </a:solidFill>
              </a:rPr>
              <a:t>- Keine Kühlung, Absaugung, ISO-Zertifizierung oder Energiemanagement</a:t>
            </a:r>
            <a:endParaRPr lang="cs-CZ" sz="2400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87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FIRECLAY spol. s 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Firma / Unternehmen: </a:t>
            </a:r>
            <a:r>
              <a:rPr lang="cs-CZ" sz="2000" dirty="0"/>
              <a:t>FIRECLAY spol. s r.o., Růžodol 5, Litvínov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Datum: </a:t>
            </a:r>
            <a:r>
              <a:rPr lang="cs-CZ" sz="2000" dirty="0"/>
              <a:t>29. 4. 2026 | Kategorie MSP: střední (75 zaměstnanců)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- Výroba plastových oken, zámečna, stavební činnost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Elektřina 126 MWh/rok | ISO 50001 | TČ 55/60 °C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- 8 měřicích míst: obálka budovy + svařování oken (T až 150 °C)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- Hodnocení: Medium — vhodná pro měření</a:t>
            </a:r>
          </a:p>
        </p:txBody>
      </p:sp>
    </p:spTree>
    <p:extLst>
      <p:ext uri="{BB962C8B-B14F-4D97-AF65-F5344CB8AC3E}">
        <p14:creationId xmlns:p14="http://schemas.microsoft.com/office/powerpoint/2010/main" val="57834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9250E672-8940-78A7-93FB-B38C59049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 fontScale="90000"/>
          </a:bodyPr>
          <a:lstStyle/>
          <a:p>
            <a:r>
              <a:rPr lang="cs-CZ" sz="1800" dirty="0">
                <a:solidFill>
                  <a:srgbClr val="008232"/>
                </a:solidFill>
              </a:rPr>
              <a:t>Projektový tým OHK Most / </a:t>
            </a:r>
            <a:r>
              <a:rPr lang="cs-CZ" sz="1800" dirty="0" err="1">
                <a:solidFill>
                  <a:srgbClr val="004B86"/>
                </a:solidFill>
              </a:rPr>
              <a:t>Projektteam</a:t>
            </a:r>
            <a:r>
              <a:rPr lang="cs-CZ" sz="1800" dirty="0">
                <a:solidFill>
                  <a:srgbClr val="004B86"/>
                </a:solidFill>
              </a:rPr>
              <a:t> OHK Most</a:t>
            </a:r>
            <a:br>
              <a:rPr lang="cs-CZ" sz="1800" dirty="0">
                <a:solidFill>
                  <a:srgbClr val="008232"/>
                </a:solidFill>
              </a:rPr>
            </a:b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Ing. Markéta Vinklárková - Vedoucí projektu (TP3) / </a:t>
            </a:r>
            <a:r>
              <a:rPr lang="cs-CZ" sz="1800" dirty="0" err="1">
                <a:solidFill>
                  <a:srgbClr val="004B86"/>
                </a:solidFill>
              </a:rPr>
              <a:t>Projektleiter</a:t>
            </a:r>
            <a:r>
              <a:rPr lang="cs-CZ" sz="1800" dirty="0">
                <a:solidFill>
                  <a:srgbClr val="004B86"/>
                </a:solidFill>
              </a:rPr>
              <a:t> (TP3</a:t>
            </a:r>
            <a:r>
              <a:rPr lang="cs-CZ" sz="1800" dirty="0">
                <a:solidFill>
                  <a:srgbClr val="003C86"/>
                </a:solidFill>
              </a:rPr>
              <a:t>)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/>
              <a:t>(</a:t>
            </a:r>
            <a:r>
              <a:rPr lang="cs-CZ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vinklarkovamarketa@gmail.com</a:t>
            </a:r>
            <a:r>
              <a:rPr lang="cs-CZ" sz="1800" dirty="0"/>
              <a:t>, +420 732 431 295)</a:t>
            </a:r>
            <a:br>
              <a:rPr lang="cs-CZ" sz="1800" dirty="0">
                <a:solidFill>
                  <a:srgbClr val="008232"/>
                </a:solidFill>
              </a:rPr>
            </a:b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Ing. Jiřina </a:t>
            </a:r>
            <a:r>
              <a:rPr lang="cs-CZ" sz="1800" dirty="0" err="1">
                <a:solidFill>
                  <a:srgbClr val="008232"/>
                </a:solidFill>
              </a:rPr>
              <a:t>Pečnerová</a:t>
            </a:r>
            <a:r>
              <a:rPr lang="cs-CZ" sz="1800" dirty="0">
                <a:solidFill>
                  <a:srgbClr val="008232"/>
                </a:solidFill>
              </a:rPr>
              <a:t> - Koordinátor terénních studií  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 err="1">
                <a:solidFill>
                  <a:srgbClr val="004B86"/>
                </a:solidFill>
              </a:rPr>
              <a:t>Koordinator</a:t>
            </a:r>
            <a:r>
              <a:rPr lang="cs-CZ" sz="1800" dirty="0">
                <a:solidFill>
                  <a:srgbClr val="004B86"/>
                </a:solidFill>
              </a:rPr>
              <a:t> </a:t>
            </a:r>
            <a:r>
              <a:rPr lang="cs-CZ" sz="1800" dirty="0" err="1">
                <a:solidFill>
                  <a:srgbClr val="004B86"/>
                </a:solidFill>
              </a:rPr>
              <a:t>für</a:t>
            </a:r>
            <a:r>
              <a:rPr lang="cs-CZ" sz="1800" dirty="0">
                <a:solidFill>
                  <a:srgbClr val="004B86"/>
                </a:solidFill>
              </a:rPr>
              <a:t> </a:t>
            </a:r>
            <a:r>
              <a:rPr lang="cs-CZ" sz="1800" dirty="0" err="1">
                <a:solidFill>
                  <a:srgbClr val="004B86"/>
                </a:solidFill>
              </a:rPr>
              <a:t>Feldstudien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/>
              <a:t>(</a:t>
            </a:r>
            <a:r>
              <a:rPr lang="cs-CZ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reditel@ohk-most.cz</a:t>
            </a:r>
            <a:r>
              <a:rPr lang="cs-CZ" sz="1800" dirty="0"/>
              <a:t>, +420 777 627 894)</a:t>
            </a:r>
            <a:br>
              <a:rPr lang="cs-CZ" sz="1800" dirty="0">
                <a:solidFill>
                  <a:srgbClr val="008232"/>
                </a:solidFill>
              </a:rPr>
            </a:b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Naďa Kubíčková - Koordinátor školení a implementace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de-DE" sz="1800" dirty="0">
                <a:solidFill>
                  <a:srgbClr val="004B86"/>
                </a:solidFill>
              </a:rPr>
              <a:t>Koordinator für Schulung und Implementierung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/>
              <a:t>(</a:t>
            </a:r>
            <a:r>
              <a:rPr lang="cs-CZ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info@ohk-most.cz</a:t>
            </a:r>
            <a:r>
              <a:rPr lang="cs-CZ" sz="1800" dirty="0"/>
              <a:t>, +420 777 627 831)</a:t>
            </a:r>
            <a:br>
              <a:rPr lang="cs-CZ" sz="1800" dirty="0">
                <a:solidFill>
                  <a:srgbClr val="008232"/>
                </a:solidFill>
              </a:rPr>
            </a:b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Petr Matoušek - Koordinátor vztahů s veřejností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 err="1">
                <a:solidFill>
                  <a:srgbClr val="004B86"/>
                </a:solidFill>
              </a:rPr>
              <a:t>Koordinator</a:t>
            </a:r>
            <a:r>
              <a:rPr lang="cs-CZ" sz="1800" dirty="0">
                <a:solidFill>
                  <a:srgbClr val="004B86"/>
                </a:solidFill>
              </a:rPr>
              <a:t> </a:t>
            </a:r>
            <a:r>
              <a:rPr lang="cs-CZ" sz="1800" dirty="0" err="1">
                <a:solidFill>
                  <a:srgbClr val="004B86"/>
                </a:solidFill>
              </a:rPr>
              <a:t>für</a:t>
            </a:r>
            <a:r>
              <a:rPr lang="cs-CZ" sz="1800" dirty="0">
                <a:solidFill>
                  <a:srgbClr val="004B86"/>
                </a:solidFill>
              </a:rPr>
              <a:t> </a:t>
            </a:r>
            <a:r>
              <a:rPr lang="cs-CZ" sz="1800" dirty="0" err="1">
                <a:solidFill>
                  <a:srgbClr val="004B86"/>
                </a:solidFill>
              </a:rPr>
              <a:t>Öffentlichkeitsarbeit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/>
              <a:t>(</a:t>
            </a:r>
            <a:r>
              <a:rPr lang="cs-CZ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imp@ohk-most.cz</a:t>
            </a:r>
            <a:r>
              <a:rPr lang="cs-CZ" sz="1800" dirty="0"/>
              <a:t>, +420 777 627 838)</a:t>
            </a: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200" dirty="0">
                <a:solidFill>
                  <a:srgbClr val="00823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06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6BB0D-CE4C-0055-75D1-8B70C265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98B2E-F4BD-F83E-A07A-4748429C39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FIRECLAY spol. s 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000" dirty="0"/>
          </a:p>
          <a:p>
            <a:r>
              <a:rPr lang="cs-CZ" sz="2000" dirty="0">
                <a:solidFill>
                  <a:schemeClr val="accent1"/>
                </a:solidFill>
              </a:rPr>
              <a:t>Firma / Unternehmen: </a:t>
            </a:r>
            <a:r>
              <a:rPr lang="cs-CZ" sz="2000" dirty="0"/>
              <a:t>FIRECLAY spol. s r.o., Růžodol 5, Litvínov</a:t>
            </a:r>
          </a:p>
          <a:p>
            <a:r>
              <a:rPr lang="cs-CZ" sz="2000" dirty="0">
                <a:solidFill>
                  <a:schemeClr val="accent1"/>
                </a:solidFill>
              </a:rPr>
              <a:t>Datum: </a:t>
            </a:r>
            <a:r>
              <a:rPr lang="cs-CZ" sz="2000" dirty="0"/>
              <a:t>29. 4. 2026 | Kategorie: </a:t>
            </a:r>
            <a:r>
              <a:rPr lang="cs-CZ" sz="2000" dirty="0" err="1"/>
              <a:t>mittelgroß</a:t>
            </a:r>
            <a:r>
              <a:rPr lang="cs-CZ" sz="2000" dirty="0"/>
              <a:t> (75 </a:t>
            </a:r>
            <a:r>
              <a:rPr lang="cs-CZ" sz="2000" dirty="0" err="1"/>
              <a:t>Mitarbeiter</a:t>
            </a:r>
            <a:r>
              <a:rPr lang="cs-CZ" sz="2000" dirty="0"/>
              <a:t>)</a:t>
            </a:r>
            <a:br>
              <a:rPr lang="cs-CZ" sz="2000" dirty="0"/>
            </a:br>
            <a:endParaRPr lang="cs-CZ" sz="2000" dirty="0"/>
          </a:p>
          <a:p>
            <a:r>
              <a:rPr lang="de-DE" sz="2000" dirty="0">
                <a:solidFill>
                  <a:srgbClr val="003C86"/>
                </a:solidFill>
              </a:rPr>
              <a:t>- Herstellung von Kunststofffenstern, Schlosserei, Bautätigkeit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cs-CZ" sz="2000" dirty="0">
                <a:solidFill>
                  <a:srgbClr val="003C86"/>
                </a:solidFill>
              </a:rPr>
              <a:t>- Strom 126 </a:t>
            </a:r>
            <a:r>
              <a:rPr lang="cs-CZ" sz="2000" dirty="0" err="1">
                <a:solidFill>
                  <a:srgbClr val="003C86"/>
                </a:solidFill>
              </a:rPr>
              <a:t>MWh</a:t>
            </a:r>
            <a:r>
              <a:rPr lang="cs-CZ" sz="2000" dirty="0">
                <a:solidFill>
                  <a:srgbClr val="003C86"/>
                </a:solidFill>
              </a:rPr>
              <a:t>/</a:t>
            </a:r>
            <a:r>
              <a:rPr lang="cs-CZ" sz="2000" dirty="0" err="1">
                <a:solidFill>
                  <a:srgbClr val="003C86"/>
                </a:solidFill>
              </a:rPr>
              <a:t>Jahr</a:t>
            </a:r>
            <a:r>
              <a:rPr lang="cs-CZ" sz="2000" dirty="0">
                <a:solidFill>
                  <a:srgbClr val="003C86"/>
                </a:solidFill>
              </a:rPr>
              <a:t> | ISO 50001 | </a:t>
            </a:r>
            <a:r>
              <a:rPr lang="cs-CZ" sz="2000" dirty="0" err="1">
                <a:solidFill>
                  <a:srgbClr val="003C86"/>
                </a:solidFill>
              </a:rPr>
              <a:t>Wärmepumpe</a:t>
            </a:r>
            <a:r>
              <a:rPr lang="cs-CZ" sz="2000" dirty="0">
                <a:solidFill>
                  <a:srgbClr val="003C86"/>
                </a:solidFill>
              </a:rPr>
              <a:t> 55/60 °C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- 8 Messstellen: Gebäudehülle + Fensterrahmen (T bis 150 °C) </a:t>
            </a:r>
            <a:br>
              <a:rPr lang="cs-CZ" sz="2000" dirty="0">
                <a:solidFill>
                  <a:srgbClr val="003C86"/>
                </a:solidFill>
              </a:rPr>
            </a:br>
            <a:r>
              <a:rPr lang="de-DE" sz="2000" dirty="0">
                <a:solidFill>
                  <a:srgbClr val="003C86"/>
                </a:solidFill>
              </a:rPr>
              <a:t>- Bewertung: Mittel – für Messungen geeignet</a:t>
            </a:r>
            <a:endParaRPr lang="cs-CZ" sz="2000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7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568" y="1628800"/>
            <a:ext cx="7920880" cy="1333500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Souhrn návštěv firem — přehled hodnocení</a:t>
            </a:r>
          </a:p>
          <a:p>
            <a:r>
              <a:rPr lang="de-DE" u="sng" dirty="0">
                <a:solidFill>
                  <a:srgbClr val="003C86"/>
                </a:solidFill>
              </a:rPr>
              <a:t>Zusammenfassung der Betriebsbesuche — Bewertungsübersicht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C01EECD-EAAC-47BB-A822-DC272DDE7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552756"/>
              </p:ext>
            </p:extLst>
          </p:nvPr>
        </p:nvGraphicFramePr>
        <p:xfrm>
          <a:off x="698500" y="3048000"/>
          <a:ext cx="8509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05752096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18067436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363426354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131426410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710626935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Firma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Datum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Kategorie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Energie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Hodnocení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0887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Mamavis healing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13.4.2026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mikro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Fira Sans"/>
                        </a:rPr>
                        <a:t>kotel na dřevo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C62828"/>
                          </a:solidFill>
                          <a:latin typeface="Fira Sans"/>
                        </a:rPr>
                        <a:t>Basic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22349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A-force s.r.o.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4.5.2026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mikro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horkovod 80 GJ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C62828"/>
                          </a:solidFill>
                          <a:latin typeface="Fira Sans"/>
                        </a:rPr>
                        <a:t>Basic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2423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FIRECLAY spol. s r.o.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29.4.2026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střední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el. 126 MWh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E65100"/>
                          </a:solidFill>
                          <a:latin typeface="Fira Sans"/>
                        </a:rPr>
                        <a:t>Medium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22412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DD 22 (Pneuservis)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22.4.2026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mikro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plyn + el. 13 MWh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C62828"/>
                          </a:solidFill>
                          <a:latin typeface="Fira Sans"/>
                        </a:rPr>
                        <a:t>Basic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64191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TISKÁRNA K &amp;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22.4.2026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malá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el. 300 MWh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E65100"/>
                          </a:solidFill>
                          <a:latin typeface="Fira Sans"/>
                        </a:rPr>
                        <a:t>Medium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7455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3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6604-4D3C-AD7E-8EBA-7AFA466A9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529E8-50CC-9610-563E-37D81BEDE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568" y="1628800"/>
            <a:ext cx="7920880" cy="1333500"/>
          </a:xfrm>
        </p:spPr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Souhrn návštěv firem — přehled hodnocení</a:t>
            </a:r>
          </a:p>
          <a:p>
            <a:r>
              <a:rPr lang="de-DE" u="sng" dirty="0">
                <a:solidFill>
                  <a:srgbClr val="003C86"/>
                </a:solidFill>
              </a:rPr>
              <a:t>Zusammenfassung der Betriebsbesuche — Bewertungsübersicht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00AD0C8-F52B-BCCC-F39D-E23278435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27548"/>
              </p:ext>
            </p:extLst>
          </p:nvPr>
        </p:nvGraphicFramePr>
        <p:xfrm>
          <a:off x="698500" y="3048000"/>
          <a:ext cx="85090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800">
                  <a:extLst>
                    <a:ext uri="{9D8B030D-6E8A-4147-A177-3AD203B41FA5}">
                      <a16:colId xmlns:a16="http://schemas.microsoft.com/office/drawing/2014/main" val="205752096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18067436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363426354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131426410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710626935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 err="1">
                          <a:solidFill>
                            <a:srgbClr val="FFFFFF"/>
                          </a:solidFill>
                          <a:latin typeface="Fira Sans"/>
                        </a:rPr>
                        <a:t>Unternehmen</a:t>
                      </a:r>
                      <a:endParaRPr lang="cs-CZ" sz="1400" b="1" dirty="0">
                        <a:solidFill>
                          <a:srgbClr val="FFFFFF"/>
                        </a:solidFill>
                        <a:latin typeface="Fira Sans"/>
                      </a:endParaRP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Datum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Kategorie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FFFFFF"/>
                          </a:solidFill>
                          <a:latin typeface="Fira Sans"/>
                        </a:rPr>
                        <a:t>Energie</a:t>
                      </a: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 err="1">
                          <a:solidFill>
                            <a:srgbClr val="FFFFFF"/>
                          </a:solidFill>
                          <a:latin typeface="Fira Sans"/>
                        </a:rPr>
                        <a:t>Bewertung</a:t>
                      </a:r>
                      <a:endParaRPr lang="cs-CZ" sz="1400" b="1" dirty="0">
                        <a:solidFill>
                          <a:srgbClr val="FFFFFF"/>
                        </a:solidFill>
                        <a:latin typeface="Fira Sans"/>
                      </a:endParaRPr>
                    </a:p>
                  </a:txBody>
                  <a:tcPr anchor="ctr">
                    <a:solidFill>
                      <a:srgbClr val="008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60887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Mamavis healing care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13.4.2026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/>
                        <a:t>Kleinstunternehmen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>
                          <a:latin typeface="Fira Sans"/>
                        </a:rPr>
                        <a:t>Holzkessel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C62828"/>
                          </a:solidFill>
                          <a:latin typeface="Fira Sans"/>
                        </a:rPr>
                        <a:t>Basic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022349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A-force s.r.o.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4.5.2026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/>
                        <a:t>Kleinstunternehmen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>
                          <a:latin typeface="Fira Sans"/>
                        </a:rPr>
                        <a:t>Warmwasserleitung</a:t>
                      </a:r>
                      <a:r>
                        <a:rPr lang="cs-CZ" sz="1200" dirty="0">
                          <a:latin typeface="Fira Sans"/>
                        </a:rPr>
                        <a:t> 80 GJ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C62828"/>
                          </a:solidFill>
                          <a:latin typeface="Fira Sans"/>
                        </a:rPr>
                        <a:t>Basic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2423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FIRECLAY spol. s r.o.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29.4.2026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/>
                        <a:t>mittelgroß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Fira Sans"/>
                        </a:rPr>
                        <a:t>Strom. 126 </a:t>
                      </a:r>
                      <a:r>
                        <a:rPr lang="cs-CZ" sz="1200" dirty="0" err="1">
                          <a:latin typeface="Fira Sans"/>
                        </a:rPr>
                        <a:t>MWh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E65100"/>
                          </a:solidFill>
                          <a:latin typeface="Fira Sans"/>
                        </a:rPr>
                        <a:t>Medium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22412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DD 22 (Pneuservis)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22.4.2026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/>
                        <a:t>Kleinstunternehmen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>
                          <a:latin typeface="Fira Sans"/>
                        </a:rPr>
                        <a:t>Gas</a:t>
                      </a:r>
                      <a:r>
                        <a:rPr lang="cs-CZ" sz="1200" dirty="0">
                          <a:latin typeface="Fira Sans"/>
                        </a:rPr>
                        <a:t> + Strom 13 </a:t>
                      </a:r>
                      <a:r>
                        <a:rPr lang="cs-CZ" sz="1200" dirty="0" err="1">
                          <a:latin typeface="Fira Sans"/>
                        </a:rPr>
                        <a:t>MWh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solidFill>
                            <a:srgbClr val="C62828"/>
                          </a:solidFill>
                          <a:latin typeface="Fira Sans"/>
                        </a:rPr>
                        <a:t>Basic</a:t>
                      </a:r>
                    </a:p>
                  </a:txBody>
                  <a:tcPr anchor="ctr">
                    <a:solidFill>
                      <a:srgbClr val="E8F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64191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/>
                      <a:r>
                        <a:rPr lang="cs-CZ" sz="1200" b="1">
                          <a:latin typeface="Fira Sans"/>
                        </a:rPr>
                        <a:t>TISKÁRNA K &amp;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>
                          <a:latin typeface="Fira Sans"/>
                        </a:rPr>
                        <a:t>22.4.2026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err="1">
                          <a:latin typeface="Fira Sans"/>
                        </a:rPr>
                        <a:t>klein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latin typeface="Fira Sans"/>
                        </a:rPr>
                        <a:t>Strom 300 </a:t>
                      </a:r>
                      <a:r>
                        <a:rPr lang="cs-CZ" sz="1200" dirty="0" err="1">
                          <a:latin typeface="Fira Sans"/>
                        </a:rPr>
                        <a:t>MWh</a:t>
                      </a:r>
                      <a:endParaRPr lang="cs-CZ" sz="1200" dirty="0">
                        <a:latin typeface="Fira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E65100"/>
                          </a:solidFill>
                          <a:latin typeface="Fira Sans"/>
                        </a:rPr>
                        <a:t>Medium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7455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94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5E00D-CA9C-0E29-0A06-EDDF7B06C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552" y="1628800"/>
            <a:ext cx="7920880" cy="4032448"/>
          </a:xfrm>
        </p:spPr>
        <p:txBody>
          <a:bodyPr>
            <a:normAutofit fontScale="90000"/>
          </a:bodyPr>
          <a:lstStyle/>
          <a:p>
            <a:r>
              <a:rPr lang="cs-CZ" sz="2200" dirty="0">
                <a:solidFill>
                  <a:srgbClr val="008232"/>
                </a:solidFill>
              </a:rPr>
              <a:t>Projekt </a:t>
            </a:r>
            <a:r>
              <a:rPr lang="cs-CZ" sz="2200" dirty="0" err="1">
                <a:solidFill>
                  <a:srgbClr val="008232"/>
                </a:solidFill>
              </a:rPr>
              <a:t>EnMo</a:t>
            </a:r>
            <a:r>
              <a:rPr lang="cs-CZ" sz="2200" dirty="0">
                <a:solidFill>
                  <a:srgbClr val="008232"/>
                </a:solidFill>
              </a:rPr>
              <a:t> v roce 2026 - plán</a:t>
            </a: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2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- setkávání s partnery projektu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- komunikace s firmami, měření</a:t>
            </a:r>
            <a:br>
              <a:rPr lang="cs-CZ" sz="1800" dirty="0">
                <a:solidFill>
                  <a:srgbClr val="008232"/>
                </a:solidFill>
              </a:rPr>
            </a:br>
            <a:r>
              <a:rPr lang="cs-CZ" sz="1800" dirty="0">
                <a:solidFill>
                  <a:srgbClr val="008232"/>
                </a:solidFill>
              </a:rPr>
              <a:t>- propagace projektu</a:t>
            </a:r>
            <a:br>
              <a:rPr lang="cs-CZ" sz="1800" dirty="0">
                <a:solidFill>
                  <a:srgbClr val="008232"/>
                </a:solidFill>
              </a:rPr>
            </a:br>
            <a:br>
              <a:rPr lang="cs-CZ" sz="1800" dirty="0">
                <a:solidFill>
                  <a:srgbClr val="008232"/>
                </a:solidFill>
              </a:rPr>
            </a:br>
            <a:br>
              <a:rPr lang="cs-CZ" sz="1800" dirty="0">
                <a:solidFill>
                  <a:srgbClr val="008232"/>
                </a:solidFill>
              </a:rPr>
            </a:br>
            <a:r>
              <a:rPr lang="de-DE" sz="2200" dirty="0">
                <a:solidFill>
                  <a:srgbClr val="003C86"/>
                </a:solidFill>
              </a:rPr>
              <a:t>Das </a:t>
            </a:r>
            <a:r>
              <a:rPr lang="de-DE" sz="2200" dirty="0" err="1">
                <a:solidFill>
                  <a:srgbClr val="003C86"/>
                </a:solidFill>
              </a:rPr>
              <a:t>EnMo</a:t>
            </a:r>
            <a:r>
              <a:rPr lang="cs-CZ" sz="2200" dirty="0">
                <a:solidFill>
                  <a:srgbClr val="003C86"/>
                </a:solidFill>
              </a:rPr>
              <a:t>- </a:t>
            </a:r>
            <a:r>
              <a:rPr lang="de-DE" sz="2200" dirty="0">
                <a:solidFill>
                  <a:srgbClr val="003C86"/>
                </a:solidFill>
              </a:rPr>
              <a:t>Projekt im Jahr 2026</a:t>
            </a:r>
            <a:r>
              <a:rPr lang="cs-CZ" sz="2200" dirty="0">
                <a:solidFill>
                  <a:srgbClr val="003C86"/>
                </a:solidFill>
              </a:rPr>
              <a:t> - </a:t>
            </a:r>
            <a:r>
              <a:rPr lang="cs-CZ" sz="2200" dirty="0" err="1">
                <a:solidFill>
                  <a:srgbClr val="003C86"/>
                </a:solidFill>
              </a:rPr>
              <a:t>Plan</a:t>
            </a:r>
            <a:br>
              <a:rPr lang="cs-CZ" sz="2200" dirty="0">
                <a:solidFill>
                  <a:srgbClr val="003C86"/>
                </a:solidFill>
              </a:rPr>
            </a:br>
            <a:br>
              <a:rPr lang="cs-CZ" sz="1800" dirty="0">
                <a:solidFill>
                  <a:srgbClr val="003C86"/>
                </a:solidFill>
              </a:rPr>
            </a:br>
            <a:r>
              <a:rPr lang="cs-CZ" sz="1800" dirty="0">
                <a:solidFill>
                  <a:srgbClr val="003C86"/>
                </a:solidFill>
              </a:rPr>
              <a:t>- </a:t>
            </a:r>
            <a:r>
              <a:rPr lang="cs-CZ" sz="1800" dirty="0" err="1">
                <a:solidFill>
                  <a:srgbClr val="003C86"/>
                </a:solidFill>
              </a:rPr>
              <a:t>Treffen</a:t>
            </a:r>
            <a:r>
              <a:rPr lang="cs-CZ" sz="1800" dirty="0">
                <a:solidFill>
                  <a:srgbClr val="003C86"/>
                </a:solidFill>
              </a:rPr>
              <a:t> </a:t>
            </a:r>
            <a:r>
              <a:rPr lang="cs-CZ" sz="1800" dirty="0" err="1">
                <a:solidFill>
                  <a:srgbClr val="003C86"/>
                </a:solidFill>
              </a:rPr>
              <a:t>mit</a:t>
            </a:r>
            <a:r>
              <a:rPr lang="cs-CZ" sz="1800" dirty="0">
                <a:solidFill>
                  <a:srgbClr val="003C86"/>
                </a:solidFill>
              </a:rPr>
              <a:t> </a:t>
            </a:r>
            <a:r>
              <a:rPr lang="cs-CZ" sz="1800" dirty="0" err="1">
                <a:solidFill>
                  <a:srgbClr val="003C86"/>
                </a:solidFill>
              </a:rPr>
              <a:t>Projektpartnern</a:t>
            </a:r>
            <a:br>
              <a:rPr lang="cs-CZ" sz="1800" dirty="0">
                <a:solidFill>
                  <a:srgbClr val="003C86"/>
                </a:solidFill>
              </a:rPr>
            </a:br>
            <a:r>
              <a:rPr lang="cs-CZ" sz="1800" dirty="0">
                <a:solidFill>
                  <a:srgbClr val="003C86"/>
                </a:solidFill>
              </a:rPr>
              <a:t>- </a:t>
            </a:r>
            <a:r>
              <a:rPr lang="cs-CZ" sz="1800" dirty="0" err="1">
                <a:solidFill>
                  <a:srgbClr val="003C86"/>
                </a:solidFill>
              </a:rPr>
              <a:t>Kommunikation</a:t>
            </a:r>
            <a:r>
              <a:rPr lang="cs-CZ" sz="1800" dirty="0">
                <a:solidFill>
                  <a:srgbClr val="003C86"/>
                </a:solidFill>
              </a:rPr>
              <a:t> </a:t>
            </a:r>
            <a:r>
              <a:rPr lang="cs-CZ" sz="1800" dirty="0" err="1">
                <a:solidFill>
                  <a:srgbClr val="003C86"/>
                </a:solidFill>
              </a:rPr>
              <a:t>mit</a:t>
            </a:r>
            <a:r>
              <a:rPr lang="cs-CZ" sz="1800" dirty="0">
                <a:solidFill>
                  <a:srgbClr val="003C86"/>
                </a:solidFill>
              </a:rPr>
              <a:t> </a:t>
            </a:r>
            <a:r>
              <a:rPr lang="cs-CZ" sz="1800" dirty="0" err="1">
                <a:solidFill>
                  <a:srgbClr val="003C86"/>
                </a:solidFill>
              </a:rPr>
              <a:t>Unternehmen</a:t>
            </a:r>
            <a:r>
              <a:rPr lang="cs-CZ" sz="1800" dirty="0">
                <a:solidFill>
                  <a:srgbClr val="003C86"/>
                </a:solidFill>
              </a:rPr>
              <a:t>, </a:t>
            </a:r>
            <a:r>
              <a:rPr lang="cs-CZ" sz="1800" dirty="0" err="1">
                <a:solidFill>
                  <a:srgbClr val="003C86"/>
                </a:solidFill>
              </a:rPr>
              <a:t>Messungen</a:t>
            </a:r>
            <a:br>
              <a:rPr lang="cs-CZ" sz="1800" dirty="0">
                <a:solidFill>
                  <a:srgbClr val="003C86"/>
                </a:solidFill>
              </a:rPr>
            </a:br>
            <a:r>
              <a:rPr lang="cs-CZ" sz="1800" dirty="0">
                <a:solidFill>
                  <a:srgbClr val="003C86"/>
                </a:solidFill>
              </a:rPr>
              <a:t>- </a:t>
            </a:r>
            <a:r>
              <a:rPr lang="cs-CZ" sz="1800" dirty="0" err="1">
                <a:solidFill>
                  <a:srgbClr val="003C86"/>
                </a:solidFill>
              </a:rPr>
              <a:t>Projektwerbung</a:t>
            </a:r>
            <a:br>
              <a:rPr lang="cs-CZ" sz="1800" dirty="0">
                <a:solidFill>
                  <a:srgbClr val="003C86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7607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A8795-5245-10FE-95D2-5DBAE8B14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>
                <a:solidFill>
                  <a:srgbClr val="008232"/>
                </a:solidFill>
              </a:rPr>
            </a:br>
            <a:br>
              <a:rPr lang="cs-CZ" dirty="0">
                <a:solidFill>
                  <a:srgbClr val="008232"/>
                </a:solidFill>
              </a:rPr>
            </a:br>
            <a:r>
              <a:rPr lang="cs-CZ" sz="3100" dirty="0">
                <a:solidFill>
                  <a:srgbClr val="008232"/>
                </a:solidFill>
              </a:rPr>
              <a:t>Děkujeme za pozornost!</a:t>
            </a:r>
            <a:br>
              <a:rPr lang="cs-CZ" sz="3100" dirty="0">
                <a:solidFill>
                  <a:srgbClr val="008232"/>
                </a:solidFill>
              </a:rPr>
            </a:br>
            <a:r>
              <a:rPr lang="cs-CZ" sz="3100" dirty="0">
                <a:solidFill>
                  <a:srgbClr val="008232"/>
                </a:solidFill>
              </a:rPr>
              <a:t>Tým OHK Most</a:t>
            </a:r>
            <a:br>
              <a:rPr lang="cs-CZ" sz="3100" dirty="0">
                <a:solidFill>
                  <a:srgbClr val="008232"/>
                </a:solidFill>
              </a:rPr>
            </a:br>
            <a:br>
              <a:rPr lang="cs-CZ" sz="3100" dirty="0">
                <a:solidFill>
                  <a:srgbClr val="008232"/>
                </a:solidFill>
              </a:rPr>
            </a:br>
            <a:r>
              <a:rPr lang="de-DE" sz="3100" dirty="0">
                <a:solidFill>
                  <a:srgbClr val="004B82"/>
                </a:solidFill>
              </a:rPr>
              <a:t>Vielen Dank für Ihre Aufmerksamkeit!</a:t>
            </a:r>
            <a:br>
              <a:rPr lang="cs-CZ" sz="3100" dirty="0">
                <a:solidFill>
                  <a:srgbClr val="004B82"/>
                </a:solidFill>
              </a:rPr>
            </a:br>
            <a:r>
              <a:rPr lang="de-DE" sz="3100" dirty="0">
                <a:solidFill>
                  <a:srgbClr val="004B82"/>
                </a:solidFill>
              </a:rPr>
              <a:t>Das Team von </a:t>
            </a:r>
            <a:r>
              <a:rPr lang="cs-CZ" sz="3100" dirty="0" err="1">
                <a:solidFill>
                  <a:srgbClr val="003C86"/>
                </a:solidFill>
              </a:rPr>
              <a:t>Handelskammer</a:t>
            </a:r>
            <a:r>
              <a:rPr lang="cs-CZ" sz="3100" dirty="0">
                <a:solidFill>
                  <a:srgbClr val="003C86"/>
                </a:solidFill>
              </a:rPr>
              <a:t> Most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177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u="sng" dirty="0">
                <a:solidFill>
                  <a:schemeClr val="accent1"/>
                </a:solidFill>
              </a:rPr>
              <a:t>Aktivity duben / květen 2026</a:t>
            </a:r>
            <a:br>
              <a:rPr lang="cs-CZ" u="sng" dirty="0"/>
            </a:br>
            <a:r>
              <a:rPr lang="cs-CZ" u="sng" dirty="0" err="1">
                <a:solidFill>
                  <a:srgbClr val="003C86"/>
                </a:solidFill>
              </a:rPr>
              <a:t>Aktivitäten</a:t>
            </a:r>
            <a:r>
              <a:rPr lang="cs-CZ" u="sng" dirty="0">
                <a:solidFill>
                  <a:srgbClr val="003C86"/>
                </a:solidFill>
              </a:rPr>
              <a:t> </a:t>
            </a:r>
            <a:r>
              <a:rPr lang="cs-CZ" u="sng" dirty="0" err="1">
                <a:solidFill>
                  <a:srgbClr val="003C86"/>
                </a:solidFill>
              </a:rPr>
              <a:t>April</a:t>
            </a:r>
            <a:r>
              <a:rPr lang="cs-CZ" u="sng" dirty="0">
                <a:solidFill>
                  <a:srgbClr val="003C86"/>
                </a:solidFill>
              </a:rPr>
              <a:t> / Mai 2026</a:t>
            </a:r>
            <a:br>
              <a:rPr lang="cs-CZ" dirty="0">
                <a:solidFill>
                  <a:srgbClr val="003C86"/>
                </a:solidFill>
              </a:rPr>
            </a:br>
            <a:br>
              <a:rPr lang="cs-CZ" dirty="0">
                <a:solidFill>
                  <a:srgbClr val="003C86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>- </a:t>
            </a:r>
            <a:r>
              <a:rPr lang="cs-CZ" sz="2400" dirty="0">
                <a:solidFill>
                  <a:schemeClr val="accent1"/>
                </a:solidFill>
              </a:rPr>
              <a:t>propagace projektu / </a:t>
            </a:r>
            <a:r>
              <a:rPr lang="cs-CZ" sz="2400" dirty="0" err="1">
                <a:solidFill>
                  <a:srgbClr val="003C86"/>
                </a:solidFill>
              </a:rPr>
              <a:t>Projektwerbung</a:t>
            </a:r>
            <a:br>
              <a:rPr lang="cs-CZ" sz="2400" dirty="0">
                <a:solidFill>
                  <a:srgbClr val="003C86"/>
                </a:solidFill>
              </a:rPr>
            </a:br>
            <a:br>
              <a:rPr lang="cs-CZ" sz="2400" dirty="0">
                <a:solidFill>
                  <a:schemeClr val="accent1"/>
                </a:solidFill>
              </a:rPr>
            </a:br>
            <a:r>
              <a:rPr lang="cs-CZ" sz="2400" dirty="0">
                <a:solidFill>
                  <a:schemeClr val="accent1"/>
                </a:solidFill>
              </a:rPr>
              <a:t>- zajišťování měření ve firmách / </a:t>
            </a:r>
            <a:r>
              <a:rPr lang="de-DE" sz="2400" dirty="0">
                <a:solidFill>
                  <a:srgbClr val="003C86"/>
                </a:solidFill>
              </a:rPr>
              <a:t>Durchführung von </a:t>
            </a:r>
            <a:r>
              <a:rPr lang="cs-CZ" sz="2400" dirty="0">
                <a:solidFill>
                  <a:srgbClr val="003C86"/>
                </a:solidFill>
              </a:rPr>
              <a:t>  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cs-CZ" sz="2400" dirty="0">
                <a:solidFill>
                  <a:srgbClr val="003C86"/>
                </a:solidFill>
              </a:rPr>
              <a:t>  </a:t>
            </a:r>
            <a:r>
              <a:rPr lang="de-DE" sz="2400" dirty="0">
                <a:solidFill>
                  <a:srgbClr val="003C86"/>
                </a:solidFill>
              </a:rPr>
              <a:t>Messungen in Unternehmen </a:t>
            </a:r>
            <a:br>
              <a:rPr lang="cs-CZ" sz="2400" dirty="0">
                <a:solidFill>
                  <a:srgbClr val="003C86"/>
                </a:solidFill>
              </a:rPr>
            </a:br>
            <a:br>
              <a:rPr lang="cs-CZ" sz="2400" dirty="0">
                <a:solidFill>
                  <a:schemeClr val="accent1"/>
                </a:solidFill>
              </a:rPr>
            </a:br>
            <a:r>
              <a:rPr lang="cs-CZ" sz="2400" dirty="0">
                <a:solidFill>
                  <a:schemeClr val="accent1"/>
                </a:solidFill>
              </a:rPr>
              <a:t>- dotazníkové šetření /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>
                <a:solidFill>
                  <a:srgbClr val="003C86"/>
                </a:solidFill>
              </a:rPr>
              <a:t>Fragebogenumfrage</a:t>
            </a:r>
            <a:endParaRPr lang="cs-CZ" sz="2400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9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C84EE-5F33-867E-C90F-87096CCFA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92B8636-6D94-37A9-1BE3-59F5074C0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/>
          </a:bodyPr>
          <a:lstStyle/>
          <a:p>
            <a:pPr algn="ctr"/>
            <a:r>
              <a:rPr lang="cs-CZ" sz="1600" dirty="0">
                <a:solidFill>
                  <a:srgbClr val="008232"/>
                </a:solidFill>
              </a:rPr>
              <a:t>Příklady propagace projektu / </a:t>
            </a:r>
            <a:r>
              <a:rPr lang="cs-CZ" sz="1600" dirty="0" err="1">
                <a:solidFill>
                  <a:srgbClr val="003C86"/>
                </a:solidFill>
              </a:rPr>
              <a:t>Beispiele</a:t>
            </a:r>
            <a:r>
              <a:rPr lang="cs-CZ" sz="1600" dirty="0">
                <a:solidFill>
                  <a:srgbClr val="003C86"/>
                </a:solidFill>
              </a:rPr>
              <a:t> </a:t>
            </a:r>
            <a:r>
              <a:rPr lang="cs-CZ" sz="1600" dirty="0" err="1">
                <a:solidFill>
                  <a:srgbClr val="003C86"/>
                </a:solidFill>
              </a:rPr>
              <a:t>für</a:t>
            </a:r>
            <a:r>
              <a:rPr lang="cs-CZ" sz="1600" dirty="0">
                <a:solidFill>
                  <a:srgbClr val="003C86"/>
                </a:solidFill>
              </a:rPr>
              <a:t> </a:t>
            </a:r>
            <a:r>
              <a:rPr lang="cs-CZ" sz="1600" dirty="0" err="1">
                <a:solidFill>
                  <a:srgbClr val="003C86"/>
                </a:solidFill>
              </a:rPr>
              <a:t>die</a:t>
            </a:r>
            <a:r>
              <a:rPr lang="cs-CZ" sz="1600" dirty="0">
                <a:solidFill>
                  <a:srgbClr val="003C86"/>
                </a:solidFill>
              </a:rPr>
              <a:t> </a:t>
            </a:r>
            <a:r>
              <a:rPr lang="cs-CZ" sz="1600" dirty="0" err="1">
                <a:solidFill>
                  <a:srgbClr val="003C86"/>
                </a:solidFill>
              </a:rPr>
              <a:t>Projektwerbung</a:t>
            </a: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chemeClr val="accent1"/>
                </a:solidFill>
              </a:rPr>
              <a:t>Shromáždění delegátů OHK Most 16. 4. 2026</a:t>
            </a:r>
            <a:br>
              <a:rPr lang="cs-CZ" sz="1600" dirty="0">
                <a:solidFill>
                  <a:srgbClr val="FFC000"/>
                </a:solidFill>
              </a:rPr>
            </a:br>
            <a:r>
              <a:rPr lang="cs-CZ" sz="1600" dirty="0" err="1">
                <a:solidFill>
                  <a:schemeClr val="accent2"/>
                </a:solidFill>
              </a:rPr>
              <a:t>Delegiertenversammlung</a:t>
            </a:r>
            <a:r>
              <a:rPr lang="cs-CZ" sz="1600" dirty="0">
                <a:solidFill>
                  <a:schemeClr val="accent2"/>
                </a:solidFill>
              </a:rPr>
              <a:t> der </a:t>
            </a:r>
            <a:r>
              <a:rPr lang="cs-CZ" sz="1600" dirty="0" err="1">
                <a:solidFill>
                  <a:schemeClr val="accent2"/>
                </a:solidFill>
              </a:rPr>
              <a:t>Handelskammer</a:t>
            </a:r>
            <a:r>
              <a:rPr lang="cs-CZ" sz="1600" dirty="0">
                <a:solidFill>
                  <a:schemeClr val="accent2"/>
                </a:solidFill>
              </a:rPr>
              <a:t> Most</a:t>
            </a:r>
            <a:br>
              <a:rPr lang="cs-CZ" sz="1600" dirty="0">
                <a:solidFill>
                  <a:srgbClr val="FFC000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4427E2-8195-DEFD-186B-A454D5DB32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593" y="2505224"/>
            <a:ext cx="1378621" cy="30736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C26B9F-DD0C-13E7-EF28-26C537F2E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80" y="2541117"/>
            <a:ext cx="4556632" cy="30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8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F24D2-F732-7D48-87BB-653E216C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CE0BF43-19B6-EEE7-9F7A-12FDE9767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/>
          </a:bodyPr>
          <a:lstStyle/>
          <a:p>
            <a:pPr algn="ctr"/>
            <a:r>
              <a:rPr lang="cs-CZ" sz="1600" dirty="0">
                <a:solidFill>
                  <a:srgbClr val="008232"/>
                </a:solidFill>
              </a:rPr>
              <a:t>Veletrh vzdělávání SOKRATES 2 dne 17. 2. 2026 </a:t>
            </a: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 err="1">
                <a:solidFill>
                  <a:srgbClr val="003C86"/>
                </a:solidFill>
              </a:rPr>
              <a:t>Bildungsmesse</a:t>
            </a:r>
            <a:r>
              <a:rPr lang="cs-CZ" sz="1600" dirty="0">
                <a:solidFill>
                  <a:srgbClr val="003C86"/>
                </a:solidFill>
              </a:rPr>
              <a:t> SOKRATES 2</a:t>
            </a:r>
            <a:br>
              <a:rPr lang="cs-CZ" sz="1600" dirty="0"/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9AEAAC-FAC3-58DD-C5D3-0CF703382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3883409"/>
            <a:ext cx="2666425" cy="1777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69EF2AD-3406-ADF1-431C-FE8ABC572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6" y="2348880"/>
            <a:ext cx="3240360" cy="21602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F073F8-D995-2E29-92B0-8B86A75B2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79" y="2318060"/>
            <a:ext cx="3332820" cy="22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0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2F6B6-2770-41F1-86D0-6F3A4DAD7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0832284-CAF5-6A0A-5D3A-6F5582B74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solidFill>
                  <a:srgbClr val="008232"/>
                </a:solidFill>
              </a:rPr>
              <a:t>Časopis TEMA 1/2026 / </a:t>
            </a:r>
            <a:r>
              <a:rPr lang="cs-CZ" sz="2400" dirty="0" err="1">
                <a:solidFill>
                  <a:srgbClr val="004B82"/>
                </a:solidFill>
              </a:rPr>
              <a:t>Zeitschrift</a:t>
            </a:r>
            <a:r>
              <a:rPr lang="cs-CZ" sz="2400" dirty="0">
                <a:solidFill>
                  <a:srgbClr val="004B82"/>
                </a:solidFill>
              </a:rPr>
              <a:t> TEMA 1/2026</a:t>
            </a: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A2514D-D495-D676-0FAE-6533B8333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6" y="2060848"/>
            <a:ext cx="2489089" cy="35010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73A6D6-241D-50CC-53BC-8F8802CEB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03" y="2087555"/>
            <a:ext cx="247519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2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A0554-6C44-9872-BCCB-73EA1D4FC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8907215-AE72-6D11-F5AA-86022FC23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3" y="1628775"/>
            <a:ext cx="7920037" cy="40322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solidFill>
                  <a:srgbClr val="008232"/>
                </a:solidFill>
              </a:rPr>
              <a:t>Měření ve firmách / </a:t>
            </a:r>
            <a:r>
              <a:rPr lang="cs-CZ" sz="2400" dirty="0" err="1">
                <a:solidFill>
                  <a:srgbClr val="004B82"/>
                </a:solidFill>
              </a:rPr>
              <a:t>Messungen</a:t>
            </a:r>
            <a:r>
              <a:rPr lang="cs-CZ" sz="2400" dirty="0">
                <a:solidFill>
                  <a:srgbClr val="004B82"/>
                </a:solidFill>
              </a:rPr>
              <a:t> in </a:t>
            </a:r>
            <a:r>
              <a:rPr lang="cs-CZ" sz="2400" dirty="0" err="1">
                <a:solidFill>
                  <a:srgbClr val="004B82"/>
                </a:solidFill>
              </a:rPr>
              <a:t>Unternehmen</a:t>
            </a:r>
            <a:br>
              <a:rPr lang="cs-CZ" sz="2400" dirty="0">
                <a:solidFill>
                  <a:srgbClr val="004B82"/>
                </a:solidFill>
              </a:rPr>
            </a:br>
            <a:r>
              <a:rPr lang="en-US" sz="1800" i="0" dirty="0">
                <a:solidFill>
                  <a:srgbClr val="212529"/>
                </a:solidFill>
                <a:effectLst/>
                <a:latin typeface="-apple-system"/>
              </a:rPr>
              <a:t>Mamavis healing care </a:t>
            </a:r>
            <a:r>
              <a:rPr lang="en-US" sz="1800" i="0" dirty="0" err="1">
                <a:solidFill>
                  <a:srgbClr val="212529"/>
                </a:solidFill>
                <a:effectLst/>
                <a:latin typeface="-apple-system"/>
              </a:rPr>
              <a:t>s.r.o.</a:t>
            </a:r>
            <a:r>
              <a:rPr lang="cs-CZ" sz="1800" i="0" dirty="0">
                <a:solidFill>
                  <a:srgbClr val="212529"/>
                </a:solidFill>
                <a:effectLst/>
                <a:latin typeface="-apple-system"/>
              </a:rPr>
              <a:t> – </a:t>
            </a:r>
            <a:r>
              <a:rPr lang="cs-CZ" sz="1800" i="0" dirty="0">
                <a:solidFill>
                  <a:srgbClr val="008232"/>
                </a:solidFill>
                <a:effectLst/>
                <a:latin typeface="-apple-system"/>
              </a:rPr>
              <a:t>13. duben / </a:t>
            </a:r>
            <a:r>
              <a:rPr lang="cs-CZ" sz="1800" i="0" dirty="0" err="1">
                <a:solidFill>
                  <a:srgbClr val="003C86"/>
                </a:solidFill>
                <a:effectLst/>
                <a:latin typeface="-apple-system"/>
              </a:rPr>
              <a:t>April</a:t>
            </a:r>
            <a:br>
              <a:rPr lang="en-US" sz="1600" dirty="0"/>
            </a:b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r>
              <a:rPr lang="cs-CZ" sz="1600" dirty="0">
                <a:solidFill>
                  <a:srgbClr val="008232"/>
                </a:solidFill>
              </a:rPr>
              <a:t> </a:t>
            </a:r>
            <a:br>
              <a:rPr lang="cs-CZ" sz="24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8232"/>
                </a:solidFill>
              </a:rPr>
            </a:br>
            <a:br>
              <a:rPr lang="cs-CZ" sz="2200" dirty="0">
                <a:solidFill>
                  <a:srgbClr val="00823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br>
              <a:rPr lang="cs-CZ" sz="1600" dirty="0">
                <a:solidFill>
                  <a:srgbClr val="004B82"/>
                </a:solidFill>
              </a:rPr>
            </a:br>
            <a:br>
              <a:rPr lang="cs-CZ" sz="2000" dirty="0">
                <a:solidFill>
                  <a:srgbClr val="004B82"/>
                </a:solidFill>
              </a:rPr>
            </a:br>
            <a:endParaRPr lang="de-DE" sz="2000" dirty="0">
              <a:solidFill>
                <a:srgbClr val="004B8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A884D4-5F41-7395-4579-E2B5CCFED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72" y="2287500"/>
            <a:ext cx="2357346" cy="314312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AA28B-D9BF-3878-C6FF-1063A0086419}"/>
              </a:ext>
            </a:extLst>
          </p:cNvPr>
          <p:cNvSpPr txBox="1"/>
          <p:nvPr/>
        </p:nvSpPr>
        <p:spPr>
          <a:xfrm>
            <a:off x="3617353" y="2852936"/>
            <a:ext cx="54216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buClr>
                <a:schemeClr val="accent1"/>
              </a:buClr>
              <a:tabLst>
                <a:tab pos="174625" algn="l"/>
              </a:tabLst>
            </a:pPr>
            <a:r>
              <a:rPr lang="cs-CZ" sz="1200" i="1" dirty="0">
                <a:solidFill>
                  <a:srgbClr val="008232"/>
                </a:solidFill>
              </a:rPr>
              <a:t>„Pořízení vlastního výrobního objektu je pro naši společnost významným milníkem. Zároveň si uvědomujeme odpovědnost, kterou s sebou nese jeho efektivní a udržitelný provoz. Zapojení do projektu </a:t>
            </a:r>
            <a:r>
              <a:rPr lang="cs-CZ" sz="1200" i="1" dirty="0" err="1">
                <a:solidFill>
                  <a:srgbClr val="008232"/>
                </a:solidFill>
              </a:rPr>
              <a:t>EnMo</a:t>
            </a:r>
            <a:r>
              <a:rPr lang="cs-CZ" sz="1200" i="1" dirty="0">
                <a:solidFill>
                  <a:srgbClr val="008232"/>
                </a:solidFill>
              </a:rPr>
              <a:t> nám umožňuje získat cenné odborné informace o tom, kde můžeme dosáhnout úspor energie a zlepšit celkovou efektivitu výroby,“ </a:t>
            </a:r>
            <a:r>
              <a:rPr lang="cs-CZ" sz="1200" dirty="0">
                <a:solidFill>
                  <a:srgbClr val="008232"/>
                </a:solidFill>
              </a:rPr>
              <a:t>uvedl zástupce společnosti </a:t>
            </a:r>
            <a:r>
              <a:rPr lang="cs-CZ" sz="1200" dirty="0" err="1">
                <a:solidFill>
                  <a:srgbClr val="008232"/>
                </a:solidFill>
              </a:rPr>
              <a:t>Mamavis</a:t>
            </a:r>
            <a:r>
              <a:rPr lang="cs-CZ" sz="1200" dirty="0">
                <a:solidFill>
                  <a:srgbClr val="008232"/>
                </a:solidFill>
              </a:rPr>
              <a:t> </a:t>
            </a:r>
            <a:r>
              <a:rPr lang="cs-CZ" sz="1200" dirty="0" err="1">
                <a:solidFill>
                  <a:srgbClr val="008232"/>
                </a:solidFill>
              </a:rPr>
              <a:t>healing</a:t>
            </a:r>
            <a:r>
              <a:rPr lang="cs-CZ" sz="1200" dirty="0">
                <a:solidFill>
                  <a:srgbClr val="008232"/>
                </a:solidFill>
              </a:rPr>
              <a:t> care s.r.o.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68F00D6-DC54-545F-36A1-B2563B8080D1}"/>
              </a:ext>
            </a:extLst>
          </p:cNvPr>
          <p:cNvSpPr txBox="1"/>
          <p:nvPr/>
        </p:nvSpPr>
        <p:spPr>
          <a:xfrm>
            <a:off x="3592145" y="4108332"/>
            <a:ext cx="544683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cs-CZ" sz="1200" i="1" dirty="0">
                <a:solidFill>
                  <a:srgbClr val="003C86"/>
                </a:solidFill>
              </a:rPr>
              <a:t>„Der </a:t>
            </a:r>
            <a:r>
              <a:rPr lang="cs-CZ" sz="1200" i="1" dirty="0" err="1">
                <a:solidFill>
                  <a:srgbClr val="003C86"/>
                </a:solidFill>
              </a:rPr>
              <a:t>Erwerb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einer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eigenen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Produktionsstätte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ist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für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unser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Unternehmen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ein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bedeutender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Meilenstein</a:t>
            </a:r>
            <a:r>
              <a:rPr lang="cs-CZ" sz="1200" i="1" dirty="0">
                <a:solidFill>
                  <a:srgbClr val="003C86"/>
                </a:solidFill>
              </a:rPr>
              <a:t>. </a:t>
            </a:r>
            <a:r>
              <a:rPr lang="cs-CZ" sz="1200" i="1" dirty="0" err="1">
                <a:solidFill>
                  <a:srgbClr val="003C86"/>
                </a:solidFill>
              </a:rPr>
              <a:t>Gleichzeitig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sind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wir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uns</a:t>
            </a:r>
            <a:r>
              <a:rPr lang="cs-CZ" sz="1200" i="1" dirty="0">
                <a:solidFill>
                  <a:srgbClr val="003C86"/>
                </a:solidFill>
              </a:rPr>
              <a:t> der </a:t>
            </a:r>
            <a:r>
              <a:rPr lang="cs-CZ" sz="1200" i="1" dirty="0" err="1">
                <a:solidFill>
                  <a:srgbClr val="003C86"/>
                </a:solidFill>
              </a:rPr>
              <a:t>Verantwortung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bewusst</a:t>
            </a:r>
            <a:r>
              <a:rPr lang="cs-CZ" sz="1200" i="1" dirty="0">
                <a:solidFill>
                  <a:srgbClr val="003C86"/>
                </a:solidFill>
              </a:rPr>
              <a:t>, </a:t>
            </a:r>
            <a:r>
              <a:rPr lang="cs-CZ" sz="1200" i="1" dirty="0" err="1">
                <a:solidFill>
                  <a:srgbClr val="003C86"/>
                </a:solidFill>
              </a:rPr>
              <a:t>die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mit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ihrem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effizienten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und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nachhaltigen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Betrieb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einhergeht</a:t>
            </a:r>
            <a:r>
              <a:rPr lang="cs-CZ" sz="1200" i="1" dirty="0">
                <a:solidFill>
                  <a:srgbClr val="003C86"/>
                </a:solidFill>
              </a:rPr>
              <a:t>. Die </a:t>
            </a:r>
            <a:r>
              <a:rPr lang="cs-CZ" sz="1200" i="1" dirty="0" err="1">
                <a:solidFill>
                  <a:srgbClr val="003C86"/>
                </a:solidFill>
              </a:rPr>
              <a:t>Teilnahme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am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EnMo</a:t>
            </a:r>
            <a:r>
              <a:rPr lang="cs-CZ" sz="1200" i="1" dirty="0">
                <a:solidFill>
                  <a:srgbClr val="003C86"/>
                </a:solidFill>
              </a:rPr>
              <a:t>-Projekt </a:t>
            </a:r>
            <a:r>
              <a:rPr lang="cs-CZ" sz="1200" i="1" dirty="0" err="1">
                <a:solidFill>
                  <a:srgbClr val="003C86"/>
                </a:solidFill>
              </a:rPr>
              <a:t>ermöglicht</a:t>
            </a:r>
            <a:r>
              <a:rPr lang="cs-CZ" sz="1200" i="1" dirty="0">
                <a:solidFill>
                  <a:srgbClr val="003C86"/>
                </a:solidFill>
              </a:rPr>
              <a:t> es </a:t>
            </a:r>
            <a:r>
              <a:rPr lang="cs-CZ" sz="1200" i="1" dirty="0" err="1">
                <a:solidFill>
                  <a:srgbClr val="003C86"/>
                </a:solidFill>
              </a:rPr>
              <a:t>uns</a:t>
            </a:r>
            <a:r>
              <a:rPr lang="cs-CZ" sz="1200" i="1" dirty="0">
                <a:solidFill>
                  <a:srgbClr val="003C86"/>
                </a:solidFill>
              </a:rPr>
              <a:t>, </a:t>
            </a:r>
            <a:r>
              <a:rPr lang="cs-CZ" sz="1200" i="1" dirty="0" err="1">
                <a:solidFill>
                  <a:srgbClr val="003C86"/>
                </a:solidFill>
              </a:rPr>
              <a:t>wertvolle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fachliche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Erkenntnisse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darüber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zu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gewinnen</a:t>
            </a:r>
            <a:r>
              <a:rPr lang="cs-CZ" sz="1200" i="1" dirty="0">
                <a:solidFill>
                  <a:srgbClr val="003C86"/>
                </a:solidFill>
              </a:rPr>
              <a:t>, </a:t>
            </a:r>
            <a:r>
              <a:rPr lang="cs-CZ" sz="1200" i="1" dirty="0" err="1">
                <a:solidFill>
                  <a:srgbClr val="003C86"/>
                </a:solidFill>
              </a:rPr>
              <a:t>wo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wir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Energieeinsparungen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erzielen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und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die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Gesamteffizienz</a:t>
            </a:r>
            <a:r>
              <a:rPr lang="cs-CZ" sz="1200" i="1" dirty="0">
                <a:solidFill>
                  <a:srgbClr val="003C86"/>
                </a:solidFill>
              </a:rPr>
              <a:t> der </a:t>
            </a:r>
            <a:r>
              <a:rPr lang="cs-CZ" sz="1200" i="1" dirty="0" err="1">
                <a:solidFill>
                  <a:srgbClr val="003C86"/>
                </a:solidFill>
              </a:rPr>
              <a:t>Produktion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verbessern</a:t>
            </a:r>
            <a:r>
              <a:rPr lang="cs-CZ" sz="1200" i="1" dirty="0">
                <a:solidFill>
                  <a:srgbClr val="003C86"/>
                </a:solidFill>
              </a:rPr>
              <a:t> </a:t>
            </a:r>
            <a:r>
              <a:rPr lang="cs-CZ" sz="1200" i="1" dirty="0" err="1">
                <a:solidFill>
                  <a:srgbClr val="003C86"/>
                </a:solidFill>
              </a:rPr>
              <a:t>können</a:t>
            </a:r>
            <a:r>
              <a:rPr lang="cs-CZ" sz="1200" i="1" dirty="0">
                <a:solidFill>
                  <a:srgbClr val="003C86"/>
                </a:solidFill>
              </a:rPr>
              <a:t>“, </a:t>
            </a:r>
            <a:r>
              <a:rPr lang="cs-CZ" sz="1200" dirty="0" err="1">
                <a:solidFill>
                  <a:srgbClr val="003C86"/>
                </a:solidFill>
              </a:rPr>
              <a:t>erklärte</a:t>
            </a:r>
            <a:r>
              <a:rPr lang="cs-CZ" sz="1200" dirty="0">
                <a:solidFill>
                  <a:srgbClr val="003C86"/>
                </a:solidFill>
              </a:rPr>
              <a:t> </a:t>
            </a:r>
            <a:r>
              <a:rPr lang="cs-CZ" sz="1200" dirty="0" err="1">
                <a:solidFill>
                  <a:srgbClr val="003C86"/>
                </a:solidFill>
              </a:rPr>
              <a:t>ein</a:t>
            </a:r>
            <a:r>
              <a:rPr lang="cs-CZ" sz="1200" dirty="0">
                <a:solidFill>
                  <a:srgbClr val="003C86"/>
                </a:solidFill>
              </a:rPr>
              <a:t> </a:t>
            </a:r>
            <a:r>
              <a:rPr lang="cs-CZ" sz="1200" dirty="0" err="1">
                <a:solidFill>
                  <a:srgbClr val="003C86"/>
                </a:solidFill>
              </a:rPr>
              <a:t>Vertreter</a:t>
            </a:r>
            <a:r>
              <a:rPr lang="cs-CZ" sz="1200" dirty="0">
                <a:solidFill>
                  <a:srgbClr val="003C86"/>
                </a:solidFill>
              </a:rPr>
              <a:t> der Firma </a:t>
            </a:r>
            <a:r>
              <a:rPr lang="cs-CZ" sz="1200" dirty="0" err="1">
                <a:solidFill>
                  <a:srgbClr val="003C86"/>
                </a:solidFill>
              </a:rPr>
              <a:t>Mamavis</a:t>
            </a:r>
            <a:r>
              <a:rPr lang="cs-CZ" sz="1200" dirty="0">
                <a:solidFill>
                  <a:srgbClr val="003C86"/>
                </a:solidFill>
              </a:rPr>
              <a:t> </a:t>
            </a:r>
            <a:r>
              <a:rPr lang="cs-CZ" sz="1200" dirty="0" err="1">
                <a:solidFill>
                  <a:srgbClr val="003C86"/>
                </a:solidFill>
              </a:rPr>
              <a:t>healing</a:t>
            </a:r>
            <a:r>
              <a:rPr lang="cs-CZ" sz="1200" dirty="0">
                <a:solidFill>
                  <a:srgbClr val="003C86"/>
                </a:solidFill>
              </a:rPr>
              <a:t> care s.r.o.</a:t>
            </a:r>
          </a:p>
        </p:txBody>
      </p:sp>
    </p:spTree>
    <p:extLst>
      <p:ext uri="{BB962C8B-B14F-4D97-AF65-F5344CB8AC3E}">
        <p14:creationId xmlns:p14="http://schemas.microsoft.com/office/powerpoint/2010/main" val="74482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0C0F-905A-F732-7336-72B418D17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Mamavis healing care s.r.o.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/>
                </a:solidFill>
              </a:rPr>
              <a:t>Firma / Unternehmen: </a:t>
            </a:r>
            <a:r>
              <a:rPr lang="cs-CZ" sz="2400" dirty="0"/>
              <a:t>Mamavis healing care s.r.o., Prunéřov 58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Datum: </a:t>
            </a:r>
            <a:r>
              <a:rPr lang="cs-CZ" sz="2400" dirty="0"/>
              <a:t>13. 4. 2026 | Kategorie MSP: mikro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/>
                </a:solidFill>
              </a:rPr>
              <a:t>- Teplota otopné vody: 71 °C </a:t>
            </a:r>
            <a:r>
              <a:rPr lang="cs-CZ" sz="2000" dirty="0"/>
              <a:t>(term. kotle, výstup do topení)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- 4 měřené místnosti: T 15–19 °C + vlhkost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- Hodnocení: Basic / nevhodná pro projekt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- Žádné průmyslové tepelné procesy</a:t>
            </a:r>
          </a:p>
        </p:txBody>
      </p:sp>
    </p:spTree>
    <p:extLst>
      <p:ext uri="{BB962C8B-B14F-4D97-AF65-F5344CB8AC3E}">
        <p14:creationId xmlns:p14="http://schemas.microsoft.com/office/powerpoint/2010/main" val="37074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6809A-D6B7-9C56-88B5-A67AFC5B6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E93B3-D3A8-1DD5-4927-13959F82C5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>
                <a:solidFill>
                  <a:schemeClr val="accent1"/>
                </a:solidFill>
              </a:rPr>
              <a:t>Mamavis healing care s.r.o. — Výsledky návštěvy</a:t>
            </a:r>
          </a:p>
          <a:p>
            <a:r>
              <a:rPr lang="de-DE" u="sng" dirty="0">
                <a:solidFill>
                  <a:srgbClr val="003C86"/>
                </a:solidFill>
              </a:rPr>
              <a:t>Ergebnisse des Betriebsbesuchs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/>
                </a:solidFill>
              </a:rPr>
              <a:t>Firma / Unternehmen: </a:t>
            </a:r>
            <a:r>
              <a:rPr lang="cs-CZ" sz="2400" dirty="0"/>
              <a:t>Mamavis healing care s.r.o., Prunéřov 58</a:t>
            </a:r>
          </a:p>
          <a:p>
            <a:r>
              <a:rPr lang="cs-CZ" sz="2400" dirty="0">
                <a:solidFill>
                  <a:schemeClr val="accent1"/>
                </a:solidFill>
              </a:rPr>
              <a:t>Datum: </a:t>
            </a:r>
            <a:r>
              <a:rPr lang="cs-CZ" sz="2400" dirty="0"/>
              <a:t>13. 4. 2026 | Kategorie: </a:t>
            </a:r>
            <a:r>
              <a:rPr lang="cs-CZ" sz="2400" dirty="0" err="1"/>
              <a:t>Kleinstunternehmen</a:t>
            </a:r>
            <a:endParaRPr lang="cs-CZ" sz="2400" dirty="0"/>
          </a:p>
          <a:p>
            <a:r>
              <a:rPr lang="de-DE" sz="2400" dirty="0">
                <a:solidFill>
                  <a:srgbClr val="003C86"/>
                </a:solidFill>
              </a:rPr>
              <a:t>- Heizwassertemperatur: 71 °C (Heizkessel, Vorlauf in die Heizung)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de-DE" sz="2400" dirty="0">
                <a:solidFill>
                  <a:srgbClr val="003C86"/>
                </a:solidFill>
              </a:rPr>
              <a:t>- 4 gemessene Räume: T 15–19 °C + Luftfeuchtigkeit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de-DE" sz="2400" dirty="0">
                <a:solidFill>
                  <a:srgbClr val="003C86"/>
                </a:solidFill>
              </a:rPr>
              <a:t>- Bewertung: Basic / für das Projekt ungeeignet</a:t>
            </a:r>
            <a:br>
              <a:rPr lang="cs-CZ" sz="2400" dirty="0">
                <a:solidFill>
                  <a:srgbClr val="003C86"/>
                </a:solidFill>
              </a:rPr>
            </a:br>
            <a:r>
              <a:rPr lang="de-DE" sz="2400" dirty="0">
                <a:solidFill>
                  <a:srgbClr val="003C86"/>
                </a:solidFill>
              </a:rPr>
              <a:t>- Keine industriellen thermischen Prozesse</a:t>
            </a:r>
            <a:endParaRPr lang="cs-CZ" sz="2400" dirty="0">
              <a:solidFill>
                <a:srgbClr val="003C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8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5_SAB_PPT_Master_SN">
  <a:themeElements>
    <a:clrScheme name="SAB-Sächsische Aufbaubank">
      <a:dk1>
        <a:srgbClr val="6F6F6F"/>
      </a:dk1>
      <a:lt1>
        <a:srgbClr val="FFFFFF"/>
      </a:lt1>
      <a:dk2>
        <a:srgbClr val="000000"/>
      </a:dk2>
      <a:lt2>
        <a:srgbClr val="FFFFFF"/>
      </a:lt2>
      <a:accent1>
        <a:srgbClr val="008232"/>
      </a:accent1>
      <a:accent2>
        <a:srgbClr val="003C86"/>
      </a:accent2>
      <a:accent3>
        <a:srgbClr val="00784B"/>
      </a:accent3>
      <a:accent4>
        <a:srgbClr val="006E5F"/>
      </a:accent4>
      <a:accent5>
        <a:srgbClr val="00646E"/>
      </a:accent5>
      <a:accent6>
        <a:srgbClr val="005A78"/>
      </a:accent6>
      <a:hlink>
        <a:srgbClr val="004B82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74625" indent="-174625">
          <a:buClr>
            <a:schemeClr val="accent1"/>
          </a:buClr>
          <a:buFont typeface="Arial" panose="020B0604020202020204" pitchFamily="34" charset="0"/>
          <a:buChar char="•"/>
          <a:tabLst>
            <a:tab pos="174625" algn="l"/>
          </a:tabLst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-07-05_Masterpräsentation 2021-27_3" id="{DFAC66BD-3B61-4CC8-89F9-2700D77BC75D}" vid="{88974E31-5208-4504-9F44-6B42BB42A2E7}"/>
    </a:ext>
  </a:extLst>
</a:theme>
</file>

<file path=ppt/theme/theme2.xml><?xml version="1.0" encoding="utf-8"?>
<a:theme xmlns:a="http://schemas.openxmlformats.org/drawingml/2006/main" name="7_SAB_PPT_Master_SN">
  <a:themeElements>
    <a:clrScheme name="SAB-Sächsische Aufbaubank">
      <a:dk1>
        <a:srgbClr val="6F6F6F"/>
      </a:dk1>
      <a:lt1>
        <a:srgbClr val="FFFFFF"/>
      </a:lt1>
      <a:dk2>
        <a:srgbClr val="000000"/>
      </a:dk2>
      <a:lt2>
        <a:srgbClr val="FFFFFF"/>
      </a:lt2>
      <a:accent1>
        <a:srgbClr val="008232"/>
      </a:accent1>
      <a:accent2>
        <a:srgbClr val="003C86"/>
      </a:accent2>
      <a:accent3>
        <a:srgbClr val="00784B"/>
      </a:accent3>
      <a:accent4>
        <a:srgbClr val="006E5F"/>
      </a:accent4>
      <a:accent5>
        <a:srgbClr val="00646E"/>
      </a:accent5>
      <a:accent6>
        <a:srgbClr val="005A78"/>
      </a:accent6>
      <a:hlink>
        <a:srgbClr val="004B82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74625" indent="-174625">
          <a:buClr>
            <a:schemeClr val="accent1"/>
          </a:buClr>
          <a:buFont typeface="Arial" panose="020B0604020202020204" pitchFamily="34" charset="0"/>
          <a:buChar char="•"/>
          <a:tabLst>
            <a:tab pos="174625" algn="l"/>
          </a:tabLst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-07-05_Masterpräsentation 2021-27_3" id="{DFAC66BD-3B61-4CC8-89F9-2700D77BC75D}" vid="{D77F406F-2139-4C3C-A557-DADFD6844EF7}"/>
    </a:ext>
  </a:extLst>
</a:theme>
</file>

<file path=ppt/theme/theme3.xml><?xml version="1.0" encoding="utf-8"?>
<a:theme xmlns:a="http://schemas.openxmlformats.org/drawingml/2006/main" name="SAB_PPT_Master_SN">
  <a:themeElements>
    <a:clrScheme name="SAB-Sächsische Aufbaubank">
      <a:dk1>
        <a:srgbClr val="6F6F6F"/>
      </a:dk1>
      <a:lt1>
        <a:srgbClr val="FFFFFF"/>
      </a:lt1>
      <a:dk2>
        <a:srgbClr val="000000"/>
      </a:dk2>
      <a:lt2>
        <a:srgbClr val="FFFFFF"/>
      </a:lt2>
      <a:accent1>
        <a:srgbClr val="008232"/>
      </a:accent1>
      <a:accent2>
        <a:srgbClr val="003C86"/>
      </a:accent2>
      <a:accent3>
        <a:srgbClr val="00784B"/>
      </a:accent3>
      <a:accent4>
        <a:srgbClr val="006E5F"/>
      </a:accent4>
      <a:accent5>
        <a:srgbClr val="00646E"/>
      </a:accent5>
      <a:accent6>
        <a:srgbClr val="005A78"/>
      </a:accent6>
      <a:hlink>
        <a:srgbClr val="004B82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74625" indent="-174625">
          <a:buClr>
            <a:schemeClr val="accent1"/>
          </a:buClr>
          <a:buFont typeface="Arial" panose="020B0604020202020204" pitchFamily="34" charset="0"/>
          <a:buChar char="•"/>
          <a:tabLst>
            <a:tab pos="174625" algn="l"/>
          </a:tabLst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-07-05_Masterpräsentation 2021-27_3" id="{DFAC66BD-3B61-4CC8-89F9-2700D77BC75D}" vid="{5CDC4FDC-77AC-4710-B5B3-C0B57AE68ECD}"/>
    </a:ext>
  </a:extLst>
</a:theme>
</file>

<file path=ppt/theme/theme4.xml><?xml version="1.0" encoding="utf-8"?>
<a:theme xmlns:a="http://schemas.openxmlformats.org/drawingml/2006/main" name="1_SAB_PPT_Master_SN">
  <a:themeElements>
    <a:clrScheme name="SAB-Sächsische Aufbaubank">
      <a:dk1>
        <a:srgbClr val="6F6F6F"/>
      </a:dk1>
      <a:lt1>
        <a:srgbClr val="FFFFFF"/>
      </a:lt1>
      <a:dk2>
        <a:srgbClr val="000000"/>
      </a:dk2>
      <a:lt2>
        <a:srgbClr val="FFFFFF"/>
      </a:lt2>
      <a:accent1>
        <a:srgbClr val="008232"/>
      </a:accent1>
      <a:accent2>
        <a:srgbClr val="003C86"/>
      </a:accent2>
      <a:accent3>
        <a:srgbClr val="00784B"/>
      </a:accent3>
      <a:accent4>
        <a:srgbClr val="006E5F"/>
      </a:accent4>
      <a:accent5>
        <a:srgbClr val="00646E"/>
      </a:accent5>
      <a:accent6>
        <a:srgbClr val="005A78"/>
      </a:accent6>
      <a:hlink>
        <a:srgbClr val="004B82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74625" indent="-174625">
          <a:buClr>
            <a:schemeClr val="accent1"/>
          </a:buClr>
          <a:buFont typeface="Arial" panose="020B0604020202020204" pitchFamily="34" charset="0"/>
          <a:buChar char="•"/>
          <a:tabLst>
            <a:tab pos="174625" algn="l"/>
          </a:tabLst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-07-05_Masterpräsentation 2021-27_3" id="{DFAC66BD-3B61-4CC8-89F9-2700D77BC75D}" vid="{AC23DDCA-8BE8-4E63-8A22-45121A0ACE0F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4CA452B-B953-4009-B69B-0B1379501208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0d8464c7-dd89-4a8f-ab80-3f65aa92912b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Masterpräsentation 2021-27</Template>
  <TotalTime>491</TotalTime>
  <Words>1757</Words>
  <Application>Microsoft Office PowerPoint</Application>
  <PresentationFormat>A4 (210 × 297 mm)</PresentationFormat>
  <Paragraphs>167</Paragraphs>
  <Slides>24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4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8" baseType="lpstr">
      <vt:lpstr>-apple-system</vt:lpstr>
      <vt:lpstr>Arial</vt:lpstr>
      <vt:lpstr>Calibri</vt:lpstr>
      <vt:lpstr>Calibri Light</vt:lpstr>
      <vt:lpstr>Fira Sans</vt:lpstr>
      <vt:lpstr>Fira Sans Bold Bold</vt:lpstr>
      <vt:lpstr>Fira Sans Light Bold</vt:lpstr>
      <vt:lpstr>Fira Sans Medium Bold</vt:lpstr>
      <vt:lpstr>Roboto</vt:lpstr>
      <vt:lpstr>5_SAB_PPT_Master_SN</vt:lpstr>
      <vt:lpstr>7_SAB_PPT_Master_SN</vt:lpstr>
      <vt:lpstr>SAB_PPT_Master_SN</vt:lpstr>
      <vt:lpstr>1_SAB_PPT_Master_SN</vt:lpstr>
      <vt:lpstr>think-cell Folie</vt:lpstr>
      <vt:lpstr>Prezentace aplikace PowerPoint</vt:lpstr>
      <vt:lpstr>Projektový tým OHK Most / Projektteam OHK Most  Ing. Markéta Vinklárková - Vedoucí projektu (TP3) / Projektleiter (TP3) (vinklarkovamarketa@gmail.com, +420 732 431 295)  Ing. Jiřina Pečnerová - Koordinátor terénních studií   Koordinator für Feldstudien (reditel@ohk-most.cz, +420 777 627 894)  Naďa Kubíčková - Koordinátor školení a implementace Koordinator für Schulung und Implementierung (info@ohk-most.cz, +420 777 627 831)  Petr Matoušek - Koordinátor vztahů s veřejností Koordinator für Öffentlichkeitsarbeit (imp@ohk-most.cz, +420 777 627 838)  </vt:lpstr>
      <vt:lpstr>Aktivity duben / květen 2026 Aktivitäten April / Mai 2026  - propagace projektu / Projektwerbung  - zajišťování měření ve firmách / Durchführung von      Messungen in Unternehmen   - dotazníkové šetření / Fragebogenumfrage</vt:lpstr>
      <vt:lpstr>Příklady propagace projektu / Beispiele für die Projektwerbung Shromáždění delegátů OHK Most 16. 4. 2026 Delegiertenversammlung der Handelskammer Most             </vt:lpstr>
      <vt:lpstr>Veletrh vzdělávání SOKRATES 2 dne 17. 2. 2026  Bildungsmesse SOKRATES 2              </vt:lpstr>
      <vt:lpstr>Časopis TEMA 1/2026 / Zeitschrift TEMA 1/2026   </vt:lpstr>
      <vt:lpstr>Měření ve firmách / Messungen in Unternehmen Mamavis healing care s.r.o. – 13. duben / April              </vt:lpstr>
      <vt:lpstr>Mamavis healing care s.r.o. — Výsledky návštěvy Ergebnisse des Betriebsbesuchs  Firma / Unternehmen: Mamavis healing care s.r.o., Prunéřov 58 Datum: 13. 4. 2026 | Kategorie MSP: mikro  - Teplota otopné vody: 71 °C (term. kotle, výstup do topení) - 4 měřené místnosti: T 15–19 °C + vlhkost - Hodnocení: Basic / nevhodná pro projekt - Žádné průmyslové tepelné procesy</vt:lpstr>
      <vt:lpstr>Mamavis healing care s.r.o. — Výsledky návštěvy Ergebnisse des Betriebsbesuchs  Firma / Unternehmen: Mamavis healing care s.r.o., Prunéřov 58 Datum: 13. 4. 2026 | Kategorie: Kleinstunternehmen - Heizwassertemperatur: 71 °C (Heizkessel, Vorlauf in die Heizung) - 4 gemessene Räume: T 15–19 °C + Luftfeuchtigkeit - Bewertung: Basic / für das Projekt ungeeignet - Keine industriellen thermischen Prozesse</vt:lpstr>
      <vt:lpstr>Měření ve firmách / Messungen in Unternehmen DD 22 (Pneuservis / Reifenservice) – 22. duben / April                </vt:lpstr>
      <vt:lpstr>DD 22 s.r.o. (Pneuservis-Most) — Výsledky návštěvy Ergebnisse des Betriebsbesuchs  Firma / Unternehmen: DD 22 s.r.o. (Pneuservis-Most), Zahradní 1010, Most Datum: 22. 4. 2026 | Kategorie MSP: mikro (5 zaměstnanců) | nájem  - Pneuservis a autoservis — plyn 55 m³ + elektřina 13 MWh - Naměřeno: teplota otopné vody 40/50 °C (plynový kotel) - Pronajatý objekt — malá možnost změn, kotel již zefektivněn - Hodnocení: Basic / nevhodná — žádné zpětné využití tepla</vt:lpstr>
      <vt:lpstr>DD 22 s.r.o. (Pneuservis-Most) — Výsledky návštěvy Ergebnisse des Betriebsbesuchs  Firma / Unternehmen: DD 22 s.r.o. (Pneuservis-Most), Zahradní 1010, Most Datum: 22. 4. 2026 | Kategorie: Kleinstunternehmen (5 Mitarbeiter) | Miete - Reifenservice und Autowerkstatt — Gas 55 m³ + Strom 13 MWh - Gemessen: Heizwassertemperatur 40/50 °C (Gaskessel) - Mietobjekt – kaum Änderungsmöglichkeiten, Heizkessel bereits optimiert - Bewertung: Basic / ungeeignet – keine Wärmerückgewinnung</vt:lpstr>
      <vt:lpstr>Měření ve firmách / Messungen in Unternehmen TISKÁRNA K &amp; B, s.r.o. (Drucker) – 22. duben / April                </vt:lpstr>
      <vt:lpstr>TISKÁRNA K &amp; B, s.r.o. — Výsledky návštěvy Ergebnisse des Betriebsbesuchs  Firma / Unternehmen: TISKÁRNA K &amp; B, s.r.o., L. Štúra 2456/16, Most Datum: 22. 4. 2026 | Kategorie MSP: malá (24 zaměstnanců) | vlastní  - Digitální a ofsetový tisk — elektřina 300 MWh/rok, přímotopy - Naměřeno: odpadní teplo strojů 16–76 °C (termokamera) - 10 měřicích míst: 3 výrobní místnosti + sklad, T až 76 °C - Hodnocení: Medium — obálka nezateplena, nekontinuální proces</vt:lpstr>
      <vt:lpstr>TISKÁRNA K &amp; B, s.r.o. — Výsledky návštěvy Ergebnisse des Betriebsbesuchs  Firma / Unternehmen: TISKÁRNA K &amp; B, s.r.o., L. Štúra 2456/16, Most Datum: 22. 4. 2026 | Kategorie: klein (24 Mitarbeiter) | eigenständig  - Digital- und Offsetdruck – Stromverbrauch 300 MWh/Jahr, Elektroheizungen - Gemessen: Abwärme der Maschinen 16–76 °C (Wärmebildkamera) - 10 Messstellen: 3 Produktionsräume + Lager, T bis 76 °C - Bewertung: Mittel – Ummantelung nicht isoliert, diskontinuierlicher Prozess</vt:lpstr>
      <vt:lpstr>Měření ve firmách / Messungen in Unternehmen A-FORCE, s.r.o.(Werbeagentur) – 4. květen / Mai                 </vt:lpstr>
      <vt:lpstr>A-force s.r.o. — Výsledky návštěvy Ergebnisse des Betriebsbesuchs  Firma / Unternehmen: A-force s.r.o., Hollarova 1738, Most Datum: 4. 5. 2026 | Kategorie MSP: mikro  - Reklamní agentura, 1 zaměstnanec, vlastní budova - Energie: horkovod 80 GJ, topná voda 40–60 °C - Naměřeno: teplota otopné vody 40/50 °C - Žádné chlazení, odsávání, ISO ani energ. management</vt:lpstr>
      <vt:lpstr>A-force s.r.o. — Výsledky návštěvy Ergebnisse des Betriebsbesuchs  Firma / Unternehmen: A-force s.r.o., Hollarova 1738, Most Datum: 4. 5. 2026 | Kategorie: Kleinstunternehmen  - Werbeagentur, 1 Mitarbeiter, eigenes Gebäude - Energie: Warmwasser 80 GJ, Heizwasser 40–60 °C - Gemessen: Heizwassertemperatur 40/50 °C - Keine Kühlung, Absaugung, ISO-Zertifizierung oder Energiemanagement</vt:lpstr>
      <vt:lpstr>FIRECLAY spol. s r.o. — Výsledky návštěvy Ergebnisse des Betriebsbesuchs  Firma / Unternehmen: FIRECLAY spol. s r.o., Růžodol 5, Litvínov Datum: 29. 4. 2026 | Kategorie MSP: střední (75 zaměstnanců)  - Výroba plastových oken, zámečna, stavební činnost - Elektřina 126 MWh/rok | ISO 50001 | TČ 55/60 °C - 8 měřicích míst: obálka budovy + svařování oken (T až 150 °C) - Hodnocení: Medium — vhodná pro měření</vt:lpstr>
      <vt:lpstr>FIRECLAY spol. s r.o. — Výsledky návštěvy Ergebnisse des Betriebsbesuchs  Firma / Unternehmen: FIRECLAY spol. s r.o., Růžodol 5, Litvínov Datum: 29. 4. 2026 | Kategorie: mittelgroß (75 Mitarbeiter)  - Herstellung von Kunststofffenstern, Schlosserei, Bautätigkeit - Strom 126 MWh/Jahr | ISO 50001 | Wärmepumpe 55/60 °C - 8 Messstellen: Gebäudehülle + Fensterrahmen (T bis 150 °C)  - Bewertung: Mittel – für Messungen geeignet</vt:lpstr>
      <vt:lpstr>Souhrn návštěv firem — přehled hodnocení Zusammenfassung der Betriebsbesuche — Bewertungsübersicht</vt:lpstr>
      <vt:lpstr>Souhrn návštěv firem — přehled hodnocení Zusammenfassung der Betriebsbesuche — Bewertungsübersicht</vt:lpstr>
      <vt:lpstr>Projekt EnMo v roce 2026 - plán  - setkávání s partnery projektu - komunikace s firmami, měření - propagace projektu   Das EnMo- Projekt im Jahr 2026 - Plan  - Treffen mit Projektpartnern - Kommunikation mit Unternehmen, Messungen - Projektwerbung   </vt:lpstr>
      <vt:lpstr>  Děkujeme za pozornost! Tým OHK Most  Vielen Dank für Ihre Aufmerksamkeit! Das Team von Handelskammer Most   </vt:lpstr>
    </vt:vector>
  </TitlesOfParts>
  <Company>SAB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Enders, Jennifer Laura</dc:creator>
  <cp:lastModifiedBy>Petr Matoušek</cp:lastModifiedBy>
  <cp:revision>148</cp:revision>
  <dcterms:created xsi:type="dcterms:W3CDTF">2023-08-10T08:03:27Z</dcterms:created>
  <dcterms:modified xsi:type="dcterms:W3CDTF">2026-05-11T06:03:16Z</dcterms:modified>
</cp:coreProperties>
</file>