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4"/>
  </p:sldMasterIdLst>
  <p:notesMasterIdLst>
    <p:notesMasterId r:id="rId27"/>
  </p:notesMasterIdLst>
  <p:sldIdLst>
    <p:sldId id="272" r:id="rId5"/>
    <p:sldId id="294" r:id="rId6"/>
    <p:sldId id="274" r:id="rId7"/>
    <p:sldId id="295" r:id="rId8"/>
    <p:sldId id="296" r:id="rId9"/>
    <p:sldId id="297" r:id="rId10"/>
    <p:sldId id="300" r:id="rId11"/>
    <p:sldId id="301" r:id="rId12"/>
    <p:sldId id="299" r:id="rId13"/>
    <p:sldId id="310" r:id="rId14"/>
    <p:sldId id="311" r:id="rId15"/>
    <p:sldId id="312" r:id="rId16"/>
    <p:sldId id="309" r:id="rId17"/>
    <p:sldId id="307" r:id="rId18"/>
    <p:sldId id="304" r:id="rId19"/>
    <p:sldId id="305" r:id="rId20"/>
    <p:sldId id="306" r:id="rId21"/>
    <p:sldId id="314" r:id="rId22"/>
    <p:sldId id="313" r:id="rId23"/>
    <p:sldId id="308" r:id="rId24"/>
    <p:sldId id="273" r:id="rId25"/>
    <p:sldId id="292" r:id="rId26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Font Awesome 6 Brands Regular" panose="020B0604020202020204" charset="0"/>
      <p:regular r:id="rId36"/>
    </p:embeddedFont>
    <p:embeddedFont>
      <p:font typeface="GT America Bold" panose="020B0604020202020204" charset="-18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Roboto Condensed ExtraBold" panose="020B0604020202020204" charset="0"/>
      <p:regular r:id="rId44"/>
      <p:bold r:id="rId45"/>
      <p:italic r:id="rId46"/>
      <p:boldItalic r:id="rId47"/>
    </p:embeddedFont>
  </p:embeddedFontLst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AED"/>
    <a:srgbClr val="FFE89F"/>
    <a:srgbClr val="283C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E69F16-C5FC-407B-86CE-F893B10A7805}" v="28" dt="2025-09-21T13:56:59.1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0"/>
    <p:restoredTop sz="94719"/>
  </p:normalViewPr>
  <p:slideViewPr>
    <p:cSldViewPr snapToGrid="0">
      <p:cViewPr varScale="1">
        <p:scale>
          <a:sx n="118" d="100"/>
          <a:sy n="118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97339-2D97-46C3-B409-A6110807A17A}" type="datetimeFigureOut">
              <a:rPr lang="cs-CZ" smtClean="0"/>
              <a:t>15.10.2025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E429-FEA9-40DA-9DDA-4E5C6C5950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72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DD61-0DC0-1375-17E0-879FF941A4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598727"/>
            <a:ext cx="6784910" cy="2830274"/>
          </a:xfrm>
        </p:spPr>
        <p:txBody>
          <a:bodyPr anchor="b">
            <a:normAutofit/>
          </a:bodyPr>
          <a:lstStyle>
            <a:lvl1pPr algn="l">
              <a:defRPr sz="44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 dirty="0"/>
              <a:t>Klinutím vložte </a:t>
            </a:r>
            <a:br>
              <a:rPr lang="cs-CZ" dirty="0"/>
            </a:br>
            <a:r>
              <a:rPr lang="cs-CZ" dirty="0"/>
              <a:t>název prezentace</a:t>
            </a:r>
            <a:endParaRPr lang="en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752A7-AD41-8FAC-9CA9-F13C90967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589235"/>
            <a:ext cx="6784910" cy="2037124"/>
          </a:xfr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vložte jméno prezentující*ho</a:t>
            </a:r>
            <a:endParaRPr lang="en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29A5D47D-3326-46FF-8E85-D19F8DE944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3020" y="5372173"/>
            <a:ext cx="2743551" cy="13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3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razy s popis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1A5D356-A76D-4E6E-807E-034E1A59D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7772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dirty="0"/>
              <a:t>Kliknutím vložte nadpis.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AD874E-3D96-4072-9343-9B00C98A2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6951" y="2288381"/>
            <a:ext cx="5135224" cy="311229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6BE47D78-37F2-4397-A640-57F3A5C2AB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8576" y="2288381"/>
            <a:ext cx="5135224" cy="311229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44CE11-85E6-4C45-8599-B01E5BC68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5564981"/>
            <a:ext cx="5135743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C763DA6B-C8A7-4118-A998-4219D7E1F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8587" y="5564981"/>
            <a:ext cx="5135743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8A684F-F05A-820C-5AED-8E47C1F727B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783489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3 obrazy s popis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1A5D356-A76D-4E6E-807E-034E1A59D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7772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dirty="0"/>
              <a:t>Kliknutím vložte nadpis.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AD874E-3D96-4072-9343-9B00C98A2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6952" y="2288381"/>
            <a:ext cx="3344524" cy="311229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6BE47D78-37F2-4397-A640-57F3A5C2AB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3114" y="2288381"/>
            <a:ext cx="3344524" cy="311229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id="{C589242C-C162-4923-821E-94D7E62E6D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9276" y="2288381"/>
            <a:ext cx="3344524" cy="311229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44CE11-85E6-4C45-8599-B01E5BC68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C763DA6B-C8A7-4118-A998-4219D7E1F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2945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6" name="Zástupný symbol pro text 4">
            <a:extLst>
              <a:ext uri="{FF2B5EF4-FFF2-40B4-BE49-F238E27FC236}">
                <a16:creationId xmlns:a16="http://schemas.microsoft.com/office/drawing/2014/main" id="{B94BA8D4-B62F-477C-8F5A-D369B20E41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938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C9E891-892D-43FD-CF20-BF18E4E5816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4178706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ový text a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685801"/>
            <a:ext cx="5181600" cy="5248274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321B8223-A15B-4298-9329-62BD08EE6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951" y="1898650"/>
            <a:ext cx="5182849" cy="403542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  <a:lvl2pPr marL="180975" indent="-179388">
              <a:buSzPct val="120000"/>
              <a:buFont typeface="Arial" panose="020B0604020202020204" pitchFamily="34" charset="0"/>
              <a:buChar char="•"/>
              <a:defRPr/>
            </a:lvl2pPr>
            <a:lvl3pPr marL="361950" indent="-179388">
              <a:buSzPct val="120000"/>
              <a:buFont typeface="Arial" panose="020B0604020202020204" pitchFamily="34" charset="0"/>
              <a:buChar char="•"/>
              <a:defRPr/>
            </a:lvl3pPr>
            <a:lvl4pPr marL="542925" indent="-179388">
              <a:buSzPct val="120000"/>
              <a:buFont typeface="Arial" panose="020B0604020202020204" pitchFamily="34" charset="0"/>
              <a:buChar char="•"/>
              <a:defRPr/>
            </a:lvl4pPr>
            <a:lvl5pPr marL="714375" indent="-1793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Dílčí nadpis</a:t>
            </a:r>
          </a:p>
          <a:p>
            <a:pPr lvl="1"/>
            <a:r>
              <a:rPr lang="cs-CZ" dirty="0"/>
              <a:t>text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D6A6D-CC4C-D6B8-BF28-0DEF694FC73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42220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aný text a obra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685801"/>
            <a:ext cx="5181600" cy="5248274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8" name="Zástupný symbol pro text 14">
            <a:extLst>
              <a:ext uri="{FF2B5EF4-FFF2-40B4-BE49-F238E27FC236}">
                <a16:creationId xmlns:a16="http://schemas.microsoft.com/office/drawing/2014/main" id="{444CC47F-13B6-492D-8C1E-5F566D2CC8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1895477"/>
            <a:ext cx="5181600" cy="4035423"/>
          </a:xfrm>
        </p:spPr>
        <p:txBody>
          <a:bodyPr numCol="1" spcCol="180000"/>
          <a:lstStyle>
            <a:lvl1pPr>
              <a:defRPr b="1">
                <a:latin typeface="+mn-lt"/>
              </a:defRPr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227C8-C6FA-A155-2218-50FA1AD35DA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79131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ový text a 2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3476344"/>
            <a:ext cx="5181600" cy="245772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321B8223-A15B-4298-9329-62BD08EE6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951" y="1898650"/>
            <a:ext cx="5182849" cy="403542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  <a:lvl2pPr marL="180975" indent="-179388">
              <a:buSzPct val="120000"/>
              <a:buFont typeface="Arial" panose="020B0604020202020204" pitchFamily="34" charset="0"/>
              <a:buChar char="•"/>
              <a:defRPr/>
            </a:lvl2pPr>
            <a:lvl3pPr marL="361950" indent="-179388">
              <a:buSzPct val="120000"/>
              <a:buFont typeface="Arial" panose="020B0604020202020204" pitchFamily="34" charset="0"/>
              <a:buChar char="•"/>
              <a:defRPr/>
            </a:lvl3pPr>
            <a:lvl4pPr marL="542925" indent="-179388">
              <a:buSzPct val="120000"/>
              <a:buFont typeface="Arial" panose="020B0604020202020204" pitchFamily="34" charset="0"/>
              <a:buChar char="•"/>
              <a:defRPr/>
            </a:lvl4pPr>
            <a:lvl5pPr marL="714375" indent="-1793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Dílčí nadpis</a:t>
            </a:r>
          </a:p>
          <a:p>
            <a:pPr lvl="1"/>
            <a:r>
              <a:rPr lang="cs-CZ" dirty="0"/>
              <a:t>text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200" y="685801"/>
            <a:ext cx="5181600" cy="262889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F46BE1-514A-857A-661D-6C56403FEF9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950699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aný text a 2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3476344"/>
            <a:ext cx="5181600" cy="245772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200" y="685801"/>
            <a:ext cx="5181600" cy="262889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text 14">
            <a:extLst>
              <a:ext uri="{FF2B5EF4-FFF2-40B4-BE49-F238E27FC236}">
                <a16:creationId xmlns:a16="http://schemas.microsoft.com/office/drawing/2014/main" id="{5A9EF522-8B3A-47DB-B4AE-75BF967467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1895477"/>
            <a:ext cx="5181600" cy="4035423"/>
          </a:xfrm>
        </p:spPr>
        <p:txBody>
          <a:bodyPr numCol="1" spcCol="180000"/>
          <a:lstStyle>
            <a:lvl1pPr>
              <a:defRPr b="1">
                <a:latin typeface="+mn-lt"/>
              </a:defRPr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3DA5C-ED90-8A2B-82BA-48A1EBF7EB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587552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ový text a 3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685801"/>
            <a:ext cx="5181600" cy="241747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321B8223-A15B-4298-9329-62BD08EE6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951" y="1898650"/>
            <a:ext cx="5182849" cy="403542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  <a:lvl2pPr marL="180975" indent="-179388">
              <a:buSzPct val="120000"/>
              <a:buFont typeface="Arial" panose="020B0604020202020204" pitchFamily="34" charset="0"/>
              <a:buChar char="•"/>
              <a:defRPr/>
            </a:lvl2pPr>
            <a:lvl3pPr marL="361950" indent="-179388">
              <a:buSzPct val="120000"/>
              <a:buFont typeface="Arial" panose="020B0604020202020204" pitchFamily="34" charset="0"/>
              <a:buChar char="•"/>
              <a:defRPr/>
            </a:lvl3pPr>
            <a:lvl4pPr marL="542925" indent="-179388">
              <a:buSzPct val="120000"/>
              <a:buFont typeface="Arial" panose="020B0604020202020204" pitchFamily="34" charset="0"/>
              <a:buChar char="•"/>
              <a:defRPr/>
            </a:lvl4pPr>
            <a:lvl5pPr marL="714375" indent="-1793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Dílčí nadpis</a:t>
            </a:r>
          </a:p>
          <a:p>
            <a:pPr lvl="1"/>
            <a:r>
              <a:rPr lang="cs-CZ" dirty="0"/>
              <a:t>text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199" y="3238216"/>
            <a:ext cx="2543175" cy="2695857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8">
            <a:extLst>
              <a:ext uri="{FF2B5EF4-FFF2-40B4-BE49-F238E27FC236}">
                <a16:creationId xmlns:a16="http://schemas.microsoft.com/office/drawing/2014/main" id="{FD15C4AC-FD0F-4050-9868-0691B46D32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7773" y="3238216"/>
            <a:ext cx="2486027" cy="2695857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8A72F-619B-E92D-3506-6D7FDF29CC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982865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aný text a 3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71A08C3-CA5B-4201-8863-1860F57F503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685801"/>
            <a:ext cx="5181600" cy="2417479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199" y="3238216"/>
            <a:ext cx="2543175" cy="2695857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8" name="Zástupný symbol obrázku 8">
            <a:extLst>
              <a:ext uri="{FF2B5EF4-FFF2-40B4-BE49-F238E27FC236}">
                <a16:creationId xmlns:a16="http://schemas.microsoft.com/office/drawing/2014/main" id="{FD15C4AC-FD0F-4050-9868-0691B46D32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7773" y="3238216"/>
            <a:ext cx="2486027" cy="2695857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11A44BB0-79C5-403F-BCE4-E4ACCECA44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1895477"/>
            <a:ext cx="5181600" cy="4035423"/>
          </a:xfrm>
        </p:spPr>
        <p:txBody>
          <a:bodyPr numCol="1" spcCol="180000"/>
          <a:lstStyle>
            <a:lvl1pPr>
              <a:defRPr b="1">
                <a:latin typeface="+mn-lt"/>
              </a:defRPr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9E203D-C22F-7E21-569D-52CC21DEC5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23044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ový text a 4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321B8223-A15B-4298-9329-62BD08EE6E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951" y="1898650"/>
            <a:ext cx="5182849" cy="403542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  <a:lvl2pPr marL="180975" indent="-179388">
              <a:buSzPct val="120000"/>
              <a:buFont typeface="Arial" panose="020B0604020202020204" pitchFamily="34" charset="0"/>
              <a:buChar char="•"/>
              <a:defRPr/>
            </a:lvl2pPr>
            <a:lvl3pPr marL="361950" indent="-179388">
              <a:buSzPct val="120000"/>
              <a:buFont typeface="Arial" panose="020B0604020202020204" pitchFamily="34" charset="0"/>
              <a:buChar char="•"/>
              <a:defRPr/>
            </a:lvl3pPr>
            <a:lvl4pPr marL="542925" indent="-179388">
              <a:buSzPct val="120000"/>
              <a:buFont typeface="Arial" panose="020B0604020202020204" pitchFamily="34" charset="0"/>
              <a:buChar char="•"/>
              <a:defRPr/>
            </a:lvl4pPr>
            <a:lvl5pPr marL="714375" indent="-1793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Dílčí nadpis</a:t>
            </a:r>
          </a:p>
          <a:p>
            <a:pPr lvl="1"/>
            <a:r>
              <a:rPr lang="cs-CZ" dirty="0"/>
              <a:t>text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199" y="685801"/>
            <a:ext cx="2543175" cy="2590800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8">
            <a:extLst>
              <a:ext uri="{FF2B5EF4-FFF2-40B4-BE49-F238E27FC236}">
                <a16:creationId xmlns:a16="http://schemas.microsoft.com/office/drawing/2014/main" id="{FD15C4AC-FD0F-4050-9868-0691B46D32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7773" y="685801"/>
            <a:ext cx="2486027" cy="2590800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8">
            <a:extLst>
              <a:ext uri="{FF2B5EF4-FFF2-40B4-BE49-F238E27FC236}">
                <a16:creationId xmlns:a16="http://schemas.microsoft.com/office/drawing/2014/main" id="{B5D7CDFC-68C4-4084-BB54-A1E54A2A60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2199" y="3429000"/>
            <a:ext cx="2543175" cy="250507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2C3117F9-215C-4076-98D0-14A012AFEA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67773" y="3429000"/>
            <a:ext cx="2486027" cy="250507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DD7919-FE23-9F2A-3061-5E5127337B3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03659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aný text a 4 obraz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1BE9-AA56-B12C-E2AE-1DBE62314D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5181600" cy="1077913"/>
          </a:xfrm>
        </p:spPr>
        <p:txBody>
          <a:bodyPr anchor="b">
            <a:normAutofit/>
          </a:bodyPr>
          <a:lstStyle>
            <a:lvl1pPr>
              <a:tabLst>
                <a:tab pos="85725" algn="l"/>
              </a:tabLst>
              <a:defRPr sz="3600"/>
            </a:lvl1pPr>
          </a:lstStyle>
          <a:p>
            <a:r>
              <a:rPr lang="cs-CZ" dirty="0"/>
              <a:t>Nadpis snímku</a:t>
            </a:r>
            <a:endParaRPr lang="en-CZ" dirty="0"/>
          </a:p>
        </p:txBody>
      </p:sp>
      <p:sp>
        <p:nvSpPr>
          <p:cNvPr id="13" name="Zástupný symbol pro číslo snímku 5">
            <a:extLst>
              <a:ext uri="{FF2B5EF4-FFF2-40B4-BE49-F238E27FC236}">
                <a16:creationId xmlns:a16="http://schemas.microsoft.com/office/drawing/2014/main" id="{01BB0C17-DB0A-42E6-B671-3B7CAD03A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Zástupný symbol obrázku 8">
            <a:extLst>
              <a:ext uri="{FF2B5EF4-FFF2-40B4-BE49-F238E27FC236}">
                <a16:creationId xmlns:a16="http://schemas.microsoft.com/office/drawing/2014/main" id="{D154F2E9-B4D2-49F8-8617-16F9EFEB543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72199" y="685801"/>
            <a:ext cx="2543175" cy="2590800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8" name="Zástupný symbol obrázku 8">
            <a:extLst>
              <a:ext uri="{FF2B5EF4-FFF2-40B4-BE49-F238E27FC236}">
                <a16:creationId xmlns:a16="http://schemas.microsoft.com/office/drawing/2014/main" id="{FD15C4AC-FD0F-4050-9868-0691B46D32D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867773" y="685801"/>
            <a:ext cx="2486027" cy="2590800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0" name="Zástupný symbol obrázku 8">
            <a:extLst>
              <a:ext uri="{FF2B5EF4-FFF2-40B4-BE49-F238E27FC236}">
                <a16:creationId xmlns:a16="http://schemas.microsoft.com/office/drawing/2014/main" id="{B5D7CDFC-68C4-4084-BB54-A1E54A2A60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72199" y="3429000"/>
            <a:ext cx="2543175" cy="250507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1" name="Zástupný symbol obrázku 8">
            <a:extLst>
              <a:ext uri="{FF2B5EF4-FFF2-40B4-BE49-F238E27FC236}">
                <a16:creationId xmlns:a16="http://schemas.microsoft.com/office/drawing/2014/main" id="{2C3117F9-215C-4076-98D0-14A012AFEA2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867773" y="3429000"/>
            <a:ext cx="2486027" cy="2505073"/>
          </a:xfrm>
        </p:spPr>
        <p:txBody>
          <a:bodyPr wrap="square"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6" name="Zástupný symbol pro text 14">
            <a:extLst>
              <a:ext uri="{FF2B5EF4-FFF2-40B4-BE49-F238E27FC236}">
                <a16:creationId xmlns:a16="http://schemas.microsoft.com/office/drawing/2014/main" id="{65548CE9-8B23-472D-9341-F8F6FD74C8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1895477"/>
            <a:ext cx="5181600" cy="4035423"/>
          </a:xfrm>
        </p:spPr>
        <p:txBody>
          <a:bodyPr numCol="1" spcCol="180000"/>
          <a:lstStyle>
            <a:lvl1pPr>
              <a:defRPr b="1">
                <a:latin typeface="+mn-lt"/>
              </a:defRPr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8FAD26-BA1E-C674-ABF4-0CE3708ED88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1473477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dělový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669F32-24EC-4918-95C4-12C7FA3C1F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3589234"/>
            <a:ext cx="6784910" cy="2037124"/>
          </a:xfrm>
        </p:spPr>
        <p:txBody>
          <a:bodyPr wrap="none">
            <a:norm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rgbClr val="283C8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vložte podnadpis.</a:t>
            </a:r>
            <a:endParaRPr lang="en-CZ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CE45E-A154-1B1E-FB09-DC731C8BB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0638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65739-FB3B-3630-FCCD-5C3BAA4771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3795138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le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0A9752A7-AD41-8FAC-9CA9-F13C9096738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9" y="1409700"/>
            <a:ext cx="6784910" cy="901034"/>
          </a:xfrm>
        </p:spPr>
        <p:txBody>
          <a:bodyPr wrap="none" anchor="b" anchorCtr="0">
            <a:normAutofit/>
          </a:bodyPr>
          <a:lstStyle>
            <a:lvl1pPr marL="0" indent="0" algn="l">
              <a:lnSpc>
                <a:spcPct val="80000"/>
              </a:lnSpc>
              <a:buNone/>
              <a:defRPr sz="2400" b="0">
                <a:solidFill>
                  <a:schemeClr val="tx1"/>
                </a:solidFill>
                <a:latin typeface="GT America Bold" panose="00000800000000000000" pitchFamily="50" charset="-1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vložte jméno prezentující*ho</a:t>
            </a:r>
            <a:endParaRPr lang="en-CZ" dirty="0"/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C299784E-2EBD-479D-A679-C6D435FFB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352675"/>
            <a:ext cx="5257800" cy="1034384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Kliknutím vložte funkci prezentující*ho</a:t>
            </a:r>
          </a:p>
        </p:txBody>
      </p:sp>
      <p:sp>
        <p:nvSpPr>
          <p:cNvPr id="6" name="Zástupný symbol pro text 6">
            <a:extLst>
              <a:ext uri="{FF2B5EF4-FFF2-40B4-BE49-F238E27FC236}">
                <a16:creationId xmlns:a16="http://schemas.microsoft.com/office/drawing/2014/main" id="{F54E41DA-E096-4F75-9FDA-CFCB80C43D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1" y="3670738"/>
            <a:ext cx="2209799" cy="1501337"/>
          </a:xfrm>
        </p:spPr>
        <p:txBody>
          <a:bodyPr anchor="t">
            <a:normAutofit/>
          </a:bodyPr>
          <a:lstStyle>
            <a:lvl1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cs-CZ" dirty="0"/>
              <a:t>Kliknutím vložte </a:t>
            </a:r>
            <a:br>
              <a:rPr lang="cs-CZ" dirty="0"/>
            </a:br>
            <a:r>
              <a:rPr lang="cs-CZ" dirty="0"/>
              <a:t>kontakty prezentující*ho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F7727BE5-A437-4EB1-9B57-98954819A084}"/>
              </a:ext>
            </a:extLst>
          </p:cNvPr>
          <p:cNvSpPr txBox="1"/>
          <p:nvPr userDrawn="1"/>
        </p:nvSpPr>
        <p:spPr>
          <a:xfrm>
            <a:off x="3472737" y="3670738"/>
            <a:ext cx="4528263" cy="11661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200" dirty="0">
                <a:latin typeface="Font Awesome 6 Brands Regular" panose="02000503000000000000" pitchFamily="50" charset="0"/>
              </a:rPr>
              <a:t>| </a:t>
            </a:r>
            <a:r>
              <a:rPr lang="cs-CZ" sz="1200" dirty="0"/>
              <a:t>Fakulta elektrotechnická Západočeské univerzity v Plzni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Font Awesome 6 Brands Regular" panose="02000503000000000000" pitchFamily="50" charset="0"/>
              </a:rPr>
              <a:t></a:t>
            </a:r>
            <a:r>
              <a:rPr lang="en-US" sz="1200" dirty="0"/>
              <a:t> </a:t>
            </a:r>
            <a:r>
              <a:rPr lang="cs-CZ" sz="1200" dirty="0" err="1"/>
              <a:t>fel</a:t>
            </a:r>
            <a:r>
              <a:rPr lang="en-US" sz="1200" dirty="0"/>
              <a:t>_</a:t>
            </a:r>
            <a:r>
              <a:rPr lang="cs-CZ" sz="1200" dirty="0" err="1"/>
              <a:t>zcu</a:t>
            </a:r>
            <a:endParaRPr lang="en-US" sz="1200" dirty="0"/>
          </a:p>
          <a:p>
            <a:pPr>
              <a:lnSpc>
                <a:spcPct val="150000"/>
              </a:lnSpc>
            </a:pPr>
            <a:r>
              <a:rPr lang="en-US" sz="1200" dirty="0">
                <a:latin typeface="Font Awesome 6 Brands Regular" panose="02000503000000000000" pitchFamily="50" charset="0"/>
              </a:rPr>
              <a:t></a:t>
            </a:r>
            <a:r>
              <a:rPr lang="en-US" sz="1200" dirty="0"/>
              <a:t> </a:t>
            </a:r>
            <a:r>
              <a:rPr lang="en-US" sz="1200" dirty="0" err="1"/>
              <a:t>Fakulta</a:t>
            </a:r>
            <a:r>
              <a:rPr lang="en-US" sz="1200" dirty="0"/>
              <a:t> </a:t>
            </a:r>
            <a:r>
              <a:rPr lang="en-US" sz="1200" dirty="0" err="1"/>
              <a:t>elektrotechnick</a:t>
            </a:r>
            <a:r>
              <a:rPr lang="cs-CZ" sz="1200" dirty="0"/>
              <a:t>á ZČU </a:t>
            </a:r>
            <a:r>
              <a:rPr lang="en-US" sz="1200" dirty="0"/>
              <a:t>| RICE</a:t>
            </a:r>
            <a:endParaRPr lang="cs-CZ" sz="1200" dirty="0"/>
          </a:p>
          <a:p>
            <a:pPr>
              <a:lnSpc>
                <a:spcPct val="150000"/>
              </a:lnSpc>
            </a:pPr>
            <a:r>
              <a:rPr lang="en-US" sz="1200" dirty="0">
                <a:latin typeface="Font Awesome 6 Brands Regular" panose="02000503000000000000" pitchFamily="50" charset="0"/>
              </a:rPr>
              <a:t></a:t>
            </a:r>
            <a:r>
              <a:rPr lang="cs-CZ" sz="1200" dirty="0"/>
              <a:t> </a:t>
            </a:r>
            <a:r>
              <a:rPr lang="en-US" sz="1200" dirty="0"/>
              <a:t>@</a:t>
            </a:r>
            <a:r>
              <a:rPr lang="en-US" sz="1200" dirty="0" err="1"/>
              <a:t>felzcu</a:t>
            </a:r>
            <a:r>
              <a:rPr lang="cs-CZ" sz="1200" dirty="0"/>
              <a:t> </a:t>
            </a:r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ED16C56D-7F62-42B8-B65E-1A4907104C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466726"/>
            <a:ext cx="10515600" cy="90103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4400" dirty="0">
                <a:latin typeface="+mj-lt"/>
              </a:rPr>
              <a:t>Kliknutím vložte poděkování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8A1E76F-07AA-4E0D-9FC4-02523BE072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3020" y="5372173"/>
            <a:ext cx="2743551" cy="133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584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rážkov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C36D2D83-D858-4DC8-BC8C-83D3C1CCD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685801"/>
            <a:ext cx="10050124" cy="5245099"/>
          </a:xfrm>
        </p:spPr>
        <p:txBody>
          <a:bodyPr numCol="2" spcCol="180000"/>
          <a:lstStyle>
            <a:lvl1pPr>
              <a:defRPr b="1">
                <a:latin typeface="+mn-lt"/>
                <a:ea typeface="Roboto" panose="02000000000000000000" pitchFamily="2" charset="0"/>
              </a:defRPr>
            </a:lvl1pPr>
            <a:lvl2pPr marL="180975" indent="-179388">
              <a:buSzPct val="120000"/>
              <a:buFont typeface="Arial" panose="020B0604020202020204" pitchFamily="34" charset="0"/>
              <a:buChar char="•"/>
              <a:defRPr/>
            </a:lvl2pPr>
            <a:lvl3pPr marL="361950" indent="-179388">
              <a:buSzPct val="120000"/>
              <a:buFont typeface="Arial" panose="020B0604020202020204" pitchFamily="34" charset="0"/>
              <a:buChar char="•"/>
              <a:defRPr/>
            </a:lvl3pPr>
            <a:lvl4pPr marL="542925" indent="-179388">
              <a:buSzPct val="120000"/>
              <a:buFont typeface="Arial" panose="020B0604020202020204" pitchFamily="34" charset="0"/>
              <a:buChar char="•"/>
              <a:defRPr/>
            </a:lvl4pPr>
            <a:lvl5pPr marL="714375" indent="-179388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2AEBBC-3836-F6B6-9A5E-927DEC3C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938683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6" name="Zástupný symbol pro text 14">
            <a:extLst>
              <a:ext uri="{FF2B5EF4-FFF2-40B4-BE49-F238E27FC236}">
                <a16:creationId xmlns:a16="http://schemas.microsoft.com/office/drawing/2014/main" id="{0250ED8D-8970-4836-9109-371FF6772F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951" y="685801"/>
            <a:ext cx="10050123" cy="5245099"/>
          </a:xfrm>
        </p:spPr>
        <p:txBody>
          <a:bodyPr numCol="2" spcCol="180000"/>
          <a:lstStyle>
            <a:lvl1pPr>
              <a:defRPr b="1">
                <a:latin typeface="+mn-lt"/>
                <a:ea typeface="Roboto" panose="02000000000000000000" pitchFamily="2" charset="0"/>
              </a:defRPr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F83405-9B5F-A92D-C048-809A0C75C7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916932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obraz s popisk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AD874E-3D96-4072-9343-9B00C98A2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6950" y="685801"/>
            <a:ext cx="10516849" cy="4714874"/>
          </a:xfrm>
        </p:spPr>
        <p:txBody>
          <a:bodyPr/>
          <a:lstStyle>
            <a:lvl1pPr>
              <a:defRPr b="1">
                <a:latin typeface="+mn-lt"/>
                <a:ea typeface="Roboto" panose="02000000000000000000" pitchFamily="2" charset="0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44CE11-85E6-4C45-8599-B01E5BC68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5564981"/>
            <a:ext cx="5847080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0415F0-6E31-CFDA-B3B7-844C9039841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687363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brazy s popis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AD874E-3D96-4072-9343-9B00C98A2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6951" y="685801"/>
            <a:ext cx="5135224" cy="471487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6BE47D78-37F2-4397-A640-57F3A5C2AB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8576" y="685801"/>
            <a:ext cx="5135224" cy="471487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44CE11-85E6-4C45-8599-B01E5BC68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2" y="5564981"/>
            <a:ext cx="5135743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C763DA6B-C8A7-4118-A998-4219D7E1F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8587" y="5564981"/>
            <a:ext cx="5135743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01482-894B-F3C6-C327-C76B04C65A6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2722235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razy s popis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DAD874E-3D96-4072-9343-9B00C98A20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6952" y="685801"/>
            <a:ext cx="3344524" cy="471487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2" name="Zástupný symbol obrázku 2">
            <a:extLst>
              <a:ext uri="{FF2B5EF4-FFF2-40B4-BE49-F238E27FC236}">
                <a16:creationId xmlns:a16="http://schemas.microsoft.com/office/drawing/2014/main" id="{6BE47D78-37F2-4397-A640-57F3A5C2AB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3114" y="685801"/>
            <a:ext cx="3344524" cy="471487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13" name="Zástupný symbol obrázku 2">
            <a:extLst>
              <a:ext uri="{FF2B5EF4-FFF2-40B4-BE49-F238E27FC236}">
                <a16:creationId xmlns:a16="http://schemas.microsoft.com/office/drawing/2014/main" id="{C589242C-C162-4923-821E-94D7E62E6D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09276" y="685801"/>
            <a:ext cx="3344524" cy="4714874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7544CE11-85E6-4C45-8599-B01E5BC688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6613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4" name="Zástupný symbol pro text 4">
            <a:extLst>
              <a:ext uri="{FF2B5EF4-FFF2-40B4-BE49-F238E27FC236}">
                <a16:creationId xmlns:a16="http://schemas.microsoft.com/office/drawing/2014/main" id="{C763DA6B-C8A7-4118-A998-4219D7E1FEF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22945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16" name="Zástupný symbol pro text 4">
            <a:extLst>
              <a:ext uri="{FF2B5EF4-FFF2-40B4-BE49-F238E27FC236}">
                <a16:creationId xmlns:a16="http://schemas.microsoft.com/office/drawing/2014/main" id="{B94BA8D4-B62F-477C-8F5A-D369B20E41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08938" y="5564981"/>
            <a:ext cx="3344862" cy="338554"/>
          </a:xfrm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cs-CZ" dirty="0"/>
              <a:t>popiska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D277D2-FA02-3FAD-68F6-EC66D707E1A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417994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drážkov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1A5D356-A76D-4E6E-807E-034E1A59D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7772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dirty="0"/>
              <a:t>Kliknutím vložte nadpis.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C36D2D83-D858-4DC8-BC8C-83D3C1CCDA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6952" y="2144713"/>
            <a:ext cx="10050124" cy="3786187"/>
          </a:xfrm>
        </p:spPr>
        <p:txBody>
          <a:bodyPr numCol="2" spcCol="180000"/>
          <a:lstStyle>
            <a:lvl1pPr>
              <a:spcBef>
                <a:spcPts val="1200"/>
              </a:spcBef>
              <a:defRPr b="1">
                <a:latin typeface="+mn-lt"/>
              </a:defRPr>
            </a:lvl1pPr>
            <a:lvl2pPr marL="180975" indent="-179388">
              <a:spcBef>
                <a:spcPts val="1200"/>
              </a:spcBef>
              <a:buSzPct val="120000"/>
              <a:buFont typeface="Roboto" panose="02000000000000000000" pitchFamily="2" charset="0"/>
              <a:buChar char="•"/>
              <a:defRPr/>
            </a:lvl2pPr>
            <a:lvl3pPr marL="361950" indent="-179388">
              <a:spcBef>
                <a:spcPts val="1200"/>
              </a:spcBef>
              <a:buSzPct val="120000"/>
              <a:buFont typeface="Roboto" panose="02000000000000000000" pitchFamily="2" charset="0"/>
              <a:buChar char="•"/>
              <a:defRPr/>
            </a:lvl3pPr>
            <a:lvl4pPr marL="542925" indent="-179388">
              <a:spcBef>
                <a:spcPts val="1200"/>
              </a:spcBef>
              <a:buSzPct val="120000"/>
              <a:buFont typeface="Roboto" panose="02000000000000000000" pitchFamily="2" charset="0"/>
              <a:buChar char="•"/>
              <a:defRPr/>
            </a:lvl4pPr>
            <a:lvl5pPr marL="714375" indent="-179388">
              <a:spcBef>
                <a:spcPts val="1200"/>
              </a:spcBef>
              <a:buSzPct val="120000"/>
              <a:buFont typeface="Roboto" panose="02000000000000000000" pitchFamily="2" charset="0"/>
              <a:buChar char="•"/>
              <a:defRPr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FA97E5-271C-D010-C759-3E402DC88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78811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číslovan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C1A5D356-A76D-4E6E-807E-034E1A59D9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85801"/>
            <a:ext cx="7772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cs-CZ" dirty="0"/>
              <a:t>Kliknutím vložte nadpis.</a:t>
            </a:r>
          </a:p>
        </p:txBody>
      </p:sp>
      <p:sp>
        <p:nvSpPr>
          <p:cNvPr id="11" name="Zástupný symbol pro číslo snímku 5">
            <a:extLst>
              <a:ext uri="{FF2B5EF4-FFF2-40B4-BE49-F238E27FC236}">
                <a16:creationId xmlns:a16="http://schemas.microsoft.com/office/drawing/2014/main" id="{A336D1F1-9007-4F09-A22F-DF8A20268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Zástupný symbol pro text 14">
            <a:extLst>
              <a:ext uri="{FF2B5EF4-FFF2-40B4-BE49-F238E27FC236}">
                <a16:creationId xmlns:a16="http://schemas.microsoft.com/office/drawing/2014/main" id="{182FCC75-3AB2-4CF0-AC04-82720E7568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6951" y="2144713"/>
            <a:ext cx="10050123" cy="3786187"/>
          </a:xfrm>
        </p:spPr>
        <p:txBody>
          <a:bodyPr numCol="2" spcCol="180000"/>
          <a:lstStyle>
            <a:lvl1pPr>
              <a:defRPr/>
            </a:lvl1pPr>
            <a:lvl2pPr marL="266700" indent="-288000">
              <a:buFont typeface="+mj-lt"/>
              <a:buAutoNum type="arabicPeriod"/>
              <a:defRPr b="0"/>
            </a:lvl2pPr>
            <a:lvl3pPr marL="542925" indent="-250825">
              <a:buFont typeface="+mj-lt"/>
              <a:buAutoNum type="alphaLcPeriod"/>
              <a:defRPr b="0"/>
            </a:lvl3pPr>
            <a:lvl4pPr marL="844550" indent="-285750">
              <a:buSzPct val="120000"/>
              <a:buFont typeface="Arial" panose="020B0604020202020204" pitchFamily="34" charset="0"/>
              <a:buChar char="•"/>
              <a:defRPr b="0"/>
            </a:lvl4pPr>
            <a:lvl5pPr marL="1111250" indent="-285750">
              <a:buSzPct val="120000"/>
              <a:buFont typeface="Arial" panose="020B0604020202020204" pitchFamily="34" charset="0"/>
              <a:buChar char="•"/>
              <a:defRPr b="0"/>
            </a:lvl5pPr>
          </a:lstStyle>
          <a:p>
            <a:pPr lvl="0"/>
            <a:r>
              <a:rPr lang="cs-CZ" dirty="0"/>
              <a:t>Kliknutím vložte text.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5CE40-F217-0890-53C6-BB4B964E7C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ZČU   </a:t>
            </a:r>
            <a:r>
              <a:rPr lang="cs-CZ" b="0"/>
              <a:t>fel.zcu.cz </a:t>
            </a:r>
            <a:endParaRPr lang="cs-CZ" b="0" dirty="0"/>
          </a:p>
        </p:txBody>
      </p:sp>
    </p:spTree>
    <p:extLst>
      <p:ext uri="{BB962C8B-B14F-4D97-AF65-F5344CB8AC3E}">
        <p14:creationId xmlns:p14="http://schemas.microsoft.com/office/powerpoint/2010/main" val="7753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A867BC-4C0B-7C2A-544F-AEEA9F42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CZ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30BD6-D6AA-89EA-5FC6-8B4182979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5419B23-D9B4-9F18-E678-49D9B0379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951" y="6356349"/>
            <a:ext cx="5847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cs-CZ" dirty="0">
                <a:latin typeface="+mj-lt"/>
              </a:rPr>
              <a:t>FEL ZČU   </a:t>
            </a:r>
            <a:r>
              <a:rPr lang="cs-CZ" b="0" dirty="0" err="1"/>
              <a:t>fel.zcu.cz</a:t>
            </a:r>
            <a:r>
              <a:rPr lang="cs-CZ" b="0" dirty="0"/>
              <a:t> </a:t>
            </a:r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00502AA2-185D-D0B7-98BA-D8FEDEF235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>
                    <a:lumMod val="75000"/>
                  </a:schemeClr>
                </a:solidFill>
                <a:latin typeface="+mn-lt"/>
              </a:defRPr>
            </a:lvl1pPr>
          </a:lstStyle>
          <a:p>
            <a:fld id="{BB249F20-5F7F-E148-B203-2A43571C776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746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6" r:id="rId2"/>
    <p:sldLayoutId id="2147483657" r:id="rId3"/>
    <p:sldLayoutId id="2147483670" r:id="rId4"/>
    <p:sldLayoutId id="2147483659" r:id="rId5"/>
    <p:sldLayoutId id="2147483658" r:id="rId6"/>
    <p:sldLayoutId id="2147483660" r:id="rId7"/>
    <p:sldLayoutId id="2147483665" r:id="rId8"/>
    <p:sldLayoutId id="2147483650" r:id="rId9"/>
    <p:sldLayoutId id="2147483655" r:id="rId10"/>
    <p:sldLayoutId id="2147483654" r:id="rId11"/>
    <p:sldLayoutId id="2147483652" r:id="rId12"/>
    <p:sldLayoutId id="2147483666" r:id="rId13"/>
    <p:sldLayoutId id="2147483653" r:id="rId14"/>
    <p:sldLayoutId id="2147483667" r:id="rId15"/>
    <p:sldLayoutId id="2147483662" r:id="rId16"/>
    <p:sldLayoutId id="2147483668" r:id="rId17"/>
    <p:sldLayoutId id="2147483663" r:id="rId18"/>
    <p:sldLayoutId id="2147483669" r:id="rId19"/>
    <p:sldLayoutId id="2147483674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83C84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Font typeface="Wingdings" panose="05000000000000000000" pitchFamily="2" charset="2"/>
        <a:buNone/>
        <a:defRPr sz="2400" b="1" kern="1200">
          <a:solidFill>
            <a:srgbClr val="283C84"/>
          </a:solidFill>
          <a:latin typeface="+mn-lt"/>
          <a:ea typeface="+mn-ea"/>
          <a:cs typeface="+mn-cs"/>
        </a:defRPr>
      </a:lvl1pPr>
      <a:lvl2pPr marL="180975" indent="-179388" algn="l" defTabSz="914400" rtl="0" eaLnBrk="1" latinLnBrk="0" hangingPunct="1">
        <a:lnSpc>
          <a:spcPct val="100000"/>
        </a:lnSpc>
        <a:spcBef>
          <a:spcPts val="1200"/>
        </a:spcBef>
        <a:buClr>
          <a:srgbClr val="283C8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361950" indent="-179388" algn="l" defTabSz="914400" rtl="0" eaLnBrk="1" latinLnBrk="0" hangingPunct="1">
        <a:lnSpc>
          <a:spcPct val="100000"/>
        </a:lnSpc>
        <a:spcBef>
          <a:spcPts val="1200"/>
        </a:spcBef>
        <a:buClr>
          <a:srgbClr val="283C8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542925" indent="-179388" algn="l" defTabSz="914400" rtl="0" eaLnBrk="1" latinLnBrk="0" hangingPunct="1">
        <a:lnSpc>
          <a:spcPct val="100000"/>
        </a:lnSpc>
        <a:spcBef>
          <a:spcPts val="1200"/>
        </a:spcBef>
        <a:buClr>
          <a:srgbClr val="283C8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714375" indent="-179388" algn="l" defTabSz="914400" rtl="0" eaLnBrk="1" latinLnBrk="0" hangingPunct="1">
        <a:lnSpc>
          <a:spcPct val="100000"/>
        </a:lnSpc>
        <a:spcBef>
          <a:spcPts val="1200"/>
        </a:spcBef>
        <a:buClr>
          <a:srgbClr val="283C8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87DB2C0-EC33-41EF-87DD-BE175881BF13}"/>
              </a:ext>
            </a:extLst>
          </p:cNvPr>
          <p:cNvSpPr txBox="1">
            <a:spLocks/>
          </p:cNvSpPr>
          <p:nvPr/>
        </p:nvSpPr>
        <p:spPr>
          <a:xfrm>
            <a:off x="875230" y="678844"/>
            <a:ext cx="8593901" cy="19535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noProof="0" dirty="0">
                <a:solidFill>
                  <a:srgbClr val="002060"/>
                </a:solidFill>
              </a:rPr>
              <a:t>Blackout v provozu </a:t>
            </a:r>
          </a:p>
          <a:p>
            <a:r>
              <a:rPr lang="cs-CZ" noProof="0" dirty="0">
                <a:solidFill>
                  <a:srgbClr val="002060"/>
                </a:solidFill>
              </a:rPr>
              <a:t>elektrizační soustavy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9CB7C-E314-9E99-BA7D-714020B8A9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707" y="787887"/>
            <a:ext cx="8593901" cy="1793018"/>
          </a:xfrm>
        </p:spPr>
        <p:txBody>
          <a:bodyPr>
            <a:normAutofit/>
          </a:bodyPr>
          <a:lstStyle/>
          <a:p>
            <a:r>
              <a:rPr lang="cs-CZ" noProof="0" dirty="0"/>
              <a:t>Blackout v provozu </a:t>
            </a:r>
            <a:br>
              <a:rPr lang="cs-CZ" noProof="0" dirty="0"/>
            </a:br>
            <a:r>
              <a:rPr lang="cs-CZ" noProof="0" dirty="0"/>
              <a:t>elektrizační soustavy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E9A135-D98C-96A9-6015-88E216E114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199" y="3905756"/>
            <a:ext cx="6784910" cy="2037124"/>
          </a:xfrm>
        </p:spPr>
        <p:txBody>
          <a:bodyPr/>
          <a:lstStyle/>
          <a:p>
            <a:r>
              <a:rPr lang="cs-CZ" noProof="0" dirty="0"/>
              <a:t>Karel Noháč</a:t>
            </a:r>
          </a:p>
          <a:p>
            <a:r>
              <a:rPr lang="cs-CZ" sz="2000" noProof="0" dirty="0"/>
              <a:t>Katedra elektroenergetiky</a:t>
            </a:r>
            <a:br>
              <a:rPr lang="cs-CZ" sz="2000" dirty="0"/>
            </a:br>
            <a:r>
              <a:rPr lang="cs-CZ" sz="2000" noProof="0" dirty="0"/>
              <a:t>Fakulta elektrotechnická</a:t>
            </a:r>
            <a:br>
              <a:rPr lang="cs-CZ" sz="2000" noProof="0" dirty="0"/>
            </a:br>
            <a:r>
              <a:rPr lang="cs-CZ" sz="2000" noProof="0" dirty="0"/>
              <a:t>Západočeská univerzita v Plzni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CEAAF9F-DA1A-4681-9CD7-12CB4F1D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616" y="88047"/>
            <a:ext cx="4333875" cy="12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41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28. dubna 2025 ve Španělsku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4CB7B97-FFAB-427D-8958-AA493D8D1234}"/>
              </a:ext>
            </a:extLst>
          </p:cNvPr>
          <p:cNvSpPr txBox="1">
            <a:spLocks/>
          </p:cNvSpPr>
          <p:nvPr/>
        </p:nvSpPr>
        <p:spPr>
          <a:xfrm>
            <a:off x="18158" y="1949051"/>
            <a:ext cx="6295967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sz="2000" dirty="0"/>
              <a:t>Průběh </a:t>
            </a:r>
            <a:r>
              <a:rPr lang="cs-CZ" sz="2000" b="1" dirty="0"/>
              <a:t>frekvence napětí </a:t>
            </a:r>
            <a:r>
              <a:rPr lang="cs-CZ" sz="2000" dirty="0"/>
              <a:t>v přenosové soustavě</a:t>
            </a:r>
          </a:p>
        </p:txBody>
      </p:sp>
      <p:sp>
        <p:nvSpPr>
          <p:cNvPr id="11" name="Zástupný text 2">
            <a:extLst>
              <a:ext uri="{FF2B5EF4-FFF2-40B4-BE49-F238E27FC236}">
                <a16:creationId xmlns:a16="http://schemas.microsoft.com/office/drawing/2014/main" id="{97BF2F9C-29C9-441F-B451-57ECA5EB7E84}"/>
              </a:ext>
            </a:extLst>
          </p:cNvPr>
          <p:cNvSpPr txBox="1">
            <a:spLocks/>
          </p:cNvSpPr>
          <p:nvPr/>
        </p:nvSpPr>
        <p:spPr>
          <a:xfrm>
            <a:off x="6216058" y="1949051"/>
            <a:ext cx="5941672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sz="2000" dirty="0"/>
              <a:t>Průběh </a:t>
            </a:r>
            <a:r>
              <a:rPr lang="cs-CZ" sz="2000" b="1" dirty="0"/>
              <a:t>velikosti napětí </a:t>
            </a:r>
            <a:r>
              <a:rPr lang="cs-CZ" sz="2000" dirty="0"/>
              <a:t>v přenosové soustavě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72D63B0-28F6-4311-A1B1-0807120E2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1" y="2894789"/>
            <a:ext cx="6117714" cy="2538952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5B92F95-AD62-4225-8035-A7FEB51AC6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124" y="2921361"/>
            <a:ext cx="5897143" cy="248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06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28. dubna 2025 ve Španělsku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4CB7B97-FFAB-427D-8958-AA493D8D1234}"/>
              </a:ext>
            </a:extLst>
          </p:cNvPr>
          <p:cNvSpPr txBox="1">
            <a:spLocks/>
          </p:cNvSpPr>
          <p:nvPr/>
        </p:nvSpPr>
        <p:spPr>
          <a:xfrm>
            <a:off x="18158" y="1691246"/>
            <a:ext cx="11778035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>
              <a:lnSpc>
                <a:spcPct val="200000"/>
              </a:lnSpc>
            </a:pPr>
            <a:r>
              <a:rPr lang="cs-CZ" sz="2000" dirty="0"/>
              <a:t>Kumulativní </a:t>
            </a:r>
            <a:r>
              <a:rPr lang="cs-CZ" sz="2000" b="1" dirty="0"/>
              <a:t>ztráta výkonu</a:t>
            </a:r>
            <a:r>
              <a:rPr lang="cs-CZ" sz="2000" dirty="0"/>
              <a:t> </a:t>
            </a:r>
            <a:br>
              <a:rPr lang="cs-CZ" sz="2000" dirty="0"/>
            </a:br>
            <a:r>
              <a:rPr lang="cs-CZ" sz="2000" dirty="0"/>
              <a:t>a nárůst </a:t>
            </a:r>
            <a:r>
              <a:rPr lang="cs-CZ" sz="2000" b="1" dirty="0"/>
              <a:t>velikosti napětí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6C7615-4052-4DD7-94B3-CFB23E627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884" y="1776387"/>
            <a:ext cx="5982857" cy="293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851D55C-EEE6-4232-9667-4666C37D2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72" y="3291612"/>
            <a:ext cx="5931428" cy="29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936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28. dubna 2025 ve Španělsku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64CB7B97-FFAB-427D-8958-AA493D8D1234}"/>
              </a:ext>
            </a:extLst>
          </p:cNvPr>
          <p:cNvSpPr txBox="1">
            <a:spLocks/>
          </p:cNvSpPr>
          <p:nvPr/>
        </p:nvSpPr>
        <p:spPr>
          <a:xfrm>
            <a:off x="221838" y="1556710"/>
            <a:ext cx="7951061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sz="2000" dirty="0"/>
              <a:t>Poměry na vedení 2x 500 MW HVDC Santa </a:t>
            </a:r>
            <a:r>
              <a:rPr lang="cs-CZ" sz="2000" dirty="0" err="1"/>
              <a:t>Llogaia</a:t>
            </a:r>
            <a:r>
              <a:rPr lang="cs-CZ" sz="2000" dirty="0"/>
              <a:t> - </a:t>
            </a:r>
            <a:r>
              <a:rPr lang="cs-CZ" sz="2000" dirty="0" err="1"/>
              <a:t>Baixas</a:t>
            </a:r>
            <a:endParaRPr lang="cs-CZ" sz="20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4E657C0-7FAE-4188-B81B-FED854020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5533" y="1404821"/>
            <a:ext cx="4213333" cy="217142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FF21E26-3C6D-45EF-AA72-FAAD44529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51" y="2275930"/>
            <a:ext cx="7585714" cy="125714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F124F7FC-CB28-4308-9198-2CB8323ED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838" y="4714314"/>
            <a:ext cx="5481905" cy="1192381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6314499-6921-4C05-B7C8-BD17C95F4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786" y="4626695"/>
            <a:ext cx="5466667" cy="1367619"/>
          </a:xfrm>
          <a:prstGeom prst="rect">
            <a:avLst/>
          </a:prstGeom>
        </p:spPr>
      </p:pic>
      <p:sp>
        <p:nvSpPr>
          <p:cNvPr id="16" name="Zástupný text 2">
            <a:extLst>
              <a:ext uri="{FF2B5EF4-FFF2-40B4-BE49-F238E27FC236}">
                <a16:creationId xmlns:a16="http://schemas.microsoft.com/office/drawing/2014/main" id="{1CB8A9C9-77CC-4776-AF1A-EC821663168D}"/>
              </a:ext>
            </a:extLst>
          </p:cNvPr>
          <p:cNvSpPr txBox="1">
            <a:spLocks/>
          </p:cNvSpPr>
          <p:nvPr/>
        </p:nvSpPr>
        <p:spPr>
          <a:xfrm>
            <a:off x="707300" y="3917206"/>
            <a:ext cx="3500042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sz="2000" dirty="0"/>
              <a:t>Přenášený </a:t>
            </a:r>
            <a:r>
              <a:rPr lang="cs-CZ" sz="2000" b="1" dirty="0"/>
              <a:t>činný výkon</a:t>
            </a:r>
          </a:p>
        </p:txBody>
      </p:sp>
      <p:sp>
        <p:nvSpPr>
          <p:cNvPr id="17" name="Zástupný text 2">
            <a:extLst>
              <a:ext uri="{FF2B5EF4-FFF2-40B4-BE49-F238E27FC236}">
                <a16:creationId xmlns:a16="http://schemas.microsoft.com/office/drawing/2014/main" id="{54E28854-9DCC-41AE-B324-894FAA737A4E}"/>
              </a:ext>
            </a:extLst>
          </p:cNvPr>
          <p:cNvSpPr txBox="1">
            <a:spLocks/>
          </p:cNvSpPr>
          <p:nvPr/>
        </p:nvSpPr>
        <p:spPr>
          <a:xfrm>
            <a:off x="6935476" y="3917206"/>
            <a:ext cx="4700372" cy="61219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sz="2000" dirty="0"/>
              <a:t>Provozní </a:t>
            </a:r>
            <a:r>
              <a:rPr lang="cs-CZ" sz="2000" b="1" dirty="0"/>
              <a:t>velikost napětí</a:t>
            </a:r>
            <a:r>
              <a:rPr lang="cs-CZ" sz="2000" dirty="0"/>
              <a:t> na vedení</a:t>
            </a:r>
          </a:p>
        </p:txBody>
      </p:sp>
    </p:spTree>
    <p:extLst>
      <p:ext uri="{BB962C8B-B14F-4D97-AF65-F5344CB8AC3E}">
        <p14:creationId xmlns:p14="http://schemas.microsoft.com/office/powerpoint/2010/main" val="1335648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8DD5F3B-C9BE-4B28-99EE-5572DE189D01}"/>
              </a:ext>
            </a:extLst>
          </p:cNvPr>
          <p:cNvGraphicFramePr>
            <a:graphicFrameLocks noGrp="1"/>
          </p:cNvGraphicFramePr>
          <p:nvPr/>
        </p:nvGraphicFramePr>
        <p:xfrm>
          <a:off x="836951" y="1446122"/>
          <a:ext cx="9930411" cy="4652786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667578">
                  <a:extLst>
                    <a:ext uri="{9D8B030D-6E8A-4147-A177-3AD203B41FA5}">
                      <a16:colId xmlns:a16="http://schemas.microsoft.com/office/drawing/2014/main" val="1490569181"/>
                    </a:ext>
                  </a:extLst>
                </a:gridCol>
                <a:gridCol w="7262833">
                  <a:extLst>
                    <a:ext uri="{9D8B030D-6E8A-4147-A177-3AD203B41FA5}">
                      <a16:colId xmlns:a16="http://schemas.microsoft.com/office/drawing/2014/main" val="3552373561"/>
                    </a:ext>
                  </a:extLst>
                </a:gridCol>
              </a:tblGrid>
              <a:tr h="330887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Ukazatel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Hodnota / poznámka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8219108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Datum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4. července 2025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299638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Čas nástupu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Krátce před 12:00 SELČ / CEST (11:51 prvotní přerušení přenosové linky)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93896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Zasažená oblast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Především část Prahy, severní a východní Čechy, část Moravy; 6 ze 14 krajů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5461331"/>
                  </a:ext>
                </a:extLst>
              </a:tr>
              <a:tr h="473026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Počet odběrných míst postižených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Cca 1 milion klientů (odběrných míst),  16 % všech odběrných míst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027965"/>
                  </a:ext>
                </a:extLst>
              </a:tr>
              <a:tr h="661775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Příčina (předběžně)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Mechanická porucha — roztržení (pád) fázového vodiče vedení V411 vedoucí k řetězovým poruchám </a:t>
                      </a:r>
                      <a:br>
                        <a:rPr lang="cs-CZ" sz="1200" noProof="0" dirty="0">
                          <a:effectLst/>
                        </a:rPr>
                      </a:br>
                      <a:r>
                        <a:rPr lang="cs-CZ" sz="1200" noProof="0" dirty="0">
                          <a:effectLst/>
                        </a:rPr>
                        <a:t>a výpadkům v přenosové soustavě a výrobních blocích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9722512"/>
                  </a:ext>
                </a:extLst>
              </a:tr>
              <a:tr h="661775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Důsledky / škody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Zastavení MHD; desítky lidí uvízly ve výtazích; nemocnice na záložních zdrojích; </a:t>
                      </a:r>
                      <a:br>
                        <a:rPr lang="cs-CZ" sz="1200" noProof="0" dirty="0">
                          <a:effectLst/>
                        </a:rPr>
                      </a:br>
                      <a:r>
                        <a:rPr lang="cs-CZ" sz="1200" noProof="0" dirty="0">
                          <a:effectLst/>
                        </a:rPr>
                        <a:t>výpadky v průmyslu (např. automobilky, rafinerie)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516532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Stav nouze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Vyhlášen stav nouze dle § 54 zákona č. 458/2000 Sb. od 12:00 (do půlnoci)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2227399"/>
                  </a:ext>
                </a:extLst>
              </a:tr>
              <a:tr h="661775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Obnova rozvodů / síťové infrastruktury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Některé rozvodny obnoveny do 14:00; </a:t>
                      </a:r>
                      <a:br>
                        <a:rPr lang="cs-CZ" sz="1200" noProof="0" dirty="0">
                          <a:effectLst/>
                        </a:rPr>
                      </a:br>
                      <a:r>
                        <a:rPr lang="cs-CZ" sz="1200" noProof="0" dirty="0">
                          <a:effectLst/>
                        </a:rPr>
                        <a:t>všechny zasažené stanice byly znovu zapojeny cca mezi 15:00 a 17:00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13653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Odhad ekonomických škod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Přibližně necelá 1 miliarda Kč podle různých metod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219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7167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F0C19B3E-9E53-4DCD-A4B5-5F00E57AAF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5533279"/>
              </p:ext>
            </p:extLst>
          </p:nvPr>
        </p:nvGraphicFramePr>
        <p:xfrm>
          <a:off x="676737" y="1281673"/>
          <a:ext cx="10888207" cy="4702661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4207703">
                  <a:extLst>
                    <a:ext uri="{9D8B030D-6E8A-4147-A177-3AD203B41FA5}">
                      <a16:colId xmlns:a16="http://schemas.microsoft.com/office/drawing/2014/main" val="2448945563"/>
                    </a:ext>
                  </a:extLst>
                </a:gridCol>
                <a:gridCol w="6680504">
                  <a:extLst>
                    <a:ext uri="{9D8B030D-6E8A-4147-A177-3AD203B41FA5}">
                      <a16:colId xmlns:a16="http://schemas.microsoft.com/office/drawing/2014/main" val="337251187"/>
                    </a:ext>
                  </a:extLst>
                </a:gridCol>
              </a:tblGrid>
              <a:tr h="369888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Čas (od)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>
                          <a:effectLst/>
                        </a:rPr>
                        <a:t>Událost / stav</a:t>
                      </a:r>
                      <a:endParaRPr lang="cs-CZ" sz="16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3360341212"/>
                  </a:ext>
                </a:extLst>
              </a:tr>
              <a:tr h="365377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11:51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>
                          <a:effectLst/>
                        </a:rPr>
                        <a:t>Pád fázového vodiče na vedení V411 (400 kV)</a:t>
                      </a:r>
                      <a:endParaRPr lang="cs-CZ" sz="16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3653550987"/>
                  </a:ext>
                </a:extLst>
              </a:tr>
              <a:tr h="490924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11:52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Jednotka B6 v elektrárně Ledvice (cca 300 MW) selhává / odpojuje se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3768661621"/>
                  </a:ext>
                </a:extLst>
              </a:tr>
              <a:tr h="490924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>
                          <a:effectLst/>
                        </a:rPr>
                        <a:t>11:59 SELČ</a:t>
                      </a:r>
                      <a:endParaRPr lang="cs-CZ" sz="16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Výpadek V208 Milín - Chodov a téměř současně V401 Týnec - Krasíkov — přenosová soustava ztrácí stabilitu výkonové rovnováhy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3850973561"/>
                  </a:ext>
                </a:extLst>
              </a:tr>
              <a:tr h="365377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b="0" i="0" dirty="0">
                          <a:solidFill>
                            <a:srgbClr val="202122"/>
                          </a:solidFill>
                          <a:effectLst/>
                          <a:latin typeface="Arial" panose="020B0604020202020204" pitchFamily="34" charset="0"/>
                        </a:rPr>
                        <a:t>12:00 až 12:05</a:t>
                      </a:r>
                      <a:r>
                        <a:rPr lang="cs-CZ" sz="1600" noProof="0" dirty="0">
                          <a:effectLst/>
                        </a:rPr>
                        <a:t>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Vznik dvou ostrovů, bez napětí 9 rozvoden (Malešice, Chodov, Bezděčín, Týnec, Čechy Střed, </a:t>
                      </a:r>
                      <a:r>
                        <a:rPr lang="cs-CZ" sz="1600" noProof="0" dirty="0" err="1">
                          <a:effectLst/>
                        </a:rPr>
                        <a:t>Opočínek</a:t>
                      </a:r>
                      <a:r>
                        <a:rPr lang="cs-CZ" sz="1600" noProof="0" dirty="0">
                          <a:effectLst/>
                        </a:rPr>
                        <a:t>, </a:t>
                      </a:r>
                      <a:r>
                        <a:rPr lang="cs-CZ" sz="1600" noProof="0" dirty="0" err="1">
                          <a:effectLst/>
                        </a:rPr>
                        <a:t>Neznášov</a:t>
                      </a:r>
                      <a:r>
                        <a:rPr lang="cs-CZ" sz="1600" noProof="0" dirty="0">
                          <a:effectLst/>
                        </a:rPr>
                        <a:t>, Výškov, </a:t>
                      </a:r>
                      <a:r>
                        <a:rPr lang="cs-CZ" sz="1600" noProof="0" dirty="0" err="1">
                          <a:effectLst/>
                        </a:rPr>
                        <a:t>Chotějovice</a:t>
                      </a:r>
                      <a:r>
                        <a:rPr lang="cs-CZ" sz="1600" noProof="0" dirty="0">
                          <a:effectLst/>
                        </a:rPr>
                        <a:t>)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3422700975"/>
                  </a:ext>
                </a:extLst>
              </a:tr>
              <a:tr h="548066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12:24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Opětovné zapnutí trasy vedení V208 Milín - Chodov 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2709110906"/>
                  </a:ext>
                </a:extLst>
              </a:tr>
              <a:tr h="548066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~ 14:00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Většina transformoven v Praze opět funkčních; </a:t>
                      </a:r>
                      <a:br>
                        <a:rPr lang="cs-CZ" sz="1600" noProof="0" dirty="0">
                          <a:effectLst/>
                        </a:rPr>
                      </a:br>
                      <a:r>
                        <a:rPr lang="cs-CZ" sz="1600" noProof="0" dirty="0">
                          <a:effectLst/>
                        </a:rPr>
                        <a:t>další oblasti se aktivují postupně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2045092557"/>
                  </a:ext>
                </a:extLst>
              </a:tr>
              <a:tr h="490924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~ 14:50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Obnovení provozu ostrovů zpět na 400 </a:t>
                      </a:r>
                      <a:r>
                        <a:rPr lang="cs-CZ" sz="1600" noProof="0" dirty="0" err="1">
                          <a:effectLst/>
                        </a:rPr>
                        <a:t>kV</a:t>
                      </a:r>
                      <a:r>
                        <a:rPr lang="cs-CZ" sz="1600" noProof="0" dirty="0">
                          <a:effectLst/>
                        </a:rPr>
                        <a:t>, </a:t>
                      </a:r>
                      <a:br>
                        <a:rPr lang="cs-CZ" sz="1600" noProof="0" dirty="0">
                          <a:effectLst/>
                        </a:rPr>
                      </a:br>
                      <a:r>
                        <a:rPr lang="cs-CZ" sz="1600" noProof="0" dirty="0">
                          <a:effectLst/>
                        </a:rPr>
                        <a:t>funkční je opět všech devět rozvoden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2925499105"/>
                  </a:ext>
                </a:extLst>
              </a:tr>
              <a:tr h="548066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22:15 SELČ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>
                          <a:effectLst/>
                        </a:rPr>
                        <a:t>Dokončení oprav fyzického poškození vedení V411 a obnovy sítě</a:t>
                      </a:r>
                      <a:endParaRPr lang="cs-CZ" sz="16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1905820489"/>
                  </a:ext>
                </a:extLst>
              </a:tr>
              <a:tr h="362746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Půlnoc (5. července)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Ukončení stavu nouze</a:t>
                      </a:r>
                      <a:endParaRPr lang="cs-CZ" sz="16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7990" marR="67990" marT="0" marB="0" anchor="ctr"/>
                </a:tc>
                <a:extLst>
                  <a:ext uri="{0D108BD9-81ED-4DB2-BD59-A6C34878D82A}">
                    <a16:rowId xmlns:a16="http://schemas.microsoft.com/office/drawing/2014/main" val="291988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9615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DB06E96-7584-44F9-ADE3-0C044D24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6" y="1417283"/>
            <a:ext cx="10600863" cy="4610755"/>
          </a:xfrm>
          <a:prstGeom prst="rect">
            <a:avLst/>
          </a:prstGeom>
        </p:spPr>
      </p:pic>
      <p:sp>
        <p:nvSpPr>
          <p:cNvPr id="16" name="Šipka: doprava 2">
            <a:extLst>
              <a:ext uri="{FF2B5EF4-FFF2-40B4-BE49-F238E27FC236}">
                <a16:creationId xmlns:a16="http://schemas.microsoft.com/office/drawing/2014/main" id="{D3E1E494-3BED-49F7-9D58-0F58AC7CFB69}"/>
              </a:ext>
            </a:extLst>
          </p:cNvPr>
          <p:cNvSpPr/>
          <p:nvPr/>
        </p:nvSpPr>
        <p:spPr>
          <a:xfrm rot="2838619">
            <a:off x="1554446" y="2388534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2">
            <a:extLst>
              <a:ext uri="{FF2B5EF4-FFF2-40B4-BE49-F238E27FC236}">
                <a16:creationId xmlns:a16="http://schemas.microsoft.com/office/drawing/2014/main" id="{121ABE68-E306-4409-8113-A112046211C1}"/>
              </a:ext>
            </a:extLst>
          </p:cNvPr>
          <p:cNvSpPr/>
          <p:nvPr/>
        </p:nvSpPr>
        <p:spPr>
          <a:xfrm rot="20063523">
            <a:off x="643402" y="5408027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2">
            <a:extLst>
              <a:ext uri="{FF2B5EF4-FFF2-40B4-BE49-F238E27FC236}">
                <a16:creationId xmlns:a16="http://schemas.microsoft.com/office/drawing/2014/main" id="{F33C1000-976E-4D7B-B25B-E55799570789}"/>
              </a:ext>
            </a:extLst>
          </p:cNvPr>
          <p:cNvSpPr/>
          <p:nvPr/>
        </p:nvSpPr>
        <p:spPr>
          <a:xfrm>
            <a:off x="3070417" y="3546596"/>
            <a:ext cx="629254" cy="1638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Šipka: doprava 2">
            <a:extLst>
              <a:ext uri="{FF2B5EF4-FFF2-40B4-BE49-F238E27FC236}">
                <a16:creationId xmlns:a16="http://schemas.microsoft.com/office/drawing/2014/main" id="{10951683-C020-406E-B9B3-89E184C474F8}"/>
              </a:ext>
            </a:extLst>
          </p:cNvPr>
          <p:cNvSpPr/>
          <p:nvPr/>
        </p:nvSpPr>
        <p:spPr>
          <a:xfrm rot="732765">
            <a:off x="4326542" y="3670799"/>
            <a:ext cx="629254" cy="1638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Šipka: doprava 2">
            <a:extLst>
              <a:ext uri="{FF2B5EF4-FFF2-40B4-BE49-F238E27FC236}">
                <a16:creationId xmlns:a16="http://schemas.microsoft.com/office/drawing/2014/main" id="{A7A3A09F-561B-4B3F-BBD9-B814C392B0FA}"/>
              </a:ext>
            </a:extLst>
          </p:cNvPr>
          <p:cNvSpPr/>
          <p:nvPr/>
        </p:nvSpPr>
        <p:spPr>
          <a:xfrm rot="20738561">
            <a:off x="4213081" y="3114043"/>
            <a:ext cx="629254" cy="16385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2C852D4-7651-8411-6B86-2572D1180988}"/>
              </a:ext>
            </a:extLst>
          </p:cNvPr>
          <p:cNvGrpSpPr/>
          <p:nvPr/>
        </p:nvGrpSpPr>
        <p:grpSpPr>
          <a:xfrm rot="19505428">
            <a:off x="3032549" y="3331674"/>
            <a:ext cx="519637" cy="529797"/>
            <a:chOff x="4797579" y="4559915"/>
            <a:chExt cx="519637" cy="529797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6910BE41-55C7-7E96-5ADB-A798A985864E}"/>
                </a:ext>
              </a:extLst>
            </p:cNvPr>
            <p:cNvCxnSpPr/>
            <p:nvPr/>
          </p:nvCxnSpPr>
          <p:spPr>
            <a:xfrm>
              <a:off x="4946622" y="4559915"/>
              <a:ext cx="213494" cy="5297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610750BC-019C-61DF-4280-FF9A5C6EC058}"/>
                </a:ext>
              </a:extLst>
            </p:cNvPr>
            <p:cNvCxnSpPr>
              <a:cxnSpLocks/>
            </p:cNvCxnSpPr>
            <p:nvPr/>
          </p:nvCxnSpPr>
          <p:spPr>
            <a:xfrm>
              <a:off x="4797579" y="4853974"/>
              <a:ext cx="519637" cy="362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4096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DB06E96-7584-44F9-ADE3-0C044D24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6" y="1417283"/>
            <a:ext cx="10600863" cy="4610755"/>
          </a:xfrm>
          <a:prstGeom prst="rect">
            <a:avLst/>
          </a:prstGeom>
        </p:spPr>
      </p:pic>
      <p:sp>
        <p:nvSpPr>
          <p:cNvPr id="16" name="Šipka: doprava 2">
            <a:extLst>
              <a:ext uri="{FF2B5EF4-FFF2-40B4-BE49-F238E27FC236}">
                <a16:creationId xmlns:a16="http://schemas.microsoft.com/office/drawing/2014/main" id="{D3E1E494-3BED-49F7-9D58-0F58AC7CFB69}"/>
              </a:ext>
            </a:extLst>
          </p:cNvPr>
          <p:cNvSpPr/>
          <p:nvPr/>
        </p:nvSpPr>
        <p:spPr>
          <a:xfrm rot="2838619">
            <a:off x="1554446" y="2388534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2">
            <a:extLst>
              <a:ext uri="{FF2B5EF4-FFF2-40B4-BE49-F238E27FC236}">
                <a16:creationId xmlns:a16="http://schemas.microsoft.com/office/drawing/2014/main" id="{121ABE68-E306-4409-8113-A112046211C1}"/>
              </a:ext>
            </a:extLst>
          </p:cNvPr>
          <p:cNvSpPr/>
          <p:nvPr/>
        </p:nvSpPr>
        <p:spPr>
          <a:xfrm rot="20063523">
            <a:off x="643402" y="5408027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">
            <a:extLst>
              <a:ext uri="{FF2B5EF4-FFF2-40B4-BE49-F238E27FC236}">
                <a16:creationId xmlns:a16="http://schemas.microsoft.com/office/drawing/2014/main" id="{EB2289E3-FF21-4262-90F2-048ABFF28C21}"/>
              </a:ext>
            </a:extLst>
          </p:cNvPr>
          <p:cNvSpPr/>
          <p:nvPr/>
        </p:nvSpPr>
        <p:spPr>
          <a:xfrm rot="1550254">
            <a:off x="3771504" y="3987397"/>
            <a:ext cx="629254" cy="1948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2">
            <a:extLst>
              <a:ext uri="{FF2B5EF4-FFF2-40B4-BE49-F238E27FC236}">
                <a16:creationId xmlns:a16="http://schemas.microsoft.com/office/drawing/2014/main" id="{66B85537-A284-4E88-8CB8-AD0186849315}"/>
              </a:ext>
            </a:extLst>
          </p:cNvPr>
          <p:cNvSpPr/>
          <p:nvPr/>
        </p:nvSpPr>
        <p:spPr>
          <a:xfrm rot="19360353">
            <a:off x="5228020" y="4284701"/>
            <a:ext cx="419461" cy="1948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99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3DB06E96-7584-44F9-ADE3-0C044D243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6" y="1417283"/>
            <a:ext cx="10600863" cy="4610755"/>
          </a:xfrm>
          <a:prstGeom prst="rect">
            <a:avLst/>
          </a:prstGeom>
        </p:spPr>
      </p:pic>
      <p:sp>
        <p:nvSpPr>
          <p:cNvPr id="16" name="Šipka: doprava 2">
            <a:extLst>
              <a:ext uri="{FF2B5EF4-FFF2-40B4-BE49-F238E27FC236}">
                <a16:creationId xmlns:a16="http://schemas.microsoft.com/office/drawing/2014/main" id="{D3E1E494-3BED-49F7-9D58-0F58AC7CFB69}"/>
              </a:ext>
            </a:extLst>
          </p:cNvPr>
          <p:cNvSpPr/>
          <p:nvPr/>
        </p:nvSpPr>
        <p:spPr>
          <a:xfrm rot="2838619">
            <a:off x="1554446" y="2388534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2">
            <a:extLst>
              <a:ext uri="{FF2B5EF4-FFF2-40B4-BE49-F238E27FC236}">
                <a16:creationId xmlns:a16="http://schemas.microsoft.com/office/drawing/2014/main" id="{121ABE68-E306-4409-8113-A112046211C1}"/>
              </a:ext>
            </a:extLst>
          </p:cNvPr>
          <p:cNvSpPr/>
          <p:nvPr/>
        </p:nvSpPr>
        <p:spPr>
          <a:xfrm rot="20063523">
            <a:off x="643402" y="5408027"/>
            <a:ext cx="629254" cy="22706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: doprava 2">
            <a:extLst>
              <a:ext uri="{FF2B5EF4-FFF2-40B4-BE49-F238E27FC236}">
                <a16:creationId xmlns:a16="http://schemas.microsoft.com/office/drawing/2014/main" id="{EB2289E3-FF21-4262-90F2-048ABFF28C21}"/>
              </a:ext>
            </a:extLst>
          </p:cNvPr>
          <p:cNvSpPr/>
          <p:nvPr/>
        </p:nvSpPr>
        <p:spPr>
          <a:xfrm rot="1123936">
            <a:off x="3980971" y="3396374"/>
            <a:ext cx="629254" cy="19487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2">
            <a:extLst>
              <a:ext uri="{FF2B5EF4-FFF2-40B4-BE49-F238E27FC236}">
                <a16:creationId xmlns:a16="http://schemas.microsoft.com/office/drawing/2014/main" id="{66B85537-A284-4E88-8CB8-AD0186849315}"/>
              </a:ext>
            </a:extLst>
          </p:cNvPr>
          <p:cNvSpPr/>
          <p:nvPr/>
        </p:nvSpPr>
        <p:spPr>
          <a:xfrm rot="18253509">
            <a:off x="4861452" y="4764057"/>
            <a:ext cx="419461" cy="194877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7" name="Skupina 6">
            <a:extLst>
              <a:ext uri="{FF2B5EF4-FFF2-40B4-BE49-F238E27FC236}">
                <a16:creationId xmlns:a16="http://schemas.microsoft.com/office/drawing/2014/main" id="{27366350-B5DD-4C0C-99C8-CB4442BE17C6}"/>
              </a:ext>
            </a:extLst>
          </p:cNvPr>
          <p:cNvGrpSpPr/>
          <p:nvPr/>
        </p:nvGrpSpPr>
        <p:grpSpPr>
          <a:xfrm>
            <a:off x="9139971" y="3100257"/>
            <a:ext cx="1490433" cy="1290476"/>
            <a:chOff x="9139971" y="3100257"/>
            <a:chExt cx="1490433" cy="1290476"/>
          </a:xfrm>
        </p:grpSpPr>
        <p:sp>
          <p:nvSpPr>
            <p:cNvPr id="3" name="Ovál 2">
              <a:extLst>
                <a:ext uri="{FF2B5EF4-FFF2-40B4-BE49-F238E27FC236}">
                  <a16:creationId xmlns:a16="http://schemas.microsoft.com/office/drawing/2014/main" id="{3AFF873B-DC1C-4541-9A37-C46261B71583}"/>
                </a:ext>
              </a:extLst>
            </p:cNvPr>
            <p:cNvSpPr/>
            <p:nvPr/>
          </p:nvSpPr>
          <p:spPr>
            <a:xfrm>
              <a:off x="9486396" y="3726078"/>
              <a:ext cx="1144008" cy="664655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TextovéPole 5">
              <a:extLst>
                <a:ext uri="{FF2B5EF4-FFF2-40B4-BE49-F238E27FC236}">
                  <a16:creationId xmlns:a16="http://schemas.microsoft.com/office/drawing/2014/main" id="{A7C3982B-C305-420C-8D46-62E084EF8FD9}"/>
                </a:ext>
              </a:extLst>
            </p:cNvPr>
            <p:cNvSpPr txBox="1"/>
            <p:nvPr/>
          </p:nvSpPr>
          <p:spPr>
            <a:xfrm>
              <a:off x="9139971" y="3100257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1DE35A61-1231-449A-93BB-7E818B35F87D}"/>
              </a:ext>
            </a:extLst>
          </p:cNvPr>
          <p:cNvGrpSpPr/>
          <p:nvPr/>
        </p:nvGrpSpPr>
        <p:grpSpPr>
          <a:xfrm>
            <a:off x="3277619" y="1578737"/>
            <a:ext cx="744752" cy="1424889"/>
            <a:chOff x="3277619" y="1578737"/>
            <a:chExt cx="744752" cy="1424889"/>
          </a:xfrm>
        </p:grpSpPr>
        <p:sp>
          <p:nvSpPr>
            <p:cNvPr id="14" name="Ovál 13">
              <a:extLst>
                <a:ext uri="{FF2B5EF4-FFF2-40B4-BE49-F238E27FC236}">
                  <a16:creationId xmlns:a16="http://schemas.microsoft.com/office/drawing/2014/main" id="{946CFDA9-A1F2-4868-8F8B-0D97A435EB86}"/>
                </a:ext>
              </a:extLst>
            </p:cNvPr>
            <p:cNvSpPr/>
            <p:nvPr/>
          </p:nvSpPr>
          <p:spPr>
            <a:xfrm>
              <a:off x="3277619" y="2616989"/>
              <a:ext cx="658508" cy="386637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TextovéPole 17">
              <a:extLst>
                <a:ext uri="{FF2B5EF4-FFF2-40B4-BE49-F238E27FC236}">
                  <a16:creationId xmlns:a16="http://schemas.microsoft.com/office/drawing/2014/main" id="{B68BAF02-CD51-4C99-8CCF-00C3CF3896A5}"/>
                </a:ext>
              </a:extLst>
            </p:cNvPr>
            <p:cNvSpPr txBox="1"/>
            <p:nvPr/>
          </p:nvSpPr>
          <p:spPr>
            <a:xfrm>
              <a:off x="3606873" y="1578737"/>
              <a:ext cx="415498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5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  <a:endParaRPr lang="cs-CZ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50D0FA6C-C25E-412E-9B0F-8DF90BD51B12}"/>
                </a:ext>
              </a:extLst>
            </p:cNvPr>
            <p:cNvCxnSpPr>
              <a:cxnSpLocks/>
            </p:cNvCxnSpPr>
            <p:nvPr/>
          </p:nvCxnSpPr>
          <p:spPr>
            <a:xfrm>
              <a:off x="3277619" y="2086604"/>
              <a:ext cx="44846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0CFC7707-FB43-42E2-8098-B0478F29294B}"/>
              </a:ext>
            </a:extLst>
          </p:cNvPr>
          <p:cNvGrpSpPr/>
          <p:nvPr/>
        </p:nvGrpSpPr>
        <p:grpSpPr>
          <a:xfrm>
            <a:off x="4797579" y="4559915"/>
            <a:ext cx="519637" cy="529797"/>
            <a:chOff x="4797579" y="4559915"/>
            <a:chExt cx="519637" cy="529797"/>
          </a:xfrm>
        </p:grpSpPr>
        <p:cxnSp>
          <p:nvCxnSpPr>
            <p:cNvPr id="20" name="Přímá spojnice 19">
              <a:extLst>
                <a:ext uri="{FF2B5EF4-FFF2-40B4-BE49-F238E27FC236}">
                  <a16:creationId xmlns:a16="http://schemas.microsoft.com/office/drawing/2014/main" id="{E239465A-6EDB-489E-ABE1-3D093AA6E30A}"/>
                </a:ext>
              </a:extLst>
            </p:cNvPr>
            <p:cNvCxnSpPr/>
            <p:nvPr/>
          </p:nvCxnSpPr>
          <p:spPr>
            <a:xfrm>
              <a:off x="4946622" y="4559915"/>
              <a:ext cx="213494" cy="5297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Přímá spojnice 21">
              <a:extLst>
                <a:ext uri="{FF2B5EF4-FFF2-40B4-BE49-F238E27FC236}">
                  <a16:creationId xmlns:a16="http://schemas.microsoft.com/office/drawing/2014/main" id="{C03ADDB6-E1B5-4D5C-85C9-13F21382FF23}"/>
                </a:ext>
              </a:extLst>
            </p:cNvPr>
            <p:cNvCxnSpPr>
              <a:cxnSpLocks/>
            </p:cNvCxnSpPr>
            <p:nvPr/>
          </p:nvCxnSpPr>
          <p:spPr>
            <a:xfrm>
              <a:off x="4797579" y="4853974"/>
              <a:ext cx="519637" cy="362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AEAF2A55-1BF6-4187-B37F-3F1D86CC8DB1}"/>
              </a:ext>
            </a:extLst>
          </p:cNvPr>
          <p:cNvGrpSpPr/>
          <p:nvPr/>
        </p:nvGrpSpPr>
        <p:grpSpPr>
          <a:xfrm>
            <a:off x="7532051" y="4253100"/>
            <a:ext cx="519637" cy="529797"/>
            <a:chOff x="4797579" y="4559915"/>
            <a:chExt cx="519637" cy="529797"/>
          </a:xfrm>
        </p:grpSpPr>
        <p:cxnSp>
          <p:nvCxnSpPr>
            <p:cNvPr id="28" name="Přímá spojnice 27">
              <a:extLst>
                <a:ext uri="{FF2B5EF4-FFF2-40B4-BE49-F238E27FC236}">
                  <a16:creationId xmlns:a16="http://schemas.microsoft.com/office/drawing/2014/main" id="{5EAA5793-580D-49E8-B7C1-DD52691CE77A}"/>
                </a:ext>
              </a:extLst>
            </p:cNvPr>
            <p:cNvCxnSpPr/>
            <p:nvPr/>
          </p:nvCxnSpPr>
          <p:spPr>
            <a:xfrm>
              <a:off x="4946622" y="4559915"/>
              <a:ext cx="213494" cy="52979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12F18E8A-05C8-44BB-9976-930021E517C2}"/>
                </a:ext>
              </a:extLst>
            </p:cNvPr>
            <p:cNvCxnSpPr>
              <a:cxnSpLocks/>
            </p:cNvCxnSpPr>
            <p:nvPr/>
          </p:nvCxnSpPr>
          <p:spPr>
            <a:xfrm>
              <a:off x="4797579" y="4853974"/>
              <a:ext cx="519637" cy="3625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900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33CD1-EBBA-B0F2-8FCF-BED57A97C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C471224C-3D11-0A7C-E9E9-8A2FED2E4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049BA1-F065-BE30-1563-93FD297CD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939C3E8-28E3-86EC-D808-4143C77EF387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FBE9A0-0869-EA12-E7BF-4135844F1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6" y="1417283"/>
            <a:ext cx="10600863" cy="4610755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BDF7FAAE-6FEC-3CF5-0E4D-DF7292B454B5}"/>
              </a:ext>
            </a:extLst>
          </p:cNvPr>
          <p:cNvSpPr/>
          <p:nvPr/>
        </p:nvSpPr>
        <p:spPr>
          <a:xfrm>
            <a:off x="5078211" y="4151674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B662783E-EB75-1DDB-3BB1-5FE078281EF9}"/>
              </a:ext>
            </a:extLst>
          </p:cNvPr>
          <p:cNvSpPr/>
          <p:nvPr/>
        </p:nvSpPr>
        <p:spPr>
          <a:xfrm>
            <a:off x="6096000" y="2534801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E783AB7-27D3-6BD4-44B3-643B97A87CDE}"/>
              </a:ext>
            </a:extLst>
          </p:cNvPr>
          <p:cNvSpPr/>
          <p:nvPr/>
        </p:nvSpPr>
        <p:spPr>
          <a:xfrm>
            <a:off x="6597058" y="4238209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>
            <a:extLst>
              <a:ext uri="{FF2B5EF4-FFF2-40B4-BE49-F238E27FC236}">
                <a16:creationId xmlns:a16="http://schemas.microsoft.com/office/drawing/2014/main" id="{385FD6C0-4BF8-4C54-47A8-280B12634673}"/>
              </a:ext>
            </a:extLst>
          </p:cNvPr>
          <p:cNvSpPr/>
          <p:nvPr/>
        </p:nvSpPr>
        <p:spPr>
          <a:xfrm>
            <a:off x="5512203" y="3993756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F48EAC60-0DBF-711C-CECE-DA2E073B3644}"/>
              </a:ext>
            </a:extLst>
          </p:cNvPr>
          <p:cNvSpPr/>
          <p:nvPr/>
        </p:nvSpPr>
        <p:spPr>
          <a:xfrm>
            <a:off x="3539141" y="3261147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>
            <a:extLst>
              <a:ext uri="{FF2B5EF4-FFF2-40B4-BE49-F238E27FC236}">
                <a16:creationId xmlns:a16="http://schemas.microsoft.com/office/drawing/2014/main" id="{8CD03FAE-5CD0-6D7B-1E22-2097CB6FD3E8}"/>
              </a:ext>
            </a:extLst>
          </p:cNvPr>
          <p:cNvSpPr/>
          <p:nvPr/>
        </p:nvSpPr>
        <p:spPr>
          <a:xfrm>
            <a:off x="7466817" y="3447700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>
            <a:extLst>
              <a:ext uri="{FF2B5EF4-FFF2-40B4-BE49-F238E27FC236}">
                <a16:creationId xmlns:a16="http://schemas.microsoft.com/office/drawing/2014/main" id="{21FBFAA4-66B6-D99B-BFC8-537CEA87894A}"/>
              </a:ext>
            </a:extLst>
          </p:cNvPr>
          <p:cNvSpPr/>
          <p:nvPr/>
        </p:nvSpPr>
        <p:spPr>
          <a:xfrm>
            <a:off x="3749093" y="2707153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>
            <a:extLst>
              <a:ext uri="{FF2B5EF4-FFF2-40B4-BE49-F238E27FC236}">
                <a16:creationId xmlns:a16="http://schemas.microsoft.com/office/drawing/2014/main" id="{253711F6-16A3-C15F-B55D-5751FB530E9B}"/>
              </a:ext>
            </a:extLst>
          </p:cNvPr>
          <p:cNvSpPr/>
          <p:nvPr/>
        </p:nvSpPr>
        <p:spPr>
          <a:xfrm>
            <a:off x="5003419" y="4398656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>
            <a:extLst>
              <a:ext uri="{FF2B5EF4-FFF2-40B4-BE49-F238E27FC236}">
                <a16:creationId xmlns:a16="http://schemas.microsoft.com/office/drawing/2014/main" id="{E842BCC7-6728-F8C3-C962-281262117E42}"/>
              </a:ext>
            </a:extLst>
          </p:cNvPr>
          <p:cNvSpPr/>
          <p:nvPr/>
        </p:nvSpPr>
        <p:spPr>
          <a:xfrm>
            <a:off x="7142565" y="4322369"/>
            <a:ext cx="212927" cy="21292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2">
            <a:extLst>
              <a:ext uri="{FF2B5EF4-FFF2-40B4-BE49-F238E27FC236}">
                <a16:creationId xmlns:a16="http://schemas.microsoft.com/office/drawing/2014/main" id="{6686B306-981A-0061-0010-BA1BB305E6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49093" y="6217422"/>
            <a:ext cx="5847080" cy="504052"/>
          </a:xfrm>
        </p:spPr>
        <p:txBody>
          <a:bodyPr numCol="1">
            <a:noAutofit/>
          </a:bodyPr>
          <a:lstStyle/>
          <a:p>
            <a:r>
              <a:rPr lang="cs-CZ" noProof="0" dirty="0"/>
              <a:t>Ostrov bez napětí na devíti rozvodnách</a:t>
            </a:r>
          </a:p>
        </p:txBody>
      </p:sp>
    </p:spTree>
    <p:extLst>
      <p:ext uri="{BB962C8B-B14F-4D97-AF65-F5344CB8AC3E}">
        <p14:creationId xmlns:p14="http://schemas.microsoft.com/office/powerpoint/2010/main" val="6792183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C3D19-094E-B964-FA1B-489100BBF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04F8BB7-84FC-12F1-1357-8A82D2506E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0A08907-CE25-B0B0-4389-69F0649F6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1B9CE049-27BC-13E5-1DC1-C4B06B181F8D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4 července 2025 v Čechách</a:t>
            </a:r>
          </a:p>
        </p:txBody>
      </p:sp>
      <p:pic>
        <p:nvPicPr>
          <p:cNvPr id="10" name="Obrázek 9" descr="Obsah obrázku text, snímek obrazovky, diagram, mapa&#10;&#10;Obsah generovaný pomocí AI může být nesprávný.">
            <a:extLst>
              <a:ext uri="{FF2B5EF4-FFF2-40B4-BE49-F238E27FC236}">
                <a16:creationId xmlns:a16="http://schemas.microsoft.com/office/drawing/2014/main" id="{A5793578-5415-B1C5-C47B-39158F431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951" y="1398495"/>
            <a:ext cx="3590925" cy="2440781"/>
          </a:xfrm>
          <a:prstGeom prst="rect">
            <a:avLst/>
          </a:prstGeom>
        </p:spPr>
      </p:pic>
      <p:sp>
        <p:nvSpPr>
          <p:cNvPr id="13" name="Šipka: doprava 2">
            <a:extLst>
              <a:ext uri="{FF2B5EF4-FFF2-40B4-BE49-F238E27FC236}">
                <a16:creationId xmlns:a16="http://schemas.microsoft.com/office/drawing/2014/main" id="{914C0B38-A2DC-141E-64FD-C6A2777EF3DB}"/>
              </a:ext>
            </a:extLst>
          </p:cNvPr>
          <p:cNvSpPr/>
          <p:nvPr/>
        </p:nvSpPr>
        <p:spPr>
          <a:xfrm>
            <a:off x="5660282" y="2191059"/>
            <a:ext cx="1023749" cy="566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Obsah obrázku text, diagram, snímek obrazovky, mapa&#10;&#10;Obsah generovaný pomocí AI může být nesprávný.">
            <a:extLst>
              <a:ext uri="{FF2B5EF4-FFF2-40B4-BE49-F238E27FC236}">
                <a16:creationId xmlns:a16="http://schemas.microsoft.com/office/drawing/2014/main" id="{44214FA6-5D4B-AA3C-72B5-470CA8D2D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2141" y="1239581"/>
            <a:ext cx="3771900" cy="2469356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5FBB4AF5-BD05-28A6-6168-0A4B9BDA2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6" y="3839276"/>
            <a:ext cx="4762500" cy="2857500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BF36F63F-7432-D1B4-3ADA-0519C26A87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44" y="3839276"/>
            <a:ext cx="4762500" cy="2857500"/>
          </a:xfrm>
          <a:prstGeom prst="rect">
            <a:avLst/>
          </a:prstGeom>
        </p:spPr>
      </p:pic>
      <p:sp>
        <p:nvSpPr>
          <p:cNvPr id="30" name="Šipka: doprava 2">
            <a:extLst>
              <a:ext uri="{FF2B5EF4-FFF2-40B4-BE49-F238E27FC236}">
                <a16:creationId xmlns:a16="http://schemas.microsoft.com/office/drawing/2014/main" id="{55805939-B989-C195-6F62-3FA8DBF72AE9}"/>
              </a:ext>
            </a:extLst>
          </p:cNvPr>
          <p:cNvSpPr/>
          <p:nvPr/>
        </p:nvSpPr>
        <p:spPr>
          <a:xfrm>
            <a:off x="5584125" y="4984826"/>
            <a:ext cx="1023749" cy="566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8296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je Blackout?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F74D3817-A9FF-4A65-BACA-30B6F5D8BDE4}"/>
              </a:ext>
            </a:extLst>
          </p:cNvPr>
          <p:cNvSpPr txBox="1">
            <a:spLocks/>
          </p:cNvSpPr>
          <p:nvPr/>
        </p:nvSpPr>
        <p:spPr>
          <a:xfrm>
            <a:off x="836950" y="1389041"/>
            <a:ext cx="11005425" cy="4906899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Blackout se stal v kontextu nedávných rozsáhlých narušení spolehlivosti dodávky elektrické energie významným tématem odborných </a:t>
            </a:r>
            <a:br>
              <a:rPr lang="cs-CZ" dirty="0"/>
            </a:br>
            <a:r>
              <a:rPr lang="cs-CZ" dirty="0"/>
              <a:t>i celospolečenských diskusí. 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Často při nich dochází k záměně pojmů obecného výpadku a skutečného blackoutu i k dalším nepřesnostem při interpretaci událostí a konceptu fungování elektrizační soustavy. 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Je na místě se ptát, jak to s poruchami typu blackout skutečně jest, </a:t>
            </a:r>
            <a:br>
              <a:rPr lang="cs-CZ" dirty="0"/>
            </a:br>
            <a:r>
              <a:rPr lang="cs-CZ" dirty="0"/>
              <a:t>co znamenají pro přípravu provozu a řízení přenosové a distribuční soustavy a jak omezení jejich vzniku, jako součásti strategie zabezpečení spolehlivého napájení, ovlivňují rozsáhlé systémové investice. 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88543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bldLvl="4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10952323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Postřehy z Blackoutu 4 července 2025 v Čechách a 28. dubna ve Španělsku</a:t>
            </a:r>
          </a:p>
          <a:p>
            <a:endParaRPr lang="cs-CZ" dirty="0"/>
          </a:p>
        </p:txBody>
      </p:sp>
      <p:sp>
        <p:nvSpPr>
          <p:cNvPr id="10" name="Zástupný text 2">
            <a:extLst>
              <a:ext uri="{FF2B5EF4-FFF2-40B4-BE49-F238E27FC236}">
                <a16:creationId xmlns:a16="http://schemas.microsoft.com/office/drawing/2014/main" id="{12C6613A-D337-41AA-A337-8BFE44F588F5}"/>
              </a:ext>
            </a:extLst>
          </p:cNvPr>
          <p:cNvSpPr txBox="1">
            <a:spLocks/>
          </p:cNvSpPr>
          <p:nvPr/>
        </p:nvSpPr>
        <p:spPr>
          <a:xfrm>
            <a:off x="836951" y="2243730"/>
            <a:ext cx="10050124" cy="4006153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Opravdu za blackout nemohou OZE, resp. dovoz a transit elektrické energie?</a:t>
            </a:r>
          </a:p>
          <a:p>
            <a:pPr lvl="3"/>
            <a:r>
              <a:rPr lang="cs-CZ" dirty="0"/>
              <a:t>Je opravdu tak obtížné určit přímou příčinu a tedy i skutečného viníka?</a:t>
            </a:r>
          </a:p>
          <a:p>
            <a:pPr lvl="3"/>
            <a:r>
              <a:rPr lang="cs-CZ" dirty="0"/>
              <a:t>Bylo důsledně dodrženo kritérium N-1, resp. lze ho vlastně za současných podmínek dodržovat?</a:t>
            </a:r>
          </a:p>
          <a:p>
            <a:pPr lvl="3"/>
            <a:r>
              <a:rPr lang="cs-CZ" dirty="0"/>
              <a:t>Je nebezpečí obdobných nebo dokonce závažnějších incidentů nadále minimální?</a:t>
            </a:r>
          </a:p>
        </p:txBody>
      </p:sp>
    </p:spTree>
    <p:extLst>
      <p:ext uri="{BB962C8B-B14F-4D97-AF65-F5344CB8AC3E}">
        <p14:creationId xmlns:p14="http://schemas.microsoft.com/office/powerpoint/2010/main" val="41982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bldLvl="4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B980F5-A4DF-435D-8242-2714A6618A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952" y="1338050"/>
            <a:ext cx="11067026" cy="5083729"/>
          </a:xfrm>
        </p:spPr>
        <p:txBody>
          <a:bodyPr numCol="1">
            <a:noAutofit/>
          </a:bodyPr>
          <a:lstStyle/>
          <a:p>
            <a:r>
              <a:rPr lang="cs-CZ" noProof="0" dirty="0"/>
              <a:t>Ačkoli příčiny poruch typu Blackout (a jim příbuzné) jsou velmi různorodé, lze s ohledem na změny v konceptu ES očekávat jejich pravděpodobnější a tedy i častější výskyt. </a:t>
            </a:r>
            <a:br>
              <a:rPr lang="cs-CZ" noProof="0" dirty="0"/>
            </a:br>
            <a:r>
              <a:rPr lang="cs-CZ" dirty="0">
                <a:solidFill>
                  <a:schemeClr val="tx1"/>
                </a:solidFill>
                <a:ea typeface="+mn-ea"/>
              </a:rPr>
              <a:t>Důvody jsou zejména: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noProof="0" dirty="0"/>
              <a:t>Závěry</a:t>
            </a:r>
          </a:p>
        </p:txBody>
      </p:sp>
      <p:sp>
        <p:nvSpPr>
          <p:cNvPr id="8" name="Zástupný text 2">
            <a:extLst>
              <a:ext uri="{FF2B5EF4-FFF2-40B4-BE49-F238E27FC236}">
                <a16:creationId xmlns:a16="http://schemas.microsoft.com/office/drawing/2014/main" id="{EA7DE4D5-3AC6-401F-96F0-1830287D630A}"/>
              </a:ext>
            </a:extLst>
          </p:cNvPr>
          <p:cNvSpPr txBox="1">
            <a:spLocks/>
          </p:cNvSpPr>
          <p:nvPr/>
        </p:nvSpPr>
        <p:spPr>
          <a:xfrm>
            <a:off x="836951" y="2872125"/>
            <a:ext cx="10050124" cy="3666472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Menší reservy výkonu dedikované pro udržování výkonové rovnováhy a snižování obecné systémové výkonové setrvačnosti</a:t>
            </a:r>
          </a:p>
          <a:p>
            <a:pPr lvl="3"/>
            <a:r>
              <a:rPr lang="cs-CZ" dirty="0"/>
              <a:t>Provozování infrastruktury přenosu a rozvodu na hranicích projektovaných kapacit</a:t>
            </a:r>
          </a:p>
          <a:p>
            <a:pPr lvl="3"/>
            <a:r>
              <a:rPr lang="cs-CZ" dirty="0"/>
              <a:t>Rozšiřující se podíl pracovně nestabilních a obtížněji předvídatelných zdrojů OZE a DECE</a:t>
            </a:r>
          </a:p>
          <a:p>
            <a:pPr lvl="3"/>
            <a:r>
              <a:rPr lang="cs-CZ" dirty="0"/>
              <a:t>Narůstající všeobecná komplikovanost organizace provozu adopcí tržních mechanismů, virtuálních konceptů přenosu a akumulace</a:t>
            </a:r>
          </a:p>
        </p:txBody>
      </p:sp>
    </p:spTree>
    <p:extLst>
      <p:ext uri="{BB962C8B-B14F-4D97-AF65-F5344CB8AC3E}">
        <p14:creationId xmlns:p14="http://schemas.microsoft.com/office/powerpoint/2010/main" val="6960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FB21296-96DA-F143-04B6-1186AD9691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doc. Ing. Karel Noháč, Ph.D. 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91E8E9-7167-B7F5-9F8C-C7D902030D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598858"/>
            <a:ext cx="5257800" cy="1034384"/>
          </a:xfrm>
        </p:spPr>
        <p:txBody>
          <a:bodyPr>
            <a:normAutofit/>
          </a:bodyPr>
          <a:lstStyle/>
          <a:p>
            <a:r>
              <a:rPr lang="cs-CZ" noProof="0" dirty="0"/>
              <a:t>Katedra elektroenergetiky</a:t>
            </a:r>
            <a:br>
              <a:rPr lang="cs-CZ" noProof="0" dirty="0"/>
            </a:br>
            <a:r>
              <a:rPr lang="cs-CZ" noProof="0" dirty="0"/>
              <a:t>Fakulta elektrotechnická</a:t>
            </a:r>
            <a:br>
              <a:rPr lang="cs-CZ" noProof="0" dirty="0"/>
            </a:br>
            <a:r>
              <a:rPr lang="cs-CZ" noProof="0" dirty="0"/>
              <a:t>Západočeská univerzita v Plzni</a:t>
            </a:r>
          </a:p>
          <a:p>
            <a:endParaRPr lang="cs-CZ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4E8771-1A0F-4FBB-D59D-7A517B4C8A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1" y="3670738"/>
            <a:ext cx="2209799" cy="1979785"/>
          </a:xfrm>
        </p:spPr>
        <p:txBody>
          <a:bodyPr>
            <a:normAutofit/>
          </a:bodyPr>
          <a:lstStyle/>
          <a:p>
            <a:r>
              <a:rPr lang="cs-CZ" noProof="1"/>
              <a:t>t: +420 37763 4343</a:t>
            </a:r>
          </a:p>
          <a:p>
            <a:r>
              <a:rPr lang="cs-CZ" noProof="1"/>
              <a:t>e: nohac@fel.zcu.cz</a:t>
            </a:r>
          </a:p>
          <a:p>
            <a:r>
              <a:rPr lang="cs-CZ" noProof="1"/>
              <a:t>w: fel.zcu.cz</a:t>
            </a:r>
          </a:p>
          <a:p>
            <a:r>
              <a:rPr lang="cs-CZ" noProof="1"/>
              <a:t>w: kee.zcu.cz</a:t>
            </a:r>
          </a:p>
          <a:p>
            <a:endParaRPr lang="cs-CZ" noProof="1"/>
          </a:p>
          <a:p>
            <a:endParaRPr lang="cs-CZ" noProof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EB2FE-264A-6EEF-797A-25931710F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noProof="0" dirty="0"/>
              <a:t>Děkuji za pozornost!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3FCA8F9-28E7-4D0A-8BF7-1527BF2A85BC}"/>
              </a:ext>
            </a:extLst>
          </p:cNvPr>
          <p:cNvSpPr txBox="1">
            <a:spLocks/>
          </p:cNvSpPr>
          <p:nvPr/>
        </p:nvSpPr>
        <p:spPr>
          <a:xfrm>
            <a:off x="838200" y="6417885"/>
            <a:ext cx="5799084" cy="41643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noProof="1"/>
              <a:t>Příspěvek vznikl za podpory výzkumného projektu SGS 2024 014.</a:t>
            </a:r>
            <a:endParaRPr lang="cs-CZ" noProof="1"/>
          </a:p>
          <a:p>
            <a:endParaRPr lang="cs-CZ" noProof="1"/>
          </a:p>
          <a:p>
            <a:endParaRPr lang="cs-CZ" noProof="1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D9616AC-3407-62CE-69AF-044DFAFB9C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985"/>
          <a:stretch>
            <a:fillRect/>
          </a:stretch>
        </p:blipFill>
        <p:spPr>
          <a:xfrm>
            <a:off x="9678864" y="4833078"/>
            <a:ext cx="2400301" cy="197486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4FA72C2-B9FB-4DC0-8718-D197664EC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199" y="50062"/>
            <a:ext cx="4333875" cy="129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3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4B980F5-A4DF-435D-8242-2714A6618A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6952" y="1351852"/>
            <a:ext cx="10050124" cy="1342500"/>
          </a:xfrm>
        </p:spPr>
        <p:txBody>
          <a:bodyPr numCol="1">
            <a:noAutofit/>
          </a:bodyPr>
          <a:lstStyle/>
          <a:p>
            <a:r>
              <a:rPr lang="cs-CZ" noProof="0" dirty="0">
                <a:solidFill>
                  <a:srgbClr val="FF0000"/>
                </a:solidFill>
              </a:rPr>
              <a:t>Blackout</a:t>
            </a:r>
            <a:r>
              <a:rPr lang="cs-CZ" noProof="0" dirty="0"/>
              <a:t> je podle IEEE </a:t>
            </a:r>
            <a:r>
              <a:rPr lang="cs-CZ" u="sng" noProof="0" dirty="0"/>
              <a:t>úplné</a:t>
            </a:r>
            <a:r>
              <a:rPr lang="cs-CZ" noProof="0" dirty="0"/>
              <a:t> přerušení dodávky elektrické energie v oblasti služeb.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je Blackout?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F74D3817-A9FF-4A65-BACA-30B6F5D8BDE4}"/>
              </a:ext>
            </a:extLst>
          </p:cNvPr>
          <p:cNvSpPr txBox="1">
            <a:spLocks/>
          </p:cNvSpPr>
          <p:nvPr/>
        </p:nvSpPr>
        <p:spPr>
          <a:xfrm>
            <a:off x="836951" y="2243730"/>
            <a:ext cx="10050124" cy="4006153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Jedná se o úplnou ztrátu elektřiny, nikoli o částečné snížení napětí jako v případě „</a:t>
            </a:r>
            <a:r>
              <a:rPr lang="cs-CZ" b="1" dirty="0" err="1"/>
              <a:t>brownoutu</a:t>
            </a:r>
            <a:r>
              <a:rPr lang="cs-CZ" dirty="0"/>
              <a:t>“</a:t>
            </a:r>
          </a:p>
          <a:p>
            <a:pPr lvl="3"/>
            <a:r>
              <a:rPr lang="cs-CZ" dirty="0"/>
              <a:t>K výpadkům proudu může dojít v jedné budově, v sousedství nebo ve větší geografické oblasti, vždy ale zahrnují </a:t>
            </a:r>
            <a:r>
              <a:rPr lang="cs-CZ" b="1" dirty="0"/>
              <a:t>celou</a:t>
            </a:r>
            <a:r>
              <a:rPr lang="cs-CZ" dirty="0"/>
              <a:t> systémovou oblast</a:t>
            </a:r>
          </a:p>
          <a:p>
            <a:pPr lvl="3"/>
            <a:r>
              <a:rPr lang="cs-CZ" dirty="0"/>
              <a:t>Obvykle jsou </a:t>
            </a:r>
            <a:r>
              <a:rPr lang="cs-CZ" b="1" dirty="0"/>
              <a:t>neplánované</a:t>
            </a:r>
            <a:r>
              <a:rPr lang="cs-CZ" dirty="0"/>
              <a:t> </a:t>
            </a:r>
          </a:p>
          <a:p>
            <a:pPr lvl="3"/>
            <a:r>
              <a:rPr lang="cs-CZ" dirty="0"/>
              <a:t>Mohou být způsobeny </a:t>
            </a:r>
            <a:r>
              <a:rPr lang="cs-CZ" b="1" dirty="0"/>
              <a:t>různými faktory</a:t>
            </a:r>
            <a:r>
              <a:rPr lang="cs-CZ" dirty="0"/>
              <a:t>, včetně selhání zařízení, přírodních katastrof, nadměrné poptávky, …</a:t>
            </a:r>
          </a:p>
          <a:p>
            <a:pPr lvl="3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765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bldLvl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Co je Blackout?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F74D3817-A9FF-4A65-BACA-30B6F5D8BDE4}"/>
              </a:ext>
            </a:extLst>
          </p:cNvPr>
          <p:cNvSpPr txBox="1">
            <a:spLocks/>
          </p:cNvSpPr>
          <p:nvPr/>
        </p:nvSpPr>
        <p:spPr>
          <a:xfrm>
            <a:off x="836951" y="1635535"/>
            <a:ext cx="11068178" cy="4006153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Je to téma, které dostalo nový rozměr postupnou technickou a organizační přestavbou soustavy v souvislosti se změnou energetického spektra zdrojů směrem k distribuovaným obnovitelným a s tím spojeného posilování zvláště distribuční, ale i přenosové soustavy spolu s principy a nebývale technicky náročným řízením toků činných a jalových toků výkonu. </a:t>
            </a:r>
          </a:p>
          <a:p>
            <a:pPr lvl="3"/>
            <a:endParaRPr lang="cs-CZ" dirty="0"/>
          </a:p>
          <a:p>
            <a:pPr lvl="3"/>
            <a:r>
              <a:rPr lang="cs-CZ" dirty="0"/>
              <a:t>Probíhající procesy restrukturalizace jsou sice plánovány technicky </a:t>
            </a:r>
            <a:br>
              <a:rPr lang="cs-CZ" dirty="0"/>
            </a:br>
            <a:r>
              <a:rPr lang="cs-CZ" dirty="0"/>
              <a:t>i ekonomicky jako postupné, přesto můžeme očekávat předpokládané </a:t>
            </a:r>
            <a:br>
              <a:rPr lang="cs-CZ" dirty="0"/>
            </a:br>
            <a:r>
              <a:rPr lang="cs-CZ" dirty="0"/>
              <a:t>i překvapivé problémy během této historické změny ovlivňující náš komfort využívání elektrické energie v lokálním i celoevropském měřítku. 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4439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bldLvl="4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C6754C3C-FAA8-47A8-94AA-A75738C39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" y="1342334"/>
            <a:ext cx="12150301" cy="4197853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Historické Blackouty ve světě</a:t>
            </a:r>
          </a:p>
        </p:txBody>
      </p:sp>
      <p:sp>
        <p:nvSpPr>
          <p:cNvPr id="6" name="Šipka: doprava 2">
            <a:extLst>
              <a:ext uri="{FF2B5EF4-FFF2-40B4-BE49-F238E27FC236}">
                <a16:creationId xmlns:a16="http://schemas.microsoft.com/office/drawing/2014/main" id="{DB548C4C-A02D-4BE1-A75F-F75BA2BD1348}"/>
              </a:ext>
            </a:extLst>
          </p:cNvPr>
          <p:cNvSpPr/>
          <p:nvPr/>
        </p:nvSpPr>
        <p:spPr>
          <a:xfrm rot="8100000">
            <a:off x="1186400" y="3220697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2">
            <a:extLst>
              <a:ext uri="{FF2B5EF4-FFF2-40B4-BE49-F238E27FC236}">
                <a16:creationId xmlns:a16="http://schemas.microsoft.com/office/drawing/2014/main" id="{F7D00584-B421-4E7D-982A-9E36AD41AC6A}"/>
              </a:ext>
            </a:extLst>
          </p:cNvPr>
          <p:cNvSpPr/>
          <p:nvPr/>
        </p:nvSpPr>
        <p:spPr>
          <a:xfrm rot="8100000">
            <a:off x="1045876" y="1487600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2">
            <a:extLst>
              <a:ext uri="{FF2B5EF4-FFF2-40B4-BE49-F238E27FC236}">
                <a16:creationId xmlns:a16="http://schemas.microsoft.com/office/drawing/2014/main" id="{252ADE4C-28FF-492D-A412-7A903C415869}"/>
              </a:ext>
            </a:extLst>
          </p:cNvPr>
          <p:cNvSpPr/>
          <p:nvPr/>
        </p:nvSpPr>
        <p:spPr>
          <a:xfrm rot="13500000">
            <a:off x="2852905" y="4363408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2">
            <a:extLst>
              <a:ext uri="{FF2B5EF4-FFF2-40B4-BE49-F238E27FC236}">
                <a16:creationId xmlns:a16="http://schemas.microsoft.com/office/drawing/2014/main" id="{F0063E79-02B6-4C3A-966F-CB889E82077B}"/>
              </a:ext>
            </a:extLst>
          </p:cNvPr>
          <p:cNvSpPr/>
          <p:nvPr/>
        </p:nvSpPr>
        <p:spPr>
          <a:xfrm rot="13500000">
            <a:off x="3725742" y="2695276"/>
            <a:ext cx="629254" cy="359777"/>
          </a:xfrm>
          <a:prstGeom prst="rightArrow">
            <a:avLst/>
          </a:prstGeom>
          <a:solidFill>
            <a:srgbClr val="FFE8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2">
            <a:extLst>
              <a:ext uri="{FF2B5EF4-FFF2-40B4-BE49-F238E27FC236}">
                <a16:creationId xmlns:a16="http://schemas.microsoft.com/office/drawing/2014/main" id="{64AC5C4F-5C4A-4D0C-AD6A-734234D101A6}"/>
              </a:ext>
            </a:extLst>
          </p:cNvPr>
          <p:cNvSpPr/>
          <p:nvPr/>
        </p:nvSpPr>
        <p:spPr>
          <a:xfrm rot="8100000">
            <a:off x="4921191" y="3220696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2">
            <a:extLst>
              <a:ext uri="{FF2B5EF4-FFF2-40B4-BE49-F238E27FC236}">
                <a16:creationId xmlns:a16="http://schemas.microsoft.com/office/drawing/2014/main" id="{19D5BF92-E0AB-4128-91FD-D7E6DD0A8A7F}"/>
              </a:ext>
            </a:extLst>
          </p:cNvPr>
          <p:cNvSpPr/>
          <p:nvPr/>
        </p:nvSpPr>
        <p:spPr>
          <a:xfrm rot="13500000">
            <a:off x="7082500" y="4363407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2">
            <a:extLst>
              <a:ext uri="{FF2B5EF4-FFF2-40B4-BE49-F238E27FC236}">
                <a16:creationId xmlns:a16="http://schemas.microsoft.com/office/drawing/2014/main" id="{8758CF16-F481-4A86-AECE-CA3CB3BC5913}"/>
              </a:ext>
            </a:extLst>
          </p:cNvPr>
          <p:cNvSpPr/>
          <p:nvPr/>
        </p:nvSpPr>
        <p:spPr>
          <a:xfrm rot="13500000">
            <a:off x="5565732" y="2163973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2">
            <a:extLst>
              <a:ext uri="{FF2B5EF4-FFF2-40B4-BE49-F238E27FC236}">
                <a16:creationId xmlns:a16="http://schemas.microsoft.com/office/drawing/2014/main" id="{96442C62-6F56-439F-A897-DF88CC3FA7EE}"/>
              </a:ext>
            </a:extLst>
          </p:cNvPr>
          <p:cNvSpPr/>
          <p:nvPr/>
        </p:nvSpPr>
        <p:spPr>
          <a:xfrm rot="18900000">
            <a:off x="6874682" y="2695277"/>
            <a:ext cx="629254" cy="359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2">
            <a:extLst>
              <a:ext uri="{FF2B5EF4-FFF2-40B4-BE49-F238E27FC236}">
                <a16:creationId xmlns:a16="http://schemas.microsoft.com/office/drawing/2014/main" id="{3287A267-E37C-4748-948E-57E1913FAE04}"/>
              </a:ext>
            </a:extLst>
          </p:cNvPr>
          <p:cNvSpPr/>
          <p:nvPr/>
        </p:nvSpPr>
        <p:spPr>
          <a:xfrm rot="8100000">
            <a:off x="9459544" y="3220695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prava 2">
            <a:extLst>
              <a:ext uri="{FF2B5EF4-FFF2-40B4-BE49-F238E27FC236}">
                <a16:creationId xmlns:a16="http://schemas.microsoft.com/office/drawing/2014/main" id="{7D73EF32-461A-4708-A476-98AF73BECDEB}"/>
              </a:ext>
            </a:extLst>
          </p:cNvPr>
          <p:cNvSpPr/>
          <p:nvPr/>
        </p:nvSpPr>
        <p:spPr>
          <a:xfrm rot="8100000">
            <a:off x="9735911" y="1487599"/>
            <a:ext cx="629254" cy="35977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Šipka: doprava 2">
            <a:extLst>
              <a:ext uri="{FF2B5EF4-FFF2-40B4-BE49-F238E27FC236}">
                <a16:creationId xmlns:a16="http://schemas.microsoft.com/office/drawing/2014/main" id="{98BDCF27-85D6-4A45-871D-14CBC5C0203B}"/>
              </a:ext>
            </a:extLst>
          </p:cNvPr>
          <p:cNvSpPr/>
          <p:nvPr/>
        </p:nvSpPr>
        <p:spPr>
          <a:xfrm rot="18900000">
            <a:off x="10649055" y="4362358"/>
            <a:ext cx="629254" cy="359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426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Historické Blackouty v Čechách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88809DB-9413-49B1-B9D6-DF27A10AF1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2747"/>
            <a:ext cx="12192000" cy="4825373"/>
          </a:xfrm>
          <a:prstGeom prst="rect">
            <a:avLst/>
          </a:prstGeom>
        </p:spPr>
      </p:pic>
      <p:sp>
        <p:nvSpPr>
          <p:cNvPr id="7" name="Šipka: doprava 2">
            <a:extLst>
              <a:ext uri="{FF2B5EF4-FFF2-40B4-BE49-F238E27FC236}">
                <a16:creationId xmlns:a16="http://schemas.microsoft.com/office/drawing/2014/main" id="{D67D922C-9492-4783-A334-2105497C920C}"/>
              </a:ext>
            </a:extLst>
          </p:cNvPr>
          <p:cNvSpPr/>
          <p:nvPr/>
        </p:nvSpPr>
        <p:spPr>
          <a:xfrm rot="18900000">
            <a:off x="1691101" y="4290177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: doprava 2">
            <a:extLst>
              <a:ext uri="{FF2B5EF4-FFF2-40B4-BE49-F238E27FC236}">
                <a16:creationId xmlns:a16="http://schemas.microsoft.com/office/drawing/2014/main" id="{32A026D5-133A-4150-89D6-6348331F00D9}"/>
              </a:ext>
            </a:extLst>
          </p:cNvPr>
          <p:cNvSpPr/>
          <p:nvPr/>
        </p:nvSpPr>
        <p:spPr>
          <a:xfrm rot="8100000">
            <a:off x="3033014" y="1959312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: doprava 2">
            <a:extLst>
              <a:ext uri="{FF2B5EF4-FFF2-40B4-BE49-F238E27FC236}">
                <a16:creationId xmlns:a16="http://schemas.microsoft.com/office/drawing/2014/main" id="{AE96CA60-7954-4768-8104-8ECEBA9CDDBF}"/>
              </a:ext>
            </a:extLst>
          </p:cNvPr>
          <p:cNvSpPr/>
          <p:nvPr/>
        </p:nvSpPr>
        <p:spPr>
          <a:xfrm rot="13500000">
            <a:off x="3795540" y="3146540"/>
            <a:ext cx="629254" cy="35977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: doprava 2">
            <a:extLst>
              <a:ext uri="{FF2B5EF4-FFF2-40B4-BE49-F238E27FC236}">
                <a16:creationId xmlns:a16="http://schemas.microsoft.com/office/drawing/2014/main" id="{FF47606B-7A04-425E-9381-8B996DA865E0}"/>
              </a:ext>
            </a:extLst>
          </p:cNvPr>
          <p:cNvSpPr/>
          <p:nvPr/>
        </p:nvSpPr>
        <p:spPr>
          <a:xfrm rot="18900000">
            <a:off x="4836084" y="4771129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: doprava 2">
            <a:extLst>
              <a:ext uri="{FF2B5EF4-FFF2-40B4-BE49-F238E27FC236}">
                <a16:creationId xmlns:a16="http://schemas.microsoft.com/office/drawing/2014/main" id="{BCC3AC6B-2D04-4D9A-97F9-B84DCF5F9CC4}"/>
              </a:ext>
            </a:extLst>
          </p:cNvPr>
          <p:cNvSpPr/>
          <p:nvPr/>
        </p:nvSpPr>
        <p:spPr>
          <a:xfrm rot="8100000">
            <a:off x="6075075" y="1959312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: doprava 2">
            <a:extLst>
              <a:ext uri="{FF2B5EF4-FFF2-40B4-BE49-F238E27FC236}">
                <a16:creationId xmlns:a16="http://schemas.microsoft.com/office/drawing/2014/main" id="{F310119E-AF36-4A70-9425-FC85F7C66BE9}"/>
              </a:ext>
            </a:extLst>
          </p:cNvPr>
          <p:cNvSpPr/>
          <p:nvPr/>
        </p:nvSpPr>
        <p:spPr>
          <a:xfrm rot="8100000">
            <a:off x="6577801" y="3645544"/>
            <a:ext cx="629254" cy="359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: doprava 2">
            <a:extLst>
              <a:ext uri="{FF2B5EF4-FFF2-40B4-BE49-F238E27FC236}">
                <a16:creationId xmlns:a16="http://schemas.microsoft.com/office/drawing/2014/main" id="{06658664-324F-4E20-9E85-0E7223937B9E}"/>
              </a:ext>
            </a:extLst>
          </p:cNvPr>
          <p:cNvSpPr/>
          <p:nvPr/>
        </p:nvSpPr>
        <p:spPr>
          <a:xfrm rot="18900000">
            <a:off x="7840541" y="3146540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prava 2">
            <a:extLst>
              <a:ext uri="{FF2B5EF4-FFF2-40B4-BE49-F238E27FC236}">
                <a16:creationId xmlns:a16="http://schemas.microsoft.com/office/drawing/2014/main" id="{0AF6F3F3-72C5-4DFE-8665-1365C9EDC438}"/>
              </a:ext>
            </a:extLst>
          </p:cNvPr>
          <p:cNvSpPr/>
          <p:nvPr/>
        </p:nvSpPr>
        <p:spPr>
          <a:xfrm rot="18900000">
            <a:off x="9317897" y="4804775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2">
            <a:extLst>
              <a:ext uri="{FF2B5EF4-FFF2-40B4-BE49-F238E27FC236}">
                <a16:creationId xmlns:a16="http://schemas.microsoft.com/office/drawing/2014/main" id="{5A6087F8-8799-4795-BBBB-68F0087AF578}"/>
              </a:ext>
            </a:extLst>
          </p:cNvPr>
          <p:cNvSpPr/>
          <p:nvPr/>
        </p:nvSpPr>
        <p:spPr>
          <a:xfrm rot="8100000">
            <a:off x="10542181" y="1959312"/>
            <a:ext cx="629254" cy="359777"/>
          </a:xfrm>
          <a:prstGeom prst="right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2">
            <a:extLst>
              <a:ext uri="{FF2B5EF4-FFF2-40B4-BE49-F238E27FC236}">
                <a16:creationId xmlns:a16="http://schemas.microsoft.com/office/drawing/2014/main" id="{36A7CD08-D0DA-43CF-83E2-B83189E7D011}"/>
              </a:ext>
            </a:extLst>
          </p:cNvPr>
          <p:cNvSpPr/>
          <p:nvPr/>
        </p:nvSpPr>
        <p:spPr>
          <a:xfrm rot="13500000">
            <a:off x="11034359" y="4290177"/>
            <a:ext cx="629254" cy="35977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6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Příčiny  Blackoutů</a:t>
            </a:r>
          </a:p>
        </p:txBody>
      </p:sp>
      <p:sp>
        <p:nvSpPr>
          <p:cNvPr id="22" name="Zástupný text 2">
            <a:extLst>
              <a:ext uri="{FF2B5EF4-FFF2-40B4-BE49-F238E27FC236}">
                <a16:creationId xmlns:a16="http://schemas.microsoft.com/office/drawing/2014/main" id="{F74D3817-A9FF-4A65-BACA-30B6F5D8BDE4}"/>
              </a:ext>
            </a:extLst>
          </p:cNvPr>
          <p:cNvSpPr txBox="1">
            <a:spLocks/>
          </p:cNvSpPr>
          <p:nvPr/>
        </p:nvSpPr>
        <p:spPr>
          <a:xfrm>
            <a:off x="174171" y="1272999"/>
            <a:ext cx="6194403" cy="500033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Přetížení přenosových linek </a:t>
            </a:r>
          </a:p>
          <a:p>
            <a:pPr lvl="3"/>
            <a:r>
              <a:rPr lang="cs-CZ" dirty="0"/>
              <a:t>Poruchy přenosových linek</a:t>
            </a:r>
          </a:p>
          <a:p>
            <a:pPr marL="1163638" lvl="4" indent="-265113"/>
            <a:r>
              <a:rPr lang="cs-CZ" dirty="0"/>
              <a:t>přetržení lan, závady spojek, …</a:t>
            </a:r>
          </a:p>
          <a:p>
            <a:pPr marL="1163638" lvl="4" indent="-265113"/>
            <a:r>
              <a:rPr lang="cs-CZ" dirty="0"/>
              <a:t>pády stožárů, přerušení izolátorů, …</a:t>
            </a:r>
          </a:p>
          <a:p>
            <a:pPr lvl="3"/>
            <a:r>
              <a:rPr lang="cs-CZ" dirty="0"/>
              <a:t>Přetížení a poruchy transformátorů</a:t>
            </a:r>
          </a:p>
          <a:p>
            <a:pPr lvl="3"/>
            <a:r>
              <a:rPr lang="cs-CZ" dirty="0"/>
              <a:t>Atmosférická přepětí</a:t>
            </a:r>
          </a:p>
          <a:p>
            <a:pPr lvl="3"/>
            <a:r>
              <a:rPr lang="cs-CZ" dirty="0"/>
              <a:t>Selhání ochran, spínacích prvků</a:t>
            </a:r>
          </a:p>
          <a:p>
            <a:pPr lvl="3"/>
            <a:r>
              <a:rPr lang="cs-CZ" dirty="0"/>
              <a:t>Geomagnetické bouře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A8271D6E-068D-4CAB-9F5B-8ECEF26A09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6921" y="5523986"/>
            <a:ext cx="10050124" cy="1114474"/>
          </a:xfrm>
        </p:spPr>
        <p:txBody>
          <a:bodyPr numCol="1">
            <a:noAutofit/>
          </a:bodyPr>
          <a:lstStyle/>
          <a:p>
            <a:r>
              <a:rPr lang="cs-CZ" noProof="0" dirty="0"/>
              <a:t>Sekundární příčinou je vždy z principu </a:t>
            </a:r>
            <a:r>
              <a:rPr lang="cs-CZ" u="sng" noProof="0" dirty="0"/>
              <a:t>porušení rovnováhy</a:t>
            </a:r>
            <a:r>
              <a:rPr lang="cs-CZ" noProof="0" dirty="0"/>
              <a:t> mezi výkony výrobních zdrojů a spotřebou. </a:t>
            </a:r>
          </a:p>
        </p:txBody>
      </p:sp>
      <p:sp>
        <p:nvSpPr>
          <p:cNvPr id="7" name="Zástupný text 2">
            <a:extLst>
              <a:ext uri="{FF2B5EF4-FFF2-40B4-BE49-F238E27FC236}">
                <a16:creationId xmlns:a16="http://schemas.microsoft.com/office/drawing/2014/main" id="{D607FDA5-2768-4323-BDE9-AC4465F039C2}"/>
              </a:ext>
            </a:extLst>
          </p:cNvPr>
          <p:cNvSpPr txBox="1">
            <a:spLocks/>
          </p:cNvSpPr>
          <p:nvPr/>
        </p:nvSpPr>
        <p:spPr>
          <a:xfrm>
            <a:off x="6868360" y="1280474"/>
            <a:ext cx="4873826" cy="5000335"/>
          </a:xfrm>
          <a:prstGeom prst="rect">
            <a:avLst/>
          </a:prstGeom>
        </p:spPr>
        <p:txBody>
          <a:bodyPr vert="horz" lIns="91440" tIns="45720" rIns="91440" bIns="45720" numCol="1" spcCol="18000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Wingdings" panose="05000000000000000000" pitchFamily="2" charset="2"/>
              <a:buNone/>
              <a:defRPr sz="2400" b="1" kern="1200">
                <a:solidFill>
                  <a:srgbClr val="283C84"/>
                </a:solidFill>
                <a:latin typeface="+mn-lt"/>
                <a:ea typeface="Roboto" panose="02000000000000000000" pitchFamily="2" charset="0"/>
                <a:cs typeface="+mn-cs"/>
              </a:defRPr>
            </a:lvl1pPr>
            <a:lvl2pPr marL="1809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1950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292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4375" indent="-179388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283C84"/>
              </a:buClr>
              <a:buSzPct val="120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3"/>
            <a:r>
              <a:rPr lang="cs-CZ" dirty="0"/>
              <a:t>Chyby operátorů</a:t>
            </a:r>
          </a:p>
          <a:p>
            <a:pPr lvl="3"/>
            <a:r>
              <a:rPr lang="cs-CZ" dirty="0"/>
              <a:t>Zemětřesení a tsunami</a:t>
            </a:r>
          </a:p>
          <a:p>
            <a:pPr lvl="3"/>
            <a:r>
              <a:rPr lang="cs-CZ" dirty="0"/>
              <a:t>Extrémní horko nebo mráz</a:t>
            </a:r>
          </a:p>
          <a:p>
            <a:pPr lvl="3"/>
            <a:r>
              <a:rPr lang="cs-CZ" dirty="0"/>
              <a:t>Kybernetický útok, selhání ICT</a:t>
            </a:r>
          </a:p>
          <a:p>
            <a:pPr lvl="3"/>
            <a:r>
              <a:rPr lang="cs-CZ" dirty="0"/>
              <a:t>Válečné škody, terorismus</a:t>
            </a:r>
          </a:p>
          <a:p>
            <a:pPr lvl="3"/>
            <a:r>
              <a:rPr lang="cs-CZ" dirty="0"/>
              <a:t>Selhání výkonových záloh</a:t>
            </a:r>
          </a:p>
          <a:p>
            <a:pPr lvl="3"/>
            <a:r>
              <a:rPr lang="cs-CZ" dirty="0"/>
              <a:t>Kolaps tržních mechanismů </a:t>
            </a:r>
          </a:p>
          <a:p>
            <a:pPr lvl="3"/>
            <a:r>
              <a:rPr lang="cs-CZ" dirty="0"/>
              <a:t>…</a:t>
            </a:r>
          </a:p>
          <a:p>
            <a:pPr lvl="3"/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23326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64832"/>
            <a:ext cx="6753225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Rozsah Blackoutů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AA66D48A-7E57-43FE-B437-FD9F3AB28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5771654"/>
              </p:ext>
            </p:extLst>
          </p:nvPr>
        </p:nvGraphicFramePr>
        <p:xfrm>
          <a:off x="539778" y="1301109"/>
          <a:ext cx="11053363" cy="5050627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5655654">
                  <a:extLst>
                    <a:ext uri="{9D8B030D-6E8A-4147-A177-3AD203B41FA5}">
                      <a16:colId xmlns:a16="http://schemas.microsoft.com/office/drawing/2014/main" val="2495297270"/>
                    </a:ext>
                  </a:extLst>
                </a:gridCol>
                <a:gridCol w="5397709">
                  <a:extLst>
                    <a:ext uri="{9D8B030D-6E8A-4147-A177-3AD203B41FA5}">
                      <a16:colId xmlns:a16="http://schemas.microsoft.com/office/drawing/2014/main" val="3974158243"/>
                    </a:ext>
                  </a:extLst>
                </a:gridCol>
              </a:tblGrid>
              <a:tr h="338369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Název — místo, datum, (příčina)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Dopad a rozsah zasažení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extLst>
                  <a:ext uri="{0D108BD9-81ED-4DB2-BD59-A6C34878D82A}">
                    <a16:rowId xmlns:a16="http://schemas.microsoft.com/office/drawing/2014/main" val="3060587611"/>
                  </a:ext>
                </a:extLst>
              </a:tr>
              <a:tr h="619610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 err="1">
                          <a:effectLst/>
                        </a:rPr>
                        <a:t>Northeast</a:t>
                      </a:r>
                      <a:r>
                        <a:rPr lang="cs-CZ" sz="1400" b="1" noProof="0" dirty="0">
                          <a:effectLst/>
                        </a:rPr>
                        <a:t> blackout</a:t>
                      </a:r>
                      <a:r>
                        <a:rPr lang="cs-CZ" sz="1400" noProof="0" dirty="0">
                          <a:effectLst/>
                        </a:rPr>
                        <a:t> — Severovýchod USA a Ontario,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14. 8. 2003 (závada a řetězová reakce přetížení). 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Ovlivněno ~ 50 mil. lidí; dlouhé výpadky v některých oblastech; příčinami stromy, chybějící alarmy a operační chyby.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extLst>
                  <a:ext uri="{0D108BD9-81ED-4DB2-BD59-A6C34878D82A}">
                    <a16:rowId xmlns:a16="http://schemas.microsoft.com/office/drawing/2014/main" val="615092439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Indie — masivní blackout </a:t>
                      </a:r>
                      <a:r>
                        <a:rPr lang="cs-CZ" sz="14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— Indie, </a:t>
                      </a:r>
                      <a:br>
                        <a:rPr lang="cs-CZ" sz="14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4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30–31. 7. 2012 (špatné řízení přenosu a reserv).</a:t>
                      </a: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Postiženo stovky milionů lidí; selhání přenosových pásem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a výpadek více než 30 GW výroby.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755844"/>
                  </a:ext>
                </a:extLst>
              </a:tr>
              <a:tr h="619610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>
                          <a:effectLst/>
                        </a:rPr>
                        <a:t>Kyberútok na ukrajinskou distribuční síť </a:t>
                      </a:r>
                      <a:r>
                        <a:rPr lang="cs-CZ" sz="1400" noProof="0" dirty="0">
                          <a:effectLst/>
                        </a:rPr>
                        <a:t>— Ukrajina,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23.12.2015 (kompromitován řídící systém).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Lokální výpadky, dočasné odpojení tisíců odběrných míst; významný precedens v kybernetické bezpečnosti energetiky.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extLst>
                  <a:ext uri="{0D108BD9-81ED-4DB2-BD59-A6C34878D82A}">
                    <a16:rowId xmlns:a16="http://schemas.microsoft.com/office/drawing/2014/main" val="3619984968"/>
                  </a:ext>
                </a:extLst>
              </a:tr>
              <a:tr h="464706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 err="1">
                          <a:effectLst/>
                        </a:rPr>
                        <a:t>Québec</a:t>
                      </a:r>
                      <a:r>
                        <a:rPr lang="cs-CZ" sz="1400" b="1" noProof="0" dirty="0">
                          <a:effectLst/>
                        </a:rPr>
                        <a:t> blackout </a:t>
                      </a:r>
                      <a:r>
                        <a:rPr lang="cs-CZ" sz="1400" noProof="0" dirty="0">
                          <a:effectLst/>
                        </a:rPr>
                        <a:t>— </a:t>
                      </a:r>
                      <a:r>
                        <a:rPr lang="cs-CZ" sz="1400" noProof="0" dirty="0" err="1">
                          <a:effectLst/>
                        </a:rPr>
                        <a:t>Québec</a:t>
                      </a:r>
                      <a:r>
                        <a:rPr lang="cs-CZ" sz="1400" noProof="0" dirty="0">
                          <a:effectLst/>
                        </a:rPr>
                        <a:t>, Kanada,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13. 3. 1989 (geomagnetická bouře).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Systém Hydro-</a:t>
                      </a:r>
                      <a:r>
                        <a:rPr lang="cs-CZ" sz="1400" noProof="0" dirty="0" err="1">
                          <a:effectLst/>
                        </a:rPr>
                        <a:t>Québec</a:t>
                      </a:r>
                      <a:r>
                        <a:rPr lang="cs-CZ" sz="1400" noProof="0" dirty="0">
                          <a:effectLst/>
                        </a:rPr>
                        <a:t> vypadl na ~ 9 hodin;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ukázka zranitelnosti vůči vesmírnému počasí.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582309"/>
                  </a:ext>
                </a:extLst>
              </a:tr>
              <a:tr h="619610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>
                          <a:effectLst/>
                        </a:rPr>
                        <a:t>Texas </a:t>
                      </a:r>
                      <a:r>
                        <a:rPr lang="cs-CZ" sz="1400" b="1" noProof="0" dirty="0" err="1">
                          <a:effectLst/>
                        </a:rPr>
                        <a:t>power</a:t>
                      </a:r>
                      <a:r>
                        <a:rPr lang="cs-CZ" sz="1400" b="1" noProof="0" dirty="0">
                          <a:effectLst/>
                        </a:rPr>
                        <a:t> </a:t>
                      </a:r>
                      <a:r>
                        <a:rPr lang="cs-CZ" sz="1400" b="1" noProof="0" dirty="0" err="1">
                          <a:effectLst/>
                        </a:rPr>
                        <a:t>crisis</a:t>
                      </a:r>
                      <a:r>
                        <a:rPr lang="cs-CZ" sz="1400" b="1" noProof="0" dirty="0">
                          <a:effectLst/>
                        </a:rPr>
                        <a:t> </a:t>
                      </a:r>
                      <a:r>
                        <a:rPr lang="cs-CZ" sz="1400" noProof="0" dirty="0">
                          <a:effectLst/>
                        </a:rPr>
                        <a:t>— Texas, USA,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únor 2021 (zimní bouře).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Miliony bez proudu, stovky úmrtí spojených s chladem;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selhání plynových i jiných zdrojů kvůli </a:t>
                      </a:r>
                      <a:r>
                        <a:rPr lang="cs-CZ" sz="1400" noProof="0" dirty="0" err="1">
                          <a:effectLst/>
                        </a:rPr>
                        <a:t>neodzimovanému</a:t>
                      </a:r>
                      <a:r>
                        <a:rPr lang="cs-CZ" sz="1400" noProof="0" dirty="0">
                          <a:effectLst/>
                        </a:rPr>
                        <a:t> vybavení.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extLst>
                  <a:ext uri="{0D108BD9-81ED-4DB2-BD59-A6C34878D82A}">
                    <a16:rowId xmlns:a16="http://schemas.microsoft.com/office/drawing/2014/main" val="3614049027"/>
                  </a:ext>
                </a:extLst>
              </a:tr>
              <a:tr h="619610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 err="1">
                          <a:effectLst/>
                        </a:rPr>
                        <a:t>Tóhoku</a:t>
                      </a:r>
                      <a:r>
                        <a:rPr lang="cs-CZ" sz="1400" b="1" noProof="0" dirty="0">
                          <a:effectLst/>
                        </a:rPr>
                        <a:t> / </a:t>
                      </a:r>
                      <a:r>
                        <a:rPr lang="cs-CZ" sz="1400" b="1" noProof="0" dirty="0" err="1">
                          <a:effectLst/>
                        </a:rPr>
                        <a:t>Fukushima</a:t>
                      </a:r>
                      <a:r>
                        <a:rPr lang="cs-CZ" sz="1400" b="1" noProof="0" dirty="0">
                          <a:effectLst/>
                        </a:rPr>
                        <a:t> </a:t>
                      </a:r>
                      <a:r>
                        <a:rPr lang="cs-CZ" sz="1400" noProof="0" dirty="0">
                          <a:effectLst/>
                        </a:rPr>
                        <a:t>— Japonsko,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11. 3. 2011 (zemětřesení/tsunami).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Rozsáhlé regionální výpadky; vážné následky v jaderném sektoru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a masivní problémy s obnovou dodávek.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528504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 err="1">
                          <a:effectLst/>
                        </a:rPr>
                        <a:t>Northeast</a:t>
                      </a:r>
                      <a:r>
                        <a:rPr lang="cs-CZ" sz="1400" b="1" noProof="0" dirty="0">
                          <a:effectLst/>
                        </a:rPr>
                        <a:t> blackout </a:t>
                      </a:r>
                      <a:r>
                        <a:rPr lang="cs-CZ" sz="1400" noProof="0" dirty="0">
                          <a:effectLst/>
                        </a:rPr>
                        <a:t>— Severovýchod USA / Ontario,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9. 11. 1965 (nesprávná funkce relé).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Příklad, jak jedno chybné nastavení relé spustilo přetěžování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a rozsáhlý výpadek; podnět k následným technickým změnám.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/>
                </a:tc>
                <a:extLst>
                  <a:ext uri="{0D108BD9-81ED-4DB2-BD59-A6C34878D82A}">
                    <a16:rowId xmlns:a16="http://schemas.microsoft.com/office/drawing/2014/main" val="4120836899"/>
                  </a:ext>
                </a:extLst>
              </a:tr>
              <a:tr h="589704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b="1" noProof="0" dirty="0">
                          <a:effectLst/>
                        </a:rPr>
                        <a:t>Kalifornie — energetická krize </a:t>
                      </a:r>
                      <a:r>
                        <a:rPr lang="cs-CZ" sz="1400" noProof="0" dirty="0">
                          <a:effectLst/>
                        </a:rPr>
                        <a:t>— Kalifornie, </a:t>
                      </a:r>
                      <a:br>
                        <a:rPr lang="cs-CZ" sz="1400" noProof="0" dirty="0">
                          <a:effectLst/>
                        </a:rPr>
                      </a:br>
                      <a:r>
                        <a:rPr lang="cs-CZ" sz="1400" noProof="0" dirty="0">
                          <a:effectLst/>
                        </a:rPr>
                        <a:t>2000–2001 (opakované výpadky/omezení).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400" noProof="0" dirty="0">
                          <a:effectLst/>
                        </a:rPr>
                        <a:t>Série rotujících výpadků, kolaps některých dodavatelů, významné ekonomické a politické důsledky.</a:t>
                      </a:r>
                      <a:endParaRPr lang="cs-CZ" sz="14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4392" marR="54392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20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27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6B2C14EA-D5CF-439E-A2E5-1212EC7E4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49F20-5F7F-E148-B203-2A43571C7766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77E1B34-DC59-4DF3-A2DE-45C800B7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>
                <a:latin typeface="+mj-lt"/>
              </a:rPr>
              <a:t>FEL UWB   </a:t>
            </a:r>
            <a:r>
              <a:rPr lang="cs-CZ" b="0"/>
              <a:t>fel.zcu.cz</a:t>
            </a:r>
            <a:endParaRPr lang="cs-CZ" b="0" dirty="0">
              <a:ea typeface="Roboto Condensed" panose="02000000000000000000" pitchFamily="2" charset="0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2437A169-9EF7-4D1F-8C8A-E79A75C1F693}"/>
              </a:ext>
            </a:extLst>
          </p:cNvPr>
          <p:cNvSpPr txBox="1">
            <a:spLocks/>
          </p:cNvSpPr>
          <p:nvPr/>
        </p:nvSpPr>
        <p:spPr>
          <a:xfrm>
            <a:off x="838200" y="685802"/>
            <a:ext cx="11165541" cy="87090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283C8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/>
              <a:t>Blackout 28. dubna 2025 ve Španělsku</a:t>
            </a:r>
          </a:p>
        </p:txBody>
      </p:sp>
      <p:graphicFrame>
        <p:nvGraphicFramePr>
          <p:cNvPr id="3" name="Tabulka 2">
            <a:extLst>
              <a:ext uri="{FF2B5EF4-FFF2-40B4-BE49-F238E27FC236}">
                <a16:creationId xmlns:a16="http://schemas.microsoft.com/office/drawing/2014/main" id="{D8DD5F3B-C9BE-4B28-99EE-5572DE189D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095643"/>
              </p:ext>
            </p:extLst>
          </p:nvPr>
        </p:nvGraphicFramePr>
        <p:xfrm>
          <a:off x="836951" y="1446122"/>
          <a:ext cx="9930411" cy="4266079"/>
        </p:xfrm>
        <a:graphic>
          <a:graphicData uri="http://schemas.openxmlformats.org/drawingml/2006/table">
            <a:tbl>
              <a:tblPr firstRow="1" bandRow="1" bandCol="1">
                <a:tableStyleId>{5C22544A-7EE6-4342-B048-85BDC9FD1C3A}</a:tableStyleId>
              </a:tblPr>
              <a:tblGrid>
                <a:gridCol w="2667578">
                  <a:extLst>
                    <a:ext uri="{9D8B030D-6E8A-4147-A177-3AD203B41FA5}">
                      <a16:colId xmlns:a16="http://schemas.microsoft.com/office/drawing/2014/main" val="1490569181"/>
                    </a:ext>
                  </a:extLst>
                </a:gridCol>
                <a:gridCol w="7262833">
                  <a:extLst>
                    <a:ext uri="{9D8B030D-6E8A-4147-A177-3AD203B41FA5}">
                      <a16:colId xmlns:a16="http://schemas.microsoft.com/office/drawing/2014/main" val="3552373561"/>
                    </a:ext>
                  </a:extLst>
                </a:gridCol>
              </a:tblGrid>
              <a:tr h="330887"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Ukazatel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Hodnota / poznámka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8219108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Datum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28. dubna 2025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63299638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Čas nástupu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První známky nestability a oscilací 12:03, vlastní dynamické procesy začaly 12:32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4093896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>
                          <a:effectLst/>
                        </a:rPr>
                        <a:t>Zasažená oblast</a:t>
                      </a:r>
                      <a:endParaRPr lang="cs-CZ" sz="1200" noProof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Většina pevninského Španělska a Portugalska a část jihozápadní Francie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35461331"/>
                  </a:ext>
                </a:extLst>
              </a:tr>
              <a:tr h="661775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Příčina (předběžně)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Vzácný meteorologický jev 	? 	Selhání řízení elektroenergetické přenosové sítě, 				při vysokém podílu solární 	a větrné produkce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69722512"/>
                  </a:ext>
                </a:extLst>
              </a:tr>
              <a:tr h="661775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Důsledky / škody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Výpadek postihl 15 španělských regionů včetně Madridu, dopravní kolaps metra a železnice, </a:t>
                      </a:r>
                      <a:br>
                        <a:rPr lang="cs-CZ" sz="1200" noProof="0" dirty="0">
                          <a:effectLst/>
                        </a:rPr>
                      </a:br>
                      <a:r>
                        <a:rPr lang="cs-CZ" sz="1200" noProof="0" dirty="0">
                          <a:effectLst/>
                        </a:rPr>
                        <a:t>nemocnice měly znemožněn přístup ke zdravotním záznamům, průmyslové podniky přerušily výrobu.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516532"/>
                  </a:ext>
                </a:extLst>
              </a:tr>
              <a:tr h="330887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pl-PL" sz="1200" noProof="0" dirty="0">
                          <a:effectLst/>
                        </a:rPr>
                        <a:t>Výroba z OZE před incidentem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Solární elektrárny (FVE) 19.5 GW (59 %), Větrné elektrárny (</a:t>
                      </a:r>
                      <a:r>
                        <a:rPr lang="cs-CZ" sz="1200" noProof="0" dirty="0" err="1">
                          <a:effectLst/>
                        </a:rPr>
                        <a:t>VtE</a:t>
                      </a:r>
                      <a:r>
                        <a:rPr lang="cs-CZ" sz="1200" noProof="0" dirty="0">
                          <a:effectLst/>
                        </a:rPr>
                        <a:t>) 3,6 GW (12 %)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12227399"/>
                  </a:ext>
                </a:extLst>
              </a:tr>
              <a:tr h="748094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Průběh události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Jako reakce na nezvladatelné oscilace a pokles frekvence bylo v počátku události ztraceno velmi rychle 60% výrobních </a:t>
                      </a:r>
                      <a:r>
                        <a:rPr lang="cs-CZ" sz="1200" noProof="0">
                          <a:effectLst/>
                        </a:rPr>
                        <a:t>kapacit v OZE (cca 15 GW), </a:t>
                      </a:r>
                      <a:r>
                        <a:rPr lang="cs-CZ" sz="1200" noProof="0" dirty="0">
                          <a:effectLst/>
                        </a:rPr>
                        <a:t>následně odpojení linek od Francie a výpadek JE Golfech. Bezprostředně navazující domino efekt pokračoval až do kompletního rozpadu přenosové soustavy.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136534"/>
                  </a:ext>
                </a:extLst>
              </a:tr>
              <a:tr h="540000"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Odhad ekonomických škod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180"/>
                        </a:spcBef>
                        <a:spcAft>
                          <a:spcPts val="180"/>
                        </a:spcAft>
                      </a:pPr>
                      <a:r>
                        <a:rPr lang="cs-CZ" sz="1200" noProof="0" dirty="0">
                          <a:effectLst/>
                        </a:rPr>
                        <a:t>Přibližně necelá 1 miliarda Kč podle různých metod</a:t>
                      </a:r>
                      <a:endParaRPr lang="cs-CZ" sz="1200" noProof="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24219366"/>
                  </a:ext>
                </a:extLst>
              </a:tr>
            </a:tbl>
          </a:graphicData>
        </a:graphic>
      </p:graphicFrame>
      <p:sp>
        <p:nvSpPr>
          <p:cNvPr id="7" name="Šipka: obousměrná vodorovná 6">
            <a:extLst>
              <a:ext uri="{FF2B5EF4-FFF2-40B4-BE49-F238E27FC236}">
                <a16:creationId xmlns:a16="http://schemas.microsoft.com/office/drawing/2014/main" id="{AE7CAFE2-C92A-470B-A209-FD9EAA1591C0}"/>
              </a:ext>
            </a:extLst>
          </p:cNvPr>
          <p:cNvSpPr/>
          <p:nvPr/>
        </p:nvSpPr>
        <p:spPr>
          <a:xfrm>
            <a:off x="5869078" y="3095667"/>
            <a:ext cx="978852" cy="18126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11053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Roboto">
      <a:majorFont>
        <a:latin typeface="Roboto Condensed Extra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L_CZ.potx" id="{E7A656C8-B896-C04F-815D-2864F1C58496}" vid="{F04A5B0D-91D1-D84C-BB2B-DF6726FCF99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e9b2f41-8ac4-43c2-b3ab-94f84ce1bcf4">
      <Terms xmlns="http://schemas.microsoft.com/office/infopath/2007/PartnerControls"/>
    </lcf76f155ced4ddcb4097134ff3c332f>
    <TaxCatchAll xmlns="5e277d42-e5c8-412a-ab1e-02c21814a43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6745C2EE27AC4EBFCEEC88AEB84205" ma:contentTypeVersion="11" ma:contentTypeDescription="Vytvoří nový dokument" ma:contentTypeScope="" ma:versionID="f812ab2fb848b5df68cc7cff061b553e">
  <xsd:schema xmlns:xsd="http://www.w3.org/2001/XMLSchema" xmlns:xs="http://www.w3.org/2001/XMLSchema" xmlns:p="http://schemas.microsoft.com/office/2006/metadata/properties" xmlns:ns2="4e9b2f41-8ac4-43c2-b3ab-94f84ce1bcf4" xmlns:ns3="5e277d42-e5c8-412a-ab1e-02c21814a43c" targetNamespace="http://schemas.microsoft.com/office/2006/metadata/properties" ma:root="true" ma:fieldsID="7ed21a3053242721c88823f1ca2c1ced" ns2:_="" ns3:_="">
    <xsd:import namespace="4e9b2f41-8ac4-43c2-b3ab-94f84ce1bcf4"/>
    <xsd:import namespace="5e277d42-e5c8-412a-ab1e-02c21814a43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9b2f41-8ac4-43c2-b3ab-94f84ce1b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13283f8b-cd0a-456f-ac25-bb5e238456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277d42-e5c8-412a-ab1e-02c21814a43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a207e47-b7ab-444f-a2b5-1c4206a04879}" ma:internalName="TaxCatchAll" ma:showField="CatchAllData" ma:web="5e277d42-e5c8-412a-ab1e-02c21814a43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B0C9E3F-92B6-47EE-8171-B7B33DE177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77FB58-4AF7-4146-A640-1B98111A75BF}">
  <ds:schemaRefs>
    <ds:schemaRef ds:uri="http://schemas.openxmlformats.org/package/2006/metadata/core-properties"/>
    <ds:schemaRef ds:uri="http://purl.org/dc/terms/"/>
    <ds:schemaRef ds:uri="5e277d42-e5c8-412a-ab1e-02c21814a43c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4e9b2f41-8ac4-43c2-b3ab-94f84ce1bcf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756E996-A964-4035-8672-9B0E5AFA90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9b2f41-8ac4-43c2-b3ab-94f84ce1bcf4"/>
    <ds:schemaRef ds:uri="5e277d42-e5c8-412a-ab1e-02c21814a43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Motiv Office</Template>
  <TotalTime>899</TotalTime>
  <Words>1660</Words>
  <Application>Microsoft Office PowerPoint</Application>
  <PresentationFormat>Širokoúhlá obrazovka</PresentationFormat>
  <Paragraphs>197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2" baseType="lpstr">
      <vt:lpstr>Roboto Condensed ExtraBold</vt:lpstr>
      <vt:lpstr>Arial</vt:lpstr>
      <vt:lpstr>Times New Roman</vt:lpstr>
      <vt:lpstr>GT America Bold</vt:lpstr>
      <vt:lpstr>Font Awesome 6 Brands Regular</vt:lpstr>
      <vt:lpstr>Calibri</vt:lpstr>
      <vt:lpstr>Wingdings</vt:lpstr>
      <vt:lpstr>Cambria</vt:lpstr>
      <vt:lpstr>Roboto</vt:lpstr>
      <vt:lpstr>Motiv Office</vt:lpstr>
      <vt:lpstr>Blackout v provozu  elektrizační soustavy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Blackout v provozu elektrizační soustavy</dc:title>
  <dc:creator>Karel Noháč</dc:creator>
  <cp:keywords>Blackout;elektroenergetika</cp:keywords>
  <cp:lastModifiedBy>Karel Noháč</cp:lastModifiedBy>
  <cp:revision>50</cp:revision>
  <dcterms:created xsi:type="dcterms:W3CDTF">2025-08-31T11:40:03Z</dcterms:created>
  <dcterms:modified xsi:type="dcterms:W3CDTF">2025-10-15T18:32:36Z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0x010100356745C2EE27AC4EBFCEEC88AEB84205</vt:lpwstr>
  </property>
  <property fmtid="{D5CDD505-2E9C-101B-9397-08002B2CF9AE}" pid="3" name="MediaServiceImageTags">
    <vt:lpwstr/>
  </property>
</Properties>
</file>