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22" r:id="rId2"/>
    <p:sldId id="720" r:id="rId3"/>
    <p:sldId id="272" r:id="rId4"/>
    <p:sldId id="273" r:id="rId5"/>
    <p:sldId id="723" r:id="rId6"/>
    <p:sldId id="280" r:id="rId7"/>
    <p:sldId id="274" r:id="rId8"/>
    <p:sldId id="724" r:id="rId9"/>
    <p:sldId id="294" r:id="rId10"/>
    <p:sldId id="725" r:id="rId11"/>
    <p:sldId id="307" r:id="rId12"/>
    <p:sldId id="309" r:id="rId13"/>
    <p:sldId id="308" r:id="rId14"/>
    <p:sldId id="726" r:id="rId15"/>
    <p:sldId id="729" r:id="rId16"/>
    <p:sldId id="727" r:id="rId17"/>
    <p:sldId id="728" r:id="rId18"/>
    <p:sldId id="730" r:id="rId19"/>
  </p:sldIdLst>
  <p:sldSz cx="9144000" cy="5143500" type="screen16x9"/>
  <p:notesSz cx="9929813" cy="67992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D"/>
    <a:srgbClr val="B9E0F7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6" autoAdjust="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792" y="110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3" d="100"/>
          <a:sy n="163" d="100"/>
        </p:scale>
        <p:origin x="2952" y="114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home\home$\beran\Dokumenty\podklad%20Energforum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home\home$\beran\Dokumenty\podklad%20Energforum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15903567609604E-2"/>
          <c:y val="3.9111880042654777E-2"/>
          <c:w val="0.90806320150152176"/>
          <c:h val="0.8911295154312668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9404142998546474E-2"/>
                  <c:y val="-2.162420026714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A7-4D3E-907A-69D2960B9D0C}"/>
                </c:ext>
              </c:extLst>
            </c:dLbl>
            <c:dLbl>
              <c:idx val="6"/>
              <c:layout>
                <c:manualLayout>
                  <c:x val="-1.1778563015312132E-2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A7-4D3E-907A-69D2960B9D0C}"/>
                </c:ext>
              </c:extLst>
            </c:dLbl>
            <c:dLbl>
              <c:idx val="7"/>
              <c:layout>
                <c:manualLayout>
                  <c:x val="-2.1594032194739054E-2"/>
                  <c:y val="-2.3076923076923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A7-4D3E-907A-69D2960B9D0C}"/>
                </c:ext>
              </c:extLst>
            </c:dLbl>
            <c:dLbl>
              <c:idx val="8"/>
              <c:layout>
                <c:manualLayout>
                  <c:x val="-3.208758021895055E-2"/>
                  <c:y val="-2.286236854138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A7-4D3E-907A-69D2960B9D0C}"/>
                </c:ext>
              </c:extLst>
            </c:dLbl>
            <c:dLbl>
              <c:idx val="9"/>
              <c:layout>
                <c:manualLayout>
                  <c:x val="-1.3212533031332716E-2"/>
                  <c:y val="-2.057613168724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A7-4D3E-907A-69D2960B9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Uhlí!$U$4:$U$13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Uhlí!$V$4:$V$13</c:f>
              <c:numCache>
                <c:formatCode>#,##0</c:formatCode>
                <c:ptCount val="10"/>
                <c:pt idx="0">
                  <c:v>8236</c:v>
                </c:pt>
                <c:pt idx="1">
                  <c:v>6785</c:v>
                </c:pt>
                <c:pt idx="2">
                  <c:v>5416</c:v>
                </c:pt>
                <c:pt idx="3">
                  <c:v>4381</c:v>
                </c:pt>
                <c:pt idx="4">
                  <c:v>3432</c:v>
                </c:pt>
                <c:pt idx="5">
                  <c:v>2145</c:v>
                </c:pt>
                <c:pt idx="6">
                  <c:v>2179</c:v>
                </c:pt>
                <c:pt idx="7">
                  <c:v>1809</c:v>
                </c:pt>
                <c:pt idx="8">
                  <c:v>1369</c:v>
                </c:pt>
                <c:pt idx="9">
                  <c:v>1351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A7-4D3E-907A-69D2960B9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936031"/>
        <c:axId val="1962936447"/>
      </c:lineChart>
      <c:catAx>
        <c:axId val="196293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62936447"/>
        <c:crosses val="autoZero"/>
        <c:auto val="1"/>
        <c:lblAlgn val="ctr"/>
        <c:lblOffset val="100"/>
        <c:noMultiLvlLbl val="0"/>
      </c:catAx>
      <c:valAx>
        <c:axId val="196293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6293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00916496185614E-2"/>
          <c:y val="8.233510382208141E-2"/>
          <c:w val="0.92958005732140492"/>
          <c:h val="0.84167468649752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175355450236969E-2"/>
                  <c:y val="2.712031558185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72-4A08-9D00-99A9556B2AC4}"/>
                </c:ext>
              </c:extLst>
            </c:dLbl>
            <c:dLbl>
              <c:idx val="1"/>
              <c:layout>
                <c:manualLayout>
                  <c:x val="-2.6856240126382335E-2"/>
                  <c:y val="2.46548323471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72-4A08-9D00-99A9556B2AC4}"/>
                </c:ext>
              </c:extLst>
            </c:dLbl>
            <c:dLbl>
              <c:idx val="2"/>
              <c:layout>
                <c:manualLayout>
                  <c:x val="-2.3696682464454975E-2"/>
                  <c:y val="2.46548323471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72-4A08-9D00-99A9556B2AC4}"/>
                </c:ext>
              </c:extLst>
            </c:dLbl>
            <c:dLbl>
              <c:idx val="5"/>
              <c:layout>
                <c:manualLayout>
                  <c:x val="-3.3175355450236969E-2"/>
                  <c:y val="2.218934911242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72-4A08-9D00-99A9556B2A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Uhlí!$K$45:$K$54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Uhlí!$L$45:$L$54</c:f>
              <c:numCache>
                <c:formatCode>General</c:formatCode>
                <c:ptCount val="10"/>
                <c:pt idx="0">
                  <c:v>38105</c:v>
                </c:pt>
                <c:pt idx="1">
                  <c:v>38528</c:v>
                </c:pt>
                <c:pt idx="2">
                  <c:v>39306</c:v>
                </c:pt>
                <c:pt idx="3">
                  <c:v>39191</c:v>
                </c:pt>
                <c:pt idx="4">
                  <c:v>37471</c:v>
                </c:pt>
                <c:pt idx="5">
                  <c:v>29433</c:v>
                </c:pt>
                <c:pt idx="6">
                  <c:v>29279</c:v>
                </c:pt>
                <c:pt idx="7">
                  <c:v>33380</c:v>
                </c:pt>
                <c:pt idx="8">
                  <c:v>28666</c:v>
                </c:pt>
                <c:pt idx="9">
                  <c:v>23683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72-4A08-9D00-99A9556B2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4664192"/>
        <c:axId val="1624658784"/>
      </c:lineChart>
      <c:catAx>
        <c:axId val="16246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4658784"/>
        <c:crosses val="autoZero"/>
        <c:auto val="1"/>
        <c:lblAlgn val="ctr"/>
        <c:lblOffset val="100"/>
        <c:noMultiLvlLbl val="0"/>
      </c:catAx>
      <c:valAx>
        <c:axId val="1624658784"/>
        <c:scaling>
          <c:orientation val="minMax"/>
          <c:max val="40000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4664192"/>
        <c:crosses val="autoZero"/>
        <c:crossBetween val="between"/>
        <c:majorUnit val="2000"/>
        <c:min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203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13.10.2025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13.10.2025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625213" y="4535489"/>
            <a:ext cx="2122999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Ing. Antonín Beran</a:t>
            </a:r>
          </a:p>
          <a:p>
            <a:r>
              <a:rPr lang="cs-CZ" sz="900" dirty="0">
                <a:solidFill>
                  <a:schemeClr val="bg1"/>
                </a:solidFill>
              </a:rPr>
              <a:t>poradce vrchního ředitele sekce energetiky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Energetika v aktuálních číslech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publications/commission-recommendation-assessment-swd-and-factsheet-draft-updated-national-energy-and-climate-11_en" TargetMode="External"/><Relationship Id="rId2" Type="http://schemas.openxmlformats.org/officeDocument/2006/relationships/hyperlink" Target="https://www.mpo.cz/cz/energetika/strategicke-a-koncepcni-dokumenty/aktualizace-vnitrostatniho-planu-ceske-republiky-v-oblasti-energetiky-a-klimatu--27753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po.gov.cz/cz/energetika/strategicke-a-koncepcni-dokumenty/vnitrostatni-plan-ceske-republiky-v-oblasti-energetiky-a-klimatu--285293/#:~:text=Vnitrost%C3%A1tn%C3%AD%20pl%C3%A1n%20%C4%8CR%20byl%20schv%C3%A1len,proces%20se%20z%C3%A1stupci%20Evropsk%C3%A9%20komise.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/>
          <a:lstStyle/>
          <a:p>
            <a:r>
              <a:rPr lang="cs-CZ" dirty="0"/>
              <a:t>Energetika v aktuálních číslech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6375" y="796231"/>
            <a:ext cx="6181725" cy="770414"/>
          </a:xfrm>
        </p:spPr>
        <p:txBody>
          <a:bodyPr/>
          <a:lstStyle/>
          <a:p>
            <a:r>
              <a:rPr lang="cs-CZ" dirty="0"/>
              <a:t>Energetické fórum Ústeckého kraje 2025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2CD378D9-FBDF-42EF-8E3A-20F0B9567C43}"/>
              </a:ext>
            </a:extLst>
          </p:cNvPr>
          <p:cNvSpPr txBox="1">
            <a:spLocks/>
          </p:cNvSpPr>
          <p:nvPr/>
        </p:nvSpPr>
        <p:spPr>
          <a:xfrm>
            <a:off x="363538" y="2171700"/>
            <a:ext cx="6181725" cy="1123950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800" dirty="0"/>
              <a:t>Most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16. října 2025</a:t>
            </a:r>
          </a:p>
        </p:txBody>
      </p:sp>
    </p:spTree>
    <p:extLst>
      <p:ext uri="{BB962C8B-B14F-4D97-AF65-F5344CB8AC3E}">
        <p14:creationId xmlns:p14="http://schemas.microsoft.com/office/powerpoint/2010/main" val="416093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4D6CA-E371-4DA6-BFE0-FE3BE4A1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4"/>
            <a:ext cx="8418512" cy="461665"/>
          </a:xfrm>
        </p:spPr>
        <p:txBody>
          <a:bodyPr>
            <a:normAutofit/>
          </a:bodyPr>
          <a:lstStyle/>
          <a:p>
            <a:r>
              <a:rPr lang="cs-CZ" sz="3000" dirty="0"/>
              <a:t>Bilance a zásobníky plynu meziročně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EB1728-04E7-4E65-9B90-52840FFB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E8578B4-8EA7-4932-9B29-E81DFA8DB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32"/>
              </p:ext>
            </p:extLst>
          </p:nvPr>
        </p:nvGraphicFramePr>
        <p:xfrm>
          <a:off x="363538" y="815679"/>
          <a:ext cx="8416927" cy="3415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423">
                  <a:extLst>
                    <a:ext uri="{9D8B030D-6E8A-4147-A177-3AD203B41FA5}">
                      <a16:colId xmlns:a16="http://schemas.microsoft.com/office/drawing/2014/main" val="3148334073"/>
                    </a:ext>
                  </a:extLst>
                </a:gridCol>
                <a:gridCol w="743313">
                  <a:extLst>
                    <a:ext uri="{9D8B030D-6E8A-4147-A177-3AD203B41FA5}">
                      <a16:colId xmlns:a16="http://schemas.microsoft.com/office/drawing/2014/main" val="451217716"/>
                    </a:ext>
                  </a:extLst>
                </a:gridCol>
                <a:gridCol w="743313">
                  <a:extLst>
                    <a:ext uri="{9D8B030D-6E8A-4147-A177-3AD203B41FA5}">
                      <a16:colId xmlns:a16="http://schemas.microsoft.com/office/drawing/2014/main" val="2231195559"/>
                    </a:ext>
                  </a:extLst>
                </a:gridCol>
                <a:gridCol w="743313">
                  <a:extLst>
                    <a:ext uri="{9D8B030D-6E8A-4147-A177-3AD203B41FA5}">
                      <a16:colId xmlns:a16="http://schemas.microsoft.com/office/drawing/2014/main" val="758887702"/>
                    </a:ext>
                  </a:extLst>
                </a:gridCol>
                <a:gridCol w="743313">
                  <a:extLst>
                    <a:ext uri="{9D8B030D-6E8A-4147-A177-3AD203B41FA5}">
                      <a16:colId xmlns:a16="http://schemas.microsoft.com/office/drawing/2014/main" val="1193232815"/>
                    </a:ext>
                  </a:extLst>
                </a:gridCol>
                <a:gridCol w="743313">
                  <a:extLst>
                    <a:ext uri="{9D8B030D-6E8A-4147-A177-3AD203B41FA5}">
                      <a16:colId xmlns:a16="http://schemas.microsoft.com/office/drawing/2014/main" val="2074404831"/>
                    </a:ext>
                  </a:extLst>
                </a:gridCol>
                <a:gridCol w="743313">
                  <a:extLst>
                    <a:ext uri="{9D8B030D-6E8A-4147-A177-3AD203B41FA5}">
                      <a16:colId xmlns:a16="http://schemas.microsoft.com/office/drawing/2014/main" val="74289708"/>
                    </a:ext>
                  </a:extLst>
                </a:gridCol>
                <a:gridCol w="743313">
                  <a:extLst>
                    <a:ext uri="{9D8B030D-6E8A-4147-A177-3AD203B41FA5}">
                      <a16:colId xmlns:a16="http://schemas.microsoft.com/office/drawing/2014/main" val="3698887567"/>
                    </a:ext>
                  </a:extLst>
                </a:gridCol>
                <a:gridCol w="743313">
                  <a:extLst>
                    <a:ext uri="{9D8B030D-6E8A-4147-A177-3AD203B41FA5}">
                      <a16:colId xmlns:a16="http://schemas.microsoft.com/office/drawing/2014/main" val="3986807751"/>
                    </a:ext>
                  </a:extLst>
                </a:gridCol>
              </a:tblGrid>
              <a:tr h="1172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%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3889595623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2025 / 2024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Leden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Únor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Březen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Duben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Květen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Červen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Červenec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Srpen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3266036828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Domácí produkce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102%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101%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101%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99%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108%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107%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110%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4270518501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Dovoz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102%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83%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164%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224%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120%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202%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136%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2062680672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Vývoz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 dirty="0">
                          <a:effectLst/>
                        </a:rPr>
                        <a:t>0%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286%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57%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66%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696%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343%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51%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13490689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Změna stavu zásob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58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95%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396%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-212%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241%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187%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649726920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Dodávka celkem (výpočet)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58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136%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113%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107%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132%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94%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1478021510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Dodávka celkem (měřená)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58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100%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136%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113%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107%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132%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99%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108%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2677870152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Počáteční stav zásob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58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64%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44%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42%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66%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88%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36673977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Konečný stav zásob 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58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64%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44%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42%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66%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88%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97%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242782789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Vlastní užití a ztráty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58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180%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120%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128%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175%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156%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-350%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-1%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21%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3785793970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Spotřeba na výrobu elektřiny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58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193%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138%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166%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148%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86%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187%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789661775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Spotřeba v domácnostech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141%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103%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176%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107%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109%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303049221"/>
                  </a:ext>
                </a:extLst>
              </a:tr>
              <a:tr h="1078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1087116271"/>
                  </a:ext>
                </a:extLst>
              </a:tr>
              <a:tr h="107893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2811087940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910787165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2025 / 2024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Leden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Únor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Březen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Duben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Květen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Červen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Červenec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Srpen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373873196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Dovoz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1426652499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Ze země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/>
                </a:tc>
                <a:extLst>
                  <a:ext uri="{0D108BD9-81ED-4DB2-BD59-A6C34878D82A}">
                    <a16:rowId xmlns:a16="http://schemas.microsoft.com/office/drawing/2014/main" val="3103640701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Slovensko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2561827253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Německo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241%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144%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260%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314%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189%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207%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357%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209%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3330550991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Polsko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1073796990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Celkem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102%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83%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164%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224%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120%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202%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136%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1913586050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Vyvoz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3868399586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Do země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2031988417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Německo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705033176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Slovensko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4008478929"/>
                  </a:ext>
                </a:extLst>
              </a:tr>
              <a:tr h="1125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Polsko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1865073608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Celkem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58%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700%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750%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341%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50%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4153891853"/>
                  </a:ext>
                </a:extLst>
              </a:tr>
              <a:tr h="1172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DOVOZ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107%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72%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164%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230%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119%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111%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170%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 dirty="0">
                          <a:effectLst/>
                        </a:rPr>
                        <a:t>140%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ctr"/>
                </a:tc>
                <a:extLst>
                  <a:ext uri="{0D108BD9-81ED-4DB2-BD59-A6C34878D82A}">
                    <a16:rowId xmlns:a16="http://schemas.microsoft.com/office/drawing/2014/main" val="184757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6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26C26-86C9-4E1D-A411-01CA502F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4"/>
            <a:ext cx="8418512" cy="461665"/>
          </a:xfrm>
        </p:spPr>
        <p:txBody>
          <a:bodyPr>
            <a:normAutofit/>
          </a:bodyPr>
          <a:lstStyle/>
          <a:p>
            <a:r>
              <a:rPr lang="cs-CZ" sz="3000" dirty="0"/>
              <a:t>Stav k 18. 9. 2025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F3DE96-76C5-46FF-8EF5-2DACBBC18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900" dirty="0"/>
              <a:t>Až na drobné tranzitní přetoky ČR na přelomu srpna a září nedochází k tranzitu plynu na Slovensko. Stabilní malý tok do Polska.</a:t>
            </a:r>
          </a:p>
          <a:p>
            <a:pPr algn="just"/>
            <a:r>
              <a:rPr lang="cs-CZ" sz="1900" dirty="0"/>
              <a:t>Domácí spotřeby jsou nízké, okolo 100–120 </a:t>
            </a:r>
            <a:r>
              <a:rPr lang="cs-CZ" sz="1900" dirty="0" err="1"/>
              <a:t>GWh</a:t>
            </a:r>
            <a:r>
              <a:rPr lang="cs-CZ" sz="1900" dirty="0"/>
              <a:t>/d. Zbývající část přítoku z Německa je vtlačena do zásobníků.</a:t>
            </a:r>
          </a:p>
          <a:p>
            <a:pPr algn="just"/>
            <a:r>
              <a:rPr lang="cs-CZ" sz="1900" dirty="0"/>
              <a:t>Na přelomu srpna a září 2025 byl LNG EU </a:t>
            </a:r>
            <a:r>
              <a:rPr lang="cs-CZ" sz="1900" dirty="0" err="1"/>
              <a:t>Price</a:t>
            </a:r>
            <a:r>
              <a:rPr lang="cs-CZ" sz="1900" dirty="0"/>
              <a:t> (LNG dodané </a:t>
            </a:r>
            <a:r>
              <a:rPr lang="cs-CZ" sz="1900" dirty="0" err="1"/>
              <a:t>Delivery</a:t>
            </a:r>
            <a:r>
              <a:rPr lang="cs-CZ" sz="1900" dirty="0"/>
              <a:t> Ex-</a:t>
            </a:r>
            <a:r>
              <a:rPr lang="cs-CZ" sz="1900" dirty="0" err="1"/>
              <a:t>Ship</a:t>
            </a:r>
            <a:r>
              <a:rPr lang="cs-CZ" sz="1900" dirty="0"/>
              <a:t> do evropských terminálů) stabilně pod úrovní TTF, dovoz a </a:t>
            </a:r>
            <a:r>
              <a:rPr lang="cs-CZ" sz="1900" dirty="0" err="1"/>
              <a:t>regasifikace</a:t>
            </a:r>
            <a:r>
              <a:rPr lang="cs-CZ" sz="1900" dirty="0"/>
              <a:t> v Evropě tak byly ekonomicky výhodné. Henry Hub se drží na ceně kolem 8–9 EUR/</a:t>
            </a:r>
            <a:r>
              <a:rPr lang="cs-CZ" sz="1900" dirty="0" err="1"/>
              <a:t>MWh</a:t>
            </a:r>
            <a:r>
              <a:rPr lang="cs-CZ" sz="1900" dirty="0"/>
              <a:t> X evropský TTF i asijský JKM okolo 30 EUR/</a:t>
            </a:r>
            <a:r>
              <a:rPr lang="cs-CZ" sz="1900" dirty="0" err="1"/>
              <a:t>MWh</a:t>
            </a:r>
            <a:r>
              <a:rPr lang="cs-CZ" sz="1900" dirty="0"/>
              <a:t> -&gt; spread mezi severoamerickým a evropským trhem je markantní.</a:t>
            </a:r>
          </a:p>
          <a:p>
            <a:endParaRPr lang="cs-CZ" sz="1900" dirty="0"/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81680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E8080-8C62-48D6-A18E-80B3DE6D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ze dne 18. 9. 2025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570B2AB-5324-4CCA-A075-6917A03AC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21C44F-1B6D-4922-B739-E612B770A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80" y="954534"/>
            <a:ext cx="5402242" cy="35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9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86A90-C0F4-4360-90AF-4209AB98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4"/>
            <a:ext cx="8418512" cy="723275"/>
          </a:xfrm>
        </p:spPr>
        <p:txBody>
          <a:bodyPr/>
          <a:lstStyle/>
          <a:p>
            <a:r>
              <a:rPr lang="cs-CZ" sz="3200" dirty="0"/>
              <a:t>Vodíkový koridor</a:t>
            </a:r>
            <a:br>
              <a:rPr lang="cs-CZ" sz="1500" dirty="0"/>
            </a:br>
            <a:r>
              <a:rPr lang="cs-CZ" sz="1500" dirty="0"/>
              <a:t>NET4GAS je jedním z lídrů dokončené studie pro vodíkový koridor </a:t>
            </a:r>
            <a:r>
              <a:rPr lang="cs-CZ" sz="1500" dirty="0" err="1"/>
              <a:t>SunsHyne</a:t>
            </a:r>
            <a:endParaRPr lang="cs-CZ" sz="15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4E3E56-0035-47D8-99A6-524260FD2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912776"/>
            <a:ext cx="5707062" cy="35893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900" dirty="0"/>
              <a:t>Studie se zaměřuje na předběžné technické a komerční posouzení plánovaného vodíkového koridoru spojujícího severní Afriku (výrobní centra vodíku) se střední a západní Evropou (oblasti vysoké poptávky). Jeho délka činí 3 400 kilometrů a do provozu by měl být uveden v roce 2030.</a:t>
            </a:r>
          </a:p>
          <a:p>
            <a:pPr algn="just"/>
            <a:r>
              <a:rPr lang="cs-CZ" sz="1900" dirty="0"/>
              <a:t>Projekt bude kombinovat výstavbu nových vodíkových potrubí s přeměnou stávající infrastruktury na přepravu vodíku.</a:t>
            </a:r>
          </a:p>
          <a:p>
            <a:pPr algn="just"/>
            <a:r>
              <a:rPr lang="cs-CZ" sz="1900" dirty="0"/>
              <a:t>Příspěvek NET4GAS ke koridoru se táhne od </a:t>
            </a:r>
            <a:r>
              <a:rPr lang="cs-CZ" sz="1900" dirty="0" err="1"/>
              <a:t>Lanžhota</a:t>
            </a:r>
            <a:r>
              <a:rPr lang="cs-CZ" sz="1900" dirty="0"/>
              <a:t> na slovensko-české hranici až po </a:t>
            </a:r>
            <a:r>
              <a:rPr lang="cs-CZ" sz="1900" dirty="0" err="1"/>
              <a:t>Waidhaus</a:t>
            </a:r>
            <a:r>
              <a:rPr lang="cs-CZ" sz="1900" dirty="0"/>
              <a:t> na česko-německé hranici. Přibližně 400 km dlouhý </a:t>
            </a:r>
            <a:r>
              <a:rPr lang="cs-CZ" sz="1900" dirty="0" err="1"/>
              <a:t>vodíkovod</a:t>
            </a:r>
            <a:r>
              <a:rPr lang="cs-CZ" sz="1900" dirty="0"/>
              <a:t> bez kompresních stanic umožní kapacitu 144 </a:t>
            </a:r>
            <a:r>
              <a:rPr lang="cs-CZ" sz="1900" dirty="0" err="1"/>
              <a:t>GWh</a:t>
            </a:r>
            <a:r>
              <a:rPr lang="cs-CZ" sz="1900" dirty="0"/>
              <a:t> denně.</a:t>
            </a:r>
          </a:p>
          <a:p>
            <a:pPr marL="0" indent="0" algn="just">
              <a:buNone/>
            </a:pPr>
            <a:endParaRPr lang="cs-CZ" sz="19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F8CF68-F295-4812-8DAA-1BECC57C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57" y="1317005"/>
            <a:ext cx="2683008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2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4D6CA-E371-4DA6-BFE0-FE3BE4A1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6" y="301626"/>
            <a:ext cx="2670175" cy="461665"/>
          </a:xfrm>
        </p:spPr>
        <p:txBody>
          <a:bodyPr>
            <a:normAutofit fontScale="90000"/>
          </a:bodyPr>
          <a:lstStyle/>
          <a:p>
            <a:r>
              <a:rPr lang="cs-CZ" sz="3000" dirty="0"/>
              <a:t>Černé uhlí</a:t>
            </a:r>
            <a:r>
              <a:rPr lang="cs-CZ" sz="3200" dirty="0"/>
              <a:t> </a:t>
            </a:r>
            <a:r>
              <a:rPr lang="cs-CZ" sz="2000" dirty="0"/>
              <a:t>(tisíce tun)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A36D1C3-0719-4A33-91E3-C05A4DA70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690595"/>
              </p:ext>
            </p:extLst>
          </p:nvPr>
        </p:nvGraphicFramePr>
        <p:xfrm>
          <a:off x="442913" y="1001714"/>
          <a:ext cx="7967662" cy="331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68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4D6CA-E371-4DA6-BFE0-FE3BE4A1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234" y="354014"/>
            <a:ext cx="2974054" cy="461665"/>
          </a:xfrm>
        </p:spPr>
        <p:txBody>
          <a:bodyPr>
            <a:normAutofit/>
          </a:bodyPr>
          <a:lstStyle/>
          <a:p>
            <a:r>
              <a:rPr lang="cs-CZ" sz="3000" dirty="0"/>
              <a:t>Hnědé uhlí </a:t>
            </a:r>
            <a:r>
              <a:rPr lang="cs-CZ" sz="2000" dirty="0"/>
              <a:t>(tisíce tun)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1C972BC-1307-46DD-9BBF-F7FD4142D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458505"/>
              </p:ext>
            </p:extLst>
          </p:nvPr>
        </p:nvGraphicFramePr>
        <p:xfrm>
          <a:off x="545690" y="678426"/>
          <a:ext cx="8045860" cy="373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22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4D6CA-E371-4DA6-BFE0-FE3BE4A1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4"/>
            <a:ext cx="8418512" cy="461665"/>
          </a:xfrm>
        </p:spPr>
        <p:txBody>
          <a:bodyPr>
            <a:normAutofit/>
          </a:bodyPr>
          <a:lstStyle/>
          <a:p>
            <a:r>
              <a:rPr lang="cs-CZ" sz="3000" dirty="0"/>
              <a:t>Těžba a dodávky uhlí v roce 2025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EB1728-04E7-4E65-9B90-52840FFB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4CECE62-67B6-495D-83DB-B52E70E5E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63615"/>
              </p:ext>
            </p:extLst>
          </p:nvPr>
        </p:nvGraphicFramePr>
        <p:xfrm>
          <a:off x="363538" y="899780"/>
          <a:ext cx="8418509" cy="3268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028">
                  <a:extLst>
                    <a:ext uri="{9D8B030D-6E8A-4147-A177-3AD203B41FA5}">
                      <a16:colId xmlns:a16="http://schemas.microsoft.com/office/drawing/2014/main" val="394544282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390796834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3124413914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177414107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1457980741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3757093123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17873552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4269017526"/>
                    </a:ext>
                  </a:extLst>
                </a:gridCol>
              </a:tblGrid>
              <a:tr h="2100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Těžba tis. tun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008684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2025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Leden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Únor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Březen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Duben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Květen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Červen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Červenec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6276257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Černé uhlí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16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52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138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141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165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150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3101198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   koksovatelné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822390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   energetické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351763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Hnědé uhlí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2 556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2 483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2 585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2 102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1 587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1 232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1 697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817549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   tříděné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8236018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   průmyslové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2 440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2 374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2 493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1 975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1 543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1145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1 620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7738250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Koks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116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100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112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118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116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114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9876205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7642368"/>
                  </a:ext>
                </a:extLst>
              </a:tr>
              <a:tr h="328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Dodávka energetického uhlí (tis. tun)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4722842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2025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Leden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Únor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Březen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Duben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Květen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Červen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Červenec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0338408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Černé uhlí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2654331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Hnědé uhlí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2 570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2 423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2 569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2 116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1 574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1 198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1 701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245052"/>
                  </a:ext>
                </a:extLst>
              </a:tr>
              <a:tr h="210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Celkem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2 644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2 509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2 655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2 194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1 658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1 323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1 796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851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02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4D6CA-E371-4DA6-BFE0-FE3BE4A1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4"/>
            <a:ext cx="8418512" cy="461665"/>
          </a:xfrm>
        </p:spPr>
        <p:txBody>
          <a:bodyPr>
            <a:normAutofit/>
          </a:bodyPr>
          <a:lstStyle/>
          <a:p>
            <a:r>
              <a:rPr lang="cs-CZ" sz="3000" dirty="0"/>
              <a:t>Těžba a dodávky uhlí meziročně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EB1728-04E7-4E65-9B90-52840FFB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9C90D01-67C1-4B90-AA83-9131C437C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955964"/>
              </p:ext>
            </p:extLst>
          </p:nvPr>
        </p:nvGraphicFramePr>
        <p:xfrm>
          <a:off x="361950" y="912777"/>
          <a:ext cx="8418509" cy="3268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028">
                  <a:extLst>
                    <a:ext uri="{9D8B030D-6E8A-4147-A177-3AD203B41FA5}">
                      <a16:colId xmlns:a16="http://schemas.microsoft.com/office/drawing/2014/main" val="503222937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1081319481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3598186726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1288485229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109022935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3608739159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2624674007"/>
                    </a:ext>
                  </a:extLst>
                </a:gridCol>
                <a:gridCol w="970783">
                  <a:extLst>
                    <a:ext uri="{9D8B030D-6E8A-4147-A177-3AD203B41FA5}">
                      <a16:colId xmlns:a16="http://schemas.microsoft.com/office/drawing/2014/main" val="383271815"/>
                    </a:ext>
                  </a:extLst>
                </a:gridCol>
              </a:tblGrid>
              <a:tr h="2179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Těžba 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2741907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2025 / 2024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Leden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Únor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Březen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Duben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Květen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Červen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Červenec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3053018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Černé uhlí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19%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58%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70%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100%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112%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224%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349%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7677507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   koksovatelné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164%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272%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261%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288%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11224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   energetické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179%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589%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5872552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Hnědé uhlí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108%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113%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124%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139%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100%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82%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105%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2533101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   tříděné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130%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131%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187%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0421716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   průmyslové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140%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4913508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Koks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9443701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3827975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Dodávka energetického uhlí %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3203959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2025 / 2024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Leden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Únor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Březen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Duben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Květen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Červen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Červenec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3041615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Černé uhlí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287288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Hnědé uhlí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139%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0512418"/>
                  </a:ext>
                </a:extLst>
              </a:tr>
              <a:tr h="2179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Celkem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134%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104%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611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0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486E4-0DDC-4E6B-9CA3-CFC20B4A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2123658"/>
          </a:xfrm>
        </p:spPr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1800" dirty="0"/>
              <a:t>antonin.beran@mpo.gov.cz</a:t>
            </a:r>
          </a:p>
        </p:txBody>
      </p:sp>
    </p:spTree>
    <p:extLst>
      <p:ext uri="{BB962C8B-B14F-4D97-AF65-F5344CB8AC3E}">
        <p14:creationId xmlns:p14="http://schemas.microsoft.com/office/powerpoint/2010/main" val="73147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520F1-D527-4C92-BC78-BD50EE2D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334566"/>
            <a:ext cx="6715125" cy="492443"/>
          </a:xfrm>
        </p:spPr>
        <p:txBody>
          <a:bodyPr/>
          <a:lstStyle/>
          <a:p>
            <a:r>
              <a:rPr lang="cs-CZ" sz="3200" dirty="0"/>
              <a:t>Strategické dokumenty v energetice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80E64F-EC27-41F3-8EED-6D660007D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450"/>
              </a:spcAft>
            </a:pPr>
            <a:r>
              <a:rPr lang="cs-CZ" b="1" dirty="0"/>
              <a:t>Vnitrostátní plán ČR v oblasti energetiky a klimatu</a:t>
            </a:r>
          </a:p>
          <a:p>
            <a:pPr lvl="1">
              <a:spcAft>
                <a:spcPts val="450"/>
              </a:spcAft>
            </a:pPr>
            <a:r>
              <a:rPr lang="cs-CZ" dirty="0"/>
              <a:t>V říjnu 2023 schválen </a:t>
            </a:r>
            <a:r>
              <a:rPr lang="cs-CZ" b="1" dirty="0"/>
              <a:t>návrh aktualizace Vnitrostátního plánu České republiky </a:t>
            </a:r>
            <a:r>
              <a:rPr lang="cs-CZ" dirty="0"/>
              <a:t>v oblasti energetiky a klimatu (</a:t>
            </a:r>
            <a:r>
              <a:rPr lang="cs-CZ" dirty="0">
                <a:hlinkClick r:id="rId2"/>
              </a:rPr>
              <a:t>odkaz</a:t>
            </a:r>
            <a:r>
              <a:rPr lang="cs-CZ" dirty="0"/>
              <a:t>).</a:t>
            </a:r>
          </a:p>
          <a:p>
            <a:pPr lvl="1">
              <a:spcAft>
                <a:spcPts val="450"/>
              </a:spcAft>
            </a:pPr>
            <a:r>
              <a:rPr lang="cs-CZ" dirty="0"/>
              <a:t>V prosinci 2023 vydala </a:t>
            </a:r>
            <a:r>
              <a:rPr lang="cs-CZ" b="1" dirty="0"/>
              <a:t>evropská komise doporučení k návrhu aktualizace </a:t>
            </a:r>
            <a:r>
              <a:rPr lang="cs-CZ" dirty="0"/>
              <a:t>(</a:t>
            </a:r>
            <a:r>
              <a:rPr lang="cs-CZ" dirty="0">
                <a:hlinkClick r:id="rId3"/>
              </a:rPr>
              <a:t>odkaz</a:t>
            </a:r>
            <a:r>
              <a:rPr lang="cs-CZ" dirty="0"/>
              <a:t>).</a:t>
            </a:r>
          </a:p>
          <a:p>
            <a:pPr lvl="1">
              <a:spcAft>
                <a:spcPts val="450"/>
              </a:spcAft>
            </a:pPr>
            <a:r>
              <a:rPr lang="cs-CZ" dirty="0"/>
              <a:t>Aktualizace Vnitrostátního plánu ČR byla schválena vládou ČR </a:t>
            </a:r>
            <a:r>
              <a:rPr lang="cs-CZ" b="1" dirty="0"/>
              <a:t>18. prosince 2024</a:t>
            </a:r>
            <a:r>
              <a:rPr lang="cs-CZ" dirty="0"/>
              <a:t> (</a:t>
            </a:r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</a:t>
            </a:r>
            <a:r>
              <a:rPr lang="cs-CZ" dirty="0"/>
              <a:t>);</a:t>
            </a:r>
          </a:p>
          <a:p>
            <a:pPr>
              <a:spcAft>
                <a:spcPts val="450"/>
              </a:spcAft>
            </a:pPr>
            <a:r>
              <a:rPr lang="cs-CZ" dirty="0"/>
              <a:t>Aktualizace </a:t>
            </a:r>
            <a:r>
              <a:rPr lang="cs-CZ" b="1" dirty="0"/>
              <a:t>Státní energetické koncepce ČR </a:t>
            </a:r>
            <a:r>
              <a:rPr lang="cs-CZ" dirty="0"/>
              <a:t>a </a:t>
            </a:r>
            <a:r>
              <a:rPr lang="cs-CZ" b="1" dirty="0"/>
              <a:t>Politiky ochrany klimatu v ČR</a:t>
            </a:r>
          </a:p>
          <a:p>
            <a:pPr lvl="1">
              <a:spcAft>
                <a:spcPts val="450"/>
              </a:spcAft>
            </a:pPr>
            <a:r>
              <a:rPr lang="cs-CZ" dirty="0"/>
              <a:t>Byla připravena aktualizace obou dokumentů. Stále však probíhá jejich schvalování, respektive politická diskuse.</a:t>
            </a:r>
            <a:endParaRPr lang="cs-CZ" b="1" dirty="0"/>
          </a:p>
          <a:p>
            <a:r>
              <a:rPr lang="cs-CZ" b="1" dirty="0"/>
              <a:t>Související/návazné (implementační) strategie: </a:t>
            </a:r>
            <a:r>
              <a:rPr lang="cs-CZ" dirty="0"/>
              <a:t>Vodíková strategie, Národní akční plán pro chytré sítě atd.</a:t>
            </a:r>
          </a:p>
        </p:txBody>
      </p:sp>
    </p:spTree>
    <p:extLst>
      <p:ext uri="{BB962C8B-B14F-4D97-AF65-F5344CB8AC3E}">
        <p14:creationId xmlns:p14="http://schemas.microsoft.com/office/powerpoint/2010/main" val="418401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23E86-FCD1-472F-A259-75235B08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44980"/>
            <a:ext cx="3673475" cy="430887"/>
          </a:xfrm>
        </p:spPr>
        <p:txBody>
          <a:bodyPr/>
          <a:lstStyle/>
          <a:p>
            <a:r>
              <a:rPr lang="cs-CZ" dirty="0"/>
              <a:t>Výroba elektřiny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EF1279-055C-4300-A84D-D8ACF3281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375" y="782245"/>
            <a:ext cx="3673475" cy="3384943"/>
          </a:xfrm>
        </p:spPr>
        <p:txBody>
          <a:bodyPr/>
          <a:lstStyle/>
          <a:p>
            <a:pPr algn="just"/>
            <a:r>
              <a:rPr lang="cs-CZ" sz="2000" dirty="0"/>
              <a:t>Celková výroba elektřiny brutto v roce 2024 dosáhla hodnoty 73,9 </a:t>
            </a:r>
            <a:r>
              <a:rPr lang="cs-CZ" sz="2000" dirty="0" err="1"/>
              <a:t>TWh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sz="2000" b="1" dirty="0"/>
              <a:t>meziroční pokles o 3,1 </a:t>
            </a:r>
            <a:r>
              <a:rPr lang="cs-CZ" sz="2000" b="1" dirty="0" err="1"/>
              <a:t>TWh</a:t>
            </a:r>
            <a:r>
              <a:rPr lang="cs-CZ" sz="2000" dirty="0"/>
              <a:t> (-4 %) proti roku 2023.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D4E6AB1-E7A4-4C3A-9188-7C5A5ECC7EC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102099" y="1177814"/>
            <a:ext cx="4884687" cy="2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23E86-FCD1-472F-A259-75235B08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44980"/>
            <a:ext cx="8626475" cy="861774"/>
          </a:xfrm>
        </p:spPr>
        <p:txBody>
          <a:bodyPr/>
          <a:lstStyle/>
          <a:p>
            <a:r>
              <a:rPr lang="cs-CZ" dirty="0"/>
              <a:t>Vývoj podílu paliv a technologií na výrobě elektřiny brutto (</a:t>
            </a:r>
            <a:r>
              <a:rPr lang="cs-CZ" dirty="0" err="1"/>
              <a:t>GWh</a:t>
            </a:r>
            <a:r>
              <a:rPr lang="cs-CZ" dirty="0"/>
              <a:t>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96E820-2696-40AC-8844-49B610E54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0"/>
          <a:stretch/>
        </p:blipFill>
        <p:spPr>
          <a:xfrm>
            <a:off x="92075" y="1365250"/>
            <a:ext cx="8959850" cy="259211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A8B50E5-919C-456D-AFA2-FFE2B29B3819}"/>
              </a:ext>
            </a:extLst>
          </p:cNvPr>
          <p:cNvSpPr txBox="1"/>
          <p:nvPr/>
        </p:nvSpPr>
        <p:spPr>
          <a:xfrm>
            <a:off x="182880" y="4137660"/>
            <a:ext cx="855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Poznámka: Pro účely plnění Evropských cílů je sledován podíl OZE dle specifické metodiky; ERÚ vyhodnocuje podíl OZE v rámci „prostého“ podílu elektřiny vyrobené z OZE na celkové výrobě (tyto hodnoty tedy mohou být rozdílné, a to z metodologických důvodů)  </a:t>
            </a:r>
          </a:p>
        </p:txBody>
      </p:sp>
    </p:spTree>
    <p:extLst>
      <p:ext uri="{BB962C8B-B14F-4D97-AF65-F5344CB8AC3E}">
        <p14:creationId xmlns:p14="http://schemas.microsoft.com/office/powerpoint/2010/main" val="303404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23E86-FCD1-472F-A259-75235B08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44980"/>
            <a:ext cx="8081963" cy="393208"/>
          </a:xfrm>
        </p:spPr>
        <p:txBody>
          <a:bodyPr/>
          <a:lstStyle/>
          <a:p>
            <a:r>
              <a:rPr lang="cs-CZ" dirty="0"/>
              <a:t>Výroba elektřiny v roce 2025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C7B316C-E559-4309-82AF-ECDA335FF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85858"/>
              </p:ext>
            </p:extLst>
          </p:nvPr>
        </p:nvGraphicFramePr>
        <p:xfrm>
          <a:off x="366713" y="1038225"/>
          <a:ext cx="7862640" cy="3273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216">
                  <a:extLst>
                    <a:ext uri="{9D8B030D-6E8A-4147-A177-3AD203B41FA5}">
                      <a16:colId xmlns:a16="http://schemas.microsoft.com/office/drawing/2014/main" val="3411554274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3813538299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2071072779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4253505563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2103922306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1984235576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2925103732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4012152098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293048639"/>
                    </a:ext>
                  </a:extLst>
                </a:gridCol>
              </a:tblGrid>
              <a:tr h="1363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GWh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2829958101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2025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Leden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Únor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Březen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Duben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Květen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Červen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Červenec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Srpen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3194807991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Čistá výroba elektřiny podle paliv 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7 148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6 750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6 818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5 806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5 399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4 385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5 168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5 598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405727570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Jádro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2 554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2 367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2 606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2 382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2 596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2 117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2 150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2 862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3380712427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Tepelné elektrárny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4 115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3 862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3 500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2 636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2 024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1 446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2 294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1 936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508791652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Uhlí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 dirty="0">
                          <a:effectLst/>
                        </a:rPr>
                        <a:t>3 132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2 955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2 598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1 838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1 283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788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1 573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1 347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801789973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Kapalná paliva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500781259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Zemní plyn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505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468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407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336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278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278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147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3853524068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Spalitelné OZE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463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425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480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451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454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434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428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427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980692658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Ostatní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548102314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Voda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285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243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248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233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198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178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181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206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932963727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Vodní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201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156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157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144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705332785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Přečerpávací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3430085126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Větrné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89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49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34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445679601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Fotovoltaické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226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405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487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524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588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496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553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618973519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Ostatní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363177234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021290946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Bilance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4028468164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Čistá výroba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7 148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6 750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6 818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5 806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5 399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4 385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5 168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5 598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71604403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Dovoz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1 940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1 484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1 279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1 000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1 298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1 627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1 242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862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439210136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Vývoz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2 820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2 435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2 394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1 798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1 748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1 314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1 727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1 764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664215387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Spotřeba na přečerpání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146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4092149971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Distribuční ztráty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324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293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276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239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213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185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236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234</a:t>
                      </a:r>
                      <a:endParaRPr lang="cs-CZ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982196676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Tuzemská spotřeba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5 831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5 393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5 307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4 651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4 623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4 422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4 333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 dirty="0">
                          <a:effectLst/>
                        </a:rPr>
                        <a:t>4 315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60064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0870E-DCD9-438D-A6E2-53487D1B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1" y="359267"/>
            <a:ext cx="8369300" cy="430887"/>
          </a:xfrm>
        </p:spPr>
        <p:txBody>
          <a:bodyPr/>
          <a:lstStyle/>
          <a:p>
            <a:r>
              <a:rPr lang="pl-PL" sz="2800" dirty="0"/>
              <a:t>Výroba elektřiny podle technologií a paliv, meziročně</a:t>
            </a:r>
            <a:endParaRPr lang="cs-CZ" dirty="0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D5AF1BCA-F428-4771-BBD9-E8C111E43E64}"/>
              </a:ext>
            </a:extLst>
          </p:cNvPr>
          <p:cNvSpPr txBox="1">
            <a:spLocks/>
          </p:cNvSpPr>
          <p:nvPr/>
        </p:nvSpPr>
        <p:spPr>
          <a:xfrm>
            <a:off x="452438" y="796532"/>
            <a:ext cx="8621712" cy="337499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1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045F8BB-1485-4CE6-89F7-E8F16DA5C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2163"/>
              </p:ext>
            </p:extLst>
          </p:nvPr>
        </p:nvGraphicFramePr>
        <p:xfrm>
          <a:off x="314325" y="935034"/>
          <a:ext cx="7862640" cy="3273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216">
                  <a:extLst>
                    <a:ext uri="{9D8B030D-6E8A-4147-A177-3AD203B41FA5}">
                      <a16:colId xmlns:a16="http://schemas.microsoft.com/office/drawing/2014/main" val="2730465654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1330963018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1309997558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2599022076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2670168930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2226807137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2461479461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1441670654"/>
                    </a:ext>
                  </a:extLst>
                </a:gridCol>
                <a:gridCol w="727428">
                  <a:extLst>
                    <a:ext uri="{9D8B030D-6E8A-4147-A177-3AD203B41FA5}">
                      <a16:colId xmlns:a16="http://schemas.microsoft.com/office/drawing/2014/main" val="876499393"/>
                    </a:ext>
                  </a:extLst>
                </a:gridCol>
              </a:tblGrid>
              <a:tr h="1363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b"/>
                </a:tc>
                <a:extLst>
                  <a:ext uri="{0D108BD9-81ED-4DB2-BD59-A6C34878D82A}">
                    <a16:rowId xmlns:a16="http://schemas.microsoft.com/office/drawing/2014/main" val="2298197797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Index 2025 / 2024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Leden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Únor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Březen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Duben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Květen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Červen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Červenec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Srpen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3444275840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Čistá výroba elektřiny podle paliv 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88%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11818013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Jádro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118%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95%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979684570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Tepelné elektrárny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118%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55%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747201945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Uhlí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90%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131%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53%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26%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75%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45%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146564813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Kapalná paliva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168%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132%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150%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138%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93%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175%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63%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032133610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Zemní plyn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107%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105%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111%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110%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100%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480167859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Spalitelné OZE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104%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97%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95%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118%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103%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98%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115%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130%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826672056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Ostatní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55%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84%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107%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3312390957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Voda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47%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58%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63%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869392625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Vodní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103%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90%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81%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93%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139%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4072163041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Přečerpávací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022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54%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75%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93%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106%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152%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140%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120%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53914989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Větrné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172%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118%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600331527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Fotovoltaické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694773063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Ostatní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3886521751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103441830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Bilance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529665602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Čistá výroba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119%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3649186140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Dovoz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142%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135%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134%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123%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7216613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Vývoz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108%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96%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80%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95%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141%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002826211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Spotřeba na přečerpání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78%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98%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2687878152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Distribuční ztráty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105%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4099399265"/>
                  </a:ext>
                </a:extLst>
              </a:tr>
              <a:tr h="1363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Tuzemská spotřeba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99%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107%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105%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101%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104%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103%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>
                          <a:effectLst/>
                        </a:rPr>
                        <a:t>100%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u="none" strike="noStrike" dirty="0">
                          <a:effectLst/>
                        </a:rPr>
                        <a:t>99%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8" marR="6418" marT="6418" marB="0" anchor="ctr"/>
                </a:tc>
                <a:extLst>
                  <a:ext uri="{0D108BD9-81ED-4DB2-BD59-A6C34878D82A}">
                    <a16:rowId xmlns:a16="http://schemas.microsoft.com/office/drawing/2014/main" val="1485152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06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2C6A6-4850-4A18-BF21-B0D8B967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56584"/>
            <a:ext cx="8493125" cy="430887"/>
          </a:xfrm>
        </p:spPr>
        <p:txBody>
          <a:bodyPr/>
          <a:lstStyle/>
          <a:p>
            <a:r>
              <a:rPr lang="cs-CZ" dirty="0"/>
              <a:t>Dlouhodobý vývoj výroby a spotřeby elektřiny (</a:t>
            </a:r>
            <a:r>
              <a:rPr lang="cs-CZ" dirty="0" err="1"/>
              <a:t>TWh</a:t>
            </a:r>
            <a:r>
              <a:rPr lang="cs-CZ" dirty="0"/>
              <a:t>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5C376F1-004F-476E-9C46-78F564D80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5"/>
          <a:stretch/>
        </p:blipFill>
        <p:spPr>
          <a:xfrm>
            <a:off x="355600" y="1098550"/>
            <a:ext cx="8585200" cy="32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4D6CA-E371-4DA6-BFE0-FE3BE4A1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4"/>
            <a:ext cx="8418512" cy="461665"/>
          </a:xfrm>
        </p:spPr>
        <p:txBody>
          <a:bodyPr>
            <a:normAutofit/>
          </a:bodyPr>
          <a:lstStyle/>
          <a:p>
            <a:r>
              <a:rPr lang="cs-CZ" sz="3000" dirty="0"/>
              <a:t>Bilance a zásobníky plynu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EB1728-04E7-4E65-9B90-52840FFB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0134D1-7917-4A77-B5D9-22269DCD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8" y="1053684"/>
            <a:ext cx="3860800" cy="293490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436293-5C07-4BBE-A229-C8A95ACB0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895" y="1053684"/>
            <a:ext cx="4535218" cy="26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4D6CA-E371-4DA6-BFE0-FE3BE4A1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4"/>
            <a:ext cx="8418512" cy="461665"/>
          </a:xfrm>
        </p:spPr>
        <p:txBody>
          <a:bodyPr>
            <a:normAutofit/>
          </a:bodyPr>
          <a:lstStyle/>
          <a:p>
            <a:r>
              <a:rPr lang="cs-CZ" sz="3000" dirty="0"/>
              <a:t>Bilance a zásobníky plynu v roce 2025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EB1728-04E7-4E65-9B90-52840FFBF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F805924-E656-4F65-AE76-17ECEE86F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206167"/>
              </p:ext>
            </p:extLst>
          </p:nvPr>
        </p:nvGraphicFramePr>
        <p:xfrm>
          <a:off x="361950" y="852487"/>
          <a:ext cx="8420098" cy="3519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1354">
                  <a:extLst>
                    <a:ext uri="{9D8B030D-6E8A-4147-A177-3AD203B41FA5}">
                      <a16:colId xmlns:a16="http://schemas.microsoft.com/office/drawing/2014/main" val="1990236493"/>
                    </a:ext>
                  </a:extLst>
                </a:gridCol>
                <a:gridCol w="743593">
                  <a:extLst>
                    <a:ext uri="{9D8B030D-6E8A-4147-A177-3AD203B41FA5}">
                      <a16:colId xmlns:a16="http://schemas.microsoft.com/office/drawing/2014/main" val="4055874111"/>
                    </a:ext>
                  </a:extLst>
                </a:gridCol>
                <a:gridCol w="743593">
                  <a:extLst>
                    <a:ext uri="{9D8B030D-6E8A-4147-A177-3AD203B41FA5}">
                      <a16:colId xmlns:a16="http://schemas.microsoft.com/office/drawing/2014/main" val="599629565"/>
                    </a:ext>
                  </a:extLst>
                </a:gridCol>
                <a:gridCol w="743593">
                  <a:extLst>
                    <a:ext uri="{9D8B030D-6E8A-4147-A177-3AD203B41FA5}">
                      <a16:colId xmlns:a16="http://schemas.microsoft.com/office/drawing/2014/main" val="100591459"/>
                    </a:ext>
                  </a:extLst>
                </a:gridCol>
                <a:gridCol w="743593">
                  <a:extLst>
                    <a:ext uri="{9D8B030D-6E8A-4147-A177-3AD203B41FA5}">
                      <a16:colId xmlns:a16="http://schemas.microsoft.com/office/drawing/2014/main" val="4288647242"/>
                    </a:ext>
                  </a:extLst>
                </a:gridCol>
                <a:gridCol w="743593">
                  <a:extLst>
                    <a:ext uri="{9D8B030D-6E8A-4147-A177-3AD203B41FA5}">
                      <a16:colId xmlns:a16="http://schemas.microsoft.com/office/drawing/2014/main" val="2166448933"/>
                    </a:ext>
                  </a:extLst>
                </a:gridCol>
                <a:gridCol w="743593">
                  <a:extLst>
                    <a:ext uri="{9D8B030D-6E8A-4147-A177-3AD203B41FA5}">
                      <a16:colId xmlns:a16="http://schemas.microsoft.com/office/drawing/2014/main" val="3555043004"/>
                    </a:ext>
                  </a:extLst>
                </a:gridCol>
                <a:gridCol w="743593">
                  <a:extLst>
                    <a:ext uri="{9D8B030D-6E8A-4147-A177-3AD203B41FA5}">
                      <a16:colId xmlns:a16="http://schemas.microsoft.com/office/drawing/2014/main" val="2805784044"/>
                    </a:ext>
                  </a:extLst>
                </a:gridCol>
                <a:gridCol w="743593">
                  <a:extLst>
                    <a:ext uri="{9D8B030D-6E8A-4147-A177-3AD203B41FA5}">
                      <a16:colId xmlns:a16="http://schemas.microsoft.com/office/drawing/2014/main" val="97196532"/>
                    </a:ext>
                  </a:extLst>
                </a:gridCol>
              </a:tblGrid>
              <a:tr h="1210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Million m3 (15°C, 760 mm Hg)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2470771836"/>
                  </a:ext>
                </a:extLst>
              </a:tr>
              <a:tr h="1210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2025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Leden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Únor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Březen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Duben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Květen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Červen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Červenec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 Srpen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4280446299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Domácí produkce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15,74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14,22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15,81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14,94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15,18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15,15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16,09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16,00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12181104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Dovoz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473,41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461,51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552,48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767,14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766,36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906,75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1 182,76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780,42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1458080920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Vývoz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   0,05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62,38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   0,10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   6,85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   7,08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29,76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378,84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15,46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190788630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Změna stavu zásob 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-            567,01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-            555,43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-            186,57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270,19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354,90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589,69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527,11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510,95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522099172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Dodávka celkem (výpočet)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1 056,12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968,77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754,76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505,04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419,57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302,44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292,89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270,01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1034960138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Dodávka celkem (měřená)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1 056,12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968,77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754,76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505,04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419,57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302,44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292,89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270,01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136951197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Počáteční stav zásob 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2 150,59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1 583,58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1 028,15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841,58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1 111,77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1 466,67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2 056,36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2 583,47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284150676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Konečný stav zásob  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1 583,58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1 028,15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841,58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1 111,77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1 466,67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2 056,36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2 583,47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3 094,42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025935782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Vlastní užití a ztráty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20,81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18,40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15,70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   5,83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   4,99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   1,22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   0,01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-                0,23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290301575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Spotřeba na výrobu elektřiny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74,36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69,02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58,34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52,45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44,21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35,00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43,91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21,92 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553479874"/>
                  </a:ext>
                </a:extLst>
              </a:tr>
              <a:tr h="121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Spotřeba v domácnostech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337,03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303,05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209,35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117,45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79,57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33,40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29,69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               31,04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2090636241"/>
                  </a:ext>
                </a:extLst>
              </a:tr>
              <a:tr h="1113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2147107456"/>
                  </a:ext>
                </a:extLst>
              </a:tr>
              <a:tr h="111345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4124120552"/>
                  </a:ext>
                </a:extLst>
              </a:tr>
              <a:tr h="1210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 dirty="0" err="1">
                          <a:effectLst/>
                        </a:rPr>
                        <a:t>Million</a:t>
                      </a:r>
                      <a:r>
                        <a:rPr lang="cs-CZ" sz="600" u="none" strike="noStrike" dirty="0">
                          <a:effectLst/>
                        </a:rPr>
                        <a:t> m3 (15°C, 760 mm </a:t>
                      </a:r>
                      <a:r>
                        <a:rPr lang="cs-CZ" sz="600" u="none" strike="noStrike" dirty="0" err="1">
                          <a:effectLst/>
                        </a:rPr>
                        <a:t>Hg</a:t>
                      </a:r>
                      <a:r>
                        <a:rPr lang="cs-CZ" sz="600" u="none" strike="noStrike" dirty="0">
                          <a:effectLst/>
                        </a:rPr>
                        <a:t>)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1324188971"/>
                  </a:ext>
                </a:extLst>
              </a:tr>
              <a:tr h="1210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2025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Leden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Únor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Březen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Duben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Květen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Červen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Červenec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Srpen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661998812"/>
                  </a:ext>
                </a:extLst>
              </a:tr>
              <a:tr h="121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Dovoz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1087136487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Ze země 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b"/>
                </a:tc>
                <a:extLst>
                  <a:ext uri="{0D108BD9-81ED-4DB2-BD59-A6C34878D82A}">
                    <a16:rowId xmlns:a16="http://schemas.microsoft.com/office/drawing/2014/main" val="1805153194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Slovensko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472381564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Německo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473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461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552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767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766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907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1 183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780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498066138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Polsko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4003258662"/>
                  </a:ext>
                </a:extLst>
              </a:tr>
              <a:tr h="121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Celkem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473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461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552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767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766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907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1 183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780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131088983"/>
                  </a:ext>
                </a:extLst>
              </a:tr>
              <a:tr h="121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Vyvoz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054132854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Do země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510203869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Německo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1964563964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Slovensko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18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367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876268202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         Polsko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10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317736808"/>
                  </a:ext>
                </a:extLst>
              </a:tr>
              <a:tr h="1210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Celkem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62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0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30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379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15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3366640264"/>
                  </a:ext>
                </a:extLst>
              </a:tr>
              <a:tr h="116187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Saldo dovoz - vývoz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473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399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552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760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759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877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>
                          <a:effectLst/>
                        </a:rPr>
                        <a:t>804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600" u="none" strike="noStrike" dirty="0">
                          <a:effectLst/>
                        </a:rPr>
                        <a:t>765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03" marR="4503" marT="4503" marB="0" anchor="ctr"/>
                </a:tc>
                <a:extLst>
                  <a:ext uri="{0D108BD9-81ED-4DB2-BD59-A6C34878D82A}">
                    <a16:rowId xmlns:a16="http://schemas.microsoft.com/office/drawing/2014/main" val="2086087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581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odrá B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 s číslováním (formát 16-9)</Template>
  <TotalTime>318</TotalTime>
  <Words>2439</Words>
  <Application>Microsoft Office PowerPoint</Application>
  <PresentationFormat>Předvádění na obrazovce (16:9)</PresentationFormat>
  <Paragraphs>1196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Prezentace modrá B</vt:lpstr>
      <vt:lpstr>Energetika v aktuálních číslech</vt:lpstr>
      <vt:lpstr>Strategické dokumenty v energetice</vt:lpstr>
      <vt:lpstr>Výroba elektřiny</vt:lpstr>
      <vt:lpstr>Vývoj podílu paliv a technologií na výrobě elektřiny brutto (GWh)</vt:lpstr>
      <vt:lpstr>Výroba elektřiny v roce 2025</vt:lpstr>
      <vt:lpstr>Výroba elektřiny podle technologií a paliv, meziročně</vt:lpstr>
      <vt:lpstr>Dlouhodobý vývoj výroby a spotřeby elektřiny (TWh)</vt:lpstr>
      <vt:lpstr>Bilance a zásobníky plynu</vt:lpstr>
      <vt:lpstr>Bilance a zásobníky plynu v roce 2025</vt:lpstr>
      <vt:lpstr>Bilance a zásobníky plynu meziročně</vt:lpstr>
      <vt:lpstr>Stav k 18. 9. 2025</vt:lpstr>
      <vt:lpstr>Stav ze dne 18. 9. 2025</vt:lpstr>
      <vt:lpstr>Vodíkový koridor NET4GAS je jedním z lídrů dokončené studie pro vodíkový koridor SunsHyne</vt:lpstr>
      <vt:lpstr>Černé uhlí (tisíce tun)</vt:lpstr>
      <vt:lpstr>Hnědé uhlí (tisíce tun)</vt:lpstr>
      <vt:lpstr>Těžba a dodávky uhlí v roce 2025</vt:lpstr>
      <vt:lpstr>Těžba a dodávky uhlí meziročně</vt:lpstr>
      <vt:lpstr>Děkuji za pozornost   antonin.beran@mpo.gov.cz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Shrnutí</dc:title>
  <dc:creator>Halfarová Hana</dc:creator>
  <cp:lastModifiedBy>Beran Antonín</cp:lastModifiedBy>
  <cp:revision>64</cp:revision>
  <cp:lastPrinted>2025-10-13T07:47:09Z</cp:lastPrinted>
  <dcterms:created xsi:type="dcterms:W3CDTF">2025-07-03T08:00:37Z</dcterms:created>
  <dcterms:modified xsi:type="dcterms:W3CDTF">2025-10-13T08:01:12Z</dcterms:modified>
</cp:coreProperties>
</file>