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3" r:id="rId5"/>
    <p:sldId id="267" r:id="rId6"/>
    <p:sldId id="268" r:id="rId7"/>
    <p:sldId id="269" r:id="rId8"/>
    <p:sldId id="270" r:id="rId9"/>
    <p:sldId id="274" r:id="rId10"/>
    <p:sldId id="276" r:id="rId11"/>
    <p:sldId id="277" r:id="rId12"/>
    <p:sldId id="278" r:id="rId13"/>
    <p:sldId id="271" r:id="rId14"/>
    <p:sldId id="273" r:id="rId15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CCFFCC"/>
    <a:srgbClr val="99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2" d="100"/>
          <a:sy n="82" d="100"/>
        </p:scale>
        <p:origin x="-115" y="-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0BF5E4-E557-00EB-49F5-64C8C7A9D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295FBD3-2F4C-90E9-B118-F43CBFDB6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99F566-2E9B-546F-CB58-BB18A68A5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2A8C98-6193-5684-84D8-C4C91193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FC2D10-C55D-D65D-4A72-A7B7392C6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42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9739AF-7AE3-0F7E-F033-DDD88D789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1D4179-A5A7-53F3-DC54-25AF4ECE4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62B668-8403-08C4-9E0A-53924B625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897068-CBE4-A10C-377E-D6B729CB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83DF40-CF07-1E17-E457-01E7638DD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850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2A619F9-DDA4-3295-1C86-2FF278D81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2C6313B-78C6-2C31-457F-429D1759E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750EF9-DEF3-03FA-5F3F-E938D1B5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A280E3-4138-65E4-05ED-E85935D3E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963155-1C88-4DC4-F94F-ADBE1D2E2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921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46AB8-43E2-CA71-4269-B7932FAA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B39276-0A43-048E-B2F3-A5FFBF642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13D750-EEF2-10DA-EF9F-CBDCEDA1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68463E-17EA-36AA-8BC8-2A9518B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65DE17-6E2E-0207-B432-5E906F2A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179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9DBBC-5DEE-FC19-E4B2-429B09B0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E82894-3854-9C6A-D56A-6BC30CEA8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9AFF91-9054-3958-3B09-A7081ACA3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3849F4-7835-48DA-91BB-443EC7D5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ACA8D-F55A-B17B-8B18-C172FDE69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171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3EA325-C75A-4B96-9CB3-1FFAA1ABE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30BE9A-5247-D58A-C291-ACAE62B14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43C06A-1864-6FCB-3DE5-51D91A861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3D3106-08C9-7B02-4C8F-546E6734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5FFA6B-1510-8493-7C13-BF1BEB67C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2FA2DC6-26D7-2F10-285D-AD10D6115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802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7ED361-62D8-6A7E-F9AD-3E43386E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86710A-88F0-D0AC-B0FA-89E989685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1D90D42-D776-707C-437D-8AD4293AF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A125232-1472-8BB8-C537-649E6748F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A44D961-4AB4-27EF-13C2-D50138201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98A7A33-AA4F-9F2D-3ACA-F6A97F613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D6A17BE-9568-FC41-4FB7-AA6F3B4B6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1E47284-6EF7-9FE9-72D9-D17323FE1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993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D6F187-ED9B-687B-060B-C1F09BCE9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A688FA-1753-6CA6-45A8-320C6B756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CC5DC0-6232-4780-B8C9-6670A62B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C88258E-0241-907B-E59D-EE72C6F4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68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1C91158-092A-8374-79E4-3AAEDCAC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969798E-043F-5C8C-EFE4-15F445C5B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9DDE9CF-DEAD-5FF8-F414-ACB5B196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56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A77332-2636-9188-ADE5-0B0A9F526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66A79B-6779-F7A8-A37E-711DBC7B2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413DA8-B659-FEE6-61FC-0F6686BD0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11DDDBB-34A3-7BBC-D45E-529B10EAA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E6BD2F9-2FDD-C338-634E-169F0DA9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4FE0563-1F87-DFAB-9868-4F2882719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470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B573FE-72DF-D676-EE7D-4B37AAFF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AF28343-3FC8-A057-1CA7-1CFC2FC609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F4EB4F-E996-BAF8-45FE-DCB7C36B0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329CBC-11C1-E63E-9480-6AA021B5E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18E20-67AF-0F00-5783-6856D1BA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F7E102-0ED6-D238-4C0C-0D56A5028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613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CF73104-C971-6631-705A-224AEE4A2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A26D00-E97F-5AE5-355A-BDB862C3C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71D418-48CA-CCBA-1D8C-F803E2A9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77D8E-070E-433F-A0AE-D566F4F9992A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00EB4B-F4F3-23EE-58D3-903B5B838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02A7BC-CAE5-290C-0AC6-13121556F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69952-6AD7-4C8A-B5DA-72A486C4A5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060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26816" y="1840926"/>
            <a:ext cx="1858201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cs-CZ" sz="32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Název SP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2313068" y="1044138"/>
            <a:ext cx="8623015" cy="217835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cs-CZ" sz="2800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Udržitelnost obnovitelných zdrojů surovin „UOZS“</a:t>
            </a:r>
            <a:br>
              <a:rPr lang="cs-CZ" sz="2800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„Podpora zelených dovedností a udržitelnosti na vysokých školách“ </a:t>
            </a:r>
            <a:b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7.4 NPO pro oblast vysokých škol pro roky 2023 – 2025.</a:t>
            </a:r>
            <a:b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endParaRPr lang="cs-CZ" b="1" dirty="0">
              <a:solidFill>
                <a:srgbClr val="70AD47">
                  <a:lumMod val="75000"/>
                </a:srgbClr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3140075" lvl="0">
              <a:lnSpc>
                <a:spcPct val="107000"/>
              </a:lnSpc>
              <a:tabLst>
                <a:tab pos="2244725" algn="l"/>
              </a:tabLst>
            </a:pPr>
            <a:r>
              <a:rPr lang="cs-CZ" b="1" dirty="0">
                <a:solidFill>
                  <a:srgbClr val="0070C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(P. </a:t>
            </a:r>
            <a:r>
              <a:rPr lang="cs-CZ" b="1" dirty="0" err="1">
                <a:solidFill>
                  <a:srgbClr val="0070C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Kuráň</a:t>
            </a:r>
            <a:r>
              <a:rPr lang="cs-CZ" b="1" dirty="0">
                <a:solidFill>
                  <a:srgbClr val="0070C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a kol.)</a:t>
            </a:r>
          </a:p>
        </p:txBody>
      </p:sp>
      <p:grpSp>
        <p:nvGrpSpPr>
          <p:cNvPr id="6" name="Skupina 5"/>
          <p:cNvGrpSpPr/>
          <p:nvPr/>
        </p:nvGrpSpPr>
        <p:grpSpPr>
          <a:xfrm>
            <a:off x="611885" y="3376525"/>
            <a:ext cx="11912423" cy="3371838"/>
            <a:chOff x="639594" y="2536017"/>
            <a:chExt cx="11912423" cy="3371838"/>
          </a:xfrm>
        </p:grpSpPr>
        <p:sp>
          <p:nvSpPr>
            <p:cNvPr id="2" name="Obdélník 1"/>
            <p:cNvSpPr/>
            <p:nvPr/>
          </p:nvSpPr>
          <p:spPr>
            <a:xfrm>
              <a:off x="639594" y="2536017"/>
              <a:ext cx="7100479" cy="3154774"/>
            </a:xfrm>
            <a:prstGeom prst="rect">
              <a:avLst/>
            </a:prstGeom>
            <a:solidFill>
              <a:srgbClr val="CCFFCC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endParaRPr lang="cs-CZ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sz="2400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Nový bakalářský studijní program na UJEP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endParaRPr lang="cs-CZ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Témata z oblasti: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Zelených technologií, chemie a materiálů </a:t>
              </a:r>
              <a:r>
                <a:rPr lang="cs-CZ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(pod garancí FŽP) 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Biologie</a:t>
              </a:r>
              <a:r>
                <a:rPr lang="cs-CZ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(pod garancí </a:t>
              </a:r>
              <a:r>
                <a:rPr lang="cs-CZ" b="1" dirty="0" err="1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PřF</a:t>
              </a:r>
              <a:r>
                <a:rPr lang="cs-CZ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cs-CZ" b="1" dirty="0">
                  <a:solidFill>
                    <a:schemeClr val="accent2">
                      <a:lumMod val="75000"/>
                    </a:schemeClr>
                  </a:solidFill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Zelené energetiky </a:t>
              </a:r>
              <a:r>
                <a:rPr lang="cs-CZ" b="1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(pod garancí FSI)</a:t>
              </a:r>
              <a:r>
                <a:rPr lang="cs-CZ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cs-CZ" dirty="0">
                  <a:latin typeface="Segoe UI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Obrázek 7" descr="F:\Projekt_CACTU\Bilboard_fotka\CACTU - billboard_final.jpg"/>
            <p:cNvPicPr/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7361382" y="2536017"/>
              <a:ext cx="5190635" cy="3371838"/>
            </a:xfrm>
            <a:prstGeom prst="rect">
              <a:avLst/>
            </a:prstGeom>
          </p:spPr>
        </p:pic>
      </p:grp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737D077A-8E25-4BCB-B0F4-456F2EB39C1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816" y="98405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3051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63220" y="1367992"/>
            <a:ext cx="194818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6157391-0397-4A4A-AE4F-5AC022C83064}"/>
              </a:ext>
            </a:extLst>
          </p:cNvPr>
          <p:cNvSpPr/>
          <p:nvPr/>
        </p:nvSpPr>
        <p:spPr>
          <a:xfrm>
            <a:off x="2640752" y="1367992"/>
            <a:ext cx="5554726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Klíčové kroky akreditačního procesu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ED682197-8089-4075-853B-D8F72B3AF902}"/>
              </a:ext>
            </a:extLst>
          </p:cNvPr>
          <p:cNvSpPr/>
          <p:nvPr/>
        </p:nvSpPr>
        <p:spPr>
          <a:xfrm>
            <a:off x="2640752" y="2174485"/>
            <a:ext cx="7976448" cy="428501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Časová osa akreditačního procesu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9. května 2025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Potvrzení NAÚ o nashromáždění podkladů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Národní akreditační úřad potvrzuje, že obdržel a shromáždil všechny potřebné podklady.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19. června 2025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Udělení akreditace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Studijní program získává akreditaci na dobu 5 let.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0C1A888C-69D1-4745-948B-A016C2A3B68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712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37820" y="1676963"/>
            <a:ext cx="194818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6157391-0397-4A4A-AE4F-5AC022C83064}"/>
              </a:ext>
            </a:extLst>
          </p:cNvPr>
          <p:cNvSpPr/>
          <p:nvPr/>
        </p:nvSpPr>
        <p:spPr>
          <a:xfrm>
            <a:off x="2691552" y="1676963"/>
            <a:ext cx="4543231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Spolupráce s aplikační sférou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ED682197-8089-4075-853B-D8F72B3AF902}"/>
              </a:ext>
            </a:extLst>
          </p:cNvPr>
          <p:cNvSpPr/>
          <p:nvPr/>
        </p:nvSpPr>
        <p:spPr>
          <a:xfrm>
            <a:off x="2615352" y="2440282"/>
            <a:ext cx="7976448" cy="30728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Uzavřena memoranda o spolupráci:</a:t>
            </a:r>
            <a:endParaRPr lang="cs-CZ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ČEZ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Orlen</a:t>
            </a: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 Unipetrol RPA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ORGREZ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Okresní hospodářská komora Chomutov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Jednání se Spolkem pro dekarbonizaci (CO2).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362C4399-4616-4F1A-B68A-399CF657A7C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1560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29353" y="1803963"/>
            <a:ext cx="194818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6157391-0397-4A4A-AE4F-5AC022C83064}"/>
              </a:ext>
            </a:extLst>
          </p:cNvPr>
          <p:cNvSpPr/>
          <p:nvPr/>
        </p:nvSpPr>
        <p:spPr>
          <a:xfrm>
            <a:off x="2683085" y="1803963"/>
            <a:ext cx="3630353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Cíle a přínosy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ED682197-8089-4075-853B-D8F72B3AF902}"/>
              </a:ext>
            </a:extLst>
          </p:cNvPr>
          <p:cNvSpPr/>
          <p:nvPr/>
        </p:nvSpPr>
        <p:spPr>
          <a:xfrm>
            <a:off x="2581485" y="2846682"/>
            <a:ext cx="7976448" cy="260558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Výchova odborníků pro zelenou transformaci průmyslu a společnosti.</a:t>
            </a: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Interdisciplinární vzdělání napříč FŽP, </a:t>
            </a:r>
            <a:r>
              <a:rPr lang="cs-CZ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PřF</a:t>
            </a: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a FSI.</a:t>
            </a: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Schopnost komplexně řešit dekarbonizaci a uhlíkovou neutralitu do roku 2050.</a:t>
            </a: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24A91F29-5530-461A-9E1C-31DCA80273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044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54867" y="3299490"/>
            <a:ext cx="5117797" cy="160428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Zahájení přijímacího řízení pro AR 2026/2027.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Pokračování spolupráce s aplikační sférou.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Domlouvat konkrétní podobu odborných exkurzí, stáží a zapojení externích odborníků.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7" descr="F:\Projekt_CACTU\Bilboard_fotka\CACTU - billboard_final.jpg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807912" y="456906"/>
            <a:ext cx="3558285" cy="21510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ázek 6" descr="Air_.pollution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7013" y="3824492"/>
            <a:ext cx="3660083" cy="285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Přímá spojnice se šipkou 7"/>
          <p:cNvCxnSpPr>
            <a:cxnSpLocks/>
            <a:stCxn id="7" idx="0"/>
            <a:endCxn id="5" idx="2"/>
          </p:cNvCxnSpPr>
          <p:nvPr/>
        </p:nvCxnSpPr>
        <p:spPr>
          <a:xfrm flipV="1">
            <a:off x="9587055" y="2607941"/>
            <a:ext cx="0" cy="12165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BE609949-2EC5-4CEA-BA05-438B8FB7AC88}"/>
              </a:ext>
            </a:extLst>
          </p:cNvPr>
          <p:cNvSpPr/>
          <p:nvPr/>
        </p:nvSpPr>
        <p:spPr>
          <a:xfrm>
            <a:off x="2850560" y="1187561"/>
            <a:ext cx="1827744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Další kroky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982B0BCF-290C-48B3-991B-5995F936C1B6}"/>
              </a:ext>
            </a:extLst>
          </p:cNvPr>
          <p:cNvSpPr/>
          <p:nvPr/>
        </p:nvSpPr>
        <p:spPr>
          <a:xfrm>
            <a:off x="454867" y="1187561"/>
            <a:ext cx="194818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DB807C41-D332-49FB-A3D3-82183FDD80C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670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5163" y="99245"/>
            <a:ext cx="10501746" cy="6758755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905163" y="291580"/>
            <a:ext cx="3011055" cy="421654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cs-CZ" sz="2000" b="1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  <a:endParaRPr lang="cs-CZ" sz="2400" b="1" dirty="0"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258516" y="343902"/>
            <a:ext cx="319831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Fakulta životního prostředí </a:t>
            </a:r>
          </a:p>
          <a:p>
            <a:pPr algn="ctr"/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UJEP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7258516" y="1595430"/>
            <a:ext cx="175791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P. </a:t>
            </a:r>
            <a:r>
              <a:rPr lang="cs-CZ" b="1" dirty="0" err="1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Kuráň</a:t>
            </a:r>
            <a:r>
              <a:rPr lang="cs-CZ" b="1" dirty="0">
                <a:solidFill>
                  <a:srgbClr val="70AD47">
                    <a:lumMod val="75000"/>
                  </a:srgbClr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a kol.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8811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2510" y="2375573"/>
            <a:ext cx="11859490" cy="394338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69875" lvl="1" indent="-269875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Příprava odborníků pro návrh odolných a udržitelných řešení oběhového hospodářství dle Strategického rámce „Cirkulární Česko 2040“.</a:t>
            </a:r>
          </a:p>
          <a:p>
            <a:pPr marL="269875" lvl="1" indent="-269875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Absolventi zvládnou interdisciplinárně řešit dekarbonizaci a uhlíkovou neutralitu do roku 2050 a vytvářet podklady pro volbu technologických, materiálových a energetických nástrojů zelené transformace.</a:t>
            </a:r>
          </a:p>
          <a:p>
            <a:pPr marL="269875" lvl="1" indent="-269875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První bakalářský program UJEP s výrazným propojením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FŽP, </a:t>
            </a:r>
            <a:r>
              <a:rPr lang="cs-CZ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PřF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FSI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zajišťující silné synergické efekty.</a:t>
            </a:r>
          </a:p>
          <a:p>
            <a:pPr marL="269875" lvl="1" indent="-269875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Koncipován s ohledem na navazující magisterské obory polytechnických fakult.</a:t>
            </a:r>
          </a:p>
          <a:p>
            <a:pPr marL="269875" lvl="1" indent="-269875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výuky se zapojí externí odborníci z průmyslu, veřejné správy a institucí (exkurze, seminární a bakalářské práce, stáže).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32510" y="1366908"/>
            <a:ext cx="4827796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Cíle studia a specifika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E57A1AA1-D34C-40A3-8FE2-8BB0766611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305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2510" y="1839233"/>
            <a:ext cx="11859490" cy="47705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Znalosti přírodně-technických věd k pochopení principů oběhového a odpadového hospodářství, moderních „zelených technologií“ a udržitelných systémů v energetice. 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Znalosti pro posuzování znečištění a ochranu ŽP formou interdisciplinární výuky napříč chemickými a fyzikálními disciplínami.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Dovednosti charakterizace materiálů pro aplikace v oběhovém a odpadovém hospodářství, energetice a environmentálních technologiích; základy biotechnologií.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Praktické zkušenosti v laboratoři i terénu.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Základní </a:t>
            </a:r>
            <a:r>
              <a:rPr lang="cs-CZ" b="1" dirty="0"/>
              <a:t>znalosti legislativy </a:t>
            </a:r>
            <a:r>
              <a:rPr lang="cs-CZ" dirty="0"/>
              <a:t>a administrativních nástrojů pro ochranu ŽP a oběhové hospodářství </a:t>
            </a:r>
            <a:r>
              <a:rPr lang="cs-CZ" b="1" dirty="0"/>
              <a:t>dle plánu „Cirkulární Česko“.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Znalosti biotických složek ŽP.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b="1" dirty="0"/>
              <a:t>Rozvoj „soft-</a:t>
            </a:r>
            <a:r>
              <a:rPr lang="cs-CZ" b="1" dirty="0" err="1"/>
              <a:t>skills</a:t>
            </a:r>
            <a:r>
              <a:rPr lang="cs-CZ" b="1" dirty="0"/>
              <a:t>“: </a:t>
            </a:r>
            <a:r>
              <a:rPr lang="cs-CZ" dirty="0"/>
              <a:t>kritické hodnocení, mezioborová komunikace, přenos výsledků výzkumu do praxe, kreativní myšlení a kritické využívání AI nástrojů.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dirty="0"/>
              <a:t>Schopnost kritické analýzy a prezentace dat.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332510" y="1111806"/>
            <a:ext cx="3766609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Profil studenta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1CCF0B67-A8C9-4E95-B62C-A6FE3006DC9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305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87019" y="2273998"/>
            <a:ext cx="11859490" cy="37856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69875" indent="-269875">
              <a:spcAft>
                <a:spcPts val="1800"/>
              </a:spcAft>
            </a:pPr>
            <a:r>
              <a:rPr lang="cs-CZ" dirty="0"/>
              <a:t>•	</a:t>
            </a:r>
            <a:r>
              <a:rPr lang="cs-CZ" b="1" dirty="0"/>
              <a:t>Techničtí a výzkumní pracovníci v průmyslových podnicích chemického a energetického zaměření</a:t>
            </a:r>
            <a:r>
              <a:rPr lang="cs-CZ" dirty="0"/>
              <a:t>, výzkumných podnicích nebo jako </a:t>
            </a:r>
            <a:r>
              <a:rPr lang="cs-CZ" b="1" dirty="0"/>
              <a:t>konzultanti v privátním sektoru v oblasti zelené transformace</a:t>
            </a:r>
            <a:r>
              <a:rPr lang="cs-CZ" dirty="0"/>
              <a:t>. </a:t>
            </a:r>
          </a:p>
          <a:p>
            <a:pPr marL="269875" indent="-269875">
              <a:spcAft>
                <a:spcPts val="1800"/>
              </a:spcAft>
            </a:pPr>
            <a:r>
              <a:rPr lang="cs-CZ" dirty="0"/>
              <a:t>•	Odborní pracovníci ve </a:t>
            </a:r>
            <a:r>
              <a:rPr lang="cs-CZ" b="1" dirty="0"/>
              <a:t>státní správě a samosprávě </a:t>
            </a:r>
            <a:r>
              <a:rPr lang="cs-CZ" dirty="0"/>
              <a:t>(na městských, obecních či krajských úřadech, či ministerstvech) a resortních institucí (Česká inspekce ŽP).</a:t>
            </a:r>
            <a:endParaRPr lang="cs-CZ" sz="2000" dirty="0"/>
          </a:p>
          <a:p>
            <a:pPr marL="269875" indent="-269875">
              <a:spcAft>
                <a:spcPts val="1800"/>
              </a:spcAft>
            </a:pPr>
            <a:r>
              <a:rPr lang="cs-CZ" dirty="0"/>
              <a:t>•	Budou připraveni k navazujícímu studiu v programech zaměřených na </a:t>
            </a:r>
            <a:r>
              <a:rPr lang="cs-CZ" b="1" dirty="0"/>
              <a:t>oběhové a odpadové hospodářství</a:t>
            </a:r>
            <a:r>
              <a:rPr lang="cs-CZ" dirty="0"/>
              <a:t>,</a:t>
            </a:r>
            <a:r>
              <a:rPr lang="cs-CZ" b="1" dirty="0"/>
              <a:t> environmentální technologie, životní prostředí, energetiku </a:t>
            </a:r>
            <a:r>
              <a:rPr lang="cs-CZ" dirty="0"/>
              <a:t>a příbuzné SP, a to vše v rámci polytechnických fakult UJEP (FŽP, </a:t>
            </a:r>
            <a:r>
              <a:rPr lang="cs-CZ" dirty="0" err="1"/>
              <a:t>PřF</a:t>
            </a:r>
            <a:r>
              <a:rPr lang="cs-CZ" dirty="0"/>
              <a:t>, FSI).</a:t>
            </a:r>
            <a:endParaRPr lang="cs-CZ" sz="2000" b="1" dirty="0"/>
          </a:p>
          <a:p>
            <a:pPr marL="269875" indent="-269875">
              <a:spcAft>
                <a:spcPts val="1800"/>
              </a:spcAft>
            </a:pPr>
            <a:r>
              <a:rPr lang="cs-CZ" dirty="0"/>
              <a:t>•	V rámci SP budou nabízeny odborné a certifikované kurzy, které budou zvyšovat konkurenceschopnost absolventů SP na trhu práce.</a:t>
            </a:r>
          </a:p>
          <a:p>
            <a:pPr marL="269875" indent="-269875">
              <a:spcAft>
                <a:spcPts val="600"/>
              </a:spcAft>
            </a:pP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87019" y="1335874"/>
            <a:ext cx="7030323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Uplatnitelnost studenta SP UOZS na trhu práce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CE2CB719-F961-4B83-B7DB-8AB1B292A0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305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87020" y="398496"/>
            <a:ext cx="1423248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7020" y="2143403"/>
            <a:ext cx="104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ročník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6685879"/>
              </p:ext>
            </p:extLst>
          </p:nvPr>
        </p:nvGraphicFramePr>
        <p:xfrm>
          <a:off x="1803400" y="114300"/>
          <a:ext cx="10245727" cy="66468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74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09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05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49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195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92749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925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842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018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</a:t>
                      </a: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Studijní plány a návrh témat prací (bakalářské a magisterské studijní programy)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331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Označení studijního plánu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Udržitelnost obnovitelných zdrojů surovin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657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Povinné předměty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49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Název předmětu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rozsah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způsob  ověř.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počet </a:t>
                      </a:r>
                      <a:r>
                        <a:rPr lang="cs-CZ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kred</a:t>
                      </a: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vyučující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dop. roč./sem.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profil. základ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Zelená legislativa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Dr. Ing. Pavel </a:t>
                      </a:r>
                      <a:r>
                        <a:rPr lang="cs-CZ" sz="12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Kuráň</a:t>
                      </a:r>
                      <a:r>
                        <a:rPr lang="cs-CZ" sz="12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(přednášející 50 %), Ing. Tomáš Lank (přednášející 20 %), Ing. Ivan Souček Ing (přednášející 15 %), Ing. Leoš Gál (přednášející 15 %),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Chemické principy a mechanismy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26p+26c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Daniel Bůžek, Ph.D. (přednášející 90 %), Ing. Sylvie Kříženecká, Ph.D. (přednášející 10 %)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ZT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10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Aplikované výpočty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26p+26c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Mgr., Ing. Petr Novák (přednášející 60 %), Mgr. Lucie Loukotová (přednášející 40 %)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543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Biologické minimum I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26p+13c+13l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Josef Trögl, Ph.D. (přednášející 50 %), Mgr. Michal Holec, Ph.D. (přednášející 30 %), Mgr. Diana Holcová, Ph.D. (cvičící 100 %), Mgr. Bc. Nela Kubová, Ph.D. (přednášející 20 %)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29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Základní laboratorní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techniky a práce v </a:t>
                      </a:r>
                      <a:r>
                        <a:rPr lang="cs-CZ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lab</a:t>
                      </a:r>
                      <a:r>
                        <a:rPr lang="cs-CZ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Tadeáš Riley Wangle, Ph.D. (laboratoře 100 %)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toxikologie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Pavel </a:t>
                      </a:r>
                      <a:r>
                        <a:rPr lang="cs-CZ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Krystyník</a:t>
                      </a: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100 %)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5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Chemické výpočty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Zuzana Petrusová, Ph.D. (cvičící 100 %)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10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Energetika v ŽP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13p+13c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Jaroslav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Šípal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70 %), Ing. Bc. Vladislav Síťař, Ph.D. (přednášející 30 %)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1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environmentálních dějů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13p+26c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Dr. Ing. Pavel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Kuráň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(přednášející 100 %), Mgr. Jakub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Ederer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(cvičící 100 %)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ZT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538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Anorganická chemie kritických prvků a strategických surovin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Jiří Orava, Ph.D. (přednášející 80 %), Ing. Anna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Knaislová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20 %), Ing. Daniel Bůžek, Ph.D. (cvičící 80 %)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ZT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17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Oběhové hospodářství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26p+13c+13e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prof. Dr. Ing. Martin Kubal (přednášející 50 %), Ing. Tomáš Lank (přednášející 25 %, cvičící 75 %, exkurze 100 %),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Katarína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Kajánková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25 %, cvičící 25 %)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PZ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Praxe ve fungování </a:t>
                      </a:r>
                      <a:r>
                        <a:rPr lang="cs-CZ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OH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65e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Tomáš Lank (vede exkurze 100 %)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933" marR="2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8305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87020" y="398496"/>
            <a:ext cx="1751330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přípravy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7020" y="2143403"/>
            <a:ext cx="104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 ročník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656396"/>
              </p:ext>
            </p:extLst>
          </p:nvPr>
        </p:nvGraphicFramePr>
        <p:xfrm>
          <a:off x="2287731" y="45462"/>
          <a:ext cx="9750136" cy="69405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58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6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32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58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3757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407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moderních biotechnologií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 Jan Malý, Ph.D. (přednášející 40%), Ing. Stanislav Vinopal, Ph.D. (přednášející 15%), Mgr. Olga Šebestová Janoušková, Ph.D. (přednášející 15%), Doc. RNDr. Milan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Gryndler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CSc. (přednášející 15%), Mgr. Hana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Auer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Malinská, Ph.D. (přednášející 15%)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3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Laboratoře anorganické chemie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RNDr. Václav Šícha Ph.D. (laboratoře 50 %), Ing. Ivana Kadlečková (laboratoře 50 %), doktorandi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2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Aktuální výzvy z praxe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Dr. Ing. Pavel Kuráň (přednášející 50 %), </a:t>
                      </a:r>
                      <a:r>
                        <a:rPr lang="cs-CZ" sz="12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jednotliví zástupci firem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0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organické chemie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RNDr. Thi Thu Huong Nguyen, Ph.D. (přednášející 100 %)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07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Čištění vod a ovzduší, sekundární využití odpadů čištění ve výrobě a energetice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Pavel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Krystyník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přednášející 30 %), doc. Ing. Jaroslav </a:t>
                      </a: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Šípal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20%), Ing. Slavomír Adamec (přednášející 20%), Ing. Tomáš Lank, (přednášející 15 %), RNDr. Vojtěch </a:t>
                      </a: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Pilnáček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15 %),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03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Aktuální témata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 oběhovém hospodářství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26c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Tomáš Lank (cvičící 25%), Ing. Katarína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Kajánková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(cvičící 25%), Ing. Daniel Bůžek, Ph.D.(cvičící 25%), doc. Ing. Jiří Orava, Ph.D. (cvičící 25%)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0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Energetické využívání odpadů, paliv a biomasy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 Ing. Vít Klein, Ph.D.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(přednášející 100 %, cvičící 100 %)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0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Laboratoře organické chemie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RNDr. Thi Thu Huong Nguyen, Ph.D. (laboratoře 100 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%) 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0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Bilanční výpočty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39c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Jaromír Havlica, Ph.D. (cvičící 100 %)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254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monitorování látek v ŽP a průmyslu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26p+39l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Dr. Ing. Pavel Kuráň (přednášející 80%), Ing. Lucie Oravová, PhD. (přednášející 10%), Ing. Ivana Barchánková, Ph.D. (přednášející 10%)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ZT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03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Cirkulární chemie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26p+39l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Zp,Zk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Lucie Oravová, Ph.D. (přednášející </a:t>
                      </a:r>
                      <a:r>
                        <a:rPr lang="cs-CZ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Doc. Dr. Ing. Pavel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Kuráň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(přednášející </a:t>
                      </a:r>
                      <a:r>
                        <a:rPr lang="cs-CZ" sz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), Bude nominován – v jednání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PZ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03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(laboratoře 40%), Ing. Ivana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Barchánková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(laboratoře 40%), Ph.D., Dr. Jaroslav </a:t>
                      </a:r>
                      <a:r>
                        <a:rPr lang="cs-CZ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Kocík</a:t>
                      </a: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(laboratoře 20%)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254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Biomateriály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 Jan Malý, Ph.D. (přednášející 40%), Dominika Wróbel, Ph.D. (přednášející 30%), Mgr. Olga Janoušková Šebestová, Ph.D. (přednášející 30%)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508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Seminář k BP I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 programu + vedoucí práce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01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Odborná praxe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týdny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 programu + vedoucí katedry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56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Life</a:t>
                      </a: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cycle</a:t>
                      </a: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13p+13c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Katrien Boonen, MSc. (přednášející 100 %)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474" marR="194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682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87020" y="398496"/>
            <a:ext cx="175133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7020" y="2143403"/>
            <a:ext cx="104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3. ročník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5010033"/>
              </p:ext>
            </p:extLst>
          </p:nvPr>
        </p:nvGraphicFramePr>
        <p:xfrm>
          <a:off x="2447926" y="561975"/>
          <a:ext cx="8934448" cy="570706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853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43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79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2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646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6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326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97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Charakterizace materiálů pro ŽP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Jiří Orava, Ph.D. (přednášející 50 %)Ing. Anna Knaislová, Ph.D. (přednášející 40 %), Ing. Daniel Bůžek, Ph.D. (přednášející 10 %)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3/Z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ZT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3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Laboratoře analýzy materiálů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24l+8e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Bc. Anna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Knaislová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Ph.D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(laboratoře 40 %), doc. Ing. Jiří Orava, Ph.D. (laboratoře 10 %), RNDr. Petr Ryšánek, Ph.D. (laboratoře 5 %), Ing. Slavomír Adamec (laboratoře 5 %)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Jakub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Ederer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(laboratoře 5 %), doc. Ing. Jaromír Cais, Ph.D. (laboratoře 35 %), Ing. Daniel Bůžek, Ph.D. (vede exkurzi 100 %)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3/Z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88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Statistika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13p+26c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Jan Popelka, Ph.D. (přednášející 100 %)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3/Z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4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Seminář k BP II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 programu + vedoucí práce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3/Z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82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Podnikový ekolog I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26p+13c+13e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Katarína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Kajánková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Ph.D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(přednášející 50 %), Ing. Tomáš Lank (přednášející 50 %)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3/Z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82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Podnikový ekolog II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26p+13c+13e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Katarína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Kajánková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Ph.D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(přednášející 50 %), Ing. Tomáš Lank (přednášející 50 %)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3/L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94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Seminář k BP III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 programu + vedoucí práce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3/L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94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3930" marR="43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0134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87020" y="398496"/>
            <a:ext cx="1751330" cy="156966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přípravy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87020" y="2362478"/>
            <a:ext cx="13512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Volitelné</a:t>
            </a:r>
          </a:p>
          <a:p>
            <a:r>
              <a:rPr lang="cs-CZ" dirty="0"/>
              <a:t>předměty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5120917"/>
              </p:ext>
            </p:extLst>
          </p:nvPr>
        </p:nvGraphicFramePr>
        <p:xfrm>
          <a:off x="2484582" y="266700"/>
          <a:ext cx="8450117" cy="58939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61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63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35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83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662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33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408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71805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Povinně volitelné předměty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83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Ekologie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 Michal Holec, Ph.D. (přednášející 70 %), Mgr. Diana Holcová, Ph.D. (přednášející 30 %)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15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Elements</a:t>
                      </a: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AI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39c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Mgr. Michaela Liegertová, Ph.D. (cvičící 100 %)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1/Z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83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Aparáty v chemickém inženýrství a průmyslu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26p+26c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Jaromír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Havlica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50 %), Ing. Petr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Stanovský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Ph.D. (přednášející 50 %, cvičící 100 %)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76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Management ŽP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Jan Macháč, Ph.D. (přednášející 100 %), </a:t>
                      </a:r>
                      <a:b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Jakub Vosátka (cvičící 100 %)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2/Z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883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Základy makromolekulární chemie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doc. Ing. Jaromír Lederer, CSc. (přednášející 80 %), Ing. Josef Šimek, Ph.D. (přednášející 20 %)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7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Analýza rizik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13p+13c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 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Prof. Dr. Ing. Martin Kubal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41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Informační systémy v ochraně ŽP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13p+13c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Zp, Zk 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Prof. Dr. Ing. Martin Kubal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70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Nefinanční reporting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26p+13c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Zp+Zk 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Ing. Katarína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Kajánková</a:t>
                      </a: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Ph.D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70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61666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46287" y="999629"/>
            <a:ext cx="194818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Současný stav SP UOZS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6157391-0397-4A4A-AE4F-5AC022C83064}"/>
              </a:ext>
            </a:extLst>
          </p:cNvPr>
          <p:cNvSpPr/>
          <p:nvPr/>
        </p:nvSpPr>
        <p:spPr>
          <a:xfrm>
            <a:off x="2640752" y="999629"/>
            <a:ext cx="5554726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cs-CZ" sz="2400" b="1" dirty="0">
                <a:latin typeface="Arial" pitchFamily="34" charset="0"/>
                <a:cs typeface="Arial" pitchFamily="34" charset="0"/>
              </a:rPr>
              <a:t>Klíčové kroky akreditačního procesu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ED682197-8089-4075-853B-D8F72B3AF902}"/>
              </a:ext>
            </a:extLst>
          </p:cNvPr>
          <p:cNvSpPr/>
          <p:nvPr/>
        </p:nvSpPr>
        <p:spPr>
          <a:xfrm>
            <a:off x="2640752" y="1644415"/>
            <a:ext cx="7976448" cy="492211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Časová osa akreditačního procesu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1. leden – červen 2025: Finalizace akreditační dokumentace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Během prvního pololetí roku 2025 probíhá intenzivní dokončování a dolaďování podkladů pro akreditační žádost.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5. února 2025: Schválení žádosti Radou pro vnitřní hodnocení UJEP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Žádost je projednána a schválena Radou pro vnitřní hodnocení UJEP, zároveň jsou zapracovány připomínky.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19. února 2025: Odeslání žádosti na NAÚ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Po zapracování připomínek je oficiální žádost o akreditaci odeslána Národnímu akreditačnímu úřadu.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9BB0DC13-681F-42D7-95BE-56A6079D1D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510" y="97309"/>
            <a:ext cx="653506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7132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1850</Words>
  <Application>Microsoft Office PowerPoint</Application>
  <PresentationFormat>Vlastní</PresentationFormat>
  <Paragraphs>417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Office Theme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Jiri Orava</dc:creator>
  <cp:lastModifiedBy>Uživatel systému Windows</cp:lastModifiedBy>
  <cp:revision>63</cp:revision>
  <dcterms:created xsi:type="dcterms:W3CDTF">2023-12-07T08:55:27Z</dcterms:created>
  <dcterms:modified xsi:type="dcterms:W3CDTF">2025-09-22T18:37:17Z</dcterms:modified>
</cp:coreProperties>
</file>